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6"/>
  </p:notesMasterIdLst>
  <p:handoutMasterIdLst>
    <p:handoutMasterId r:id="rId57"/>
  </p:handoutMasterIdLst>
  <p:sldIdLst>
    <p:sldId id="256" r:id="rId2"/>
    <p:sldId id="257" r:id="rId3"/>
    <p:sldId id="280" r:id="rId4"/>
    <p:sldId id="279" r:id="rId5"/>
    <p:sldId id="282" r:id="rId6"/>
    <p:sldId id="281" r:id="rId7"/>
    <p:sldId id="278" r:id="rId8"/>
    <p:sldId id="258" r:id="rId9"/>
    <p:sldId id="259" r:id="rId10"/>
    <p:sldId id="260" r:id="rId11"/>
    <p:sldId id="261" r:id="rId12"/>
    <p:sldId id="295" r:id="rId13"/>
    <p:sldId id="262" r:id="rId14"/>
    <p:sldId id="263" r:id="rId15"/>
    <p:sldId id="270" r:id="rId16"/>
    <p:sldId id="284" r:id="rId17"/>
    <p:sldId id="332" r:id="rId18"/>
    <p:sldId id="286" r:id="rId19"/>
    <p:sldId id="285" r:id="rId20"/>
    <p:sldId id="324" r:id="rId21"/>
    <p:sldId id="325" r:id="rId22"/>
    <p:sldId id="272" r:id="rId23"/>
    <p:sldId id="273" r:id="rId24"/>
    <p:sldId id="291" r:id="rId25"/>
    <p:sldId id="292" r:id="rId26"/>
    <p:sldId id="319" r:id="rId27"/>
    <p:sldId id="320" r:id="rId28"/>
    <p:sldId id="271" r:id="rId29"/>
    <p:sldId id="326" r:id="rId30"/>
    <p:sldId id="288" r:id="rId31"/>
    <p:sldId id="289" r:id="rId32"/>
    <p:sldId id="333" r:id="rId33"/>
    <p:sldId id="321" r:id="rId34"/>
    <p:sldId id="322" r:id="rId35"/>
    <p:sldId id="293" r:id="rId36"/>
    <p:sldId id="294" r:id="rId37"/>
    <p:sldId id="298" r:id="rId38"/>
    <p:sldId id="300" r:id="rId39"/>
    <p:sldId id="274" r:id="rId40"/>
    <p:sldId id="334" r:id="rId41"/>
    <p:sldId id="275" r:id="rId42"/>
    <p:sldId id="303" r:id="rId43"/>
    <p:sldId id="305" r:id="rId44"/>
    <p:sldId id="307" r:id="rId45"/>
    <p:sldId id="299" r:id="rId46"/>
    <p:sldId id="277" r:id="rId47"/>
    <p:sldId id="327" r:id="rId48"/>
    <p:sldId id="328" r:id="rId49"/>
    <p:sldId id="276" r:id="rId50"/>
    <p:sldId id="329" r:id="rId51"/>
    <p:sldId id="308" r:id="rId52"/>
    <p:sldId id="331" r:id="rId53"/>
    <p:sldId id="330" r:id="rId54"/>
    <p:sldId id="335" r:id="rId5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14/10/21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14/10/21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a:t>
            </a:r>
          </a:p>
        </p:txBody>
      </p:sp>
      <p:pic>
        <p:nvPicPr>
          <p:cNvPr id="4" name="Content Placeholder 3" descr="Screen Shot 2017-10-30 at 13.56.54.png"/>
          <p:cNvPicPr>
            <a:picLocks noGrp="1" noChangeAspect="1"/>
          </p:cNvPicPr>
          <p:nvPr>
            <p:ph idx="1"/>
          </p:nvPr>
        </p:nvPicPr>
        <p:blipFill>
          <a:blip r:embed="rId2">
            <a:extLst>
              <a:ext uri="{28A0092B-C50C-407E-A947-70E740481C1C}">
                <a14:useLocalDpi xmlns:a14="http://schemas.microsoft.com/office/drawing/2010/main" val="0"/>
              </a:ext>
            </a:extLst>
          </a:blip>
          <a:srcRect t="-4540" b="-4540"/>
          <a:stretch>
            <a:fillRect/>
          </a:stretch>
        </p:blipFill>
        <p:spPr>
          <a:xfrm>
            <a:off x="1696616" y="1556792"/>
            <a:ext cx="8798768" cy="4525963"/>
          </a:xfrm>
        </p:spPr>
      </p:pic>
    </p:spTree>
    <p:extLst>
      <p:ext uri="{BB962C8B-B14F-4D97-AF65-F5344CB8AC3E}">
        <p14:creationId xmlns:p14="http://schemas.microsoft.com/office/powerpoint/2010/main" val="8377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a:t>
            </a:r>
            <a:r>
              <a:rPr lang="en-US" dirty="0"/>
              <a:t> Interface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interface </a:t>
            </a:r>
            <a:r>
              <a:rPr lang="en-US" sz="1800" dirty="0" err="1">
                <a:latin typeface="Consolas"/>
                <a:cs typeface="Consolas"/>
              </a:rPr>
              <a:t>Iterable</a:t>
            </a:r>
            <a:r>
              <a:rPr lang="en-US" sz="1800" dirty="0">
                <a:latin typeface="Consolas"/>
                <a:cs typeface="Consolas"/>
              </a:rPr>
              <a:t>&lt;T&gt; {</a:t>
            </a:r>
          </a:p>
          <a:p>
            <a:pPr marL="0" indent="0">
              <a:buNone/>
            </a:pPr>
            <a:r>
              <a:rPr lang="en-US" sz="1800" dirty="0">
                <a:latin typeface="Consolas"/>
                <a:cs typeface="Consolas"/>
              </a:rPr>
              <a:t>  public Iterator&lt;T&gt; iterator();    </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err="1">
                <a:latin typeface="Consolas"/>
                <a:cs typeface="Consolas"/>
              </a:rPr>
              <a:t>ArrayList</a:t>
            </a:r>
            <a:r>
              <a:rPr lang="en-US" sz="1800" dirty="0">
                <a:latin typeface="Consolas"/>
                <a:cs typeface="Consolas"/>
              </a:rPr>
              <a:t>&lt;Object&gt; l = new </a:t>
            </a:r>
            <a:r>
              <a:rPr lang="en-US" sz="1800" dirty="0" err="1">
                <a:latin typeface="Consolas"/>
                <a:cs typeface="Consolas"/>
              </a:rPr>
              <a:t>ArrayList</a:t>
            </a:r>
            <a:r>
              <a:rPr lang="en-US" sz="1800" dirty="0">
                <a:latin typeface="Consolas"/>
                <a:cs typeface="Consolas"/>
              </a:rPr>
              <a:t>&lt;Object&gt;();</a:t>
            </a:r>
          </a:p>
          <a:p>
            <a:pPr marL="0" indent="0">
              <a:buNone/>
            </a:pPr>
            <a:r>
              <a:rPr lang="en-US" sz="1800" dirty="0">
                <a:latin typeface="Consolas"/>
                <a:cs typeface="Consolas"/>
              </a:rPr>
              <a:t>for(Object o : l){</a:t>
            </a:r>
          </a:p>
          <a:p>
            <a:pPr marL="0" indent="0">
              <a:buNone/>
            </a:pPr>
            <a:r>
              <a:rPr lang="en-US" sz="1800" dirty="0">
                <a:latin typeface="Consolas"/>
                <a:cs typeface="Consolas"/>
              </a:rPr>
              <a:t>    //do something;    </a:t>
            </a:r>
          </a:p>
          <a:p>
            <a:pPr marL="0" indent="0">
              <a:buNone/>
            </a:pPr>
            <a:r>
              <a:rPr lang="en-US" sz="1800" dirty="0">
                <a:latin typeface="Consolas"/>
                <a:cs typeface="Consolas"/>
              </a:rPr>
              <a:t>}</a:t>
            </a:r>
            <a:endParaRPr lang="en-US" sz="1800" dirty="0"/>
          </a:p>
          <a:p>
            <a:pPr marL="0" indent="0">
              <a:buNone/>
            </a:pPr>
            <a:endParaRPr lang="en-US" sz="1800" dirty="0"/>
          </a:p>
          <a:p>
            <a:pPr marL="0" indent="0">
              <a:buNone/>
            </a:pPr>
            <a:r>
              <a:rPr lang="en-US" sz="1800" dirty="0"/>
              <a:t>The </a:t>
            </a:r>
            <a:r>
              <a:rPr lang="en-US" sz="1800" dirty="0" err="1">
                <a:solidFill>
                  <a:schemeClr val="accent6">
                    <a:lumMod val="75000"/>
                  </a:schemeClr>
                </a:solidFill>
              </a:rPr>
              <a:t>Iterable</a:t>
            </a:r>
            <a:r>
              <a:rPr lang="en-US" sz="1800" dirty="0"/>
              <a:t> interface (</a:t>
            </a:r>
            <a:r>
              <a:rPr lang="en-US" sz="1800" dirty="0" err="1"/>
              <a:t>java.lang.Iterable</a:t>
            </a:r>
            <a:r>
              <a:rPr lang="en-US" sz="1800" dirty="0"/>
              <a:t>) is the root interface of the Java collection framework. </a:t>
            </a:r>
            <a:r>
              <a:rPr lang="en-US" sz="1800" dirty="0" err="1">
                <a:solidFill>
                  <a:schemeClr val="accent6">
                    <a:lumMod val="75000"/>
                  </a:schemeClr>
                </a:solidFill>
              </a:rPr>
              <a:t>Iterable</a:t>
            </a:r>
            <a:r>
              <a:rPr lang="en-US" sz="1800" dirty="0"/>
              <a:t>, literally, means that “can be iterated”. Technically, it means that an </a:t>
            </a:r>
            <a:r>
              <a:rPr lang="en-US" sz="1800" dirty="0">
                <a:solidFill>
                  <a:srgbClr val="E46C0A"/>
                </a:solidFill>
              </a:rPr>
              <a:t>Iterator</a:t>
            </a:r>
            <a:r>
              <a:rPr lang="en-US" sz="1800" dirty="0"/>
              <a:t> can be returned. </a:t>
            </a:r>
            <a:r>
              <a:rPr lang="en-US" sz="1800" dirty="0" err="1">
                <a:solidFill>
                  <a:srgbClr val="E46C0A"/>
                </a:solidFill>
              </a:rPr>
              <a:t>Iterable</a:t>
            </a:r>
            <a:r>
              <a:rPr lang="en-US" sz="1800" dirty="0">
                <a:solidFill>
                  <a:srgbClr val="E46C0A"/>
                </a:solidFill>
              </a:rPr>
              <a:t> objects (objects implementing the </a:t>
            </a:r>
            <a:r>
              <a:rPr lang="en-US" sz="1800" dirty="0" err="1">
                <a:solidFill>
                  <a:srgbClr val="E46C0A"/>
                </a:solidFill>
              </a:rPr>
              <a:t>iterable</a:t>
            </a:r>
            <a:r>
              <a:rPr lang="en-US" sz="1800" dirty="0">
                <a:solidFill>
                  <a:srgbClr val="E46C0A"/>
                </a:solidFill>
              </a:rPr>
              <a:t> interface) can be used with the for-each loop</a:t>
            </a:r>
            <a:endParaRPr lang="en-US" sz="1800" dirty="0"/>
          </a:p>
          <a:p>
            <a:endParaRPr lang="en-US" sz="1800" dirty="0"/>
          </a:p>
        </p:txBody>
      </p:sp>
    </p:spTree>
    <p:extLst>
      <p:ext uri="{BB962C8B-B14F-4D97-AF65-F5344CB8AC3E}">
        <p14:creationId xmlns:p14="http://schemas.microsoft.com/office/powerpoint/2010/main" val="26675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pPr marL="0" indent="0">
              <a:buNone/>
            </a:pPr>
            <a:endParaRPr lang="en-US" dirty="0">
              <a:latin typeface="Consolas"/>
              <a:cs typeface="Consolas"/>
            </a:endParaRPr>
          </a:p>
          <a:p>
            <a:pPr marL="0" indent="0">
              <a:buNone/>
            </a:pP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 l = new </a:t>
            </a: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a:t>
            </a:r>
          </a:p>
          <a:p>
            <a:pPr marL="0" indent="0">
              <a:buNone/>
            </a:pPr>
            <a:r>
              <a:rPr lang="it-IT" sz="2000" dirty="0">
                <a:latin typeface="Consolas" panose="020B0609020204030204" pitchFamily="49" charset="0"/>
                <a:cs typeface="Consolas" panose="020B0609020204030204" pitchFamily="49" charset="0"/>
              </a:rPr>
              <a:t>for (Iterator&lt;Object&gt; i = </a:t>
            </a:r>
            <a:r>
              <a:rPr lang="it-IT" sz="2000" dirty="0" err="1">
                <a:latin typeface="Consolas" panose="020B0609020204030204" pitchFamily="49" charset="0"/>
                <a:cs typeface="Consolas" panose="020B0609020204030204" pitchFamily="49" charset="0"/>
              </a:rPr>
              <a:t>l.iterator</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i.hasNext</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Object </a:t>
            </a:r>
            <a:r>
              <a:rPr lang="it-IT" sz="2000" u="sng" dirty="0">
                <a:latin typeface="Consolas" panose="020B0609020204030204" pitchFamily="49" charset="0"/>
                <a:cs typeface="Consolas" panose="020B0609020204030204" pitchFamily="49" charset="0"/>
              </a:rPr>
              <a:t>o</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i.next</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something</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75696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Group of elements (references to objects)</a:t>
            </a:r>
          </a:p>
          <a:p>
            <a:r>
              <a:rPr lang="en-US" dirty="0"/>
              <a:t>It is </a:t>
            </a:r>
            <a:r>
              <a:rPr lang="en-US" dirty="0">
                <a:solidFill>
                  <a:schemeClr val="accent6">
                    <a:lumMod val="75000"/>
                  </a:schemeClr>
                </a:solidFill>
              </a:rPr>
              <a:t>not specified </a:t>
            </a:r>
            <a:r>
              <a:rPr lang="en-US" dirty="0"/>
              <a:t>whether they are</a:t>
            </a:r>
          </a:p>
          <a:p>
            <a:pPr lvl="1"/>
            <a:r>
              <a:rPr lang="en-US" dirty="0"/>
              <a:t>Ordered / not ordered</a:t>
            </a:r>
          </a:p>
          <a:p>
            <a:pPr lvl="1"/>
            <a:r>
              <a:rPr lang="en-US" dirty="0"/>
              <a:t>Duplicated / not duplicated</a:t>
            </a:r>
          </a:p>
          <a:p>
            <a:r>
              <a:rPr lang="en-US" dirty="0"/>
              <a:t>Common constructors </a:t>
            </a:r>
          </a:p>
          <a:p>
            <a:pPr lvl="1"/>
            <a:r>
              <a:rPr lang="en-US" dirty="0"/>
              <a:t>Collection()</a:t>
            </a:r>
          </a:p>
          <a:p>
            <a:pPr lvl="1"/>
            <a:r>
              <a:rPr lang="en-US" dirty="0"/>
              <a:t>Collection(Collection c)</a:t>
            </a:r>
          </a:p>
        </p:txBody>
      </p:sp>
      <p:pic>
        <p:nvPicPr>
          <p:cNvPr id="4" name="Picture 3" descr="Screen Shot 2017-10-30 at 13.53.22 2.png">
            <a:extLst>
              <a:ext uri="{FF2B5EF4-FFF2-40B4-BE49-F238E27FC236}">
                <a16:creationId xmlns:a16="http://schemas.microsoft.com/office/drawing/2014/main" id="{707D4D3E-4D26-6841-9C19-A911C68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73512"/>
            <a:ext cx="3459238" cy="2584489"/>
          </a:xfrm>
          <a:prstGeom prst="rect">
            <a:avLst/>
          </a:prstGeom>
        </p:spPr>
      </p:pic>
    </p:spTree>
    <p:extLst>
      <p:ext uri="{BB962C8B-B14F-4D97-AF65-F5344CB8AC3E}">
        <p14:creationId xmlns:p14="http://schemas.microsoft.com/office/powerpoint/2010/main" val="356901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fontScale="77500" lnSpcReduction="20000"/>
          </a:bodyPr>
          <a:lstStyle/>
          <a:p>
            <a:r>
              <a:rPr lang="en-US" dirty="0" err="1">
                <a:latin typeface="Consolas"/>
                <a:cs typeface="Consolas"/>
              </a:rPr>
              <a:t>int</a:t>
            </a:r>
            <a:r>
              <a:rPr lang="en-US" dirty="0">
                <a:latin typeface="Consolas"/>
                <a:cs typeface="Consolas"/>
              </a:rPr>
              <a:t> </a:t>
            </a:r>
            <a:r>
              <a:rPr lang="en-US" dirty="0">
                <a:solidFill>
                  <a:srgbClr val="E46C0A"/>
                </a:solidFill>
                <a:latin typeface="Consolas"/>
                <a:cs typeface="Consolas"/>
              </a:rPr>
              <a:t>size</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isEmpty</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contains</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containsAll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add</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addAll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remove</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removeAll</a:t>
            </a:r>
            <a:r>
              <a:rPr lang="en-US" dirty="0">
                <a:latin typeface="Consolas"/>
                <a:cs typeface="Consolas"/>
              </a:rPr>
              <a:t>(Collection c)</a:t>
            </a:r>
          </a:p>
          <a:p>
            <a:r>
              <a:rPr lang="en-US" dirty="0">
                <a:latin typeface="Consolas"/>
                <a:cs typeface="Consolas"/>
              </a:rPr>
              <a:t>void </a:t>
            </a:r>
            <a:r>
              <a:rPr lang="en-US" dirty="0">
                <a:solidFill>
                  <a:srgbClr val="E46C0A"/>
                </a:solidFill>
                <a:latin typeface="Consolas"/>
                <a:cs typeface="Consolas"/>
              </a:rPr>
              <a:t>clear</a:t>
            </a:r>
            <a:r>
              <a:rPr lang="en-US" dirty="0">
                <a:latin typeface="Consolas"/>
                <a:cs typeface="Consolas"/>
              </a:rPr>
              <a:t>()</a:t>
            </a:r>
          </a:p>
          <a:p>
            <a:r>
              <a:rPr lang="en-US" dirty="0">
                <a:latin typeface="Consolas"/>
                <a:cs typeface="Consolas"/>
              </a:rPr>
              <a:t>Object[] </a:t>
            </a:r>
            <a:r>
              <a:rPr lang="en-US" dirty="0" err="1">
                <a:solidFill>
                  <a:srgbClr val="E46C0A"/>
                </a:solidFill>
                <a:latin typeface="Consolas"/>
                <a:cs typeface="Consolas"/>
              </a:rPr>
              <a:t>toArray</a:t>
            </a:r>
            <a:r>
              <a:rPr lang="en-US" dirty="0">
                <a:latin typeface="Consolas"/>
                <a:cs typeface="Consolas"/>
              </a:rPr>
              <a:t>()</a:t>
            </a:r>
          </a:p>
          <a:p>
            <a:r>
              <a:rPr lang="en-US" dirty="0">
                <a:latin typeface="Consolas"/>
                <a:cs typeface="Consolas"/>
              </a:rPr>
              <a:t>Iterator </a:t>
            </a:r>
            <a:r>
              <a:rPr lang="en-US" dirty="0">
                <a:solidFill>
                  <a:srgbClr val="E46C0A"/>
                </a:solidFill>
                <a:latin typeface="Consolas"/>
                <a:cs typeface="Consolas"/>
              </a:rPr>
              <a:t>iterator</a:t>
            </a:r>
            <a:r>
              <a:rPr lang="en-US" dirty="0">
                <a:latin typeface="Consolas"/>
                <a:cs typeface="Consolas"/>
              </a:rPr>
              <a:t>()</a:t>
            </a:r>
          </a:p>
        </p:txBody>
      </p:sp>
    </p:spTree>
    <p:extLst>
      <p:ext uri="{BB962C8B-B14F-4D97-AF65-F5344CB8AC3E}">
        <p14:creationId xmlns:p14="http://schemas.microsoft.com/office/powerpoint/2010/main" val="35983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Can contain </a:t>
            </a:r>
            <a:r>
              <a:rPr lang="en-US" dirty="0">
                <a:solidFill>
                  <a:srgbClr val="E46C0A"/>
                </a:solidFill>
              </a:rPr>
              <a:t>duplicate elements </a:t>
            </a:r>
          </a:p>
          <a:p>
            <a:r>
              <a:rPr lang="en-US" dirty="0">
                <a:solidFill>
                  <a:schemeClr val="accent6">
                    <a:lumMod val="75000"/>
                  </a:schemeClr>
                </a:solidFill>
              </a:rPr>
              <a:t>Insertion order is preserved</a:t>
            </a:r>
          </a:p>
          <a:p>
            <a:r>
              <a:rPr lang="en-US" dirty="0"/>
              <a:t>User can select </a:t>
            </a:r>
            <a:r>
              <a:rPr lang="en-US" dirty="0">
                <a:solidFill>
                  <a:schemeClr val="accent6">
                    <a:lumMod val="75000"/>
                  </a:schemeClr>
                </a:solidFill>
              </a:rPr>
              <a:t>arbitrary insertion points</a:t>
            </a:r>
          </a:p>
          <a:p>
            <a:r>
              <a:rPr lang="en-US" dirty="0"/>
              <a:t>Elements can be accessed </a:t>
            </a:r>
            <a:r>
              <a:rPr lang="en-US" dirty="0">
                <a:solidFill>
                  <a:srgbClr val="E46C0A"/>
                </a:solidFill>
              </a:rPr>
              <a:t>by position</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2350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additional methods</a:t>
            </a:r>
          </a:p>
        </p:txBody>
      </p:sp>
      <p:sp>
        <p:nvSpPr>
          <p:cNvPr id="3" name="Content Placeholder 2"/>
          <p:cNvSpPr>
            <a:spLocks noGrp="1"/>
          </p:cNvSpPr>
          <p:nvPr>
            <p:ph idx="1"/>
          </p:nvPr>
        </p:nvSpPr>
        <p:spPr/>
        <p:txBody>
          <a:bodyPr>
            <a:normAutofit/>
          </a:bodyPr>
          <a:lstStyle/>
          <a:p>
            <a:r>
              <a:rPr lang="en-US" sz="2200" dirty="0">
                <a:latin typeface="Consolas"/>
                <a:cs typeface="Consolas"/>
              </a:rPr>
              <a:t>Object </a:t>
            </a:r>
            <a:r>
              <a:rPr lang="en-US" sz="2200" dirty="0">
                <a:solidFill>
                  <a:srgbClr val="E46C0A"/>
                </a:solidFill>
                <a:latin typeface="Consolas"/>
                <a:cs typeface="Consolas"/>
              </a:rPr>
              <a:t>get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a:t>
            </a:r>
          </a:p>
          <a:p>
            <a:r>
              <a:rPr lang="en-US" sz="2200" dirty="0">
                <a:latin typeface="Consolas"/>
                <a:cs typeface="Consolas"/>
              </a:rPr>
              <a:t>Object </a:t>
            </a:r>
            <a:r>
              <a:rPr lang="en-US" sz="2200" dirty="0">
                <a:solidFill>
                  <a:srgbClr val="E46C0A"/>
                </a:solidFill>
                <a:latin typeface="Consolas"/>
                <a:cs typeface="Consolas"/>
              </a:rPr>
              <a:t>set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a:latin typeface="Consolas"/>
                <a:cs typeface="Consolas"/>
              </a:rPr>
              <a:t>Object </a:t>
            </a:r>
            <a:r>
              <a:rPr lang="en-US" sz="2200" dirty="0">
                <a:solidFill>
                  <a:srgbClr val="E46C0A"/>
                </a:solidFill>
                <a:latin typeface="Consolas"/>
                <a:cs typeface="Consolas"/>
              </a:rPr>
              <a:t>remove</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a:t>
            </a:r>
          </a:p>
          <a:p>
            <a:r>
              <a:rPr lang="en-US" sz="2200" dirty="0">
                <a:latin typeface="Consolas"/>
                <a:cs typeface="Consolas"/>
              </a:rPr>
              <a:t>void </a:t>
            </a:r>
            <a:r>
              <a:rPr lang="en-US" sz="2200" dirty="0">
                <a:solidFill>
                  <a:srgbClr val="E46C0A"/>
                </a:solidFill>
                <a:latin typeface="Consolas"/>
                <a:cs typeface="Consolas"/>
              </a:rPr>
              <a:t>add</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err="1">
                <a:latin typeface="Consolas"/>
                <a:cs typeface="Consolas"/>
              </a:rPr>
              <a:t>boolean</a:t>
            </a:r>
            <a:r>
              <a:rPr lang="en-US" sz="2200" dirty="0">
                <a:latin typeface="Consolas"/>
                <a:cs typeface="Consolas"/>
              </a:rPr>
              <a:t> </a:t>
            </a:r>
            <a:r>
              <a:rPr lang="en-US" sz="2200" dirty="0" err="1">
                <a:solidFill>
                  <a:srgbClr val="E46C0A"/>
                </a:solidFill>
                <a:latin typeface="Consolas"/>
                <a:cs typeface="Consolas"/>
              </a:rPr>
              <a:t>addAll</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Collection c)</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indexOf</a:t>
            </a:r>
            <a:r>
              <a:rPr lang="en-US" sz="2200" dirty="0">
                <a:latin typeface="Consolas"/>
                <a:cs typeface="Consolas"/>
              </a:rPr>
              <a:t>(Object o) </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lastIndexOf</a:t>
            </a:r>
            <a:r>
              <a:rPr lang="en-US" sz="2200" dirty="0">
                <a:latin typeface="Consolas"/>
                <a:cs typeface="Consolas"/>
              </a:rPr>
              <a:t>(Object o) </a:t>
            </a:r>
          </a:p>
          <a:p>
            <a:r>
              <a:rPr lang="en-US" sz="2200" dirty="0">
                <a:latin typeface="Consolas"/>
                <a:cs typeface="Consolas"/>
              </a:rPr>
              <a:t>List </a:t>
            </a:r>
            <a:r>
              <a:rPr lang="en-US" sz="2200" dirty="0" err="1">
                <a:solidFill>
                  <a:srgbClr val="E46C0A"/>
                </a:solidFill>
                <a:latin typeface="Consolas"/>
                <a:cs typeface="Consolas"/>
              </a:rPr>
              <a:t>subList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fromIndex</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toIndex</a:t>
            </a:r>
            <a:r>
              <a:rPr lang="en-US" sz="2200" dirty="0">
                <a:latin typeface="Consolas"/>
                <a:cs typeface="Consolas"/>
              </a:rPr>
              <a:t>)</a:t>
            </a:r>
          </a:p>
          <a:p>
            <a:endParaRPr lang="en-US" sz="2200" dirty="0">
              <a:latin typeface="Consolas"/>
              <a:cs typeface="Consolas"/>
            </a:endParaRPr>
          </a:p>
        </p:txBody>
      </p:sp>
    </p:spTree>
    <p:extLst>
      <p:ext uri="{BB962C8B-B14F-4D97-AF65-F5344CB8AC3E}">
        <p14:creationId xmlns:p14="http://schemas.microsoft.com/office/powerpoint/2010/main" val="43188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9D49-34A3-F74F-81F6-9C43BBDECDF0}"/>
              </a:ext>
            </a:extLst>
          </p:cNvPr>
          <p:cNvSpPr>
            <a:spLocks noGrp="1"/>
          </p:cNvSpPr>
          <p:nvPr>
            <p:ph type="title"/>
          </p:nvPr>
        </p:nvSpPr>
        <p:spPr/>
        <p:txBody>
          <a:bodyPr/>
          <a:lstStyle/>
          <a:p>
            <a:r>
              <a:rPr lang="it-IT" dirty="0"/>
              <a:t>List </a:t>
            </a:r>
            <a:r>
              <a:rPr lang="it-IT" dirty="0" err="1"/>
              <a:t>Initialization</a:t>
            </a:r>
            <a:endParaRPr lang="it-IT" dirty="0"/>
          </a:p>
        </p:txBody>
      </p:sp>
      <p:sp>
        <p:nvSpPr>
          <p:cNvPr id="3" name="Content Placeholder 2">
            <a:extLst>
              <a:ext uri="{FF2B5EF4-FFF2-40B4-BE49-F238E27FC236}">
                <a16:creationId xmlns:a16="http://schemas.microsoft.com/office/drawing/2014/main" id="{4714FC69-0A45-9643-9EAF-315C644C9698}"/>
              </a:ext>
            </a:extLst>
          </p:cNvPr>
          <p:cNvSpPr>
            <a:spLocks noGrp="1"/>
          </p:cNvSpPr>
          <p:nvPr>
            <p:ph idx="1"/>
          </p:nvPr>
        </p:nvSpPr>
        <p:spPr/>
        <p:txBody>
          <a:bodyPr>
            <a:normAutofit/>
          </a:bodyPr>
          <a:lstStyle/>
          <a:p>
            <a:pPr marL="0" indent="0">
              <a:buNone/>
            </a:pP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plain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simple</a:t>
            </a:r>
            <a:r>
              <a:rPr lang="it-IT" sz="2200" dirty="0">
                <a:latin typeface="Consolas" panose="020B0609020204030204" pitchFamily="49" charset="0"/>
                <a:cs typeface="Consolas" panose="020B0609020204030204" pitchFamily="49" charset="0"/>
              </a:rPr>
              <a:t>, long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(14);</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(73);</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(18);</a:t>
            </a: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solidFill>
                  <a:schemeClr val="accent6">
                    <a:lumMod val="75000"/>
                  </a:schemeClr>
                </a:solidFill>
                <a:latin typeface="Consolas" panose="020B0609020204030204" pitchFamily="49" charset="0"/>
                <a:cs typeface="Consolas" panose="020B0609020204030204" pitchFamily="49" charset="0"/>
              </a:rPr>
              <a:t>&gt;(</a:t>
            </a:r>
            <a:r>
              <a:rPr lang="it-IT" sz="2200" dirty="0" err="1">
                <a:solidFill>
                  <a:schemeClr val="accent6">
                    <a:lumMod val="75000"/>
                  </a:schemeClr>
                </a:solidFill>
                <a:latin typeface="Consolas" panose="020B0609020204030204" pitchFamily="49" charset="0"/>
                <a:cs typeface="Consolas" panose="020B0609020204030204" pitchFamily="49" charset="0"/>
              </a:rPr>
              <a:t>Arrays.asList</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274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a:t>
            </a:r>
            <a:r>
              <a:rPr lang="en-US" sz="1400" dirty="0" err="1">
                <a:solidFill>
                  <a:schemeClr val="accent6">
                    <a:lumMod val="75000"/>
                  </a:schemeClr>
                </a:solidFill>
                <a:latin typeface="Consolas"/>
                <a:cs typeface="Consolas"/>
              </a:rPr>
              <a:t>ArrayList</a:t>
            </a:r>
            <a:r>
              <a:rPr lang="en-US" sz="1400" dirty="0">
                <a:solidFill>
                  <a:schemeClr val="accent6">
                    <a:lumMod val="75000"/>
                  </a:schemeClr>
                </a:solidFill>
                <a:latin typeface="Consolas"/>
                <a:cs typeface="Consolas"/>
              </a:rPr>
              <a: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solidFill>
                  <a:schemeClr val="accent6">
                    <a:lumMod val="75000"/>
                  </a:schemeClr>
                </a:solidFill>
                <a:latin typeface="Consolas"/>
                <a:cs typeface="Consolas"/>
              </a:rPr>
              <a:t>/* Decoupling references from actual objects allows to change implementation (and related performance!) by changing a single line of code! */ </a:t>
            </a:r>
          </a:p>
        </p:txBody>
      </p:sp>
      <p:sp>
        <p:nvSpPr>
          <p:cNvPr id="4" name="Content Placeholder 3">
            <a:extLst>
              <a:ext uri="{FF2B5EF4-FFF2-40B4-BE49-F238E27FC236}">
                <a16:creationId xmlns:a16="http://schemas.microsoft.com/office/drawing/2014/main" id="{3074C8C1-E5E3-A346-999F-06A2E866400E}"/>
              </a:ext>
            </a:extLst>
          </p:cNvPr>
          <p:cNvSpPr>
            <a:spLocks noGrp="1"/>
          </p:cNvSpPr>
          <p:nvPr>
            <p:ph sz="half" idx="2"/>
          </p:nvPr>
        </p:nvSpPr>
        <p:spPr/>
        <p:txBody>
          <a:bodyPr>
            <a:norm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LinkedList&lt;Car&gt;();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endParaRPr lang="it-IT" sz="1400" dirty="0"/>
          </a:p>
        </p:txBody>
      </p:sp>
    </p:spTree>
    <p:extLst>
      <p:ext uri="{BB962C8B-B14F-4D97-AF65-F5344CB8AC3E}">
        <p14:creationId xmlns:p14="http://schemas.microsoft.com/office/powerpoint/2010/main" val="287674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4" name="Text Placeholder 3"/>
          <p:cNvSpPr>
            <a:spLocks noGrp="1"/>
          </p:cNvSpPr>
          <p:nvPr>
            <p:ph idx="1"/>
          </p:nvPr>
        </p:nvSpPr>
        <p:spPr/>
        <p:txBody>
          <a:bodyPr>
            <a:normAutofit/>
          </a:bodyPr>
          <a:lstStyle/>
          <a:p>
            <a:r>
              <a:rPr lang="en-US" sz="2600" dirty="0" err="1">
                <a:solidFill>
                  <a:srgbClr val="E46C0A"/>
                </a:solidFill>
              </a:rPr>
              <a:t>ArrayList</a:t>
            </a:r>
            <a:r>
              <a:rPr lang="en-US" sz="2600" dirty="0">
                <a:solidFill>
                  <a:srgbClr val="E46C0A"/>
                </a:solidFill>
              </a:rPr>
              <a:t> </a:t>
            </a:r>
            <a:r>
              <a:rPr lang="en-US" sz="2600" dirty="0"/>
              <a:t>implements</a:t>
            </a:r>
            <a:r>
              <a:rPr lang="en-US" sz="2600" dirty="0">
                <a:solidFill>
                  <a:srgbClr val="E46C0A"/>
                </a:solidFill>
              </a:rPr>
              <a:t> List</a:t>
            </a:r>
          </a:p>
          <a:p>
            <a:pPr lvl="1"/>
            <a:r>
              <a:rPr lang="en-US" sz="2600" dirty="0"/>
              <a:t>get(index) -&gt; Constant time</a:t>
            </a:r>
          </a:p>
          <a:p>
            <a:pPr lvl="1"/>
            <a:r>
              <a:rPr lang="en-US" sz="2600" dirty="0"/>
              <a:t>add(index, </a:t>
            </a:r>
            <a:r>
              <a:rPr lang="en-US" sz="2600" dirty="0" err="1"/>
              <a:t>obj</a:t>
            </a:r>
            <a:r>
              <a:rPr lang="en-US" sz="2600" dirty="0"/>
              <a:t>) -&gt; Linear time</a:t>
            </a:r>
          </a:p>
          <a:p>
            <a:pPr marL="457200" lvl="1" indent="0">
              <a:buNone/>
            </a:pPr>
            <a:endParaRPr lang="en-US" sz="2600" dirty="0"/>
          </a:p>
          <a:p>
            <a:r>
              <a:rPr lang="en-US" sz="2600" dirty="0">
                <a:solidFill>
                  <a:srgbClr val="E46C0A"/>
                </a:solidFill>
              </a:rPr>
              <a:t>LinkedList </a:t>
            </a:r>
            <a:r>
              <a:rPr lang="en-US" sz="2600" dirty="0"/>
              <a:t>implements</a:t>
            </a:r>
            <a:r>
              <a:rPr lang="en-US" sz="2600" dirty="0">
                <a:solidFill>
                  <a:srgbClr val="E46C0A"/>
                </a:solidFill>
              </a:rPr>
              <a:t> List, Queue</a:t>
            </a:r>
          </a:p>
          <a:p>
            <a:pPr lvl="1"/>
            <a:r>
              <a:rPr lang="en-US" sz="2600" dirty="0"/>
              <a:t>get(index) -&gt; Linear time</a:t>
            </a:r>
          </a:p>
          <a:p>
            <a:pPr lvl="1"/>
            <a:r>
              <a:rPr lang="en-US" sz="2600" dirty="0"/>
              <a:t>add(index, </a:t>
            </a:r>
            <a:r>
              <a:rPr lang="en-US" sz="2600" dirty="0" err="1"/>
              <a:t>obj</a:t>
            </a:r>
            <a:r>
              <a:rPr lang="en-US" sz="2600" dirty="0"/>
              <a:t>) -&gt; Linear time (but more lightweight)</a:t>
            </a:r>
          </a:p>
        </p:txBody>
      </p:sp>
    </p:spTree>
    <p:extLst>
      <p:ext uri="{BB962C8B-B14F-4D97-AF65-F5344CB8AC3E}">
        <p14:creationId xmlns:p14="http://schemas.microsoft.com/office/powerpoint/2010/main" val="16310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normAutofit/>
          </a:bodyPr>
          <a:lstStyle/>
          <a:p>
            <a:r>
              <a:rPr lang="en-US" dirty="0"/>
              <a:t>The Java Collection Framework (JCF) is a set of classes and interfaces implementing commonly reusable data structures. </a:t>
            </a:r>
          </a:p>
          <a:p>
            <a:r>
              <a:rPr lang="en-US" dirty="0"/>
              <a:t>The JCF (package </a:t>
            </a:r>
            <a:r>
              <a:rPr lang="en-US" dirty="0" err="1"/>
              <a:t>java.util</a:t>
            </a:r>
            <a:r>
              <a:rPr lang="en-US" dirty="0"/>
              <a:t>) provides </a:t>
            </a:r>
          </a:p>
          <a:p>
            <a:pPr lvl="1"/>
            <a:r>
              <a:rPr lang="en-US" dirty="0">
                <a:solidFill>
                  <a:schemeClr val="accent6">
                    <a:lumMod val="75000"/>
                  </a:schemeClr>
                </a:solidFill>
              </a:rPr>
              <a:t>interfaces</a:t>
            </a:r>
            <a:r>
              <a:rPr lang="en-US" dirty="0"/>
              <a:t> defining functionalities</a:t>
            </a:r>
          </a:p>
          <a:p>
            <a:pPr lvl="1"/>
            <a:r>
              <a:rPr lang="en-US" dirty="0">
                <a:solidFill>
                  <a:schemeClr val="accent6">
                    <a:lumMod val="75000"/>
                  </a:schemeClr>
                </a:solidFill>
              </a:rPr>
              <a:t>abstract classes </a:t>
            </a:r>
            <a:r>
              <a:rPr lang="en-US" dirty="0"/>
              <a:t>for shared code aggregation</a:t>
            </a:r>
          </a:p>
          <a:p>
            <a:pPr lvl="1"/>
            <a:r>
              <a:rPr lang="en-US" dirty="0">
                <a:solidFill>
                  <a:srgbClr val="E46C0A"/>
                </a:solidFill>
              </a:rPr>
              <a:t>concrete classes</a:t>
            </a:r>
            <a:r>
              <a:rPr lang="en-US" dirty="0"/>
              <a:t> implementing functionalities</a:t>
            </a:r>
          </a:p>
          <a:p>
            <a:pPr lvl="1"/>
            <a:r>
              <a:rPr lang="en-US" dirty="0">
                <a:solidFill>
                  <a:schemeClr val="accent6">
                    <a:lumMod val="75000"/>
                  </a:schemeClr>
                </a:solidFill>
              </a:rPr>
              <a:t>algorithms</a:t>
            </a:r>
            <a:r>
              <a:rPr lang="en-US" dirty="0"/>
              <a:t> (</a:t>
            </a:r>
            <a:r>
              <a:rPr lang="en-US" dirty="0" err="1"/>
              <a:t>java.util.Collections</a:t>
            </a:r>
            <a:r>
              <a:rPr lang="en-US" dirty="0"/>
              <a:t>)</a:t>
            </a:r>
          </a:p>
        </p:txBody>
      </p:sp>
    </p:spTree>
    <p:extLst>
      <p:ext uri="{BB962C8B-B14F-4D97-AF65-F5344CB8AC3E}">
        <p14:creationId xmlns:p14="http://schemas.microsoft.com/office/powerpoint/2010/main" val="32002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6" name="Rounded Rectangle 5">
            <a:extLst>
              <a:ext uri="{FF2B5EF4-FFF2-40B4-BE49-F238E27FC236}">
                <a16:creationId xmlns:a16="http://schemas.microsoft.com/office/drawing/2014/main" id="{C6854A01-AD93-5E4C-9EA7-FE3A4230FFC7}"/>
              </a:ext>
            </a:extLst>
          </p:cNvPr>
          <p:cNvSpPr/>
          <p:nvPr/>
        </p:nvSpPr>
        <p:spPr>
          <a:xfrm>
            <a:off x="2867248" y="185361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ounded Rectangle 6">
            <a:extLst>
              <a:ext uri="{FF2B5EF4-FFF2-40B4-BE49-F238E27FC236}">
                <a16:creationId xmlns:a16="http://schemas.microsoft.com/office/drawing/2014/main" id="{A0A39165-118C-A74E-87EF-C852BCBA4974}"/>
              </a:ext>
            </a:extLst>
          </p:cNvPr>
          <p:cNvSpPr/>
          <p:nvPr/>
        </p:nvSpPr>
        <p:spPr>
          <a:xfrm>
            <a:off x="2229295" y="185361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06511D87-C7D9-B74A-BE2E-CB03D343842C}"/>
              </a:ext>
            </a:extLst>
          </p:cNvPr>
          <p:cNvSpPr/>
          <p:nvPr/>
        </p:nvSpPr>
        <p:spPr>
          <a:xfrm>
            <a:off x="3505201" y="18642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Rounded Rectangle 8">
            <a:extLst>
              <a:ext uri="{FF2B5EF4-FFF2-40B4-BE49-F238E27FC236}">
                <a16:creationId xmlns:a16="http://schemas.microsoft.com/office/drawing/2014/main" id="{3F391FBE-95E1-0642-9EE5-39B6A3756920}"/>
              </a:ext>
            </a:extLst>
          </p:cNvPr>
          <p:cNvSpPr/>
          <p:nvPr/>
        </p:nvSpPr>
        <p:spPr>
          <a:xfrm>
            <a:off x="4136066" y="187487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ounded Rectangle 9">
            <a:extLst>
              <a:ext uri="{FF2B5EF4-FFF2-40B4-BE49-F238E27FC236}">
                <a16:creationId xmlns:a16="http://schemas.microsoft.com/office/drawing/2014/main" id="{AADB280C-E5D8-EF4E-9267-38018CE538A0}"/>
              </a:ext>
            </a:extLst>
          </p:cNvPr>
          <p:cNvSpPr/>
          <p:nvPr/>
        </p:nvSpPr>
        <p:spPr>
          <a:xfrm>
            <a:off x="4784651"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ounded Rectangle 10">
            <a:extLst>
              <a:ext uri="{FF2B5EF4-FFF2-40B4-BE49-F238E27FC236}">
                <a16:creationId xmlns:a16="http://schemas.microsoft.com/office/drawing/2014/main" id="{41CC2E2A-5F4F-AD4B-88D7-BE0C9C692962}"/>
              </a:ext>
            </a:extLst>
          </p:cNvPr>
          <p:cNvSpPr/>
          <p:nvPr/>
        </p:nvSpPr>
        <p:spPr>
          <a:xfrm>
            <a:off x="542437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Rounded Rectangle 11">
            <a:extLst>
              <a:ext uri="{FF2B5EF4-FFF2-40B4-BE49-F238E27FC236}">
                <a16:creationId xmlns:a16="http://schemas.microsoft.com/office/drawing/2014/main" id="{4E162211-321A-464F-809B-DDA3B92579F2}"/>
              </a:ext>
            </a:extLst>
          </p:cNvPr>
          <p:cNvSpPr/>
          <p:nvPr/>
        </p:nvSpPr>
        <p:spPr>
          <a:xfrm>
            <a:off x="670382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ounded Rectangle 12">
            <a:extLst>
              <a:ext uri="{FF2B5EF4-FFF2-40B4-BE49-F238E27FC236}">
                <a16:creationId xmlns:a16="http://schemas.microsoft.com/office/drawing/2014/main" id="{9CAAF6E7-65A0-484F-AA85-5C97B3F89D70}"/>
              </a:ext>
            </a:extLst>
          </p:cNvPr>
          <p:cNvSpPr/>
          <p:nvPr/>
        </p:nvSpPr>
        <p:spPr>
          <a:xfrm>
            <a:off x="6065873" y="1864243"/>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Rounded Rectangle 13">
            <a:extLst>
              <a:ext uri="{FF2B5EF4-FFF2-40B4-BE49-F238E27FC236}">
                <a16:creationId xmlns:a16="http://schemas.microsoft.com/office/drawing/2014/main" id="{BC340D62-20DF-CF44-BC92-068A1FA74DCD}"/>
              </a:ext>
            </a:extLst>
          </p:cNvPr>
          <p:cNvSpPr/>
          <p:nvPr/>
        </p:nvSpPr>
        <p:spPr>
          <a:xfrm>
            <a:off x="7341779" y="187487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ounded Rectangle 14">
            <a:extLst>
              <a:ext uri="{FF2B5EF4-FFF2-40B4-BE49-F238E27FC236}">
                <a16:creationId xmlns:a16="http://schemas.microsoft.com/office/drawing/2014/main" id="{EBF60EAA-CEC4-E446-AFF5-FB206D7AA1EC}"/>
              </a:ext>
            </a:extLst>
          </p:cNvPr>
          <p:cNvSpPr/>
          <p:nvPr/>
        </p:nvSpPr>
        <p:spPr>
          <a:xfrm>
            <a:off x="7972644" y="188550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ounded Rectangle 15">
            <a:extLst>
              <a:ext uri="{FF2B5EF4-FFF2-40B4-BE49-F238E27FC236}">
                <a16:creationId xmlns:a16="http://schemas.microsoft.com/office/drawing/2014/main" id="{397E6D82-1919-8043-864B-355F11EDAA5A}"/>
              </a:ext>
            </a:extLst>
          </p:cNvPr>
          <p:cNvSpPr/>
          <p:nvPr/>
        </p:nvSpPr>
        <p:spPr>
          <a:xfrm>
            <a:off x="8621229" y="187487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C3807F0D-9679-9047-B7E4-482BE42D3C19}"/>
              </a:ext>
            </a:extLst>
          </p:cNvPr>
          <p:cNvSpPr/>
          <p:nvPr/>
        </p:nvSpPr>
        <p:spPr>
          <a:xfrm>
            <a:off x="2863704" y="338292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Rounded Rectangle 18">
            <a:extLst>
              <a:ext uri="{FF2B5EF4-FFF2-40B4-BE49-F238E27FC236}">
                <a16:creationId xmlns:a16="http://schemas.microsoft.com/office/drawing/2014/main" id="{96E51A55-CDA9-FF45-BABA-A96423F6DFEC}"/>
              </a:ext>
            </a:extLst>
          </p:cNvPr>
          <p:cNvSpPr/>
          <p:nvPr/>
        </p:nvSpPr>
        <p:spPr>
          <a:xfrm>
            <a:off x="2225751" y="338292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Rounded Rectangle 19">
            <a:extLst>
              <a:ext uri="{FF2B5EF4-FFF2-40B4-BE49-F238E27FC236}">
                <a16:creationId xmlns:a16="http://schemas.microsoft.com/office/drawing/2014/main" id="{1A335261-89A9-8745-8B9E-2CF0B995EFE9}"/>
              </a:ext>
            </a:extLst>
          </p:cNvPr>
          <p:cNvSpPr/>
          <p:nvPr/>
        </p:nvSpPr>
        <p:spPr>
          <a:xfrm>
            <a:off x="3501657" y="339355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Rounded Rectangle 20">
            <a:extLst>
              <a:ext uri="{FF2B5EF4-FFF2-40B4-BE49-F238E27FC236}">
                <a16:creationId xmlns:a16="http://schemas.microsoft.com/office/drawing/2014/main" id="{DEED75F4-9C2D-5B4B-A902-6F1F0D6004DC}"/>
              </a:ext>
            </a:extLst>
          </p:cNvPr>
          <p:cNvSpPr/>
          <p:nvPr/>
        </p:nvSpPr>
        <p:spPr>
          <a:xfrm>
            <a:off x="4132522" y="3404189"/>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Rounded Rectangle 21">
            <a:extLst>
              <a:ext uri="{FF2B5EF4-FFF2-40B4-BE49-F238E27FC236}">
                <a16:creationId xmlns:a16="http://schemas.microsoft.com/office/drawing/2014/main" id="{8B6C465E-4BE6-9B4D-8B9C-023FAA7935C6}"/>
              </a:ext>
            </a:extLst>
          </p:cNvPr>
          <p:cNvSpPr/>
          <p:nvPr/>
        </p:nvSpPr>
        <p:spPr>
          <a:xfrm>
            <a:off x="4781107"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2DE3DADA-5DB4-3D4B-8017-89DB43B5FFCC}"/>
              </a:ext>
            </a:extLst>
          </p:cNvPr>
          <p:cNvSpPr/>
          <p:nvPr/>
        </p:nvSpPr>
        <p:spPr>
          <a:xfrm>
            <a:off x="542083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ADE6921B-45BF-1641-AF4D-85E29BC5FEF6}"/>
              </a:ext>
            </a:extLst>
          </p:cNvPr>
          <p:cNvSpPr/>
          <p:nvPr/>
        </p:nvSpPr>
        <p:spPr>
          <a:xfrm>
            <a:off x="670028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74A3669C-7573-CA4F-A943-69C969848145}"/>
              </a:ext>
            </a:extLst>
          </p:cNvPr>
          <p:cNvSpPr/>
          <p:nvPr/>
        </p:nvSpPr>
        <p:spPr>
          <a:xfrm>
            <a:off x="6062329" y="339355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ounded Rectangle 25">
            <a:extLst>
              <a:ext uri="{FF2B5EF4-FFF2-40B4-BE49-F238E27FC236}">
                <a16:creationId xmlns:a16="http://schemas.microsoft.com/office/drawing/2014/main" id="{A456DD90-9D9B-E24F-A7EF-86F35613AF71}"/>
              </a:ext>
            </a:extLst>
          </p:cNvPr>
          <p:cNvSpPr/>
          <p:nvPr/>
        </p:nvSpPr>
        <p:spPr>
          <a:xfrm>
            <a:off x="7338235" y="340418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ounded Rectangle 26">
            <a:extLst>
              <a:ext uri="{FF2B5EF4-FFF2-40B4-BE49-F238E27FC236}">
                <a16:creationId xmlns:a16="http://schemas.microsoft.com/office/drawing/2014/main" id="{897941C7-5891-2B4C-AE5F-D4C7C3708E2B}"/>
              </a:ext>
            </a:extLst>
          </p:cNvPr>
          <p:cNvSpPr/>
          <p:nvPr/>
        </p:nvSpPr>
        <p:spPr>
          <a:xfrm>
            <a:off x="7969100" y="341482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8" name="Rounded Rectangle 27">
            <a:extLst>
              <a:ext uri="{FF2B5EF4-FFF2-40B4-BE49-F238E27FC236}">
                <a16:creationId xmlns:a16="http://schemas.microsoft.com/office/drawing/2014/main" id="{766FE321-66B0-C945-A789-AC421E07B543}"/>
              </a:ext>
            </a:extLst>
          </p:cNvPr>
          <p:cNvSpPr/>
          <p:nvPr/>
        </p:nvSpPr>
        <p:spPr>
          <a:xfrm>
            <a:off x="8617685" y="340418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9" name="Rounded Rectangle 28">
            <a:extLst>
              <a:ext uri="{FF2B5EF4-FFF2-40B4-BE49-F238E27FC236}">
                <a16:creationId xmlns:a16="http://schemas.microsoft.com/office/drawing/2014/main" id="{A4BFAB54-2B8D-2E46-B7FD-EB32408FE07C}"/>
              </a:ext>
            </a:extLst>
          </p:cNvPr>
          <p:cNvSpPr/>
          <p:nvPr/>
        </p:nvSpPr>
        <p:spPr>
          <a:xfrm>
            <a:off x="2867248" y="505046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Rounded Rectangle 29">
            <a:extLst>
              <a:ext uri="{FF2B5EF4-FFF2-40B4-BE49-F238E27FC236}">
                <a16:creationId xmlns:a16="http://schemas.microsoft.com/office/drawing/2014/main" id="{1E2E92EC-47C4-8548-8059-CE0BD0933189}"/>
              </a:ext>
            </a:extLst>
          </p:cNvPr>
          <p:cNvSpPr/>
          <p:nvPr/>
        </p:nvSpPr>
        <p:spPr>
          <a:xfrm>
            <a:off x="2229295" y="5050468"/>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1" name="Rounded Rectangle 30">
            <a:extLst>
              <a:ext uri="{FF2B5EF4-FFF2-40B4-BE49-F238E27FC236}">
                <a16:creationId xmlns:a16="http://schemas.microsoft.com/office/drawing/2014/main" id="{4789A1D5-83FD-5045-A21A-FDA29FE8F7FA}"/>
              </a:ext>
            </a:extLst>
          </p:cNvPr>
          <p:cNvSpPr/>
          <p:nvPr/>
        </p:nvSpPr>
        <p:spPr>
          <a:xfrm>
            <a:off x="3505201" y="506110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ounded Rectangle 31">
            <a:extLst>
              <a:ext uri="{FF2B5EF4-FFF2-40B4-BE49-F238E27FC236}">
                <a16:creationId xmlns:a16="http://schemas.microsoft.com/office/drawing/2014/main" id="{C4DD3E91-5D6C-B140-BCFF-31B6B34356B5}"/>
              </a:ext>
            </a:extLst>
          </p:cNvPr>
          <p:cNvSpPr/>
          <p:nvPr/>
        </p:nvSpPr>
        <p:spPr>
          <a:xfrm>
            <a:off x="4136066" y="507173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ounded Rectangle 32">
            <a:extLst>
              <a:ext uri="{FF2B5EF4-FFF2-40B4-BE49-F238E27FC236}">
                <a16:creationId xmlns:a16="http://schemas.microsoft.com/office/drawing/2014/main" id="{926539A4-1B84-EB4C-BC95-453EF9D5AFAE}"/>
              </a:ext>
            </a:extLst>
          </p:cNvPr>
          <p:cNvSpPr/>
          <p:nvPr/>
        </p:nvSpPr>
        <p:spPr>
          <a:xfrm>
            <a:off x="4784651"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ounded Rectangle 33">
            <a:extLst>
              <a:ext uri="{FF2B5EF4-FFF2-40B4-BE49-F238E27FC236}">
                <a16:creationId xmlns:a16="http://schemas.microsoft.com/office/drawing/2014/main" id="{095091CC-9992-C24A-8A35-D9B3152FA939}"/>
              </a:ext>
            </a:extLst>
          </p:cNvPr>
          <p:cNvSpPr/>
          <p:nvPr/>
        </p:nvSpPr>
        <p:spPr>
          <a:xfrm>
            <a:off x="542437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ounded Rectangle 34">
            <a:extLst>
              <a:ext uri="{FF2B5EF4-FFF2-40B4-BE49-F238E27FC236}">
                <a16:creationId xmlns:a16="http://schemas.microsoft.com/office/drawing/2014/main" id="{8255EE48-558C-1049-96B1-C2494F9DF1FD}"/>
              </a:ext>
            </a:extLst>
          </p:cNvPr>
          <p:cNvSpPr/>
          <p:nvPr/>
        </p:nvSpPr>
        <p:spPr>
          <a:xfrm>
            <a:off x="670382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Rounded Rectangle 35">
            <a:extLst>
              <a:ext uri="{FF2B5EF4-FFF2-40B4-BE49-F238E27FC236}">
                <a16:creationId xmlns:a16="http://schemas.microsoft.com/office/drawing/2014/main" id="{9C07A2C9-B2C7-9D44-9333-66A5ECC86237}"/>
              </a:ext>
            </a:extLst>
          </p:cNvPr>
          <p:cNvSpPr/>
          <p:nvPr/>
        </p:nvSpPr>
        <p:spPr>
          <a:xfrm>
            <a:off x="6065873" y="506110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ounded Rectangle 36">
            <a:extLst>
              <a:ext uri="{FF2B5EF4-FFF2-40B4-BE49-F238E27FC236}">
                <a16:creationId xmlns:a16="http://schemas.microsoft.com/office/drawing/2014/main" id="{689CE10C-4B2B-0942-9845-89C389773377}"/>
              </a:ext>
            </a:extLst>
          </p:cNvPr>
          <p:cNvSpPr/>
          <p:nvPr/>
        </p:nvSpPr>
        <p:spPr>
          <a:xfrm>
            <a:off x="7341779" y="507173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8" name="Rounded Rectangle 37">
            <a:extLst>
              <a:ext uri="{FF2B5EF4-FFF2-40B4-BE49-F238E27FC236}">
                <a16:creationId xmlns:a16="http://schemas.microsoft.com/office/drawing/2014/main" id="{C25970F8-032A-1E41-8DC0-39F2BDB7165D}"/>
              </a:ext>
            </a:extLst>
          </p:cNvPr>
          <p:cNvSpPr/>
          <p:nvPr/>
        </p:nvSpPr>
        <p:spPr>
          <a:xfrm>
            <a:off x="7972644" y="508236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ounded Rectangle 38">
            <a:extLst>
              <a:ext uri="{FF2B5EF4-FFF2-40B4-BE49-F238E27FC236}">
                <a16:creationId xmlns:a16="http://schemas.microsoft.com/office/drawing/2014/main" id="{F6A36BBC-D662-F540-B14E-106F548A73C7}"/>
              </a:ext>
            </a:extLst>
          </p:cNvPr>
          <p:cNvSpPr/>
          <p:nvPr/>
        </p:nvSpPr>
        <p:spPr>
          <a:xfrm>
            <a:off x="8621229" y="507173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urved Down Arrow 41">
            <a:extLst>
              <a:ext uri="{FF2B5EF4-FFF2-40B4-BE49-F238E27FC236}">
                <a16:creationId xmlns:a16="http://schemas.microsoft.com/office/drawing/2014/main" id="{485A56E9-EF14-384C-B2BE-55290370AD43}"/>
              </a:ext>
            </a:extLst>
          </p:cNvPr>
          <p:cNvSpPr/>
          <p:nvPr/>
        </p:nvSpPr>
        <p:spPr>
          <a:xfrm>
            <a:off x="321900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3" name="Curved Down Arrow 42">
            <a:extLst>
              <a:ext uri="{FF2B5EF4-FFF2-40B4-BE49-F238E27FC236}">
                <a16:creationId xmlns:a16="http://schemas.microsoft.com/office/drawing/2014/main" id="{D3410AEB-347F-5640-A32B-042C4199A3D7}"/>
              </a:ext>
            </a:extLst>
          </p:cNvPr>
          <p:cNvSpPr/>
          <p:nvPr/>
        </p:nvSpPr>
        <p:spPr>
          <a:xfrm>
            <a:off x="263421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4" name="Curved Down Arrow 43">
            <a:extLst>
              <a:ext uri="{FF2B5EF4-FFF2-40B4-BE49-F238E27FC236}">
                <a16:creationId xmlns:a16="http://schemas.microsoft.com/office/drawing/2014/main" id="{3A80FA52-E920-CF45-A5ED-D04A6EF2ABCF}"/>
              </a:ext>
            </a:extLst>
          </p:cNvPr>
          <p:cNvSpPr/>
          <p:nvPr/>
        </p:nvSpPr>
        <p:spPr>
          <a:xfrm>
            <a:off x="380379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5" name="TextBox 44">
            <a:extLst>
              <a:ext uri="{FF2B5EF4-FFF2-40B4-BE49-F238E27FC236}">
                <a16:creationId xmlns:a16="http://schemas.microsoft.com/office/drawing/2014/main" id="{613AB1CD-F5CB-6149-9E46-64A045C8EFB5}"/>
              </a:ext>
            </a:extLst>
          </p:cNvPr>
          <p:cNvSpPr txBox="1"/>
          <p:nvPr/>
        </p:nvSpPr>
        <p:spPr>
          <a:xfrm>
            <a:off x="5110715" y="3012468"/>
            <a:ext cx="433644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46" name="TextBox 45">
            <a:extLst>
              <a:ext uri="{FF2B5EF4-FFF2-40B4-BE49-F238E27FC236}">
                <a16:creationId xmlns:a16="http://schemas.microsoft.com/office/drawing/2014/main" id="{FD980004-01CB-3149-A4FB-848E708D58B6}"/>
              </a:ext>
            </a:extLst>
          </p:cNvPr>
          <p:cNvSpPr txBox="1"/>
          <p:nvPr/>
        </p:nvSpPr>
        <p:spPr>
          <a:xfrm>
            <a:off x="4451500" y="4653465"/>
            <a:ext cx="500970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47" name="TextBox 46">
            <a:extLst>
              <a:ext uri="{FF2B5EF4-FFF2-40B4-BE49-F238E27FC236}">
                <a16:creationId xmlns:a16="http://schemas.microsoft.com/office/drawing/2014/main" id="{6179715A-06FD-334F-B46B-C6405B3F2908}"/>
              </a:ext>
            </a:extLst>
          </p:cNvPr>
          <p:cNvSpPr txBox="1"/>
          <p:nvPr/>
        </p:nvSpPr>
        <p:spPr>
          <a:xfrm>
            <a:off x="5709555" y="1507097"/>
            <a:ext cx="377539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Tree>
    <p:extLst>
      <p:ext uri="{BB962C8B-B14F-4D97-AF65-F5344CB8AC3E}">
        <p14:creationId xmlns:p14="http://schemas.microsoft.com/office/powerpoint/2010/main" val="25735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B76-B6E7-CA4D-BD89-8B497D08280D}"/>
              </a:ext>
            </a:extLst>
          </p:cNvPr>
          <p:cNvSpPr>
            <a:spLocks noGrp="1"/>
          </p:cNvSpPr>
          <p:nvPr>
            <p:ph type="title"/>
          </p:nvPr>
        </p:nvSpPr>
        <p:spPr>
          <a:xfrm>
            <a:off x="1981200" y="274638"/>
            <a:ext cx="8229600" cy="1143000"/>
          </a:xfrm>
        </p:spPr>
        <p:txBody>
          <a:bodyPr/>
          <a:lstStyle/>
          <a:p>
            <a:r>
              <a:rPr lang="en-US" dirty="0"/>
              <a:t>List Implementations</a:t>
            </a:r>
            <a:endParaRPr lang="it-IT" dirty="0"/>
          </a:p>
        </p:txBody>
      </p:sp>
      <p:sp>
        <p:nvSpPr>
          <p:cNvPr id="5" name="Rounded Rectangle 4">
            <a:extLst>
              <a:ext uri="{FF2B5EF4-FFF2-40B4-BE49-F238E27FC236}">
                <a16:creationId xmlns:a16="http://schemas.microsoft.com/office/drawing/2014/main" id="{363E15B8-C19B-9941-AE9F-460B1781A569}"/>
              </a:ext>
            </a:extLst>
          </p:cNvPr>
          <p:cNvSpPr/>
          <p:nvPr/>
        </p:nvSpPr>
        <p:spPr>
          <a:xfrm>
            <a:off x="2638646" y="203254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Rounded Rectangle 5">
            <a:extLst>
              <a:ext uri="{FF2B5EF4-FFF2-40B4-BE49-F238E27FC236}">
                <a16:creationId xmlns:a16="http://schemas.microsoft.com/office/drawing/2014/main" id="{09F7D9A9-6369-2D4E-8292-7EDD3551791A}"/>
              </a:ext>
            </a:extLst>
          </p:cNvPr>
          <p:cNvSpPr/>
          <p:nvPr/>
        </p:nvSpPr>
        <p:spPr>
          <a:xfrm>
            <a:off x="3914552" y="2043178"/>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8E0BBE43-769C-7D4E-B9B1-39B6950A2B6B}"/>
              </a:ext>
            </a:extLst>
          </p:cNvPr>
          <p:cNvSpPr/>
          <p:nvPr/>
        </p:nvSpPr>
        <p:spPr>
          <a:xfrm>
            <a:off x="5194002" y="204317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Straight Arrow Connector 15">
            <a:extLst>
              <a:ext uri="{FF2B5EF4-FFF2-40B4-BE49-F238E27FC236}">
                <a16:creationId xmlns:a16="http://schemas.microsoft.com/office/drawing/2014/main" id="{056DB9DE-7414-9C47-88FB-C55F85FBCED0}"/>
              </a:ext>
            </a:extLst>
          </p:cNvPr>
          <p:cNvCxnSpPr>
            <a:stCxn id="5" idx="3"/>
            <a:endCxn id="6" idx="1"/>
          </p:cNvCxnSpPr>
          <p:nvPr/>
        </p:nvCxnSpPr>
        <p:spPr>
          <a:xfrm>
            <a:off x="3276599" y="2351522"/>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C6B37C9-127C-4D46-9673-EEF893433C9B}"/>
              </a:ext>
            </a:extLst>
          </p:cNvPr>
          <p:cNvCxnSpPr/>
          <p:nvPr/>
        </p:nvCxnSpPr>
        <p:spPr>
          <a:xfrm>
            <a:off x="4550733" y="234088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64D93D7-E1CC-9D4A-B82D-6B882232CDA7}"/>
              </a:ext>
            </a:extLst>
          </p:cNvPr>
          <p:cNvSpPr/>
          <p:nvPr/>
        </p:nvSpPr>
        <p:spPr>
          <a:xfrm>
            <a:off x="2633330" y="354241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547F9D07-62AB-2F4A-A09F-7D9B3B1CF8F5}"/>
              </a:ext>
            </a:extLst>
          </p:cNvPr>
          <p:cNvSpPr/>
          <p:nvPr/>
        </p:nvSpPr>
        <p:spPr>
          <a:xfrm>
            <a:off x="3909236" y="355304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B4320979-759B-EB45-9481-8D7443F70052}"/>
              </a:ext>
            </a:extLst>
          </p:cNvPr>
          <p:cNvSpPr/>
          <p:nvPr/>
        </p:nvSpPr>
        <p:spPr>
          <a:xfrm>
            <a:off x="5188686" y="35530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1A19E058-0877-5B4F-A46E-410BCC6477C3}"/>
              </a:ext>
            </a:extLst>
          </p:cNvPr>
          <p:cNvSpPr/>
          <p:nvPr/>
        </p:nvSpPr>
        <p:spPr>
          <a:xfrm>
            <a:off x="6469908" y="3553044"/>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6261A5C2-4825-FB44-8156-8E785CCC1D44}"/>
              </a:ext>
            </a:extLst>
          </p:cNvPr>
          <p:cNvCxnSpPr>
            <a:stCxn id="22" idx="3"/>
            <a:endCxn id="23" idx="1"/>
          </p:cNvCxnSpPr>
          <p:nvPr/>
        </p:nvCxnSpPr>
        <p:spPr>
          <a:xfrm>
            <a:off x="3271283" y="3861388"/>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E57F438-0A4A-1242-8527-C5945F3EEBC8}"/>
              </a:ext>
            </a:extLst>
          </p:cNvPr>
          <p:cNvCxnSpPr/>
          <p:nvPr/>
        </p:nvCxnSpPr>
        <p:spPr>
          <a:xfrm>
            <a:off x="4545417" y="3850755"/>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9A839C-0688-9F4D-A901-90C820CA630A}"/>
              </a:ext>
            </a:extLst>
          </p:cNvPr>
          <p:cNvCxnSpPr/>
          <p:nvPr/>
        </p:nvCxnSpPr>
        <p:spPr>
          <a:xfrm>
            <a:off x="5862083" y="3856071"/>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urved Down Arrow 36">
            <a:extLst>
              <a:ext uri="{FF2B5EF4-FFF2-40B4-BE49-F238E27FC236}">
                <a16:creationId xmlns:a16="http://schemas.microsoft.com/office/drawing/2014/main" id="{05AAAE62-4F01-D14C-8B17-29EE1C2AC6CC}"/>
              </a:ext>
            </a:extLst>
          </p:cNvPr>
          <p:cNvSpPr/>
          <p:nvPr/>
        </p:nvSpPr>
        <p:spPr>
          <a:xfrm>
            <a:off x="2984204" y="1561009"/>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8" name="Curved Down Arrow 37">
            <a:extLst>
              <a:ext uri="{FF2B5EF4-FFF2-40B4-BE49-F238E27FC236}">
                <a16:creationId xmlns:a16="http://schemas.microsoft.com/office/drawing/2014/main" id="{4177F070-1CD7-AE48-8DEB-FEBFEE486769}"/>
              </a:ext>
            </a:extLst>
          </p:cNvPr>
          <p:cNvSpPr/>
          <p:nvPr/>
        </p:nvSpPr>
        <p:spPr>
          <a:xfrm>
            <a:off x="4294665" y="1561008"/>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9" name="TextBox 58">
            <a:extLst>
              <a:ext uri="{FF2B5EF4-FFF2-40B4-BE49-F238E27FC236}">
                <a16:creationId xmlns:a16="http://schemas.microsoft.com/office/drawing/2014/main" id="{638A6E52-F027-DB44-B2E3-B2CAA084A26C}"/>
              </a:ext>
            </a:extLst>
          </p:cNvPr>
          <p:cNvSpPr txBox="1"/>
          <p:nvPr/>
        </p:nvSpPr>
        <p:spPr>
          <a:xfrm>
            <a:off x="5247159" y="4213094"/>
            <a:ext cx="444865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60" name="TextBox 59">
            <a:extLst>
              <a:ext uri="{FF2B5EF4-FFF2-40B4-BE49-F238E27FC236}">
                <a16:creationId xmlns:a16="http://schemas.microsoft.com/office/drawing/2014/main" id="{89C5B7D5-5BD8-5C4E-806B-893923CF01F7}"/>
              </a:ext>
            </a:extLst>
          </p:cNvPr>
          <p:cNvSpPr txBox="1"/>
          <p:nvPr/>
        </p:nvSpPr>
        <p:spPr>
          <a:xfrm>
            <a:off x="5176282" y="5684882"/>
            <a:ext cx="512191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61" name="TextBox 60">
            <a:extLst>
              <a:ext uri="{FF2B5EF4-FFF2-40B4-BE49-F238E27FC236}">
                <a16:creationId xmlns:a16="http://schemas.microsoft.com/office/drawing/2014/main" id="{C2CA73DF-F217-F24D-AF0C-52BA33F4435D}"/>
              </a:ext>
            </a:extLst>
          </p:cNvPr>
          <p:cNvSpPr txBox="1"/>
          <p:nvPr/>
        </p:nvSpPr>
        <p:spPr>
          <a:xfrm>
            <a:off x="5247160" y="2666855"/>
            <a:ext cx="388760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cxnSp>
        <p:nvCxnSpPr>
          <p:cNvPr id="62" name="Straight Arrow Connector 61">
            <a:extLst>
              <a:ext uri="{FF2B5EF4-FFF2-40B4-BE49-F238E27FC236}">
                <a16:creationId xmlns:a16="http://schemas.microsoft.com/office/drawing/2014/main" id="{E0F830AC-DFE1-9A4F-9A45-6AA4AD52B1C4}"/>
              </a:ext>
            </a:extLst>
          </p:cNvPr>
          <p:cNvCxnSpPr/>
          <p:nvPr/>
        </p:nvCxnSpPr>
        <p:spPr>
          <a:xfrm>
            <a:off x="2015757" y="230190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EEEC8F8-A56B-8B4F-9FF1-19AD04DC90D8}"/>
              </a:ext>
            </a:extLst>
          </p:cNvPr>
          <p:cNvCxnSpPr/>
          <p:nvPr/>
        </p:nvCxnSpPr>
        <p:spPr>
          <a:xfrm>
            <a:off x="1986517" y="386845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502BA20D-F042-5648-A1D7-354A05FD9171}"/>
              </a:ext>
            </a:extLst>
          </p:cNvPr>
          <p:cNvSpPr/>
          <p:nvPr/>
        </p:nvSpPr>
        <p:spPr>
          <a:xfrm>
            <a:off x="2626242" y="4992100"/>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6" name="Rounded Rectangle 65">
            <a:extLst>
              <a:ext uri="{FF2B5EF4-FFF2-40B4-BE49-F238E27FC236}">
                <a16:creationId xmlns:a16="http://schemas.microsoft.com/office/drawing/2014/main" id="{565AD790-D710-6F4D-AF9F-1E4A4119FDB2}"/>
              </a:ext>
            </a:extLst>
          </p:cNvPr>
          <p:cNvSpPr/>
          <p:nvPr/>
        </p:nvSpPr>
        <p:spPr>
          <a:xfrm>
            <a:off x="3902148"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7" name="Rounded Rectangle 66">
            <a:extLst>
              <a:ext uri="{FF2B5EF4-FFF2-40B4-BE49-F238E27FC236}">
                <a16:creationId xmlns:a16="http://schemas.microsoft.com/office/drawing/2014/main" id="{38F223A0-52F2-054B-9FD5-51652F563504}"/>
              </a:ext>
            </a:extLst>
          </p:cNvPr>
          <p:cNvSpPr/>
          <p:nvPr/>
        </p:nvSpPr>
        <p:spPr>
          <a:xfrm>
            <a:off x="5181598"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8" name="Rounded Rectangle 67">
            <a:extLst>
              <a:ext uri="{FF2B5EF4-FFF2-40B4-BE49-F238E27FC236}">
                <a16:creationId xmlns:a16="http://schemas.microsoft.com/office/drawing/2014/main" id="{7109E3F8-EBF1-724D-A9EC-DF0AD0A991BD}"/>
              </a:ext>
            </a:extLst>
          </p:cNvPr>
          <p:cNvSpPr/>
          <p:nvPr/>
        </p:nvSpPr>
        <p:spPr>
          <a:xfrm>
            <a:off x="6462820"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9" name="Straight Arrow Connector 68">
            <a:extLst>
              <a:ext uri="{FF2B5EF4-FFF2-40B4-BE49-F238E27FC236}">
                <a16:creationId xmlns:a16="http://schemas.microsoft.com/office/drawing/2014/main" id="{5F75EF04-D968-334E-9D75-D35741C89796}"/>
              </a:ext>
            </a:extLst>
          </p:cNvPr>
          <p:cNvCxnSpPr>
            <a:stCxn id="65" idx="3"/>
            <a:endCxn id="66" idx="1"/>
          </p:cNvCxnSpPr>
          <p:nvPr/>
        </p:nvCxnSpPr>
        <p:spPr>
          <a:xfrm>
            <a:off x="3264195" y="531107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13F3310-E9B4-1A45-B2F7-45237AF9FCA9}"/>
              </a:ext>
            </a:extLst>
          </p:cNvPr>
          <p:cNvCxnSpPr/>
          <p:nvPr/>
        </p:nvCxnSpPr>
        <p:spPr>
          <a:xfrm>
            <a:off x="4538329" y="530044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A8E0FE3-B82E-E14C-AAC4-725F774AE766}"/>
              </a:ext>
            </a:extLst>
          </p:cNvPr>
          <p:cNvCxnSpPr/>
          <p:nvPr/>
        </p:nvCxnSpPr>
        <p:spPr>
          <a:xfrm>
            <a:off x="5854995" y="530575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6F22160-43D8-5A4B-8BA6-2FC0D0C00DBD}"/>
              </a:ext>
            </a:extLst>
          </p:cNvPr>
          <p:cNvCxnSpPr/>
          <p:nvPr/>
        </p:nvCxnSpPr>
        <p:spPr>
          <a:xfrm>
            <a:off x="1979429" y="5318144"/>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Curved Down Arrow 75">
            <a:extLst>
              <a:ext uri="{FF2B5EF4-FFF2-40B4-BE49-F238E27FC236}">
                <a16:creationId xmlns:a16="http://schemas.microsoft.com/office/drawing/2014/main" id="{60253BFC-0C48-8044-A9E6-B299A7ABC2D3}"/>
              </a:ext>
            </a:extLst>
          </p:cNvPr>
          <p:cNvSpPr/>
          <p:nvPr/>
        </p:nvSpPr>
        <p:spPr>
          <a:xfrm>
            <a:off x="2876994" y="3072705"/>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7" name="Curved Down Arrow 76">
            <a:extLst>
              <a:ext uri="{FF2B5EF4-FFF2-40B4-BE49-F238E27FC236}">
                <a16:creationId xmlns:a16="http://schemas.microsoft.com/office/drawing/2014/main" id="{7AF53FB9-2659-E049-87A0-F4B25D1E6046}"/>
              </a:ext>
            </a:extLst>
          </p:cNvPr>
          <p:cNvSpPr/>
          <p:nvPr/>
        </p:nvSpPr>
        <p:spPr>
          <a:xfrm>
            <a:off x="4187455" y="3072704"/>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8" name="Curved Down Arrow 77">
            <a:extLst>
              <a:ext uri="{FF2B5EF4-FFF2-40B4-BE49-F238E27FC236}">
                <a16:creationId xmlns:a16="http://schemas.microsoft.com/office/drawing/2014/main" id="{B4CABDEB-8EF0-3C4B-94E5-054893C71ABD}"/>
              </a:ext>
            </a:extLst>
          </p:cNvPr>
          <p:cNvSpPr/>
          <p:nvPr/>
        </p:nvSpPr>
        <p:spPr>
          <a:xfrm>
            <a:off x="5497916" y="3074530"/>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735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Contains no methods other than those inherited from Collection</a:t>
            </a:r>
          </a:p>
          <a:p>
            <a:r>
              <a:rPr lang="en-US" dirty="0">
                <a:solidFill>
                  <a:schemeClr val="accent6">
                    <a:lumMod val="75000"/>
                  </a:schemeClr>
                </a:solidFill>
              </a:rPr>
              <a:t>No duplicate elements are allowed</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287" y="4261417"/>
            <a:ext cx="3459238" cy="2584489"/>
          </a:xfrm>
          <a:prstGeom prst="rect">
            <a:avLst/>
          </a:prstGeom>
        </p:spPr>
      </p:pic>
    </p:spTree>
    <p:extLst>
      <p:ext uri="{BB962C8B-B14F-4D97-AF65-F5344CB8AC3E}">
        <p14:creationId xmlns:p14="http://schemas.microsoft.com/office/powerpoint/2010/main" val="70991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a:bodyPr>
          <a:lstStyle/>
          <a:p>
            <a:r>
              <a:rPr lang="en-US" sz="2400" dirty="0" err="1">
                <a:solidFill>
                  <a:srgbClr val="E46C0A"/>
                </a:solidFill>
              </a:rPr>
              <a:t>HashSet</a:t>
            </a:r>
            <a:r>
              <a:rPr lang="en-US" sz="2400" dirty="0">
                <a:solidFill>
                  <a:srgbClr val="E46C0A"/>
                </a:solidFill>
              </a:rPr>
              <a:t> </a:t>
            </a:r>
            <a:r>
              <a:rPr lang="en-US" sz="2400" dirty="0"/>
              <a:t>implements </a:t>
            </a:r>
            <a:r>
              <a:rPr lang="en-US" sz="2400" dirty="0">
                <a:solidFill>
                  <a:srgbClr val="E46C0A"/>
                </a:solidFill>
              </a:rPr>
              <a:t>Set</a:t>
            </a:r>
          </a:p>
          <a:p>
            <a:pPr lvl="1"/>
            <a:r>
              <a:rPr lang="en-US" sz="2400" dirty="0"/>
              <a:t>Hash tables as internal data structure (fast!)</a:t>
            </a:r>
          </a:p>
          <a:p>
            <a:pPr lvl="1"/>
            <a:r>
              <a:rPr lang="en-US" sz="2400" dirty="0"/>
              <a:t>Insertion order not preserved</a:t>
            </a:r>
          </a:p>
          <a:p>
            <a:r>
              <a:rPr lang="en-US" sz="2400" dirty="0" err="1">
                <a:solidFill>
                  <a:srgbClr val="E46C0A"/>
                </a:solidFill>
              </a:rPr>
              <a:t>LinkedHashSet</a:t>
            </a:r>
            <a:r>
              <a:rPr lang="en-US" sz="2400" dirty="0">
                <a:solidFill>
                  <a:srgbClr val="E46C0A"/>
                </a:solidFill>
              </a:rPr>
              <a:t> </a:t>
            </a:r>
            <a:r>
              <a:rPr lang="en-US" sz="2400" dirty="0"/>
              <a:t>extends </a:t>
            </a:r>
            <a:r>
              <a:rPr lang="en-US" sz="2400" dirty="0" err="1">
                <a:solidFill>
                  <a:srgbClr val="E46C0A"/>
                </a:solidFill>
              </a:rPr>
              <a:t>HashSet</a:t>
            </a:r>
            <a:endParaRPr lang="en-US" sz="2400" dirty="0">
              <a:solidFill>
                <a:srgbClr val="E46C0A"/>
              </a:solidFill>
            </a:endParaRPr>
          </a:p>
          <a:p>
            <a:pPr lvl="1"/>
            <a:r>
              <a:rPr lang="en-US" sz="2400" dirty="0"/>
              <a:t>Insertion order preserved</a:t>
            </a:r>
          </a:p>
          <a:p>
            <a:r>
              <a:rPr lang="en-US" sz="2400" dirty="0" err="1">
                <a:solidFill>
                  <a:srgbClr val="E46C0A"/>
                </a:solidFill>
              </a:rPr>
              <a:t>TreeSet</a:t>
            </a:r>
            <a:r>
              <a:rPr lang="en-US" sz="2400" dirty="0">
                <a:solidFill>
                  <a:srgbClr val="E46C0A"/>
                </a:solidFill>
              </a:rPr>
              <a:t> </a:t>
            </a:r>
            <a:r>
              <a:rPr lang="en-US" sz="2400" dirty="0"/>
              <a:t>implements </a:t>
            </a:r>
            <a:r>
              <a:rPr lang="en-US" sz="2400" dirty="0" err="1">
                <a:solidFill>
                  <a:srgbClr val="E46C0A"/>
                </a:solidFill>
              </a:rPr>
              <a:t>SortedSet</a:t>
            </a:r>
            <a:r>
              <a:rPr lang="en-US" sz="2400" dirty="0">
                <a:solidFill>
                  <a:srgbClr val="E46C0A"/>
                </a:solidFill>
              </a:rPr>
              <a:t> (an extension of Set)</a:t>
            </a:r>
          </a:p>
          <a:p>
            <a:pPr lvl="1"/>
            <a:r>
              <a:rPr lang="en-US" sz="2400" dirty="0"/>
              <a:t>R-B trees as internal data structure </a:t>
            </a:r>
          </a:p>
          <a:p>
            <a:pPr lvl="1"/>
            <a:r>
              <a:rPr lang="en-US" sz="2400" dirty="0"/>
              <a:t>User definable internal ordering</a:t>
            </a:r>
          </a:p>
          <a:p>
            <a:pPr lvl="1"/>
            <a:r>
              <a:rPr lang="en-US" sz="2400" dirty="0"/>
              <a:t>Slow when compared to hash-based implementations</a:t>
            </a:r>
          </a:p>
        </p:txBody>
      </p:sp>
    </p:spTree>
    <p:extLst>
      <p:ext uri="{BB962C8B-B14F-4D97-AF65-F5344CB8AC3E}">
        <p14:creationId xmlns:p14="http://schemas.microsoft.com/office/powerpoint/2010/main" val="135739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Internal Ordering</a:t>
            </a:r>
          </a:p>
        </p:txBody>
      </p:sp>
      <p:sp>
        <p:nvSpPr>
          <p:cNvPr id="3" name="Content Placeholder 2"/>
          <p:cNvSpPr>
            <a:spLocks noGrp="1"/>
          </p:cNvSpPr>
          <p:nvPr>
            <p:ph idx="1"/>
          </p:nvPr>
        </p:nvSpPr>
        <p:spPr/>
        <p:txBody>
          <a:bodyPr>
            <a:normAutofit/>
          </a:bodyPr>
          <a:lstStyle/>
          <a:p>
            <a:r>
              <a:rPr lang="en-US" dirty="0"/>
              <a:t>Depending on the constructor used, </a:t>
            </a:r>
            <a:r>
              <a:rPr lang="en-US" dirty="0" err="1"/>
              <a:t>SortedSet</a:t>
            </a:r>
            <a:r>
              <a:rPr lang="en-US" dirty="0"/>
              <a:t> implementations can use different orderings</a:t>
            </a:r>
          </a:p>
          <a:p>
            <a:r>
              <a:rPr lang="en-US" dirty="0" err="1">
                <a:solidFill>
                  <a:srgbClr val="E46C0A"/>
                </a:solidFill>
              </a:rPr>
              <a:t>TreeSet</a:t>
            </a:r>
            <a:r>
              <a:rPr lang="en-US" dirty="0">
                <a:solidFill>
                  <a:srgbClr val="E46C0A"/>
                </a:solidFill>
              </a:rPr>
              <a:t>()</a:t>
            </a:r>
          </a:p>
          <a:p>
            <a:pPr lvl="1"/>
            <a:r>
              <a:rPr lang="en-US" dirty="0"/>
              <a:t>Natural ascending ordering</a:t>
            </a:r>
          </a:p>
          <a:p>
            <a:pPr lvl="1"/>
            <a:r>
              <a:rPr lang="en-US" dirty="0"/>
              <a:t>Elements must implement the </a:t>
            </a:r>
            <a:r>
              <a:rPr lang="en-US" dirty="0">
                <a:solidFill>
                  <a:schemeClr val="accent6">
                    <a:lumMod val="75000"/>
                  </a:schemeClr>
                </a:solidFill>
              </a:rPr>
              <a:t>Comparable Interface</a:t>
            </a:r>
          </a:p>
          <a:p>
            <a:r>
              <a:rPr lang="en-US" dirty="0" err="1">
                <a:solidFill>
                  <a:srgbClr val="E46C0A"/>
                </a:solidFill>
              </a:rPr>
              <a:t>TreeSet</a:t>
            </a:r>
            <a:r>
              <a:rPr lang="en-US" dirty="0">
                <a:solidFill>
                  <a:srgbClr val="E46C0A"/>
                </a:solidFill>
              </a:rPr>
              <a:t>(Comparator c)</a:t>
            </a:r>
          </a:p>
          <a:p>
            <a:pPr lvl="1"/>
            <a:r>
              <a:rPr lang="en-US" dirty="0"/>
              <a:t>Ordering is defined by the Comparator c</a:t>
            </a:r>
          </a:p>
        </p:txBody>
      </p:sp>
    </p:spTree>
    <p:extLst>
      <p:ext uri="{BB962C8B-B14F-4D97-AF65-F5344CB8AC3E}">
        <p14:creationId xmlns:p14="http://schemas.microsoft.com/office/powerpoint/2010/main" val="276263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hs</a:t>
            </a:r>
            <a:r>
              <a:rPr lang="en-US" sz="2000" dirty="0">
                <a:solidFill>
                  <a:srgbClr val="E46C0A"/>
                </a:solidFill>
                <a:latin typeface="Consolas"/>
                <a:cs typeface="Consolas"/>
              </a:rPr>
              <a:t> = new </a:t>
            </a:r>
            <a:r>
              <a:rPr lang="en-US" sz="2000" dirty="0" err="1">
                <a:solidFill>
                  <a:srgbClr val="E46C0A"/>
                </a:solidFill>
                <a:latin typeface="Consolas"/>
                <a:cs typeface="Consolas"/>
              </a:rPr>
              <a:t>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hs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1100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lhs</a:t>
            </a:r>
            <a:r>
              <a:rPr lang="en-US" sz="2000" dirty="0">
                <a:solidFill>
                  <a:srgbClr val="E46C0A"/>
                </a:solidFill>
                <a:latin typeface="Consolas"/>
                <a:cs typeface="Consolas"/>
              </a:rPr>
              <a:t> = new </a:t>
            </a:r>
            <a:r>
              <a:rPr lang="en-US" sz="2000" dirty="0" err="1">
                <a:solidFill>
                  <a:srgbClr val="E46C0A"/>
                </a:solidFill>
                <a:latin typeface="Consolas"/>
                <a:cs typeface="Consolas"/>
              </a:rPr>
              <a:t>LinkedHashSet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(lhs);</a:t>
            </a:r>
          </a:p>
          <a:p>
            <a:pPr marL="0" indent="0">
              <a:buNone/>
            </a:pPr>
            <a:r>
              <a:rPr lang="en-US" sz="2000" i="1" dirty="0">
                <a:solidFill>
                  <a:srgbClr val="E46C0A"/>
                </a:solidFill>
                <a:latin typeface="Consolas"/>
                <a:cs typeface="Consolas"/>
              </a:rPr>
              <a:t>[Nicola,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9129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ts</a:t>
            </a:r>
            <a:r>
              <a:rPr lang="en-US" sz="2000" dirty="0">
                <a:solidFill>
                  <a:srgbClr val="E46C0A"/>
                </a:solidFill>
                <a:latin typeface="Consolas"/>
                <a:cs typeface="Consolas"/>
              </a:rPr>
              <a:t> = new </a:t>
            </a:r>
            <a:r>
              <a:rPr lang="en-US" sz="2000" dirty="0" err="1">
                <a:solidFill>
                  <a:srgbClr val="E46C0A"/>
                </a:solidFill>
                <a:latin typeface="Consolas"/>
                <a:cs typeface="Consolas"/>
              </a:rPr>
              <a:t>TreeSet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ts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2434321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a:normAutofit/>
          </a:bodyPr>
          <a:lstStyle/>
          <a:p>
            <a:r>
              <a:rPr lang="it-IT" sz="2800" dirty="0"/>
              <a:t>A </a:t>
            </a:r>
            <a:r>
              <a:rPr lang="it-IT" sz="2800" dirty="0" err="1"/>
              <a:t>collection</a:t>
            </a:r>
            <a:r>
              <a:rPr lang="it-IT" sz="2800" dirty="0"/>
              <a:t> </a:t>
            </a:r>
            <a:r>
              <a:rPr lang="it-IT" sz="2800" dirty="0" err="1"/>
              <a:t>designed</a:t>
            </a:r>
            <a:r>
              <a:rPr lang="it-IT" sz="2800" dirty="0"/>
              <a:t> for </a:t>
            </a:r>
            <a:r>
              <a:rPr lang="it-IT" sz="2800" dirty="0">
                <a:solidFill>
                  <a:schemeClr val="accent6">
                    <a:lumMod val="75000"/>
                  </a:schemeClr>
                </a:solidFill>
              </a:rPr>
              <a:t>holding </a:t>
            </a:r>
            <a:r>
              <a:rPr lang="it-IT" sz="2800" dirty="0" err="1">
                <a:solidFill>
                  <a:schemeClr val="accent6">
                    <a:lumMod val="75000"/>
                  </a:schemeClr>
                </a:solidFill>
              </a:rPr>
              <a:t>elements</a:t>
            </a:r>
            <a:r>
              <a:rPr lang="it-IT" sz="2800" dirty="0">
                <a:solidFill>
                  <a:schemeClr val="accent6">
                    <a:lumMod val="75000"/>
                  </a:schemeClr>
                </a:solidFill>
              </a:rPr>
              <a:t> </a:t>
            </a:r>
            <a:r>
              <a:rPr lang="it-IT" sz="2800" dirty="0" err="1">
                <a:solidFill>
                  <a:schemeClr val="accent6">
                    <a:lumMod val="75000"/>
                  </a:schemeClr>
                </a:solidFill>
              </a:rPr>
              <a:t>prior</a:t>
            </a:r>
            <a:r>
              <a:rPr lang="it-IT" sz="2800" dirty="0">
                <a:solidFill>
                  <a:schemeClr val="accent6">
                    <a:lumMod val="75000"/>
                  </a:schemeClr>
                </a:solidFill>
              </a:rPr>
              <a:t> to processing</a:t>
            </a:r>
          </a:p>
          <a:p>
            <a:r>
              <a:rPr lang="it-IT" sz="2800" dirty="0" err="1"/>
              <a:t>Provides</a:t>
            </a:r>
            <a:r>
              <a:rPr lang="it-IT" sz="2800" dirty="0"/>
              <a:t> </a:t>
            </a:r>
            <a:r>
              <a:rPr lang="it-IT" sz="2800" dirty="0" err="1"/>
              <a:t>additional</a:t>
            </a:r>
            <a:r>
              <a:rPr lang="it-IT" sz="2800" dirty="0"/>
              <a:t> </a:t>
            </a:r>
            <a:r>
              <a:rPr lang="it-IT" sz="2800" dirty="0" err="1"/>
              <a:t>insertion</a:t>
            </a:r>
            <a:r>
              <a:rPr lang="it-IT" sz="2800" dirty="0"/>
              <a:t>, </a:t>
            </a:r>
            <a:r>
              <a:rPr lang="it-IT" sz="2800" dirty="0" err="1"/>
              <a:t>extraction</a:t>
            </a:r>
            <a:r>
              <a:rPr lang="it-IT" sz="2800" dirty="0"/>
              <a:t>, and </a:t>
            </a:r>
            <a:r>
              <a:rPr lang="it-IT" sz="2800" dirty="0" err="1"/>
              <a:t>inspection</a:t>
            </a:r>
            <a:r>
              <a:rPr lang="it-IT" sz="2800" dirty="0"/>
              <a:t> </a:t>
            </a:r>
            <a:r>
              <a:rPr lang="it-IT" sz="2800" dirty="0" err="1"/>
              <a:t>operations</a:t>
            </a:r>
            <a:r>
              <a:rPr lang="it-IT" sz="2800" dirty="0"/>
              <a:t>.</a:t>
            </a:r>
            <a:r>
              <a:rPr lang="it-IT" sz="2800" dirty="0">
                <a:solidFill>
                  <a:schemeClr val="accent6">
                    <a:lumMod val="75000"/>
                  </a:schemeClr>
                </a:solidFill>
              </a:rPr>
              <a:t> </a:t>
            </a:r>
            <a:r>
              <a:rPr lang="it-IT" sz="2800" dirty="0" err="1"/>
              <a:t>It</a:t>
            </a:r>
            <a:r>
              <a:rPr lang="it-IT" sz="2800" dirty="0"/>
              <a:t> </a:t>
            </a:r>
            <a:r>
              <a:rPr lang="it-IT" sz="2800" dirty="0" err="1"/>
              <a:t>also</a:t>
            </a:r>
            <a:r>
              <a:rPr lang="it-IT" sz="2800" dirty="0"/>
              <a:t> </a:t>
            </a:r>
            <a:r>
              <a:rPr lang="en-US" sz="2800" dirty="0"/>
              <a:t>defines a </a:t>
            </a:r>
            <a:r>
              <a:rPr lang="en-US" sz="2800" dirty="0">
                <a:solidFill>
                  <a:srgbClr val="E46C0A"/>
                </a:solidFill>
              </a:rPr>
              <a:t>head</a:t>
            </a:r>
            <a:r>
              <a:rPr lang="en-US" sz="2800" dirty="0"/>
              <a:t> (first element) and a </a:t>
            </a:r>
            <a:r>
              <a:rPr lang="en-US" sz="2800" dirty="0">
                <a:solidFill>
                  <a:srgbClr val="E46C0A"/>
                </a:solidFill>
              </a:rPr>
              <a:t>tail</a:t>
            </a:r>
            <a:r>
              <a:rPr lang="en-US" sz="2800" dirty="0"/>
              <a:t> (last element)</a:t>
            </a:r>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66604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additional methods</a:t>
            </a:r>
          </a:p>
        </p:txBody>
      </p:sp>
      <p:sp>
        <p:nvSpPr>
          <p:cNvPr id="3" name="Content Placeholder 2"/>
          <p:cNvSpPr>
            <a:spLocks noGrp="1"/>
          </p:cNvSpPr>
          <p:nvPr>
            <p:ph idx="1"/>
          </p:nvPr>
        </p:nvSpPr>
        <p:spPr/>
        <p:txBody>
          <a:bodyPr>
            <a:normAutofit/>
          </a:bodyPr>
          <a:lstStyle/>
          <a:p>
            <a:r>
              <a:rPr lang="en-US" sz="2600" dirty="0" err="1">
                <a:latin typeface="Consolas"/>
                <a:cs typeface="Consolas"/>
              </a:rPr>
              <a:t>boolean</a:t>
            </a:r>
            <a:r>
              <a:rPr lang="en-US" sz="2600" dirty="0">
                <a:latin typeface="Consolas"/>
                <a:cs typeface="Consolas"/>
              </a:rPr>
              <a:t> </a:t>
            </a:r>
            <a:r>
              <a:rPr lang="en-US" sz="2600" dirty="0">
                <a:solidFill>
                  <a:srgbClr val="E46C0A"/>
                </a:solidFill>
                <a:latin typeface="Consolas"/>
                <a:cs typeface="Consolas"/>
              </a:rPr>
              <a:t>add</a:t>
            </a:r>
            <a:r>
              <a:rPr lang="en-US" sz="2600" dirty="0">
                <a:latin typeface="Consolas"/>
                <a:cs typeface="Consolas"/>
              </a:rPr>
              <a:t>(Object o) </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not 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peek</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poll</a:t>
            </a:r>
            <a:r>
              <a:rPr lang="en-US" sz="2600" dirty="0">
                <a:latin typeface="Consolas"/>
                <a:cs typeface="Consolas"/>
              </a:rPr>
              <a:t>()</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element</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remove</a:t>
            </a:r>
            <a:r>
              <a:rPr lang="en-US" sz="2600" dirty="0">
                <a:latin typeface="Consolas"/>
                <a:cs typeface="Consolas"/>
              </a:rPr>
              <a:t>()</a:t>
            </a:r>
          </a:p>
          <a:p>
            <a:endParaRPr lang="en-US" dirty="0">
              <a:latin typeface="Consolas"/>
              <a:cs typeface="Consolas"/>
            </a:endParaRPr>
          </a:p>
          <a:p>
            <a:pPr marL="0" indent="0">
              <a:buNone/>
            </a:pPr>
            <a:endParaRPr lang="en-US" dirty="0">
              <a:latin typeface="Consolas"/>
              <a:cs typeface="Consolas"/>
            </a:endParaRPr>
          </a:p>
        </p:txBody>
      </p:sp>
    </p:spTree>
    <p:extLst>
      <p:ext uri="{BB962C8B-B14F-4D97-AF65-F5344CB8AC3E}">
        <p14:creationId xmlns:p14="http://schemas.microsoft.com/office/powerpoint/2010/main" val="266770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244941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Implementations</a:t>
            </a:r>
          </a:p>
        </p:txBody>
      </p:sp>
      <p:sp>
        <p:nvSpPr>
          <p:cNvPr id="3" name="Content Placeholder 2"/>
          <p:cNvSpPr>
            <a:spLocks noGrp="1"/>
          </p:cNvSpPr>
          <p:nvPr>
            <p:ph idx="1"/>
          </p:nvPr>
        </p:nvSpPr>
        <p:spPr/>
        <p:txBody>
          <a:bodyPr/>
          <a:lstStyle/>
          <a:p>
            <a:r>
              <a:rPr lang="en-US" dirty="0">
                <a:solidFill>
                  <a:srgbClr val="E46C0A"/>
                </a:solidFill>
              </a:rPr>
              <a:t>LinkedList </a:t>
            </a:r>
            <a:r>
              <a:rPr lang="en-US" dirty="0"/>
              <a:t>implements</a:t>
            </a:r>
            <a:r>
              <a:rPr lang="en-US" dirty="0">
                <a:solidFill>
                  <a:srgbClr val="E46C0A"/>
                </a:solidFill>
              </a:rPr>
              <a:t> List, Queue</a:t>
            </a:r>
          </a:p>
          <a:p>
            <a:pPr lvl="1"/>
            <a:r>
              <a:rPr lang="en-US" dirty="0">
                <a:solidFill>
                  <a:srgbClr val="E46C0A"/>
                </a:solidFill>
              </a:rPr>
              <a:t>Insertion order conserved</a:t>
            </a:r>
          </a:p>
          <a:p>
            <a:pPr lvl="1"/>
            <a:r>
              <a:rPr lang="en-US" dirty="0"/>
              <a:t>Head is the first element of the list</a:t>
            </a:r>
          </a:p>
          <a:p>
            <a:pPr lvl="1"/>
            <a:r>
              <a:rPr lang="en-US" dirty="0"/>
              <a:t>FIFO (First-In-First-Out) policy</a:t>
            </a:r>
          </a:p>
          <a:p>
            <a:r>
              <a:rPr lang="en-US" dirty="0" err="1">
                <a:solidFill>
                  <a:srgbClr val="E46C0A"/>
                </a:solidFill>
              </a:rPr>
              <a:t>PriorityQueue</a:t>
            </a:r>
            <a:r>
              <a:rPr lang="en-US" dirty="0">
                <a:solidFill>
                  <a:srgbClr val="E46C0A"/>
                </a:solidFill>
              </a:rPr>
              <a:t> </a:t>
            </a:r>
            <a:r>
              <a:rPr lang="en-US" dirty="0"/>
              <a:t>implements</a:t>
            </a:r>
            <a:r>
              <a:rPr lang="en-US" dirty="0">
                <a:solidFill>
                  <a:srgbClr val="E46C0A"/>
                </a:solidFill>
              </a:rPr>
              <a:t> Queue</a:t>
            </a:r>
          </a:p>
          <a:p>
            <a:pPr lvl="1"/>
            <a:r>
              <a:rPr lang="en-US" dirty="0">
                <a:solidFill>
                  <a:schemeClr val="accent6">
                    <a:lumMod val="75000"/>
                  </a:schemeClr>
                </a:solidFill>
              </a:rPr>
              <a:t>Internal ordering policy</a:t>
            </a:r>
            <a:r>
              <a:rPr lang="en-US" dirty="0"/>
              <a:t>. Default is natural ascending ordering, if defined. Can be modified by implementing the </a:t>
            </a:r>
            <a:r>
              <a:rPr lang="en-US" dirty="0">
                <a:solidFill>
                  <a:schemeClr val="accent6">
                    <a:lumMod val="75000"/>
                  </a:schemeClr>
                </a:solidFill>
              </a:rPr>
              <a:t>Comparable</a:t>
            </a:r>
            <a:r>
              <a:rPr lang="en-US" dirty="0"/>
              <a:t> interface</a:t>
            </a:r>
          </a:p>
          <a:p>
            <a:endParaRPr lang="en-US" dirty="0"/>
          </a:p>
        </p:txBody>
      </p:sp>
    </p:spTree>
    <p:extLst>
      <p:ext uri="{BB962C8B-B14F-4D97-AF65-F5344CB8AC3E}">
        <p14:creationId xmlns:p14="http://schemas.microsoft.com/office/powerpoint/2010/main" val="171115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&lt;Integer&gt; l = new </a:t>
            </a:r>
            <a:r>
              <a:rPr lang="en-US" sz="2000" dirty="0" err="1">
                <a:latin typeface="Consolas"/>
                <a:cs typeface="Consolas"/>
              </a:rPr>
              <a:t>ArrayList</a:t>
            </a:r>
            <a:r>
              <a:rPr lang="en-US" sz="2000" dirty="0">
                <a:latin typeface="Consolas"/>
                <a:cs typeface="Consolas"/>
              </a:rPr>
              <a:t>&lt;Integer&gt;(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(3, 1, 2));</a:t>
            </a:r>
          </a:p>
          <a:p>
            <a:pPr marL="0" indent="0">
              <a:buNone/>
            </a:pPr>
            <a:r>
              <a:rPr lang="en-US" sz="2000" dirty="0">
                <a:latin typeface="Consolas"/>
                <a:cs typeface="Consolas"/>
              </a:rPr>
              <a:t>Queue&lt;Integer&gt; </a:t>
            </a:r>
            <a:r>
              <a:rPr lang="en-US" sz="2000" dirty="0" err="1">
                <a:latin typeface="Consolas"/>
                <a:cs typeface="Consolas"/>
              </a:rPr>
              <a:t>fifo</a:t>
            </a:r>
            <a:r>
              <a:rPr lang="en-US" sz="2000" dirty="0">
                <a:latin typeface="Consolas"/>
                <a:cs typeface="Consolas"/>
              </a:rPr>
              <a:t> = new </a:t>
            </a:r>
            <a:r>
              <a:rPr lang="en-US" sz="2000" dirty="0">
                <a:solidFill>
                  <a:schemeClr val="accent6">
                    <a:lumMod val="75000"/>
                  </a:schemeClr>
                </a:solidFill>
                <a:latin typeface="Consolas"/>
                <a:cs typeface="Consolas"/>
              </a:rPr>
              <a:t>LinkedList</a:t>
            </a:r>
            <a:r>
              <a:rPr lang="en-US" sz="2000" dirty="0">
                <a:latin typeface="Consolas"/>
                <a:cs typeface="Consolas"/>
              </a:rPr>
              <a:t>&lt;Integer&gt;(l);</a:t>
            </a:r>
          </a:p>
          <a:p>
            <a:pPr marL="0" indent="0">
              <a:buNone/>
            </a:pPr>
            <a:r>
              <a:rPr lang="en-US" sz="2000" dirty="0">
                <a:latin typeface="Consolas"/>
                <a:cs typeface="Consolas"/>
              </a:rPr>
              <a:t>Queue&lt;Integer&gt; </a:t>
            </a:r>
            <a:r>
              <a:rPr lang="en-US" sz="2000" dirty="0" err="1">
                <a:latin typeface="Consolas"/>
                <a:cs typeface="Consolas"/>
              </a:rPr>
              <a:t>pqueue</a:t>
            </a:r>
            <a:r>
              <a:rPr lang="en-US" sz="2000" dirty="0">
                <a:latin typeface="Consolas"/>
                <a:cs typeface="Consolas"/>
              </a:rPr>
              <a:t> = new </a:t>
            </a:r>
            <a:r>
              <a:rPr lang="en-US" sz="2000" dirty="0" err="1">
                <a:solidFill>
                  <a:schemeClr val="accent6">
                    <a:lumMod val="75000"/>
                  </a:schemeClr>
                </a:solidFill>
                <a:latin typeface="Consolas"/>
                <a:cs typeface="Consolas"/>
              </a:rPr>
              <a:t>PriorityQueue</a:t>
            </a:r>
            <a:r>
              <a:rPr lang="en-US" sz="2000" dirty="0">
                <a:latin typeface="Consolas"/>
                <a:cs typeface="Consolas"/>
              </a:rPr>
              <a:t>&lt;Integer&gt;(l);</a:t>
            </a:r>
          </a:p>
          <a:p>
            <a:pPr marL="0" indent="0">
              <a:buNone/>
            </a:pPr>
            <a:endParaRPr lang="en-US" sz="2000" dirty="0">
              <a:latin typeface="Consolas"/>
              <a:cs typeface="Consolas"/>
            </a:endParaRP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fifo.peek</a:t>
            </a:r>
            <a:r>
              <a:rPr lang="en-US" sz="2000" dirty="0">
                <a:latin typeface="Consolas"/>
                <a:cs typeface="Consolas"/>
              </a:rPr>
              <a:t>());     // 3</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pqueue.peek</a:t>
            </a:r>
            <a:r>
              <a:rPr lang="en-US" sz="2000" dirty="0">
                <a:latin typeface="Consolas"/>
                <a:cs typeface="Consolas"/>
              </a:rPr>
              <a:t>());   // 1</a:t>
            </a:r>
          </a:p>
        </p:txBody>
      </p:sp>
    </p:spTree>
    <p:extLst>
      <p:ext uri="{BB962C8B-B14F-4D97-AF65-F5344CB8AC3E}">
        <p14:creationId xmlns:p14="http://schemas.microsoft.com/office/powerpoint/2010/main" val="2803875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8CC-1F5B-FF40-BB80-0B043E506976}"/>
              </a:ext>
            </a:extLst>
          </p:cNvPr>
          <p:cNvSpPr>
            <a:spLocks noGrp="1"/>
          </p:cNvSpPr>
          <p:nvPr>
            <p:ph type="title"/>
          </p:nvPr>
        </p:nvSpPr>
        <p:spPr/>
        <p:txBody>
          <a:bodyPr/>
          <a:lstStyle/>
          <a:p>
            <a:r>
              <a:rPr lang="it-IT" dirty="0" err="1"/>
              <a:t>PriorityQueue</a:t>
            </a:r>
            <a:r>
              <a:rPr lang="it-IT" dirty="0"/>
              <a:t> or </a:t>
            </a:r>
            <a:r>
              <a:rPr lang="it-IT" dirty="0" err="1"/>
              <a:t>TreeSet</a:t>
            </a:r>
            <a:r>
              <a:rPr lang="it-IT" dirty="0"/>
              <a:t>?!?</a:t>
            </a:r>
          </a:p>
        </p:txBody>
      </p:sp>
      <p:sp>
        <p:nvSpPr>
          <p:cNvPr id="3" name="Content Placeholder 2">
            <a:extLst>
              <a:ext uri="{FF2B5EF4-FFF2-40B4-BE49-F238E27FC236}">
                <a16:creationId xmlns:a16="http://schemas.microsoft.com/office/drawing/2014/main" id="{378BAA8B-7E95-D242-A609-A3EF976E1A7F}"/>
              </a:ext>
            </a:extLst>
          </p:cNvPr>
          <p:cNvSpPr>
            <a:spLocks noGrp="1"/>
          </p:cNvSpPr>
          <p:nvPr>
            <p:ph idx="1"/>
          </p:nvPr>
        </p:nvSpPr>
        <p:spPr/>
        <p:txBody>
          <a:bodyPr>
            <a:normAutofit fontScale="77500" lnSpcReduction="20000"/>
          </a:bodyPr>
          <a:lstStyle/>
          <a:p>
            <a:r>
              <a:rPr lang="it-IT" b="1" dirty="0" err="1"/>
              <a:t>Similarities</a:t>
            </a:r>
            <a:endParaRPr lang="it-IT" b="1" dirty="0"/>
          </a:p>
          <a:p>
            <a:pPr lvl="1"/>
            <a:r>
              <a:rPr lang="it-IT" dirty="0" err="1"/>
              <a:t>Both</a:t>
            </a:r>
            <a:r>
              <a:rPr lang="it-IT" dirty="0"/>
              <a:t> </a:t>
            </a:r>
            <a:r>
              <a:rPr lang="it-IT" dirty="0" err="1"/>
              <a:t>provide</a:t>
            </a:r>
            <a:r>
              <a:rPr lang="it-IT" dirty="0"/>
              <a:t> O(log(</a:t>
            </a:r>
            <a:r>
              <a:rPr lang="it-IT" dirty="0" err="1"/>
              <a:t>N</a:t>
            </a:r>
            <a:r>
              <a:rPr lang="it-IT" dirty="0"/>
              <a:t>)) time </a:t>
            </a:r>
            <a:r>
              <a:rPr lang="it-IT" dirty="0" err="1"/>
              <a:t>complexity</a:t>
            </a:r>
            <a:r>
              <a:rPr lang="it-IT" dirty="0"/>
              <a:t> for </a:t>
            </a:r>
            <a:r>
              <a:rPr lang="it-IT" dirty="0" err="1"/>
              <a:t>adding</a:t>
            </a:r>
            <a:r>
              <a:rPr lang="it-IT" dirty="0"/>
              <a:t>, </a:t>
            </a:r>
            <a:r>
              <a:rPr lang="it-IT" dirty="0" err="1"/>
              <a:t>removing</a:t>
            </a:r>
            <a:r>
              <a:rPr lang="it-IT" dirty="0"/>
              <a:t>, and </a:t>
            </a:r>
            <a:r>
              <a:rPr lang="it-IT" dirty="0" err="1"/>
              <a:t>searching</a:t>
            </a:r>
            <a:r>
              <a:rPr lang="it-IT" dirty="0"/>
              <a:t> </a:t>
            </a:r>
            <a:r>
              <a:rPr lang="it-IT" dirty="0" err="1"/>
              <a:t>elements</a:t>
            </a:r>
            <a:r>
              <a:rPr lang="it-IT" dirty="0"/>
              <a:t> </a:t>
            </a:r>
          </a:p>
          <a:p>
            <a:pPr lvl="1"/>
            <a:r>
              <a:rPr lang="it-IT" dirty="0" err="1"/>
              <a:t>Both</a:t>
            </a:r>
            <a:r>
              <a:rPr lang="it-IT" dirty="0"/>
              <a:t> </a:t>
            </a:r>
            <a:r>
              <a:rPr lang="it-IT" dirty="0" err="1"/>
              <a:t>provide</a:t>
            </a:r>
            <a:r>
              <a:rPr lang="it-IT" dirty="0"/>
              <a:t> </a:t>
            </a:r>
            <a:r>
              <a:rPr lang="it-IT" dirty="0" err="1"/>
              <a:t>elements</a:t>
            </a:r>
            <a:r>
              <a:rPr lang="it-IT" dirty="0"/>
              <a:t> in </a:t>
            </a:r>
            <a:r>
              <a:rPr lang="it-IT" dirty="0" err="1"/>
              <a:t>sorted</a:t>
            </a:r>
            <a:r>
              <a:rPr lang="it-IT" dirty="0"/>
              <a:t> </a:t>
            </a:r>
            <a:r>
              <a:rPr lang="it-IT" dirty="0" err="1"/>
              <a:t>order</a:t>
            </a:r>
            <a:endParaRPr lang="it-IT" dirty="0"/>
          </a:p>
          <a:p>
            <a:pPr marL="0" indent="0">
              <a:buNone/>
            </a:pPr>
            <a:endParaRPr lang="it-IT" dirty="0"/>
          </a:p>
          <a:p>
            <a:r>
              <a:rPr lang="it-IT" b="1" dirty="0" err="1"/>
              <a:t>Differences</a:t>
            </a:r>
            <a:endParaRPr lang="it-IT" b="1" dirty="0"/>
          </a:p>
          <a:p>
            <a:pPr lvl="1"/>
            <a:r>
              <a:rPr lang="it-IT" dirty="0" err="1">
                <a:solidFill>
                  <a:schemeClr val="accent6">
                    <a:lumMod val="75000"/>
                  </a:schemeClr>
                </a:solidFill>
              </a:rPr>
              <a:t>TreeSet</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 Set and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allow</a:t>
            </a:r>
            <a:r>
              <a:rPr lang="it-IT" dirty="0">
                <a:solidFill>
                  <a:schemeClr val="accent6">
                    <a:lumMod val="75000"/>
                  </a:schemeClr>
                </a:solidFill>
              </a:rPr>
              <a:t> a duplicate </a:t>
            </a:r>
            <a:r>
              <a:rPr lang="it-IT" dirty="0" err="1">
                <a:solidFill>
                  <a:schemeClr val="accent6">
                    <a:lumMod val="75000"/>
                  </a:schemeClr>
                </a:solidFill>
              </a:rPr>
              <a:t>element</a:t>
            </a:r>
            <a:r>
              <a:rPr lang="it-IT" dirty="0">
                <a:solidFill>
                  <a:schemeClr val="accent6">
                    <a:lumMod val="75000"/>
                  </a:schemeClr>
                </a:solidFill>
              </a:rPr>
              <a:t>, </a:t>
            </a:r>
            <a:r>
              <a:rPr lang="it-IT" dirty="0" err="1"/>
              <a:t>while</a:t>
            </a:r>
            <a:r>
              <a:rPr lang="it-IT" dirty="0"/>
              <a:t> </a:t>
            </a:r>
            <a:r>
              <a:rPr lang="it-IT" dirty="0" err="1"/>
              <a:t>PriorityQueue</a:t>
            </a:r>
            <a:r>
              <a:rPr lang="it-IT" dirty="0"/>
              <a:t> </a:t>
            </a:r>
            <a:r>
              <a:rPr lang="it-IT" dirty="0" err="1"/>
              <a:t>is</a:t>
            </a:r>
            <a:r>
              <a:rPr lang="it-IT" dirty="0"/>
              <a:t> a </a:t>
            </a:r>
            <a:r>
              <a:rPr lang="it-IT" dirty="0" err="1"/>
              <a:t>queue</a:t>
            </a:r>
            <a:r>
              <a:rPr lang="it-IT" dirty="0"/>
              <a:t> and </a:t>
            </a:r>
            <a:r>
              <a:rPr lang="it-IT" dirty="0" err="1"/>
              <a:t>doesn't</a:t>
            </a:r>
            <a:r>
              <a:rPr lang="it-IT" dirty="0"/>
              <a:t> </a:t>
            </a:r>
            <a:r>
              <a:rPr lang="it-IT" dirty="0" err="1"/>
              <a:t>have</a:t>
            </a:r>
            <a:r>
              <a:rPr lang="it-IT" dirty="0"/>
              <a:t> </a:t>
            </a:r>
            <a:r>
              <a:rPr lang="it-IT" dirty="0" err="1"/>
              <a:t>such</a:t>
            </a:r>
            <a:r>
              <a:rPr lang="it-IT" dirty="0"/>
              <a:t> </a:t>
            </a:r>
            <a:r>
              <a:rPr lang="it-IT" dirty="0" err="1"/>
              <a:t>restriction</a:t>
            </a:r>
            <a:r>
              <a:rPr lang="it-IT" dirty="0"/>
              <a:t>.</a:t>
            </a:r>
          </a:p>
          <a:p>
            <a:pPr lvl="1"/>
            <a:r>
              <a:rPr lang="it-IT" dirty="0" err="1"/>
              <a:t>Another</a:t>
            </a:r>
            <a:r>
              <a:rPr lang="it-IT" dirty="0"/>
              <a:t> </a:t>
            </a:r>
            <a:r>
              <a:rPr lang="it-IT" dirty="0" err="1"/>
              <a:t>key</a:t>
            </a:r>
            <a:r>
              <a:rPr lang="it-IT" dirty="0"/>
              <a:t> </a:t>
            </a:r>
            <a:r>
              <a:rPr lang="it-IT" dirty="0" err="1"/>
              <a:t>difference</a:t>
            </a:r>
            <a:r>
              <a:rPr lang="it-IT" dirty="0"/>
              <a:t> </a:t>
            </a:r>
            <a:r>
              <a:rPr lang="it-IT" dirty="0" err="1"/>
              <a:t>between</a:t>
            </a:r>
            <a:r>
              <a:rPr lang="it-IT" dirty="0"/>
              <a:t> </a:t>
            </a:r>
            <a:r>
              <a:rPr lang="it-IT" dirty="0" err="1"/>
              <a:t>TreeSet</a:t>
            </a:r>
            <a:r>
              <a:rPr lang="it-IT" dirty="0"/>
              <a:t> and </a:t>
            </a:r>
            <a:r>
              <a:rPr lang="it-IT" dirty="0" err="1"/>
              <a:t>PriorityQueue</a:t>
            </a:r>
            <a:r>
              <a:rPr lang="it-IT" dirty="0"/>
              <a:t> </a:t>
            </a:r>
            <a:r>
              <a:rPr lang="it-IT" dirty="0" err="1"/>
              <a:t>is</a:t>
            </a:r>
            <a:r>
              <a:rPr lang="it-IT" dirty="0"/>
              <a:t> </a:t>
            </a:r>
            <a:r>
              <a:rPr lang="it-IT" i="1" dirty="0" err="1"/>
              <a:t>iteration</a:t>
            </a:r>
            <a:r>
              <a:rPr lang="it-IT" i="1" dirty="0"/>
              <a:t> </a:t>
            </a:r>
            <a:r>
              <a:rPr lang="it-IT" i="1" dirty="0" err="1"/>
              <a:t>order</a:t>
            </a:r>
            <a:r>
              <a:rPr lang="it-IT" dirty="0"/>
              <a:t>, </a:t>
            </a:r>
            <a:r>
              <a:rPr lang="it-IT" dirty="0" err="1"/>
              <a:t>though</a:t>
            </a:r>
            <a:r>
              <a:rPr lang="it-IT" dirty="0"/>
              <a:t> </a:t>
            </a:r>
            <a:r>
              <a:rPr lang="it-IT" dirty="0" err="1"/>
              <a:t>you</a:t>
            </a:r>
            <a:r>
              <a:rPr lang="it-IT" dirty="0"/>
              <a:t> can </a:t>
            </a:r>
            <a:r>
              <a:rPr lang="it-IT" dirty="0" err="1"/>
              <a:t>access</a:t>
            </a:r>
            <a:r>
              <a:rPr lang="it-IT" dirty="0"/>
              <a:t> </a:t>
            </a:r>
            <a:r>
              <a:rPr lang="it-IT" dirty="0" err="1"/>
              <a:t>elements</a:t>
            </a:r>
            <a:r>
              <a:rPr lang="it-IT" dirty="0"/>
              <a:t> from the head in a </a:t>
            </a:r>
            <a:r>
              <a:rPr lang="it-IT" dirty="0" err="1"/>
              <a:t>sorted</a:t>
            </a:r>
            <a:r>
              <a:rPr lang="it-IT" dirty="0"/>
              <a:t> </a:t>
            </a:r>
            <a:r>
              <a:rPr lang="it-IT" dirty="0" err="1"/>
              <a:t>order</a:t>
            </a:r>
            <a:r>
              <a:rPr lang="it-IT" dirty="0"/>
              <a:t> e.g. head </a:t>
            </a:r>
            <a:r>
              <a:rPr lang="it-IT" dirty="0" err="1"/>
              <a:t>always</a:t>
            </a:r>
            <a:r>
              <a:rPr lang="it-IT" dirty="0"/>
              <a:t> </a:t>
            </a:r>
            <a:r>
              <a:rPr lang="it-IT" dirty="0" err="1"/>
              <a:t>give</a:t>
            </a:r>
            <a:r>
              <a:rPr lang="it-IT" dirty="0"/>
              <a:t> </a:t>
            </a:r>
            <a:r>
              <a:rPr lang="it-IT" dirty="0" err="1"/>
              <a:t>you</a:t>
            </a:r>
            <a:r>
              <a:rPr lang="it-IT" dirty="0"/>
              <a:t> </a:t>
            </a:r>
            <a:r>
              <a:rPr lang="it-IT" dirty="0" err="1"/>
              <a:t>lowest</a:t>
            </a:r>
            <a:r>
              <a:rPr lang="it-IT" dirty="0"/>
              <a:t> or </a:t>
            </a:r>
            <a:r>
              <a:rPr lang="it-IT" dirty="0" err="1"/>
              <a:t>highest</a:t>
            </a:r>
            <a:r>
              <a:rPr lang="it-IT" dirty="0"/>
              <a:t> </a:t>
            </a:r>
            <a:r>
              <a:rPr lang="it-IT" dirty="0" err="1"/>
              <a:t>priority</a:t>
            </a:r>
            <a:r>
              <a:rPr lang="it-IT" dirty="0"/>
              <a:t> </a:t>
            </a:r>
            <a:r>
              <a:rPr lang="it-IT" dirty="0" err="1"/>
              <a:t>element</a:t>
            </a:r>
            <a:r>
              <a:rPr lang="it-IT" dirty="0"/>
              <a:t> </a:t>
            </a:r>
            <a:r>
              <a:rPr lang="it-IT" dirty="0" err="1"/>
              <a:t>depending</a:t>
            </a:r>
            <a:r>
              <a:rPr lang="it-IT" dirty="0"/>
              <a:t> </a:t>
            </a:r>
            <a:r>
              <a:rPr lang="it-IT" dirty="0" err="1"/>
              <a:t>upon</a:t>
            </a:r>
            <a:r>
              <a:rPr lang="it-IT" dirty="0"/>
              <a:t> </a:t>
            </a:r>
            <a:r>
              <a:rPr lang="it-IT" dirty="0" err="1"/>
              <a:t>your</a:t>
            </a:r>
            <a:r>
              <a:rPr lang="it-IT" dirty="0"/>
              <a:t> </a:t>
            </a:r>
            <a:r>
              <a:rPr lang="it-IT" dirty="0" err="1"/>
              <a:t>Comparable</a:t>
            </a:r>
            <a:r>
              <a:rPr lang="it-IT" dirty="0"/>
              <a:t> or </a:t>
            </a:r>
            <a:r>
              <a:rPr lang="it-IT" dirty="0" err="1"/>
              <a:t>Comparator</a:t>
            </a:r>
            <a:r>
              <a:rPr lang="it-IT" dirty="0"/>
              <a:t> </a:t>
            </a:r>
            <a:r>
              <a:rPr lang="it-IT" dirty="0" err="1"/>
              <a:t>implementation</a:t>
            </a:r>
            <a:r>
              <a:rPr lang="it-IT" dirty="0"/>
              <a:t> </a:t>
            </a:r>
            <a:r>
              <a:rPr lang="it-IT" dirty="0" err="1"/>
              <a:t>but</a:t>
            </a:r>
            <a:r>
              <a:rPr lang="it-IT" dirty="0"/>
              <a:t> </a:t>
            </a:r>
            <a:r>
              <a:rPr lang="it-IT" dirty="0">
                <a:solidFill>
                  <a:schemeClr val="accent6">
                    <a:lumMod val="75000"/>
                  </a:schemeClr>
                </a:solidFill>
              </a:rPr>
              <a:t>iterator </a:t>
            </a:r>
            <a:r>
              <a:rPr lang="it-IT" dirty="0" err="1">
                <a:solidFill>
                  <a:schemeClr val="accent6">
                    <a:lumMod val="75000"/>
                  </a:schemeClr>
                </a:solidFill>
              </a:rPr>
              <a:t>returned</a:t>
            </a:r>
            <a:r>
              <a:rPr lang="it-IT" dirty="0">
                <a:solidFill>
                  <a:schemeClr val="accent6">
                    <a:lumMod val="75000"/>
                  </a:schemeClr>
                </a:solidFill>
              </a:rPr>
              <a:t> by </a:t>
            </a:r>
            <a:r>
              <a:rPr lang="it-IT" dirty="0" err="1">
                <a:solidFill>
                  <a:schemeClr val="accent6">
                    <a:lumMod val="75000"/>
                  </a:schemeClr>
                </a:solidFill>
              </a:rPr>
              <a:t>PriorityQueue</a:t>
            </a:r>
            <a:r>
              <a:rPr lang="it-IT" dirty="0">
                <a:solidFill>
                  <a:schemeClr val="accent6">
                    <a:lumMod val="75000"/>
                  </a:schemeClr>
                </a:solidFill>
              </a:rPr>
              <a:t>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provide</a:t>
            </a:r>
            <a:r>
              <a:rPr lang="it-IT" dirty="0">
                <a:solidFill>
                  <a:schemeClr val="accent6">
                    <a:lumMod val="75000"/>
                  </a:schemeClr>
                </a:solidFill>
              </a:rPr>
              <a:t> </a:t>
            </a:r>
            <a:r>
              <a:rPr lang="it-IT" dirty="0" err="1">
                <a:solidFill>
                  <a:schemeClr val="accent6">
                    <a:lumMod val="75000"/>
                  </a:schemeClr>
                </a:solidFill>
              </a:rPr>
              <a:t>any</a:t>
            </a:r>
            <a:r>
              <a:rPr lang="it-IT" dirty="0">
                <a:solidFill>
                  <a:schemeClr val="accent6">
                    <a:lumMod val="75000"/>
                  </a:schemeClr>
                </a:solidFill>
              </a:rPr>
              <a:t> </a:t>
            </a:r>
            <a:r>
              <a:rPr lang="it-IT" dirty="0" err="1">
                <a:solidFill>
                  <a:schemeClr val="accent6">
                    <a:lumMod val="75000"/>
                  </a:schemeClr>
                </a:solidFill>
              </a:rPr>
              <a:t>ordering</a:t>
            </a:r>
            <a:r>
              <a:rPr lang="it-IT" dirty="0">
                <a:solidFill>
                  <a:schemeClr val="accent6">
                    <a:lumMod val="75000"/>
                  </a:schemeClr>
                </a:solidFill>
              </a:rPr>
              <a:t> </a:t>
            </a:r>
            <a:r>
              <a:rPr lang="it-IT" dirty="0" err="1">
                <a:solidFill>
                  <a:schemeClr val="accent6">
                    <a:lumMod val="75000"/>
                  </a:schemeClr>
                </a:solidFill>
              </a:rPr>
              <a:t>guarantee</a:t>
            </a:r>
            <a:r>
              <a:rPr lang="it-IT" dirty="0">
                <a:solidFill>
                  <a:schemeClr val="accent6">
                    <a:lumMod val="75000"/>
                  </a:schemeClr>
                </a:solidFill>
              </a:rPr>
              <a:t>.</a:t>
            </a:r>
            <a:br>
              <a:rPr lang="it-IT" dirty="0"/>
            </a:br>
            <a:br>
              <a:rPr lang="it-IT" dirty="0"/>
            </a:br>
            <a:endParaRPr lang="it-IT" dirty="0"/>
          </a:p>
        </p:txBody>
      </p:sp>
    </p:spTree>
    <p:extLst>
      <p:ext uri="{BB962C8B-B14F-4D97-AF65-F5344CB8AC3E}">
        <p14:creationId xmlns:p14="http://schemas.microsoft.com/office/powerpoint/2010/main" val="497640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dirty="0"/>
              <a:t>An object storing pairs of (</a:t>
            </a:r>
            <a:r>
              <a:rPr lang="en-US" dirty="0">
                <a:solidFill>
                  <a:srgbClr val="E46C0A"/>
                </a:solidFill>
              </a:rPr>
              <a:t>key, value</a:t>
            </a:r>
            <a:r>
              <a:rPr lang="en-US" dirty="0"/>
              <a:t>)</a:t>
            </a:r>
            <a:r>
              <a:rPr lang="en-US" dirty="0">
                <a:solidFill>
                  <a:srgbClr val="E46C0A"/>
                </a:solidFill>
              </a:rPr>
              <a:t> </a:t>
            </a:r>
          </a:p>
          <a:p>
            <a:pPr marL="0" indent="0">
              <a:buNone/>
            </a:pPr>
            <a:r>
              <a:rPr lang="en-US" dirty="0"/>
              <a:t>(e.g., key: surname, value: phone number)</a:t>
            </a:r>
          </a:p>
          <a:p>
            <a:pPr lvl="1"/>
            <a:r>
              <a:rPr lang="en-US" dirty="0">
                <a:solidFill>
                  <a:srgbClr val="E46C0A"/>
                </a:solidFill>
              </a:rPr>
              <a:t>Keys and values must be objects</a:t>
            </a:r>
          </a:p>
          <a:p>
            <a:pPr lvl="1"/>
            <a:r>
              <a:rPr lang="en-US" dirty="0">
                <a:solidFill>
                  <a:srgbClr val="E46C0A"/>
                </a:solidFill>
              </a:rPr>
              <a:t>Keys must be unique</a:t>
            </a:r>
          </a:p>
          <a:p>
            <a:r>
              <a:rPr lang="en-US" dirty="0"/>
              <a:t>Common constructors:</a:t>
            </a:r>
          </a:p>
          <a:p>
            <a:pPr lvl="1"/>
            <a:r>
              <a:rPr lang="en-US" dirty="0"/>
              <a:t>Map()</a:t>
            </a:r>
          </a:p>
          <a:p>
            <a:pPr lvl="1"/>
            <a:r>
              <a:rPr lang="en-US" dirty="0"/>
              <a:t>Map(Map m)</a:t>
            </a:r>
          </a:p>
        </p:txBody>
      </p:sp>
      <p:pic>
        <p:nvPicPr>
          <p:cNvPr id="4" name="Picture 3" descr="Screen Shot 2017-10-30 at 13.5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388" y="4390571"/>
            <a:ext cx="2822612" cy="2365073"/>
          </a:xfrm>
          <a:prstGeom prst="rect">
            <a:avLst/>
          </a:prstGeom>
        </p:spPr>
      </p:pic>
    </p:spTree>
    <p:extLst>
      <p:ext uri="{BB962C8B-B14F-4D97-AF65-F5344CB8AC3E}">
        <p14:creationId xmlns:p14="http://schemas.microsoft.com/office/powerpoint/2010/main" val="3743131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sz="2400" dirty="0">
                <a:latin typeface="Consolas"/>
                <a:cs typeface="Consolas"/>
              </a:rPr>
              <a:t>Object </a:t>
            </a:r>
            <a:r>
              <a:rPr lang="en-US" sz="2400" dirty="0">
                <a:solidFill>
                  <a:srgbClr val="E46C0A"/>
                </a:solidFill>
                <a:latin typeface="Consolas"/>
                <a:cs typeface="Consolas"/>
              </a:rPr>
              <a:t>put</a:t>
            </a:r>
            <a:r>
              <a:rPr lang="en-US" sz="2400" dirty="0">
                <a:latin typeface="Consolas"/>
                <a:cs typeface="Consolas"/>
              </a:rPr>
              <a:t>(Object key, Object value)</a:t>
            </a:r>
          </a:p>
          <a:p>
            <a:r>
              <a:rPr lang="en-US" sz="2400" dirty="0">
                <a:latin typeface="Consolas"/>
                <a:cs typeface="Consolas"/>
              </a:rPr>
              <a:t>Object </a:t>
            </a:r>
            <a:r>
              <a:rPr lang="en-US" sz="2400" dirty="0">
                <a:solidFill>
                  <a:srgbClr val="E46C0A"/>
                </a:solidFill>
                <a:latin typeface="Consolas"/>
                <a:cs typeface="Consolas"/>
              </a:rPr>
              <a:t>get</a:t>
            </a:r>
            <a:r>
              <a:rPr lang="en-US" sz="2400" dirty="0">
                <a:latin typeface="Consolas"/>
                <a:cs typeface="Consolas"/>
              </a:rPr>
              <a:t>(Object key)</a:t>
            </a:r>
          </a:p>
          <a:p>
            <a:r>
              <a:rPr lang="en-US" sz="2400" dirty="0">
                <a:latin typeface="Consolas"/>
                <a:cs typeface="Consolas"/>
              </a:rPr>
              <a:t>Object </a:t>
            </a:r>
            <a:r>
              <a:rPr lang="en-US" sz="2400" dirty="0">
                <a:solidFill>
                  <a:srgbClr val="E46C0A"/>
                </a:solidFill>
                <a:latin typeface="Consolas"/>
                <a:cs typeface="Consolas"/>
              </a:rPr>
              <a:t>remove</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containsKey</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containsValue</a:t>
            </a:r>
            <a:r>
              <a:rPr lang="en-US" sz="2400" dirty="0">
                <a:latin typeface="Consolas"/>
                <a:cs typeface="Consolas"/>
              </a:rPr>
              <a:t>(Object value)</a:t>
            </a:r>
          </a:p>
          <a:p>
            <a:r>
              <a:rPr lang="en-US" sz="2400" dirty="0">
                <a:latin typeface="Consolas"/>
                <a:cs typeface="Consolas"/>
              </a:rPr>
              <a:t>public Set </a:t>
            </a:r>
            <a:r>
              <a:rPr lang="en-US" sz="2400" dirty="0" err="1">
                <a:solidFill>
                  <a:srgbClr val="E46C0A"/>
                </a:solidFill>
                <a:latin typeface="Consolas"/>
                <a:cs typeface="Consolas"/>
              </a:rPr>
              <a:t>keySet</a:t>
            </a:r>
            <a:r>
              <a:rPr lang="en-US" sz="2400" dirty="0">
                <a:latin typeface="Consolas"/>
                <a:cs typeface="Consolas"/>
              </a:rPr>
              <a:t>()</a:t>
            </a:r>
          </a:p>
          <a:p>
            <a:r>
              <a:rPr lang="en-US" sz="2400" dirty="0">
                <a:latin typeface="Consolas"/>
                <a:cs typeface="Consolas"/>
              </a:rPr>
              <a:t>public Collection </a:t>
            </a:r>
            <a:r>
              <a:rPr lang="en-US" sz="2400" dirty="0">
                <a:solidFill>
                  <a:srgbClr val="E46C0A"/>
                </a:solidFill>
                <a:latin typeface="Consolas"/>
                <a:cs typeface="Consolas"/>
              </a:rPr>
              <a:t>values</a:t>
            </a:r>
            <a:r>
              <a:rPr lang="en-US" sz="2400" dirty="0">
                <a:latin typeface="Consolas"/>
                <a:cs typeface="Consolas"/>
              </a:rPr>
              <a:t>()</a:t>
            </a:r>
          </a:p>
          <a:p>
            <a:r>
              <a:rPr lang="en-US" sz="2400" dirty="0" err="1">
                <a:latin typeface="Consolas"/>
                <a:cs typeface="Consolas"/>
              </a:rPr>
              <a:t>int</a:t>
            </a:r>
            <a:r>
              <a:rPr lang="en-US" sz="2400" dirty="0">
                <a:latin typeface="Consolas"/>
                <a:cs typeface="Consolas"/>
              </a:rPr>
              <a:t> </a:t>
            </a:r>
            <a:r>
              <a:rPr lang="en-US" sz="2400" dirty="0">
                <a:solidFill>
                  <a:srgbClr val="E46C0A"/>
                </a:solidFill>
                <a:latin typeface="Consolas"/>
                <a:cs typeface="Consolas"/>
              </a:rPr>
              <a:t>size</a:t>
            </a:r>
            <a:r>
              <a:rPr lang="en-US" sz="2400" dirty="0">
                <a:latin typeface="Consolas"/>
                <a:cs typeface="Consolas"/>
              </a:rPr>
              <a:t>()</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isEmpty</a:t>
            </a:r>
            <a:r>
              <a:rPr lang="en-US" sz="2400" dirty="0">
                <a:latin typeface="Consolas"/>
                <a:cs typeface="Consolas"/>
              </a:rPr>
              <a:t>()</a:t>
            </a:r>
          </a:p>
          <a:p>
            <a:r>
              <a:rPr lang="en-US" sz="2400" dirty="0">
                <a:latin typeface="Consolas"/>
                <a:cs typeface="Consolas"/>
              </a:rPr>
              <a:t>void </a:t>
            </a:r>
            <a:r>
              <a:rPr lang="en-US" sz="2400" dirty="0">
                <a:solidFill>
                  <a:srgbClr val="E46C0A"/>
                </a:solidFill>
                <a:latin typeface="Consolas"/>
                <a:cs typeface="Consolas"/>
              </a:rPr>
              <a:t>clear</a:t>
            </a:r>
            <a:r>
              <a:rPr lang="en-US" sz="2400" dirty="0">
                <a:latin typeface="Consolas"/>
                <a:cs typeface="Consolas"/>
              </a:rPr>
              <a:t>()</a:t>
            </a:r>
          </a:p>
        </p:txBody>
      </p:sp>
    </p:spTree>
    <p:extLst>
      <p:ext uri="{BB962C8B-B14F-4D97-AF65-F5344CB8AC3E}">
        <p14:creationId xmlns:p14="http://schemas.microsoft.com/office/powerpoint/2010/main" val="3644505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Implementations</a:t>
            </a:r>
          </a:p>
        </p:txBody>
      </p:sp>
      <p:sp>
        <p:nvSpPr>
          <p:cNvPr id="3" name="Content Placeholder 2"/>
          <p:cNvSpPr>
            <a:spLocks noGrp="1"/>
          </p:cNvSpPr>
          <p:nvPr>
            <p:ph idx="1"/>
          </p:nvPr>
        </p:nvSpPr>
        <p:spPr/>
        <p:txBody>
          <a:bodyPr>
            <a:normAutofit/>
          </a:bodyPr>
          <a:lstStyle/>
          <a:p>
            <a:r>
              <a:rPr lang="en-US" sz="2200" dirty="0">
                <a:solidFill>
                  <a:srgbClr val="E46C0A"/>
                </a:solidFill>
              </a:rPr>
              <a:t>HashMap </a:t>
            </a:r>
            <a:r>
              <a:rPr lang="en-US" sz="2200" dirty="0"/>
              <a:t>implements </a:t>
            </a:r>
            <a:r>
              <a:rPr lang="en-US" sz="2200" dirty="0">
                <a:solidFill>
                  <a:srgbClr val="E46C0A"/>
                </a:solidFill>
              </a:rPr>
              <a:t>Map</a:t>
            </a:r>
          </a:p>
          <a:p>
            <a:pPr lvl="1"/>
            <a:r>
              <a:rPr lang="en-US" sz="2000" dirty="0"/>
              <a:t>Hash tables as internal data structure (fast!)</a:t>
            </a:r>
          </a:p>
          <a:p>
            <a:pPr lvl="1"/>
            <a:r>
              <a:rPr lang="en-US" sz="2000" dirty="0"/>
              <a:t>Insertion order not preserved</a:t>
            </a:r>
          </a:p>
          <a:p>
            <a:r>
              <a:rPr lang="en-US" sz="2200" dirty="0" err="1">
                <a:solidFill>
                  <a:srgbClr val="E46C0A"/>
                </a:solidFill>
              </a:rPr>
              <a:t>LinkedHashMap</a:t>
            </a:r>
            <a:r>
              <a:rPr lang="en-US" sz="2200" dirty="0">
                <a:solidFill>
                  <a:srgbClr val="E46C0A"/>
                </a:solidFill>
              </a:rPr>
              <a:t> </a:t>
            </a:r>
            <a:r>
              <a:rPr lang="en-US" sz="2200" dirty="0"/>
              <a:t>extends </a:t>
            </a:r>
            <a:r>
              <a:rPr lang="en-US" sz="2200" dirty="0" err="1">
                <a:solidFill>
                  <a:srgbClr val="E46C0A"/>
                </a:solidFill>
              </a:rPr>
              <a:t>HashMap</a:t>
            </a:r>
            <a:endParaRPr lang="en-US" sz="2200" dirty="0">
              <a:solidFill>
                <a:srgbClr val="E46C0A"/>
              </a:solidFill>
            </a:endParaRPr>
          </a:p>
          <a:p>
            <a:pPr lvl="1"/>
            <a:r>
              <a:rPr lang="en-US" sz="2000" dirty="0"/>
              <a:t>Insertion order preserved</a:t>
            </a:r>
          </a:p>
          <a:p>
            <a:r>
              <a:rPr lang="en-US" sz="2200" dirty="0" err="1">
                <a:solidFill>
                  <a:srgbClr val="E46C0A"/>
                </a:solidFill>
              </a:rPr>
              <a:t>TreeMap</a:t>
            </a:r>
            <a:r>
              <a:rPr lang="en-US" sz="2200" dirty="0">
                <a:solidFill>
                  <a:srgbClr val="E46C0A"/>
                </a:solidFill>
              </a:rPr>
              <a:t> </a:t>
            </a:r>
            <a:r>
              <a:rPr lang="en-US" sz="2200" dirty="0"/>
              <a:t>implements </a:t>
            </a:r>
            <a:r>
              <a:rPr lang="en-US" sz="2200" dirty="0" err="1">
                <a:solidFill>
                  <a:srgbClr val="E46C0A"/>
                </a:solidFill>
              </a:rPr>
              <a:t>SortedMap</a:t>
            </a:r>
            <a:endParaRPr lang="en-US" sz="2200" dirty="0">
              <a:solidFill>
                <a:srgbClr val="E46C0A"/>
              </a:solidFill>
            </a:endParaRPr>
          </a:p>
          <a:p>
            <a:pPr lvl="1"/>
            <a:r>
              <a:rPr lang="en-US" sz="2000" dirty="0"/>
              <a:t>R-B trees as internal data structure </a:t>
            </a:r>
          </a:p>
          <a:p>
            <a:pPr lvl="1"/>
            <a:r>
              <a:rPr lang="en-US" sz="2000" dirty="0"/>
              <a:t>User definable internal ordering</a:t>
            </a:r>
          </a:p>
          <a:p>
            <a:pPr lvl="1"/>
            <a:r>
              <a:rPr lang="en-US" sz="2000" dirty="0"/>
              <a:t>Slow when compared to hash-based implementations</a:t>
            </a:r>
          </a:p>
          <a:p>
            <a:endParaRPr lang="en-US" sz="2000" dirty="0"/>
          </a:p>
          <a:p>
            <a:pPr marL="0" indent="0">
              <a:buNone/>
            </a:pPr>
            <a:r>
              <a:rPr lang="en-US" sz="2000" dirty="0"/>
              <a:t>* Similar to Set implementations</a:t>
            </a:r>
          </a:p>
          <a:p>
            <a:endParaRPr lang="en-US" sz="2000" dirty="0"/>
          </a:p>
        </p:txBody>
      </p:sp>
    </p:spTree>
    <p:extLst>
      <p:ext uri="{BB962C8B-B14F-4D97-AF65-F5344CB8AC3E}">
        <p14:creationId xmlns:p14="http://schemas.microsoft.com/office/powerpoint/2010/main" val="897957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endParaRPr lang="en-US" dirty="0"/>
          </a:p>
        </p:txBody>
      </p:sp>
      <p:sp>
        <p:nvSpPr>
          <p:cNvPr id="3" name="Content Placeholder 2"/>
          <p:cNvSpPr>
            <a:spLocks noGrp="1"/>
          </p:cNvSpPr>
          <p:nvPr>
            <p:ph idx="1"/>
          </p:nvPr>
        </p:nvSpPr>
        <p:spPr/>
        <p:txBody>
          <a:bodyPr/>
          <a:lstStyle/>
          <a:p>
            <a:r>
              <a:rPr lang="en-US" dirty="0"/>
              <a:t>Get/set takes </a:t>
            </a:r>
            <a:r>
              <a:rPr lang="en-US" dirty="0">
                <a:solidFill>
                  <a:srgbClr val="E46C0A"/>
                </a:solidFill>
              </a:rPr>
              <a:t>constant time </a:t>
            </a:r>
            <a:r>
              <a:rPr lang="en-US" dirty="0"/>
              <a:t>(without considering collisions)</a:t>
            </a:r>
          </a:p>
          <a:p>
            <a:r>
              <a:rPr lang="en-US" dirty="0"/>
              <a:t>Automatic re-allocation when load factor reached</a:t>
            </a:r>
          </a:p>
          <a:p>
            <a:r>
              <a:rPr lang="en-US" dirty="0"/>
              <a:t>Constructor optional arguments</a:t>
            </a:r>
          </a:p>
          <a:p>
            <a:pPr lvl="1"/>
            <a:r>
              <a:rPr lang="en-US" dirty="0">
                <a:solidFill>
                  <a:srgbClr val="E46C0A"/>
                </a:solidFill>
              </a:rPr>
              <a:t>load factor</a:t>
            </a:r>
            <a:r>
              <a:rPr lang="en-US" dirty="0"/>
              <a:t>(default = .75)</a:t>
            </a:r>
          </a:p>
          <a:p>
            <a:pPr lvl="1"/>
            <a:r>
              <a:rPr lang="en-US" dirty="0">
                <a:solidFill>
                  <a:srgbClr val="E46C0A"/>
                </a:solidFill>
              </a:rPr>
              <a:t>initial capacity</a:t>
            </a:r>
            <a:r>
              <a:rPr lang="en-US" dirty="0"/>
              <a:t>(default = 16)</a:t>
            </a:r>
          </a:p>
          <a:p>
            <a:endParaRPr lang="en-US" dirty="0"/>
          </a:p>
        </p:txBody>
      </p:sp>
    </p:spTree>
    <p:extLst>
      <p:ext uri="{BB962C8B-B14F-4D97-AF65-F5344CB8AC3E}">
        <p14:creationId xmlns:p14="http://schemas.microsoft.com/office/powerpoint/2010/main" val="1905488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a:t>
            </a:r>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2);</a:t>
            </a:r>
            <a:r>
              <a:rPr lang="it-IT" sz="2000" dirty="0">
                <a:latin typeface="Consolas"/>
                <a:cs typeface="Consolas"/>
              </a:rPr>
              <a:t> </a:t>
            </a:r>
          </a:p>
          <a:p>
            <a:pPr marL="0" indent="0">
              <a:buNone/>
            </a:pPr>
            <a:r>
              <a:rPr lang="it-IT" sz="2000" dirty="0" err="1">
                <a:latin typeface="Consolas"/>
                <a:cs typeface="Consolas"/>
              </a:rPr>
              <a:t>m.put</a:t>
            </a:r>
            <a:r>
              <a:rPr lang="it-IT" sz="2000" dirty="0">
                <a:latin typeface="Consolas"/>
                <a:cs typeface="Consolas"/>
              </a:rPr>
              <a:t>(“Marzia”, 3);</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4);</a:t>
            </a:r>
            <a:r>
              <a:rPr lang="it-IT"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t>
            </a:r>
            <a:r>
              <a:rPr lang="mr-IN" sz="2000" dirty="0">
                <a:latin typeface="Consolas"/>
                <a:cs typeface="Consolas"/>
              </a:rPr>
              <a:t>Nicola</a:t>
            </a:r>
            <a:r>
              <a:rPr lang="it-IT" sz="2000" dirty="0">
                <a:latin typeface="Consolas"/>
                <a:cs typeface="Consolas"/>
              </a:rPr>
              <a:t>”</a:t>
            </a:r>
            <a:r>
              <a:rPr lang="mr-IN" sz="2000" dirty="0">
                <a:latin typeface="Consolas"/>
                <a:cs typeface="Consolas"/>
              </a:rPr>
              <a:t>, 1);</a:t>
            </a:r>
          </a:p>
          <a:p>
            <a:pPr marL="0" indent="0">
              <a:buNone/>
            </a:pPr>
            <a:r>
              <a:rPr lang="mr-IN"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(m);    </a:t>
            </a:r>
          </a:p>
          <a:p>
            <a:pPr marL="0" indent="0">
              <a:buNone/>
            </a:pPr>
            <a:r>
              <a:rPr lang="en-US" sz="2000" dirty="0">
                <a:latin typeface="Consolas"/>
                <a:cs typeface="Consolas"/>
              </a:rPr>
              <a:t>{</a:t>
            </a:r>
            <a:r>
              <a:rPr lang="en-US" sz="2000" dirty="0" err="1">
                <a:latin typeface="Consolas"/>
                <a:cs typeface="Consolas"/>
              </a:rPr>
              <a:t>Agata</a:t>
            </a:r>
            <a:r>
              <a:rPr lang="en-US" sz="2000" dirty="0">
                <a:latin typeface="Consolas"/>
                <a:cs typeface="Consolas"/>
              </a:rPr>
              <a:t>=4, Nicola=1, </a:t>
            </a:r>
            <a:r>
              <a:rPr lang="en-US" sz="2000" dirty="0" err="1">
                <a:latin typeface="Consolas"/>
                <a:cs typeface="Consolas"/>
              </a:rPr>
              <a:t>Marzia</a:t>
            </a:r>
            <a:r>
              <a:rPr lang="en-US" sz="2000" dirty="0">
                <a:latin typeface="Consolas"/>
                <a:cs typeface="Consolas"/>
              </a:rPr>
              <a:t>=3}</a:t>
            </a:r>
            <a:endParaRPr lang="en-US" sz="2000" i="1" dirty="0">
              <a:latin typeface="Consolas"/>
              <a:cs typeface="Consolas"/>
            </a:endParaRPr>
          </a:p>
        </p:txBody>
      </p:sp>
    </p:spTree>
    <p:extLst>
      <p:ext uri="{BB962C8B-B14F-4D97-AF65-F5344CB8AC3E}">
        <p14:creationId xmlns:p14="http://schemas.microsoft.com/office/powerpoint/2010/main" val="207721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II</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a:t>
            </a:r>
          </a:p>
          <a:p>
            <a:pPr marL="0" indent="0">
              <a:buNone/>
            </a:pPr>
            <a:r>
              <a:rPr lang="en-US" sz="2000" dirty="0">
                <a:solidFill>
                  <a:srgbClr val="E46C0A"/>
                </a:solidFill>
                <a:latin typeface="Consolas"/>
                <a:cs typeface="Consolas"/>
              </a:rPr>
              <a:t>// looping keys and accessing values</a:t>
            </a:r>
          </a:p>
          <a:p>
            <a:pPr marL="0" indent="0">
              <a:buNone/>
            </a:pPr>
            <a:r>
              <a:rPr lang="en-US" sz="2000" dirty="0">
                <a:latin typeface="Consolas"/>
                <a:cs typeface="Consolas"/>
              </a:rPr>
              <a:t>Set&lt;String&gt; keys = </a:t>
            </a:r>
            <a:r>
              <a:rPr lang="en-US" sz="2000" dirty="0" err="1">
                <a:latin typeface="Consolas"/>
                <a:cs typeface="Consolas"/>
              </a:rPr>
              <a:t>m.keySet</a:t>
            </a:r>
            <a:r>
              <a:rPr lang="en-US" sz="2000" dirty="0">
                <a:latin typeface="Consolas"/>
                <a:cs typeface="Consolas"/>
              </a:rPr>
              <a:t>();</a:t>
            </a:r>
          </a:p>
          <a:p>
            <a:pPr marL="0" indent="0">
              <a:buNone/>
            </a:pPr>
            <a:r>
              <a:rPr lang="en-US" sz="2000" dirty="0">
                <a:latin typeface="Consolas"/>
                <a:cs typeface="Consolas"/>
              </a:rPr>
              <a:t>for(String key : keys)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(key + " -&gt; " + </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solidFill>
                <a:srgbClr val="E46C0A"/>
              </a:solidFill>
              <a:latin typeface="Consolas"/>
              <a:cs typeface="Consolas"/>
            </a:endParaRPr>
          </a:p>
          <a:p>
            <a:pPr marL="0" indent="0">
              <a:buNone/>
            </a:pPr>
            <a:r>
              <a:rPr lang="en-US" sz="2000" dirty="0">
                <a:solidFill>
                  <a:srgbClr val="E46C0A"/>
                </a:solidFill>
                <a:latin typeface="Consolas"/>
                <a:cs typeface="Consolas"/>
              </a:rPr>
              <a:t>// contains key</a:t>
            </a:r>
          </a:p>
          <a:p>
            <a:pPr marL="0" indent="0">
              <a:buNone/>
            </a:pPr>
            <a:r>
              <a:rPr lang="en-US" sz="2000" dirty="0">
                <a:latin typeface="Consolas"/>
                <a:cs typeface="Consolas"/>
              </a:rPr>
              <a:t>if (</a:t>
            </a:r>
            <a:r>
              <a:rPr lang="en-US" sz="2000" dirty="0" err="1">
                <a:latin typeface="Consolas"/>
                <a:cs typeface="Consolas"/>
              </a:rPr>
              <a:t>m.containsKey</a:t>
            </a:r>
            <a:r>
              <a:rPr lang="en-US" sz="2000" dirty="0">
                <a:latin typeface="Consolas"/>
                <a:cs typeface="Consolas"/>
              </a:rPr>
              <a:t>(key))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Tree>
    <p:extLst>
      <p:ext uri="{BB962C8B-B14F-4D97-AF65-F5344CB8AC3E}">
        <p14:creationId xmlns:p14="http://schemas.microsoft.com/office/powerpoint/2010/main" val="942583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Autofit/>
          </a:bodyPr>
          <a:lstStyle/>
          <a:p>
            <a:r>
              <a:rPr lang="en-US" sz="2000" dirty="0">
                <a:solidFill>
                  <a:schemeClr val="accent6">
                    <a:lumMod val="75000"/>
                  </a:schemeClr>
                </a:solidFill>
                <a:latin typeface="Calibri" panose="020F0502020204030204" pitchFamily="34" charset="0"/>
                <a:cs typeface="Calibri" panose="020F0502020204030204" pitchFamily="34" charset="0"/>
              </a:rPr>
              <a:t>It is unsafe to modify (add or remove elements) a Collection while iterating over it! </a:t>
            </a:r>
          </a:p>
          <a:p>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List&lt;Double&gt; l = new LinkedList&lt;Double&gt;(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Arrays.asList</a:t>
            </a:r>
            <a:r>
              <a:rPr lang="en-US" sz="2000" dirty="0">
                <a:latin typeface="Consolas" panose="020B0609020204030204" pitchFamily="49" charset="0"/>
                <a:cs typeface="Consolas" panose="020B0609020204030204" pitchFamily="49" charset="0"/>
              </a:rPr>
              <a:t>(10.8, 11.1, 13.2, 30.2));</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count = 0;</a:t>
            </a:r>
          </a:p>
          <a:p>
            <a:pPr marL="0" indent="0">
              <a:buNone/>
            </a:pPr>
            <a:r>
              <a:rPr lang="en-US" sz="2000" dirty="0">
                <a:latin typeface="Consolas" panose="020B0609020204030204" pitchFamily="49" charset="0"/>
                <a:cs typeface="Consolas" panose="020B0609020204030204" pitchFamily="49" charset="0"/>
              </a:rPr>
              <a:t>for (double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l) {</a:t>
            </a:r>
          </a:p>
          <a:p>
            <a:pPr marL="0" indent="0">
              <a:buNone/>
            </a:pPr>
            <a:r>
              <a:rPr lang="en-US" sz="2000" dirty="0">
                <a:latin typeface="Consolas" panose="020B0609020204030204" pitchFamily="49" charset="0"/>
                <a:cs typeface="Consolas" panose="020B0609020204030204" pitchFamily="49" charset="0"/>
              </a:rPr>
              <a:t>	if (count == 1) </a:t>
            </a:r>
            <a:r>
              <a:rPr lang="en-US" sz="2000" dirty="0" err="1">
                <a:latin typeface="Consolas" panose="020B0609020204030204" pitchFamily="49" charset="0"/>
                <a:cs typeface="Consolas" panose="020B0609020204030204" pitchFamily="49" charset="0"/>
              </a:rPr>
              <a:t>l.remove</a:t>
            </a:r>
            <a:r>
              <a:rPr lang="en-US" sz="2000" dirty="0">
                <a:latin typeface="Consolas" panose="020B0609020204030204" pitchFamily="49" charset="0"/>
                <a:cs typeface="Consolas" panose="020B0609020204030204" pitchFamily="49" charset="0"/>
              </a:rPr>
              <a:t>(count);</a:t>
            </a:r>
          </a:p>
          <a:p>
            <a:pPr marL="0" indent="0">
              <a:buNone/>
            </a:pPr>
            <a:r>
              <a:rPr lang="en-US" sz="2000" dirty="0">
                <a:latin typeface="Consolas" panose="020B0609020204030204" pitchFamily="49" charset="0"/>
                <a:cs typeface="Consolas" panose="020B0609020204030204" pitchFamily="49" charset="0"/>
              </a:rPr>
              <a:t>	if (count == 2) </a:t>
            </a:r>
            <a:r>
              <a:rPr lang="en-US" sz="2000" dirty="0" err="1">
                <a:latin typeface="Consolas" panose="020B0609020204030204" pitchFamily="49" charset="0"/>
                <a:cs typeface="Consolas" panose="020B0609020204030204" pitchFamily="49" charset="0"/>
              </a:rPr>
              <a:t>l.add</a:t>
            </a:r>
            <a:r>
              <a:rPr lang="en-US" sz="2000" dirty="0">
                <a:latin typeface="Consolas" panose="020B0609020204030204" pitchFamily="49" charset="0"/>
                <a:cs typeface="Consolas" panose="020B0609020204030204" pitchFamily="49" charset="0"/>
              </a:rPr>
              <a:t>(22.3);</a:t>
            </a:r>
          </a:p>
          <a:p>
            <a:pPr marL="0" indent="0">
              <a:buNone/>
            </a:pPr>
            <a:r>
              <a:rPr lang="en-US" sz="2000" dirty="0">
                <a:latin typeface="Consolas" panose="020B0609020204030204" pitchFamily="49" charset="0"/>
                <a:cs typeface="Consolas" panose="020B0609020204030204" pitchFamily="49" charset="0"/>
              </a:rPr>
              <a:t>	count++;</a:t>
            </a:r>
          </a:p>
          <a:p>
            <a:pPr marL="0" indent="0">
              <a:buNone/>
            </a:pPr>
            <a:r>
              <a:rPr lang="en-US" sz="2000" dirty="0">
                <a:latin typeface="Consolas" panose="020B0609020204030204" pitchFamily="49" charset="0"/>
                <a:cs typeface="Consolas" panose="020B0609020204030204" pitchFamily="49" charset="0"/>
              </a:rPr>
              <a:t>} </a:t>
            </a:r>
            <a:r>
              <a:rPr lang="en-US" sz="2000" dirty="0">
                <a:solidFill>
                  <a:srgbClr val="E46C0A"/>
                </a:solidFill>
                <a:latin typeface="Consolas" panose="020B0609020204030204" pitchFamily="49" charset="0"/>
                <a:cs typeface="Consolas" panose="020B0609020204030204" pitchFamily="49" charset="0"/>
              </a:rPr>
              <a:t>// Wrong! We modify the list while iterating</a:t>
            </a: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749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a:xfrm>
            <a:off x="1415480" y="1700808"/>
            <a:ext cx="9662864" cy="4525963"/>
          </a:xfrm>
        </p:spPr>
      </p:pic>
    </p:spTree>
    <p:extLst>
      <p:ext uri="{BB962C8B-B14F-4D97-AF65-F5344CB8AC3E}">
        <p14:creationId xmlns:p14="http://schemas.microsoft.com/office/powerpoint/2010/main" val="29409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rmAutofit/>
          </a:bodyPr>
          <a:lstStyle/>
          <a:p>
            <a:r>
              <a:rPr lang="en-US" dirty="0"/>
              <a:t>Interface </a:t>
            </a:r>
            <a:r>
              <a:rPr lang="en-US" dirty="0">
                <a:solidFill>
                  <a:srgbClr val="E46C0A"/>
                </a:solidFill>
              </a:rPr>
              <a:t>Iterator</a:t>
            </a:r>
            <a:r>
              <a:rPr lang="en-US" dirty="0"/>
              <a:t> provides a transparent means for cycling through all elements of a Collection (</a:t>
            </a:r>
            <a:r>
              <a:rPr lang="en-US" dirty="0">
                <a:solidFill>
                  <a:schemeClr val="accent6">
                    <a:lumMod val="75000"/>
                  </a:schemeClr>
                </a:solidFill>
              </a:rPr>
              <a:t>forward only</a:t>
            </a:r>
            <a:r>
              <a:rPr lang="en-US" dirty="0"/>
              <a:t>) and </a:t>
            </a:r>
            <a:r>
              <a:rPr lang="en-US" dirty="0">
                <a:solidFill>
                  <a:schemeClr val="accent6">
                    <a:lumMod val="75000"/>
                  </a:schemeClr>
                </a:solidFill>
              </a:rPr>
              <a:t>removing elements</a:t>
            </a:r>
          </a:p>
          <a:p>
            <a:r>
              <a:rPr lang="en-US" dirty="0"/>
              <a:t>Interface </a:t>
            </a:r>
            <a:r>
              <a:rPr lang="en-US" dirty="0" err="1">
                <a:solidFill>
                  <a:schemeClr val="accent6">
                    <a:lumMod val="75000"/>
                  </a:schemeClr>
                </a:solidFill>
              </a:rPr>
              <a:t>ListIterator</a:t>
            </a:r>
            <a:r>
              <a:rPr lang="en-US" dirty="0"/>
              <a:t> provides a transparent means for cycling through all elements of a Collection (</a:t>
            </a:r>
            <a:r>
              <a:rPr lang="en-US" dirty="0">
                <a:solidFill>
                  <a:schemeClr val="accent6">
                    <a:lumMod val="75000"/>
                  </a:schemeClr>
                </a:solidFill>
              </a:rPr>
              <a:t>forward and backward</a:t>
            </a:r>
            <a:r>
              <a:rPr lang="en-US" dirty="0"/>
              <a:t>) and </a:t>
            </a:r>
            <a:r>
              <a:rPr lang="en-US" dirty="0">
                <a:solidFill>
                  <a:schemeClr val="accent6">
                    <a:lumMod val="75000"/>
                  </a:schemeClr>
                </a:solidFill>
              </a:rPr>
              <a:t>removing and adding elements</a:t>
            </a:r>
          </a:p>
          <a:p>
            <a:endParaRPr lang="en-US" dirty="0"/>
          </a:p>
          <a:p>
            <a:endParaRPr lang="en-US" dirty="0"/>
          </a:p>
        </p:txBody>
      </p:sp>
    </p:spTree>
    <p:extLst>
      <p:ext uri="{BB962C8B-B14F-4D97-AF65-F5344CB8AC3E}">
        <p14:creationId xmlns:p14="http://schemas.microsoft.com/office/powerpoint/2010/main" val="2837893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3233994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ListIterator</a:t>
            </a:r>
            <a:r>
              <a:rPr lang="en-US" dirty="0"/>
              <a:t> Interface</a:t>
            </a:r>
          </a:p>
        </p:txBody>
      </p:sp>
      <p:sp>
        <p:nvSpPr>
          <p:cNvPr id="3" name="Content Placeholder 2"/>
          <p:cNvSpPr>
            <a:spLocks noGrp="1"/>
          </p:cNvSpPr>
          <p:nvPr>
            <p:ph idx="1"/>
          </p:nvPr>
        </p:nvSpPr>
        <p:spPr/>
        <p:txBody>
          <a:bodyPr>
            <a:normAutofit fontScale="92500" lnSpcReduction="20000"/>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hasPrevious</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previous</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add</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set</a:t>
            </a:r>
            <a:r>
              <a:rPr lang="en-US" dirty="0">
                <a:latin typeface="Consolas"/>
                <a:cs typeface="Consolas"/>
              </a:rPr>
              <a:t>() </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nextIndex</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previousIndex</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4168486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Iterator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(Iterator&lt;Double&gt;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3578437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ListIterator</a:t>
            </a:r>
            <a:r>
              <a:rPr lang="en-US" dirty="0"/>
              <a:t>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a:t>
            </a:r>
            <a:r>
              <a:rPr lang="en-US" sz="1800" dirty="0" err="1">
                <a:solidFill>
                  <a:srgbClr val="00B050"/>
                </a:solidFill>
                <a:latin typeface="Consolas"/>
                <a:cs typeface="Consolas"/>
              </a:rPr>
              <a:t>ListIterator</a:t>
            </a:r>
            <a:r>
              <a:rPr lang="en-US" sz="1800" dirty="0">
                <a:solidFill>
                  <a:srgbClr val="00B050"/>
                </a:solidFill>
                <a:latin typeface="Consolas"/>
                <a:cs typeface="Consolas"/>
              </a:rPr>
              <a:t>&lt;Double&gt;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l.listIterator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if (count == 2) </a:t>
            </a:r>
            <a:r>
              <a:rPr lang="en-US" sz="1800" dirty="0" err="1">
                <a:latin typeface="Consolas"/>
                <a:cs typeface="Consolas"/>
              </a:rPr>
              <a:t>i.add</a:t>
            </a:r>
            <a:r>
              <a:rPr lang="en-US" sz="1800" dirty="0">
                <a:latin typeface="Consolas"/>
                <a:cs typeface="Consolas"/>
              </a:rPr>
              <a:t>(22.3);</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978637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and Iterators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latin typeface="Consolas"/>
                <a:cs typeface="Consolas"/>
              </a:rPr>
              <a:t>List&lt;Person&gt;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&lt;Person&gt;();</a:t>
            </a:r>
          </a:p>
          <a:p>
            <a:pPr marL="0" indent="0">
              <a:buNone/>
            </a:pPr>
            <a:endParaRPr lang="it-IT" sz="1800" b="1" dirty="0">
              <a:solidFill>
                <a:srgbClr val="E46C0A"/>
              </a:solidFill>
              <a:latin typeface="Consolas"/>
              <a:cs typeface="Consolas"/>
            </a:endParaRPr>
          </a:p>
          <a:p>
            <a:pPr marL="0" indent="0">
              <a:buNone/>
            </a:pPr>
            <a:r>
              <a:rPr lang="it-IT" sz="1800" b="1" dirty="0">
                <a:solidFill>
                  <a:srgbClr val="E46C0A"/>
                </a:solidFill>
                <a:latin typeface="Consolas"/>
                <a:cs typeface="Consolas"/>
              </a:rPr>
              <a:t>/* C style */</a:t>
            </a:r>
            <a:endParaRPr lang="mr-IN" sz="1800" b="1" dirty="0">
              <a:solidFill>
                <a:srgbClr val="E46C0A"/>
              </a:solidFill>
              <a:latin typeface="Consolas"/>
              <a:cs typeface="Consolas"/>
            </a:endParaRPr>
          </a:p>
          <a:p>
            <a:pPr marL="0" indent="0">
              <a:buNone/>
            </a:pPr>
            <a:r>
              <a:rPr lang="en-US" sz="1800" dirty="0">
                <a:latin typeface="Consolas"/>
                <a:cs typeface="Consolas"/>
              </a:rPr>
              <a:t>for (</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i</a:t>
            </a:r>
            <a:r>
              <a:rPr lang="en-US" sz="1800" dirty="0">
                <a:latin typeface="Consolas"/>
                <a:cs typeface="Consolas"/>
              </a:rPr>
              <a:t> = 0; </a:t>
            </a:r>
            <a:r>
              <a:rPr lang="en-US" sz="1800" dirty="0" err="1">
                <a:latin typeface="Consolas"/>
                <a:cs typeface="Consolas"/>
              </a:rPr>
              <a:t>i</a:t>
            </a:r>
            <a:r>
              <a:rPr lang="en-US" sz="1800" dirty="0">
                <a:latin typeface="Consolas"/>
                <a:cs typeface="Consolas"/>
              </a:rPr>
              <a:t> &lt; </a:t>
            </a:r>
            <a:r>
              <a:rPr lang="en-US" sz="1800" dirty="0" err="1">
                <a:latin typeface="Consolas"/>
                <a:cs typeface="Consolas"/>
              </a:rPr>
              <a:t>pl.size</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pl.get</a:t>
            </a:r>
            <a:r>
              <a:rPr lang="en-US" sz="1800" dirty="0">
                <a:latin typeface="Consolas"/>
                <a:cs typeface="Consolas"/>
              </a:rPr>
              <a:t>(</a:t>
            </a:r>
            <a:r>
              <a:rPr lang="en-US" sz="1800" dirty="0" err="1">
                <a:latin typeface="Consolas"/>
                <a:cs typeface="Consolas"/>
              </a:rPr>
              <a:t>i</a:t>
            </a:r>
            <a:r>
              <a:rPr lang="en-US" sz="1800" dirty="0">
                <a:latin typeface="Consolas"/>
                <a:cs typeface="Consolas"/>
              </a:rPr>
              <a:t>))</a:t>
            </a:r>
          </a:p>
          <a:p>
            <a:pPr marL="0" indent="0">
              <a:buNone/>
            </a:pPr>
            <a:endParaRPr lang="en-US" sz="1800" b="1" dirty="0">
              <a:solidFill>
                <a:srgbClr val="E46C0A"/>
              </a:solidFill>
              <a:latin typeface="Consolas"/>
              <a:cs typeface="Consolas"/>
            </a:endParaRPr>
          </a:p>
          <a:p>
            <a:pPr marL="0" indent="0">
              <a:buNone/>
            </a:pPr>
            <a:r>
              <a:rPr lang="en-US" sz="1800" b="1" dirty="0">
                <a:solidFill>
                  <a:srgbClr val="E46C0A"/>
                </a:solidFill>
                <a:latin typeface="Consolas"/>
                <a:cs typeface="Consolas"/>
              </a:rPr>
              <a:t>/* Java style */</a:t>
            </a:r>
          </a:p>
          <a:p>
            <a:pPr marL="0" indent="0">
              <a:buNone/>
            </a:pPr>
            <a:r>
              <a:rPr lang="en-US" sz="1800" dirty="0">
                <a:latin typeface="Consolas"/>
                <a:cs typeface="Consolas"/>
              </a:rPr>
              <a:t>for (Person p : </a:t>
            </a:r>
            <a:r>
              <a:rPr lang="en-US" sz="1800" dirty="0" err="1">
                <a:latin typeface="Consolas"/>
                <a:cs typeface="Consolas"/>
              </a:rPr>
              <a:t>pl</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 </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Iterator style */</a:t>
            </a:r>
          </a:p>
          <a:p>
            <a:pPr marL="0" indent="0">
              <a:buNone/>
            </a:pPr>
            <a:r>
              <a:rPr lang="en-US" sz="1800" dirty="0">
                <a:latin typeface="Consolas"/>
                <a:cs typeface="Consolas"/>
              </a:rPr>
              <a:t>for(Iterator&lt;Person&gt;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Person p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While style */</a:t>
            </a:r>
          </a:p>
          <a:p>
            <a:pPr marL="0" indent="0">
              <a:buNone/>
            </a:pPr>
            <a:r>
              <a:rPr lang="en-US" sz="1800" dirty="0">
                <a:latin typeface="Consolas"/>
                <a:cs typeface="Consolas"/>
              </a:rPr>
              <a:t>Iterator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a:t>
            </a:r>
          </a:p>
          <a:p>
            <a:pPr marL="0" indent="0">
              <a:buNone/>
            </a:pPr>
            <a:r>
              <a:rPr lang="en-US" sz="1800" dirty="0">
                <a:latin typeface="Consolas"/>
                <a:cs typeface="Consolas"/>
              </a:rPr>
              <a:t>while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((Person)</a:t>
            </a:r>
            <a:r>
              <a:rPr lang="en-US" sz="1800" dirty="0" err="1">
                <a:latin typeface="Consolas"/>
                <a:cs typeface="Consolas"/>
              </a:rPr>
              <a:t>i.next</a:t>
            </a:r>
            <a:r>
              <a:rPr lang="en-US" sz="1800" dirty="0">
                <a:latin typeface="Consolas"/>
                <a:cs typeface="Consolas"/>
              </a:rPr>
              <a:t>());</a:t>
            </a:r>
          </a:p>
        </p:txBody>
      </p:sp>
    </p:spTree>
    <p:extLst>
      <p:ext uri="{BB962C8B-B14F-4D97-AF65-F5344CB8AC3E}">
        <p14:creationId xmlns:p14="http://schemas.microsoft.com/office/powerpoint/2010/main" val="3829878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java.util.Collections</a:t>
            </a:r>
            <a:endParaRPr lang="en-US" dirty="0"/>
          </a:p>
        </p:txBody>
      </p:sp>
      <p:sp>
        <p:nvSpPr>
          <p:cNvPr id="3" name="Content Placeholder 2"/>
          <p:cNvSpPr>
            <a:spLocks noGrp="1"/>
          </p:cNvSpPr>
          <p:nvPr>
            <p:ph idx="1"/>
          </p:nvPr>
        </p:nvSpPr>
        <p:spPr/>
        <p:txBody>
          <a:bodyPr>
            <a:normAutofit lnSpcReduction="10000"/>
          </a:bodyPr>
          <a:lstStyle/>
          <a:p>
            <a:r>
              <a:rPr lang="it-IT" sz="2800" i="1" dirty="0"/>
              <a:t>Alter-ego of </a:t>
            </a:r>
            <a:r>
              <a:rPr lang="it-IT" sz="2800" i="1" dirty="0" err="1"/>
              <a:t>java.util.Arrays</a:t>
            </a:r>
            <a:r>
              <a:rPr lang="it-IT" sz="2800" i="1" dirty="0"/>
              <a:t> for </a:t>
            </a:r>
            <a:r>
              <a:rPr lang="it-IT" sz="2800" i="1" dirty="0" err="1"/>
              <a:t>Collections</a:t>
            </a:r>
            <a:endParaRPr lang="it-IT" sz="2800" i="1" dirty="0"/>
          </a:p>
          <a:p>
            <a:r>
              <a:rPr lang="it-IT" sz="2800" dirty="0" err="1"/>
              <a:t>This</a:t>
            </a:r>
            <a:r>
              <a:rPr lang="it-IT" sz="2800" dirty="0"/>
              <a:t> </a:t>
            </a:r>
            <a:r>
              <a:rPr lang="it-IT" sz="2800" dirty="0" err="1"/>
              <a:t>class</a:t>
            </a:r>
            <a:r>
              <a:rPr lang="it-IT" sz="2800" dirty="0"/>
              <a:t> </a:t>
            </a:r>
            <a:r>
              <a:rPr lang="it-IT" sz="2800" dirty="0" err="1"/>
              <a:t>contains</a:t>
            </a:r>
            <a:r>
              <a:rPr lang="it-IT" sz="2800" dirty="0"/>
              <a:t> </a:t>
            </a:r>
            <a:r>
              <a:rPr lang="it-IT" sz="2800" dirty="0" err="1"/>
              <a:t>various</a:t>
            </a:r>
            <a:r>
              <a:rPr lang="it-IT" sz="2800" dirty="0"/>
              <a:t> </a:t>
            </a:r>
            <a:r>
              <a:rPr lang="it-IT" sz="2800" dirty="0" err="1"/>
              <a:t>methods</a:t>
            </a:r>
            <a:r>
              <a:rPr lang="it-IT" sz="2800" dirty="0"/>
              <a:t> for </a:t>
            </a:r>
            <a:r>
              <a:rPr lang="it-IT" sz="2800" dirty="0" err="1"/>
              <a:t>manipulating</a:t>
            </a:r>
            <a:r>
              <a:rPr lang="it-IT" sz="2800" dirty="0"/>
              <a:t> arrays </a:t>
            </a:r>
            <a:r>
              <a:rPr lang="it-IT" sz="2800" dirty="0" err="1"/>
              <a:t>such</a:t>
            </a:r>
            <a:r>
              <a:rPr lang="it-IT" sz="2800" dirty="0"/>
              <a:t> </a:t>
            </a:r>
            <a:r>
              <a:rPr lang="it-IT" sz="2800" dirty="0" err="1"/>
              <a:t>as</a:t>
            </a:r>
            <a:r>
              <a:rPr lang="it-IT" sz="2800" dirty="0"/>
              <a:t> </a:t>
            </a:r>
            <a:r>
              <a:rPr lang="it-IT" sz="2800" dirty="0" err="1">
                <a:solidFill>
                  <a:schemeClr val="accent6">
                    <a:lumMod val="75000"/>
                  </a:schemeClr>
                </a:solidFill>
              </a:rPr>
              <a:t>sorting</a:t>
            </a:r>
            <a:r>
              <a:rPr lang="it-IT" sz="2800" dirty="0">
                <a:solidFill>
                  <a:schemeClr val="accent6">
                    <a:lumMod val="75000"/>
                  </a:schemeClr>
                </a:solidFill>
              </a:rPr>
              <a:t>, </a:t>
            </a:r>
            <a:r>
              <a:rPr lang="it-IT" sz="2800" dirty="0" err="1">
                <a:solidFill>
                  <a:schemeClr val="accent6">
                    <a:lumMod val="75000"/>
                  </a:schemeClr>
                </a:solidFill>
              </a:rPr>
              <a:t>searching</a:t>
            </a:r>
            <a:r>
              <a:rPr lang="it-IT" sz="2800" dirty="0">
                <a:solidFill>
                  <a:schemeClr val="accent6">
                    <a:lumMod val="75000"/>
                  </a:schemeClr>
                </a:solidFill>
              </a:rPr>
              <a:t>, </a:t>
            </a:r>
            <a:r>
              <a:rPr lang="it-IT" sz="2800" dirty="0" err="1">
                <a:solidFill>
                  <a:schemeClr val="accent6">
                    <a:lumMod val="75000"/>
                  </a:schemeClr>
                </a:solidFill>
              </a:rPr>
              <a:t>filling</a:t>
            </a:r>
            <a:r>
              <a:rPr lang="it-IT" sz="2800" dirty="0">
                <a:solidFill>
                  <a:schemeClr val="accent6">
                    <a:lumMod val="75000"/>
                  </a:schemeClr>
                </a:solidFill>
              </a:rPr>
              <a:t>, </a:t>
            </a:r>
            <a:r>
              <a:rPr lang="it-IT" sz="2800" dirty="0" err="1">
                <a:solidFill>
                  <a:schemeClr val="accent6">
                    <a:lumMod val="75000"/>
                  </a:schemeClr>
                </a:solidFill>
              </a:rPr>
              <a:t>printing</a:t>
            </a:r>
            <a:r>
              <a:rPr lang="it-IT" sz="2800" dirty="0">
                <a:solidFill>
                  <a:schemeClr val="accent6">
                    <a:lumMod val="75000"/>
                  </a:schemeClr>
                </a:solidFill>
              </a:rPr>
              <a:t> or </a:t>
            </a:r>
            <a:r>
              <a:rPr lang="it-IT" sz="2800" dirty="0" err="1">
                <a:solidFill>
                  <a:schemeClr val="accent6">
                    <a:lumMod val="75000"/>
                  </a:schemeClr>
                </a:solidFill>
              </a:rPr>
              <a:t>being</a:t>
            </a:r>
            <a:r>
              <a:rPr lang="it-IT" sz="2800" dirty="0">
                <a:solidFill>
                  <a:schemeClr val="accent6">
                    <a:lumMod val="75000"/>
                  </a:schemeClr>
                </a:solidFill>
              </a:rPr>
              <a:t> </a:t>
            </a:r>
            <a:r>
              <a:rPr lang="it-IT" sz="2800" dirty="0" err="1">
                <a:solidFill>
                  <a:schemeClr val="accent6">
                    <a:lumMod val="75000"/>
                  </a:schemeClr>
                </a:solidFill>
              </a:rPr>
              <a:t>viewed</a:t>
            </a:r>
            <a:r>
              <a:rPr lang="it-IT" sz="2800" dirty="0">
                <a:solidFill>
                  <a:schemeClr val="accent6">
                    <a:lumMod val="75000"/>
                  </a:schemeClr>
                </a:solidFill>
              </a:rPr>
              <a:t> </a:t>
            </a:r>
            <a:r>
              <a:rPr lang="it-IT" sz="2800" dirty="0" err="1">
                <a:solidFill>
                  <a:schemeClr val="accent6">
                    <a:lumMod val="75000"/>
                  </a:schemeClr>
                </a:solidFill>
              </a:rPr>
              <a:t>as</a:t>
            </a:r>
            <a:r>
              <a:rPr lang="it-IT" sz="2800" dirty="0">
                <a:solidFill>
                  <a:schemeClr val="accent6">
                    <a:lumMod val="75000"/>
                  </a:schemeClr>
                </a:solidFill>
              </a:rPr>
              <a:t> an array</a:t>
            </a:r>
          </a:p>
          <a:p>
            <a:pPr marL="0" indent="0">
              <a:buNone/>
            </a:pPr>
            <a:endParaRPr lang="en-US" sz="2400" dirty="0">
              <a:solidFill>
                <a:srgbClr val="E46C0A"/>
              </a:solidFill>
              <a:latin typeface="Consolas"/>
              <a:cs typeface="Consolas"/>
            </a:endParaRPr>
          </a:p>
          <a:p>
            <a:r>
              <a:rPr lang="en-US" sz="2400" dirty="0">
                <a:latin typeface="Calibri" panose="020F0502020204030204" pitchFamily="34" charset="0"/>
                <a:cs typeface="Calibri" panose="020F0502020204030204" pitchFamily="34" charset="0"/>
              </a:rPr>
              <a:t>sort() - merge sort implementation, n log(n)</a:t>
            </a:r>
          </a:p>
          <a:p>
            <a:r>
              <a:rPr lang="en-US" sz="2400" dirty="0" err="1">
                <a:latin typeface="Calibri" panose="020F0502020204030204" pitchFamily="34" charset="0"/>
                <a:cs typeface="Calibri" panose="020F0502020204030204" pitchFamily="34" charset="0"/>
              </a:rPr>
              <a:t>binarySearch</a:t>
            </a:r>
            <a:r>
              <a:rPr lang="en-US" sz="2400" dirty="0">
                <a:latin typeface="Calibri" panose="020F0502020204030204" pitchFamily="34" charset="0"/>
                <a:cs typeface="Calibri" panose="020F0502020204030204" pitchFamily="34" charset="0"/>
              </a:rPr>
              <a:t>() - requires ordered collection</a:t>
            </a:r>
          </a:p>
          <a:p>
            <a:r>
              <a:rPr lang="en-US" sz="2400" dirty="0">
                <a:latin typeface="Calibri" panose="020F0502020204030204" pitchFamily="34" charset="0"/>
                <a:cs typeface="Calibri" panose="020F0502020204030204" pitchFamily="34" charset="0"/>
              </a:rPr>
              <a:t>shuffle() - unsort</a:t>
            </a:r>
          </a:p>
          <a:p>
            <a:r>
              <a:rPr lang="en-US" sz="2400" dirty="0">
                <a:latin typeface="Calibri" panose="020F0502020204030204" pitchFamily="34" charset="0"/>
                <a:cs typeface="Calibri" panose="020F0502020204030204" pitchFamily="34" charset="0"/>
              </a:rPr>
              <a:t>reverse() - requires ordered collection</a:t>
            </a:r>
          </a:p>
          <a:p>
            <a:r>
              <a:rPr lang="en-US" sz="2400" dirty="0">
                <a:latin typeface="Calibri" panose="020F0502020204030204" pitchFamily="34" charset="0"/>
                <a:cs typeface="Calibri" panose="020F0502020204030204" pitchFamily="34" charset="0"/>
              </a:rPr>
              <a:t>rotate() – rotate elements of a given distance</a:t>
            </a:r>
          </a:p>
          <a:p>
            <a:r>
              <a:rPr lang="en-US" sz="2400" dirty="0">
                <a:latin typeface="Calibri" panose="020F0502020204030204" pitchFamily="34" charset="0"/>
                <a:cs typeface="Calibri" panose="020F0502020204030204" pitchFamily="34" charset="0"/>
              </a:rPr>
              <a:t>min(), max() - in a collection </a:t>
            </a:r>
          </a:p>
          <a:p>
            <a:endParaRPr lang="en-US" sz="2400" dirty="0"/>
          </a:p>
        </p:txBody>
      </p:sp>
    </p:spTree>
    <p:extLst>
      <p:ext uri="{BB962C8B-B14F-4D97-AF65-F5344CB8AC3E}">
        <p14:creationId xmlns:p14="http://schemas.microsoft.com/office/powerpoint/2010/main" val="4013678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sort</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reverse</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    </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shuffle</a:t>
            </a:r>
            <a:r>
              <a:rPr lang="it-IT" sz="1800" dirty="0">
                <a:latin typeface="Consolas" panose="020B0609020204030204" pitchFamily="49" charset="0"/>
                <a:cs typeface="Consolas" panose="020B0609020204030204" pitchFamily="49" charset="0"/>
              </a:rPr>
              <a:t>(l);    </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[Marzia, Agata, Agata,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rotate</a:t>
            </a:r>
            <a:r>
              <a:rPr lang="it-IT" sz="1800" dirty="0">
                <a:latin typeface="Consolas" panose="020B0609020204030204" pitchFamily="49" charset="0"/>
                <a:cs typeface="Consolas" panose="020B0609020204030204" pitchFamily="49" charset="0"/>
              </a:rPr>
              <a:t>(l, 1);</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0386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solidFill>
                  <a:schemeClr val="accent6">
                    <a:lumMod val="75000"/>
                  </a:schemeClr>
                </a:solidFill>
                <a:latin typeface="Consolas" panose="020B0609020204030204" pitchFamily="49" charset="0"/>
                <a:cs typeface="Consolas" panose="020B0609020204030204" pitchFamily="49" charset="0"/>
              </a:rPr>
              <a:t>Collections.sort</a:t>
            </a:r>
            <a:r>
              <a:rPr lang="it-IT" sz="1800" dirty="0">
                <a:solidFill>
                  <a:schemeClr val="accent6">
                    <a:lumMod val="75000"/>
                  </a:schemeClr>
                </a:solidFill>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"Nicola");  // 3</a:t>
            </a: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a:t>
            </a:r>
            <a:r>
              <a:rPr lang="it-IT" sz="1800" dirty="0" err="1">
                <a:latin typeface="Consolas" panose="020B0609020204030204" pitchFamily="49" charset="0"/>
                <a:cs typeface="Consolas" panose="020B0609020204030204" pitchFamily="49" charset="0"/>
              </a:rPr>
              <a:t>Zuck</a:t>
            </a:r>
            <a:r>
              <a:rPr lang="it-IT" sz="1800" dirty="0">
                <a:latin typeface="Consolas" panose="020B0609020204030204" pitchFamily="49" charset="0"/>
                <a:cs typeface="Consolas" panose="020B0609020204030204" pitchFamily="49" charset="0"/>
              </a:rPr>
              <a:t>"));   //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alibri" panose="020F0502020204030204" pitchFamily="34" charset="0"/>
                <a:cs typeface="Calibri" panose="020F0502020204030204" pitchFamily="34" charset="0"/>
              </a:rPr>
              <a:t>The </a:t>
            </a:r>
            <a:r>
              <a:rPr lang="it-IT" sz="1800" dirty="0">
                <a:solidFill>
                  <a:schemeClr val="accent6">
                    <a:lumMod val="75000"/>
                  </a:schemeClr>
                </a:solidFill>
                <a:latin typeface="Calibri" panose="020F0502020204030204" pitchFamily="34" charset="0"/>
                <a:cs typeface="Calibri" panose="020F0502020204030204" pitchFamily="34" charset="0"/>
              </a:rPr>
              <a:t>list must be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into</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ascending</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order</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according</a:t>
            </a:r>
            <a:r>
              <a:rPr lang="it-IT" sz="1800" dirty="0">
                <a:latin typeface="Calibri" panose="020F0502020204030204" pitchFamily="34" charset="0"/>
                <a:cs typeface="Calibri" panose="020F0502020204030204" pitchFamily="34" charset="0"/>
              </a:rPr>
              <a:t> to the </a:t>
            </a:r>
            <a:r>
              <a:rPr lang="it-IT" sz="1800" dirty="0" err="1">
                <a:latin typeface="Calibri" panose="020F0502020204030204" pitchFamily="34" charset="0"/>
                <a:cs typeface="Calibri" panose="020F0502020204030204" pitchFamily="34" charset="0"/>
              </a:rPr>
              <a:t>natural</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ordering</a:t>
            </a:r>
            <a:r>
              <a:rPr lang="it-IT" sz="1800" dirty="0">
                <a:latin typeface="Calibri" panose="020F0502020204030204" pitchFamily="34" charset="0"/>
                <a:cs typeface="Calibri" panose="020F0502020204030204" pitchFamily="34" charset="0"/>
              </a:rPr>
              <a:t> of </a:t>
            </a:r>
            <a:r>
              <a:rPr lang="it-IT" sz="1800" dirty="0" err="1">
                <a:latin typeface="Calibri" panose="020F0502020204030204" pitchFamily="34" charset="0"/>
                <a:cs typeface="Calibri" panose="020F0502020204030204" pitchFamily="34" charset="0"/>
              </a:rPr>
              <a:t>its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elements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as</a:t>
            </a:r>
            <a:r>
              <a:rPr lang="it-IT" sz="1800" dirty="0">
                <a:latin typeface="Calibri" panose="020F0502020204030204" pitchFamily="34" charset="0"/>
                <a:cs typeface="Calibri" panose="020F0502020204030204" pitchFamily="34" charset="0"/>
              </a:rPr>
              <a:t> by the </a:t>
            </a:r>
            <a:r>
              <a:rPr lang="it-IT" sz="1800" dirty="0" err="1">
                <a:latin typeface="Calibri" panose="020F0502020204030204" pitchFamily="34" charset="0"/>
                <a:cs typeface="Calibri" panose="020F0502020204030204" pitchFamily="34" charset="0"/>
              </a:rPr>
              <a:t>sort</a:t>
            </a:r>
            <a:r>
              <a:rPr lang="it-IT" sz="1800" dirty="0">
                <a:latin typeface="Calibri" panose="020F0502020204030204" pitchFamily="34" charset="0"/>
                <a:cs typeface="Calibri" panose="020F0502020204030204" pitchFamily="34" charset="0"/>
              </a:rPr>
              <a:t>(List) </a:t>
            </a:r>
            <a:r>
              <a:rPr lang="it-IT" sz="1800" dirty="0" err="1">
                <a:latin typeface="Calibri" panose="020F0502020204030204" pitchFamily="34" charset="0"/>
                <a:cs typeface="Calibri" panose="020F0502020204030204" pitchFamily="34" charset="0"/>
              </a:rPr>
              <a:t>method</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prior</a:t>
            </a:r>
            <a:r>
              <a:rPr lang="it-IT" sz="1800" dirty="0">
                <a:latin typeface="Calibri" panose="020F0502020204030204" pitchFamily="34" charset="0"/>
                <a:cs typeface="Calibri" panose="020F0502020204030204" pitchFamily="34" charset="0"/>
              </a:rPr>
              <a:t> to </a:t>
            </a:r>
            <a:r>
              <a:rPr lang="it-IT" sz="1800" dirty="0" err="1">
                <a:latin typeface="Calibri" panose="020F0502020204030204" pitchFamily="34" charset="0"/>
                <a:cs typeface="Calibri" panose="020F0502020204030204" pitchFamily="34" charset="0"/>
              </a:rPr>
              <a:t>making</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this</a:t>
            </a:r>
            <a:r>
              <a:rPr lang="it-IT" sz="1800" dirty="0">
                <a:latin typeface="Calibri" panose="020F0502020204030204" pitchFamily="34" charset="0"/>
                <a:cs typeface="Calibri" panose="020F0502020204030204" pitchFamily="34" charset="0"/>
              </a:rPr>
              <a:t> call. </a:t>
            </a:r>
            <a:r>
              <a:rPr lang="it-IT" sz="1800" dirty="0" err="1">
                <a:solidFill>
                  <a:schemeClr val="accent6">
                    <a:lumMod val="75000"/>
                  </a:schemeClr>
                </a:solidFill>
                <a:latin typeface="Calibri" panose="020F0502020204030204" pitchFamily="34" charset="0"/>
                <a:cs typeface="Calibri" panose="020F0502020204030204" pitchFamily="34" charset="0"/>
              </a:rPr>
              <a:t>If</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is</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not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the </a:t>
            </a:r>
            <a:r>
              <a:rPr lang="it-IT" sz="1800" dirty="0" err="1">
                <a:solidFill>
                  <a:schemeClr val="accent6">
                    <a:lumMod val="75000"/>
                  </a:schemeClr>
                </a:solidFill>
                <a:latin typeface="Calibri" panose="020F0502020204030204" pitchFamily="34" charset="0"/>
                <a:cs typeface="Calibri" panose="020F0502020204030204" pitchFamily="34" charset="0"/>
              </a:rPr>
              <a:t>results</a:t>
            </a:r>
            <a:r>
              <a:rPr lang="it-IT" sz="1800" dirty="0">
                <a:solidFill>
                  <a:schemeClr val="accent6">
                    <a:lumMod val="75000"/>
                  </a:schemeClr>
                </a:solidFill>
                <a:latin typeface="Calibri" panose="020F0502020204030204" pitchFamily="34" charset="0"/>
                <a:cs typeface="Calibri" panose="020F0502020204030204" pitchFamily="34" charset="0"/>
              </a:rPr>
              <a:t> are </a:t>
            </a:r>
            <a:r>
              <a:rPr lang="it-IT" sz="1800" dirty="0" err="1">
                <a:solidFill>
                  <a:schemeClr val="accent6">
                    <a:lumMod val="75000"/>
                  </a:schemeClr>
                </a:solidFill>
                <a:latin typeface="Calibri" panose="020F0502020204030204" pitchFamily="34" charset="0"/>
                <a:cs typeface="Calibri" panose="020F0502020204030204" pitchFamily="34" charset="0"/>
              </a:rPr>
              <a:t>undefined</a:t>
            </a:r>
            <a:r>
              <a:rPr lang="it-IT" sz="1800" dirty="0">
                <a:solidFill>
                  <a:schemeClr val="accent6">
                    <a:lumMod val="75000"/>
                  </a:schemeClr>
                </a:solidFill>
                <a:latin typeface="Calibri" panose="020F0502020204030204" pitchFamily="34" charset="0"/>
                <a:cs typeface="Calibri" panose="020F0502020204030204" pitchFamily="34" charset="0"/>
              </a:rPr>
              <a:t>. </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0726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How can we order collections of generic objects according to a policy we define?</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Comparable</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a:t>
            </a:r>
            <a:r>
              <a:rPr lang="en-US" sz="2000" dirty="0" err="1">
                <a:latin typeface="Consolas"/>
                <a:cs typeface="Consolas"/>
              </a:rPr>
              <a:t>compareTo</a:t>
            </a:r>
            <a:r>
              <a:rPr lang="en-US" sz="2000" dirty="0">
                <a:latin typeface="Consolas"/>
                <a:cs typeface="Consolas"/>
              </a:rPr>
              <a:t>(T </a:t>
            </a:r>
            <a:r>
              <a:rPr lang="en-US" sz="2000" dirty="0" err="1">
                <a:latin typeface="Consolas"/>
                <a:cs typeface="Consolas"/>
              </a:rPr>
              <a:t>obj</a:t>
            </a:r>
            <a:r>
              <a:rPr lang="en-US" sz="2000" dirty="0">
                <a:latin typeface="Consolas"/>
                <a:cs typeface="Consolas"/>
              </a:rPr>
              <a:t>);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Comparator</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compare(T obj1, T obj2);</a:t>
            </a:r>
          </a:p>
          <a:p>
            <a:pPr marL="0" indent="0">
              <a:buNone/>
            </a:pPr>
            <a:r>
              <a:rPr lang="en-US" sz="2000" dirty="0">
                <a:latin typeface="Consolas"/>
                <a:cs typeface="Consolas"/>
              </a:rPr>
              <a:t>} </a:t>
            </a:r>
          </a:p>
          <a:p>
            <a:pPr marL="0" indent="0">
              <a:buNone/>
            </a:pPr>
            <a:endParaRPr lang="en-US" sz="2000" dirty="0"/>
          </a:p>
          <a:p>
            <a:endParaRPr lang="en-US" sz="2000" dirty="0"/>
          </a:p>
        </p:txBody>
      </p:sp>
    </p:spTree>
    <p:extLst>
      <p:ext uri="{BB962C8B-B14F-4D97-AF65-F5344CB8AC3E}">
        <p14:creationId xmlns:p14="http://schemas.microsoft.com/office/powerpoint/2010/main" val="34349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a:xfrm>
            <a:off x="1660612" y="1700808"/>
            <a:ext cx="8870776" cy="4525963"/>
          </a:xfrm>
        </p:spPr>
      </p:pic>
    </p:spTree>
    <p:extLst>
      <p:ext uri="{BB962C8B-B14F-4D97-AF65-F5344CB8AC3E}">
        <p14:creationId xmlns:p14="http://schemas.microsoft.com/office/powerpoint/2010/main" val="3499887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The </a:t>
            </a:r>
            <a:r>
              <a:rPr lang="en-US" sz="2400" dirty="0">
                <a:solidFill>
                  <a:schemeClr val="accent6">
                    <a:lumMod val="75000"/>
                  </a:schemeClr>
                </a:solidFill>
              </a:rPr>
              <a:t>Comparable interface</a:t>
            </a:r>
            <a:r>
              <a:rPr lang="en-US" sz="2400" dirty="0"/>
              <a:t> must be implemented for </a:t>
            </a:r>
            <a:r>
              <a:rPr lang="en-US" sz="2400" dirty="0">
                <a:solidFill>
                  <a:schemeClr val="accent6">
                    <a:lumMod val="75000"/>
                  </a:schemeClr>
                </a:solidFill>
              </a:rPr>
              <a:t>making objects comparable to each other</a:t>
            </a:r>
            <a:r>
              <a:rPr lang="en-US" sz="2400" dirty="0"/>
              <a:t>. Thus, a generic collection of T can be sorted if T implements Comparable. </a:t>
            </a:r>
            <a:r>
              <a:rPr lang="en-US" sz="2400" dirty="0" err="1"/>
              <a:t>compareTo</a:t>
            </a:r>
            <a:r>
              <a:rPr lang="en-US" sz="2400" dirty="0"/>
              <a:t>() compares the object with the object passed as a parameter. Return value must be:</a:t>
            </a:r>
          </a:p>
          <a:p>
            <a:pPr marL="0" indent="0">
              <a:buNone/>
            </a:pPr>
            <a:endParaRPr lang="en-US" sz="2400" dirty="0"/>
          </a:p>
          <a:p>
            <a:pPr marL="0" indent="0">
              <a:buNone/>
            </a:pPr>
            <a:r>
              <a:rPr lang="en-US" sz="2400" dirty="0"/>
              <a:t>&lt; 0   if </a:t>
            </a:r>
            <a:r>
              <a:rPr lang="en-US" sz="2400" b="1" i="1" dirty="0"/>
              <a:t>this object </a:t>
            </a:r>
            <a:r>
              <a:rPr lang="en-US" sz="2400" dirty="0"/>
              <a:t>precedes </a:t>
            </a:r>
            <a:r>
              <a:rPr lang="en-US" sz="2400" b="1" i="1" dirty="0" err="1"/>
              <a:t>obj</a:t>
            </a:r>
            <a:endParaRPr lang="en-US" sz="2400" b="1" i="1" dirty="0"/>
          </a:p>
          <a:p>
            <a:pPr marL="0" indent="0">
              <a:buNone/>
            </a:pPr>
            <a:r>
              <a:rPr lang="en-US" sz="2400" dirty="0"/>
              <a:t>== 0 if </a:t>
            </a:r>
            <a:r>
              <a:rPr lang="en-US" sz="2400" b="1" i="1" dirty="0"/>
              <a:t>this object </a:t>
            </a:r>
            <a:r>
              <a:rPr lang="en-US" sz="2400" dirty="0"/>
              <a:t>has the same position as </a:t>
            </a:r>
            <a:r>
              <a:rPr lang="en-US" sz="2400" b="1" i="1" dirty="0" err="1"/>
              <a:t>obj</a:t>
            </a:r>
            <a:endParaRPr lang="en-US" sz="2400" b="1" i="1" dirty="0"/>
          </a:p>
          <a:p>
            <a:pPr marL="0" indent="0">
              <a:buNone/>
            </a:pPr>
            <a:r>
              <a:rPr lang="en-US" sz="2400" dirty="0"/>
              <a:t>&gt; 0   if </a:t>
            </a:r>
            <a:r>
              <a:rPr lang="en-US" sz="2400" b="1" i="1" dirty="0"/>
              <a:t>this object </a:t>
            </a:r>
            <a:r>
              <a:rPr lang="en-US" sz="2400" dirty="0"/>
              <a:t>follows </a:t>
            </a:r>
            <a:r>
              <a:rPr lang="en-US" sz="2400" b="1" i="1" dirty="0" err="1"/>
              <a:t>obj</a:t>
            </a:r>
            <a:endParaRPr lang="en-US" sz="2400" dirty="0"/>
          </a:p>
          <a:p>
            <a:endParaRPr lang="en-US" sz="2400" dirty="0"/>
          </a:p>
        </p:txBody>
      </p:sp>
    </p:spTree>
    <p:extLst>
      <p:ext uri="{BB962C8B-B14F-4D97-AF65-F5344CB8AC3E}">
        <p14:creationId xmlns:p14="http://schemas.microsoft.com/office/powerpoint/2010/main" val="3935691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r>
              <a:rPr lang="en-US" sz="1800" dirty="0"/>
              <a:t>The Comparable Interface is implemented for language common types in packages </a:t>
            </a:r>
            <a:r>
              <a:rPr lang="en-US" sz="1800" dirty="0" err="1">
                <a:solidFill>
                  <a:schemeClr val="accent6">
                    <a:lumMod val="75000"/>
                  </a:schemeClr>
                </a:solidFill>
              </a:rPr>
              <a:t>java.lang</a:t>
            </a:r>
            <a:r>
              <a:rPr lang="en-US" sz="1800" dirty="0"/>
              <a:t> and </a:t>
            </a:r>
            <a:r>
              <a:rPr lang="en-US" sz="1800" dirty="0" err="1">
                <a:solidFill>
                  <a:srgbClr val="E46C0A"/>
                </a:solidFill>
              </a:rPr>
              <a:t>java.util</a:t>
            </a:r>
            <a:r>
              <a:rPr lang="en-US" sz="1800" dirty="0"/>
              <a:t>. For example:</a:t>
            </a:r>
          </a:p>
          <a:p>
            <a:pPr lvl="1"/>
            <a:r>
              <a:rPr lang="en-US" sz="1800" dirty="0">
                <a:solidFill>
                  <a:schemeClr val="accent6">
                    <a:lumMod val="75000"/>
                  </a:schemeClr>
                </a:solidFill>
              </a:rPr>
              <a:t>String</a:t>
            </a:r>
            <a:r>
              <a:rPr lang="en-US" sz="1800" dirty="0"/>
              <a:t> objects are lexicographically ordered</a:t>
            </a:r>
          </a:p>
          <a:p>
            <a:pPr lvl="1"/>
            <a:r>
              <a:rPr lang="en-US" sz="1800" dirty="0">
                <a:solidFill>
                  <a:schemeClr val="accent6">
                    <a:lumMod val="75000"/>
                  </a:schemeClr>
                </a:solidFill>
              </a:rPr>
              <a:t>Date</a:t>
            </a:r>
            <a:r>
              <a:rPr lang="en-US" sz="1800" dirty="0"/>
              <a:t> objects are chronologically ordered</a:t>
            </a:r>
          </a:p>
          <a:p>
            <a:pPr lvl="1"/>
            <a:r>
              <a:rPr lang="en-US" sz="1800" dirty="0">
                <a:solidFill>
                  <a:schemeClr val="accent6">
                    <a:lumMod val="75000"/>
                  </a:schemeClr>
                </a:solidFill>
              </a:rPr>
              <a:t>Number</a:t>
            </a:r>
            <a:r>
              <a:rPr lang="en-US" sz="1800" dirty="0"/>
              <a:t> and sub-classes are ordered numerically</a:t>
            </a:r>
          </a:p>
          <a:p>
            <a:pPr lvl="1"/>
            <a:endParaRPr lang="en-US" sz="1800" dirty="0"/>
          </a:p>
          <a:p>
            <a:r>
              <a:rPr lang="en-US" sz="1800" dirty="0"/>
              <a:t>Let’s implement Comparable in the following class</a:t>
            </a:r>
          </a:p>
          <a:p>
            <a:pPr marL="0" indent="0">
              <a:buNone/>
            </a:pPr>
            <a:r>
              <a:rPr lang="en-US" sz="1800" dirty="0">
                <a:latin typeface="Consolas" panose="020B0609020204030204" pitchFamily="49" charset="0"/>
                <a:cs typeface="Consolas" panose="020B0609020204030204" pitchFamily="49" charset="0"/>
              </a:rPr>
              <a:t>class Person {</a:t>
            </a:r>
          </a:p>
          <a:p>
            <a:pPr marL="0" indent="0">
              <a:buNone/>
            </a:pPr>
            <a:r>
              <a:rPr lang="en-US" sz="1800" dirty="0">
                <a:latin typeface="Consolas" panose="020B0609020204030204" pitchFamily="49" charset="0"/>
                <a:cs typeface="Consolas" panose="020B0609020204030204" pitchFamily="49" charset="0"/>
              </a:rPr>
              <a:t>  protected String name;</a:t>
            </a:r>
          </a:p>
          <a:p>
            <a:pPr marL="0" indent="0">
              <a:buNone/>
            </a:pPr>
            <a:r>
              <a:rPr lang="en-US" sz="1800" dirty="0">
                <a:latin typeface="Consolas" panose="020B0609020204030204" pitchFamily="49" charset="0"/>
                <a:cs typeface="Consolas" panose="020B0609020204030204" pitchFamily="49" charset="0"/>
              </a:rPr>
              <a:t>  protected String </a:t>
            </a:r>
            <a:r>
              <a:rPr lang="en-US" sz="1800" dirty="0" err="1">
                <a:latin typeface="Consolas" panose="020B0609020204030204" pitchFamily="49" charset="0"/>
                <a:cs typeface="Consolas" panose="020B0609020204030204" pitchFamily="49" charset="0"/>
              </a:rPr>
              <a:t>lastname</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protected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age;</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p>
          <a:p>
            <a:endParaRPr lang="en-US" sz="1800" dirty="0"/>
          </a:p>
          <a:p>
            <a:pPr lvl="1"/>
            <a:endParaRPr lang="en-US" sz="1800" dirty="0"/>
          </a:p>
          <a:p>
            <a:endParaRPr lang="en-US" sz="1800" dirty="0"/>
          </a:p>
          <a:p>
            <a:endParaRPr lang="en-US" sz="1800" dirty="0"/>
          </a:p>
        </p:txBody>
      </p:sp>
    </p:spTree>
    <p:extLst>
      <p:ext uri="{BB962C8B-B14F-4D97-AF65-F5344CB8AC3E}">
        <p14:creationId xmlns:p14="http://schemas.microsoft.com/office/powerpoint/2010/main" val="803802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rmAutofit/>
          </a:bodyPr>
          <a:lstStyle/>
          <a:p>
            <a:pPr marL="0" indent="0">
              <a:buNone/>
            </a:pPr>
            <a:r>
              <a:rPr lang="en-US" sz="1800" dirty="0">
                <a:latin typeface="Consolas"/>
                <a:cs typeface="Consolas"/>
              </a:rPr>
              <a:t>class Person </a:t>
            </a:r>
            <a:r>
              <a:rPr lang="en-US" sz="1800" dirty="0">
                <a:solidFill>
                  <a:srgbClr val="E46C0A"/>
                </a:solidFill>
                <a:latin typeface="Consolas"/>
                <a:cs typeface="Consolas"/>
              </a:rPr>
              <a:t>implements Comparable&lt;Person&gt; </a:t>
            </a:r>
            <a:r>
              <a:rPr lang="en-US" sz="1800" dirty="0">
                <a:latin typeface="Consolas"/>
                <a:cs typeface="Consolas"/>
              </a:rPr>
              <a:t>{</a:t>
            </a:r>
          </a:p>
          <a:p>
            <a:pPr marL="0" indent="0">
              <a:buNone/>
            </a:pPr>
            <a:r>
              <a:rPr lang="en-US" sz="1800" dirty="0">
                <a:latin typeface="Consolas"/>
                <a:cs typeface="Consolas"/>
              </a:rPr>
              <a:t>  protected String name; </a:t>
            </a:r>
          </a:p>
          <a:p>
            <a:pPr marL="0" indent="0">
              <a:buNone/>
            </a:pPr>
            <a:r>
              <a:rPr lang="en-US" sz="1800" dirty="0">
                <a:latin typeface="Consolas"/>
                <a:cs typeface="Consolas"/>
              </a:rPr>
              <a:t>  protected String </a:t>
            </a:r>
            <a:r>
              <a:rPr lang="en-US" sz="1800" dirty="0" err="1">
                <a:latin typeface="Consolas"/>
                <a:cs typeface="Consolas"/>
              </a:rPr>
              <a:t>lastname</a:t>
            </a:r>
            <a:r>
              <a:rPr lang="en-US" sz="1800" dirty="0">
                <a:latin typeface="Consolas"/>
                <a:cs typeface="Consolas"/>
              </a:rPr>
              <a:t>;</a:t>
            </a:r>
          </a:p>
          <a:p>
            <a:pPr marL="0" indent="0">
              <a:buNone/>
            </a:pPr>
            <a:r>
              <a:rPr lang="it-IT" sz="1800" dirty="0">
                <a:latin typeface="Consolas"/>
                <a:cs typeface="Consolas"/>
              </a:rPr>
              <a:t>  </a:t>
            </a:r>
            <a:r>
              <a:rPr lang="it-IT" sz="1800" dirty="0" err="1">
                <a:latin typeface="Consolas"/>
                <a:cs typeface="Consolas"/>
              </a:rPr>
              <a:t>protected</a:t>
            </a:r>
            <a:r>
              <a:rPr lang="it-IT" sz="1800" dirty="0">
                <a:latin typeface="Consolas"/>
                <a:cs typeface="Consolas"/>
              </a:rPr>
              <a:t> </a:t>
            </a:r>
            <a:r>
              <a:rPr lang="it-IT" sz="1800" dirty="0" err="1">
                <a:latin typeface="Consolas"/>
                <a:cs typeface="Consolas"/>
              </a:rPr>
              <a:t>int</a:t>
            </a:r>
            <a:r>
              <a:rPr lang="it-IT" sz="1800" dirty="0">
                <a:latin typeface="Consolas"/>
                <a:cs typeface="Consolas"/>
              </a:rPr>
              <a:t> </a:t>
            </a:r>
            <a:r>
              <a:rPr lang="it-IT" sz="1800" dirty="0" err="1">
                <a:latin typeface="Consolas"/>
                <a:cs typeface="Consolas"/>
              </a:rPr>
              <a:t>age</a:t>
            </a:r>
            <a:r>
              <a:rPr lang="it-IT" sz="1800" dirty="0">
                <a:latin typeface="Consolas"/>
                <a:cs typeface="Consolas"/>
              </a:rPr>
              <a:t>;</a:t>
            </a:r>
          </a:p>
          <a:p>
            <a:pPr marL="0" indent="0">
              <a:buNone/>
            </a:pPr>
            <a:r>
              <a:rPr lang="en-US" sz="1800" dirty="0">
                <a:latin typeface="Consolas"/>
                <a:cs typeface="Consolas"/>
              </a:rPr>
              <a:t>   </a:t>
            </a:r>
          </a:p>
          <a:p>
            <a:pPr marL="0" indent="0">
              <a:buNone/>
            </a:pPr>
            <a:r>
              <a:rPr lang="en-US" sz="1800" dirty="0">
                <a:solidFill>
                  <a:schemeClr val="accent6">
                    <a:lumMod val="75000"/>
                  </a:schemeClr>
                </a:solidFill>
                <a:latin typeface="Consolas"/>
                <a:cs typeface="Consolas"/>
              </a:rPr>
              <a:t>  public </a:t>
            </a:r>
            <a:r>
              <a:rPr lang="en-US" sz="1800" dirty="0" err="1">
                <a:solidFill>
                  <a:schemeClr val="accent6">
                    <a:lumMod val="75000"/>
                  </a:schemeClr>
                </a:solidFill>
                <a:latin typeface="Consolas"/>
                <a:cs typeface="Consolas"/>
              </a:rPr>
              <a:t>int</a:t>
            </a: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compareTo</a:t>
            </a:r>
            <a:r>
              <a:rPr lang="en-US" sz="1800" dirty="0">
                <a:solidFill>
                  <a:schemeClr val="accent6">
                    <a:lumMod val="75000"/>
                  </a:schemeClr>
                </a:solidFill>
                <a:latin typeface="Consolas"/>
                <a:cs typeface="Consolas"/>
              </a:rPr>
              <a:t>(Person p) {</a:t>
            </a:r>
          </a:p>
          <a:p>
            <a:pPr marL="0" indent="0">
              <a:buNone/>
            </a:pPr>
            <a:r>
              <a:rPr lang="en-US" sz="1800" dirty="0">
                <a:solidFill>
                  <a:schemeClr val="accent6">
                    <a:lumMod val="75000"/>
                  </a:schemeClr>
                </a:solidFill>
                <a:latin typeface="Consolas"/>
                <a:cs typeface="Consolas"/>
              </a:rPr>
              <a:t>	// order by surname</a:t>
            </a:r>
          </a:p>
          <a:p>
            <a:pPr marL="0" indent="0">
              <a:buNone/>
            </a:pP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lastname.compareTo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p.lastname</a:t>
            </a:r>
            <a:r>
              <a:rPr lang="en-US" sz="1800" dirty="0">
                <a:solidFill>
                  <a:schemeClr val="accent6">
                    <a:lumMod val="75000"/>
                  </a:schemeClr>
                </a:solidFill>
                <a:latin typeface="Consolas"/>
                <a:cs typeface="Consolas"/>
              </a:rPr>
              <a:t>);</a:t>
            </a:r>
          </a:p>
          <a:p>
            <a:pPr marL="0" indent="0">
              <a:buNone/>
            </a:pPr>
            <a:r>
              <a:rPr lang="en-US" sz="1800" dirty="0">
                <a:solidFill>
                  <a:schemeClr val="accent6">
                    <a:lumMod val="75000"/>
                  </a:schemeClr>
                </a:solidFill>
                <a:latin typeface="Consolas"/>
                <a:cs typeface="Consolas"/>
              </a:rPr>
              <a:t>	</a:t>
            </a:r>
            <a:r>
              <a:rPr lang="mr-IN" sz="1800" dirty="0" err="1">
                <a:solidFill>
                  <a:schemeClr val="accent6">
                    <a:lumMod val="75000"/>
                  </a:schemeClr>
                </a:solidFill>
                <a:latin typeface="Consolas"/>
                <a:cs typeface="Consolas"/>
              </a:rPr>
              <a:t>if</a:t>
            </a:r>
            <a:r>
              <a:rPr lang="mr-IN" sz="1800" dirty="0">
                <a:solidFill>
                  <a:schemeClr val="accent6">
                    <a:lumMod val="75000"/>
                  </a:schemeClr>
                </a:solidFill>
                <a:latin typeface="Consolas"/>
                <a:cs typeface="Consolas"/>
              </a:rPr>
              <a:t>(</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0)</a:t>
            </a:r>
            <a:r>
              <a:rPr lang="it-IT" sz="1800" dirty="0">
                <a:solidFill>
                  <a:schemeClr val="accent6">
                    <a:lumMod val="75000"/>
                  </a:schemeClr>
                </a:solidFill>
                <a:latin typeface="Consolas"/>
                <a:cs typeface="Consolas"/>
              </a:rPr>
              <a:t> </a:t>
            </a:r>
          </a:p>
          <a:p>
            <a:pPr marL="0" indent="0">
              <a:buNone/>
            </a:pPr>
            <a:r>
              <a:rPr lang="it-IT" sz="1800" dirty="0">
                <a:solidFill>
                  <a:schemeClr val="accent6">
                    <a:lumMod val="75000"/>
                  </a:schemeClr>
                </a:solidFill>
                <a:latin typeface="Consolas"/>
                <a:cs typeface="Consolas"/>
              </a:rPr>
              <a:t>		// </a:t>
            </a:r>
            <a:r>
              <a:rPr lang="it-IT" sz="1800" dirty="0" err="1">
                <a:solidFill>
                  <a:schemeClr val="accent6">
                    <a:lumMod val="75000"/>
                  </a:schemeClr>
                </a:solidFill>
                <a:latin typeface="Consolas"/>
                <a:cs typeface="Consolas"/>
              </a:rPr>
              <a:t>if</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equal</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surnames</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order</a:t>
            </a:r>
            <a:r>
              <a:rPr lang="it-IT" sz="1800" dirty="0">
                <a:solidFill>
                  <a:schemeClr val="accent6">
                    <a:lumMod val="75000"/>
                  </a:schemeClr>
                </a:solidFill>
                <a:latin typeface="Consolas"/>
                <a:cs typeface="Consolas"/>
              </a:rPr>
              <a:t> by </a:t>
            </a:r>
            <a:r>
              <a:rPr lang="it-IT" sz="1800" dirty="0" err="1">
                <a:solidFill>
                  <a:schemeClr val="accent6">
                    <a:lumMod val="75000"/>
                  </a:schemeClr>
                </a:solidFill>
                <a:latin typeface="Consolas"/>
                <a:cs typeface="Consolas"/>
              </a:rPr>
              <a:t>name</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firstname.compareTo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s.firstname</a:t>
            </a:r>
            <a:r>
              <a:rPr lang="en-US" sz="1800" dirty="0">
                <a:solidFill>
                  <a:schemeClr val="accent6">
                    <a:lumMod val="75000"/>
                  </a:schemeClr>
                </a:solidFill>
                <a:latin typeface="Consolas"/>
                <a:cs typeface="Consolas"/>
              </a:rPr>
              <a:t>);</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en-US" sz="1800" dirty="0">
                <a:solidFill>
                  <a:schemeClr val="accent6">
                    <a:lumMod val="75000"/>
                  </a:schemeClr>
                </a:solidFill>
                <a:latin typeface="Consolas"/>
                <a:cs typeface="Consolas"/>
              </a:rPr>
              <a:t>return </a:t>
            </a:r>
            <a:r>
              <a:rPr lang="it-IT"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a:t>
            </a:r>
          </a:p>
          <a:p>
            <a:pPr marL="0" indent="0">
              <a:buNone/>
            </a:pPr>
            <a:r>
              <a:rPr lang="en-US" sz="1800" dirty="0">
                <a:latin typeface="Consolas"/>
                <a:cs typeface="Consolas"/>
              </a:rPr>
              <a:t>} </a:t>
            </a:r>
          </a:p>
          <a:p>
            <a:pPr marL="57150" indent="0">
              <a:buNone/>
            </a:pPr>
            <a:endParaRPr lang="en-US" sz="1800" dirty="0">
              <a:latin typeface="Consolas"/>
              <a:cs typeface="Consolas"/>
            </a:endParaRPr>
          </a:p>
        </p:txBody>
      </p:sp>
    </p:spTree>
    <p:extLst>
      <p:ext uri="{BB962C8B-B14F-4D97-AF65-F5344CB8AC3E}">
        <p14:creationId xmlns:p14="http://schemas.microsoft.com/office/powerpoint/2010/main" val="3905063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Comparator Interface</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alibri" panose="020F0502020204030204" pitchFamily="34" charset="0"/>
                <a:cs typeface="Calibri" panose="020F0502020204030204" pitchFamily="34" charset="0"/>
              </a:rPr>
              <a:t>Given a class already implementing Comparable&lt;E&gt;, we can sort it using alternative orders using a Comparator&lt;E&gt;</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onsolas" panose="020B0609020204030204" pitchFamily="49" charset="0"/>
                <a:cs typeface="Consolas" panose="020B0609020204030204" pitchFamily="49" charset="0"/>
              </a:rPr>
              <a:t>public class </a:t>
            </a:r>
            <a:r>
              <a:rPr lang="en-US" sz="1200" dirty="0" err="1">
                <a:latin typeface="Consolas" panose="020B0609020204030204" pitchFamily="49" charset="0"/>
                <a:cs typeface="Consolas" panose="020B0609020204030204" pitchFamily="49" charset="0"/>
              </a:rPr>
              <a:t>SortByAge</a:t>
            </a:r>
            <a:r>
              <a:rPr lang="en-US" sz="1200" dirty="0">
                <a:latin typeface="Consolas" panose="020B0609020204030204" pitchFamily="49" charset="0"/>
                <a:cs typeface="Consolas" panose="020B0609020204030204" pitchFamily="49" charset="0"/>
              </a:rPr>
              <a:t> implements </a:t>
            </a:r>
            <a:r>
              <a:rPr lang="en-US" sz="1200" dirty="0">
                <a:solidFill>
                  <a:schemeClr val="accent6">
                    <a:lumMod val="75000"/>
                  </a:schemeClr>
                </a:solidFill>
                <a:latin typeface="Consolas" panose="020B0609020204030204" pitchFamily="49" charset="0"/>
                <a:cs typeface="Consolas" panose="020B0609020204030204" pitchFamily="49" charset="0"/>
              </a:rPr>
              <a:t>Comparator&lt;Person&gt;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compare(Person o1, Person o2) {</a:t>
            </a:r>
          </a:p>
          <a:p>
            <a:pPr marL="0" indent="0">
              <a:buNone/>
            </a:pPr>
            <a:r>
              <a:rPr lang="en-US" sz="1200" dirty="0">
                <a:latin typeface="Consolas" panose="020B0609020204030204" pitchFamily="49" charset="0"/>
                <a:cs typeface="Consolas" panose="020B0609020204030204" pitchFamily="49" charset="0"/>
              </a:rPr>
              <a:t>    return o1.age - o2.age;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a:cs typeface="Consolas"/>
              </a:rPr>
              <a:t>class Person implements </a:t>
            </a:r>
            <a:r>
              <a:rPr lang="en-US" sz="1200" dirty="0">
                <a:solidFill>
                  <a:schemeClr val="accent6">
                    <a:lumMod val="75000"/>
                  </a:schemeClr>
                </a:solidFill>
                <a:latin typeface="Consolas"/>
                <a:cs typeface="Consolas"/>
              </a:rPr>
              <a:t>Comparable&lt;Person&gt; </a:t>
            </a:r>
            <a:r>
              <a:rPr lang="en-US" sz="1200" dirty="0">
                <a:latin typeface="Consolas"/>
                <a:cs typeface="Consolas"/>
              </a:rPr>
              <a:t>{</a:t>
            </a:r>
          </a:p>
          <a:p>
            <a:pPr marL="0" indent="0">
              <a:buNone/>
            </a:pPr>
            <a:r>
              <a:rPr lang="en-US" sz="1200" dirty="0">
                <a:latin typeface="Consolas"/>
                <a:cs typeface="Consolas"/>
              </a:rPr>
              <a:t>  protected String name; </a:t>
            </a:r>
          </a:p>
          <a:p>
            <a:pPr marL="0" indent="0">
              <a:buNone/>
            </a:pPr>
            <a:r>
              <a:rPr lang="en-US" sz="1200" dirty="0">
                <a:latin typeface="Consolas"/>
                <a:cs typeface="Consolas"/>
              </a:rPr>
              <a:t>  protected String </a:t>
            </a:r>
            <a:r>
              <a:rPr lang="en-US" sz="1200" dirty="0" err="1">
                <a:latin typeface="Consolas"/>
                <a:cs typeface="Consolas"/>
              </a:rPr>
              <a:t>lastname</a:t>
            </a:r>
            <a:r>
              <a:rPr lang="en-US" sz="1200" dirty="0">
                <a:latin typeface="Consolas"/>
                <a:cs typeface="Consolas"/>
              </a:rPr>
              <a:t>;</a:t>
            </a:r>
          </a:p>
          <a:p>
            <a:pPr marL="0" indent="0">
              <a:buNone/>
            </a:pPr>
            <a:r>
              <a:rPr lang="it-IT" sz="1200" dirty="0">
                <a:latin typeface="Consolas"/>
                <a:cs typeface="Consolas"/>
              </a:rPr>
              <a:t>  </a:t>
            </a:r>
            <a:r>
              <a:rPr lang="it-IT" sz="1200" dirty="0" err="1">
                <a:latin typeface="Consolas"/>
                <a:cs typeface="Consolas"/>
              </a:rPr>
              <a:t>protected</a:t>
            </a:r>
            <a:r>
              <a:rPr lang="it-IT" sz="1200" dirty="0">
                <a:latin typeface="Consolas"/>
                <a:cs typeface="Consolas"/>
              </a:rPr>
              <a:t> </a:t>
            </a:r>
            <a:r>
              <a:rPr lang="it-IT" sz="1200" dirty="0" err="1">
                <a:latin typeface="Consolas"/>
                <a:cs typeface="Consolas"/>
              </a:rPr>
              <a:t>int</a:t>
            </a:r>
            <a:r>
              <a:rPr lang="it-IT" sz="1200" dirty="0">
                <a:latin typeface="Consolas"/>
                <a:cs typeface="Consolas"/>
              </a:rPr>
              <a:t> </a:t>
            </a:r>
            <a:r>
              <a:rPr lang="it-IT" sz="1200" dirty="0" err="1">
                <a:latin typeface="Consolas"/>
                <a:cs typeface="Consolas"/>
              </a:rPr>
              <a:t>age</a:t>
            </a:r>
            <a:r>
              <a:rPr lang="it-IT"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compareTo</a:t>
            </a:r>
            <a:r>
              <a:rPr lang="en-US" sz="1200" dirty="0">
                <a:latin typeface="Consolas"/>
                <a:cs typeface="Consolas"/>
              </a:rPr>
              <a:t>(Person p) {</a:t>
            </a:r>
          </a:p>
          <a:p>
            <a:pPr marL="0" indent="0">
              <a:buNone/>
            </a:pPr>
            <a:r>
              <a:rPr lang="en-US" sz="1200" dirty="0">
                <a:latin typeface="Consolas"/>
                <a:cs typeface="Consolas"/>
              </a:rPr>
              <a:t>    return </a:t>
            </a:r>
            <a:r>
              <a:rPr lang="en-US" sz="1200" dirty="0" err="1">
                <a:latin typeface="Consolas"/>
                <a:cs typeface="Consolas"/>
              </a:rPr>
              <a:t>lastname.compareTo</a:t>
            </a:r>
            <a:r>
              <a:rPr lang="en-US" sz="1200" dirty="0">
                <a:latin typeface="Consolas"/>
                <a:cs typeface="Consolas"/>
              </a:rPr>
              <a:t>(</a:t>
            </a:r>
            <a:r>
              <a:rPr lang="en-US" sz="1200" dirty="0" err="1">
                <a:latin typeface="Consolas"/>
                <a:cs typeface="Consolas"/>
              </a:rPr>
              <a:t>p.lastname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onsolas"/>
              <a:cs typeface="Consolas"/>
            </a:endParaRPr>
          </a:p>
          <a:p>
            <a:pPr marL="0" indent="0">
              <a:buNone/>
            </a:pPr>
            <a:endParaRPr lang="en-US" sz="1200" dirty="0">
              <a:latin typeface="Consolas"/>
              <a:cs typeface="Consolas"/>
            </a:endParaRP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8723166D-814B-0947-A01F-CDC5DFCEDF23}"/>
              </a:ext>
            </a:extLst>
          </p:cNvPr>
          <p:cNvSpPr>
            <a:spLocks noGrp="1"/>
          </p:cNvSpPr>
          <p:nvPr>
            <p:ph sz="half" idx="2"/>
          </p:nvPr>
        </p:nvSpPr>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l = new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("Mario", "Rossi", 68));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("Luca", "Bianchi", 28));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("Carlo", "Antoni", 34));</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natural</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Comparable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special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SortByAge</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 concise </a:t>
            </a:r>
            <a:r>
              <a:rPr lang="it-IT" sz="1200" dirty="0" err="1">
                <a:latin typeface="Consolas" panose="020B0609020204030204" pitchFamily="49" charset="0"/>
                <a:cs typeface="Consolas" panose="020B0609020204030204" pitchFamily="49" charset="0"/>
              </a:rPr>
              <a:t>form</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Override</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compare(</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o1,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o2)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o1.age - o2.age;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4050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666001-5E82-AB47-BFD3-37D6D0490B78}"/>
              </a:ext>
            </a:extLst>
          </p:cNvPr>
          <p:cNvSpPr>
            <a:spLocks noGrp="1"/>
          </p:cNvSpPr>
          <p:nvPr>
            <p:ph type="title"/>
          </p:nvPr>
        </p:nvSpPr>
        <p:spPr/>
        <p:txBody>
          <a:bodyPr/>
          <a:lstStyle/>
          <a:p>
            <a:r>
              <a:rPr lang="en-IT" dirty="0"/>
              <a:t>Wisdom Pills</a:t>
            </a:r>
          </a:p>
        </p:txBody>
      </p:sp>
      <p:sp>
        <p:nvSpPr>
          <p:cNvPr id="7" name="Content Placeholder 6">
            <a:extLst>
              <a:ext uri="{FF2B5EF4-FFF2-40B4-BE49-F238E27FC236}">
                <a16:creationId xmlns:a16="http://schemas.microsoft.com/office/drawing/2014/main" id="{8FA15DEE-23D7-AF4C-9CBB-2EF980695DB7}"/>
              </a:ext>
            </a:extLst>
          </p:cNvPr>
          <p:cNvSpPr>
            <a:spLocks noGrp="1"/>
          </p:cNvSpPr>
          <p:nvPr>
            <p:ph idx="1"/>
          </p:nvPr>
        </p:nvSpPr>
        <p:spPr/>
        <p:txBody>
          <a:bodyPr/>
          <a:lstStyle/>
          <a:p>
            <a:r>
              <a:rPr lang="en-GB" sz="2800" i="1" dirty="0"/>
              <a:t>Making messes is always slower than staying clean</a:t>
            </a:r>
          </a:p>
          <a:p>
            <a:pPr marL="0" indent="0">
              <a:buNone/>
            </a:pPr>
            <a:r>
              <a:rPr lang="en-GB" sz="2800" b="1" i="1" dirty="0"/>
              <a:t>	</a:t>
            </a:r>
            <a:r>
              <a:rPr lang="en-GB" sz="2800" b="1" dirty="0"/>
              <a:t>Clean Architecture, Robert C. Martin</a:t>
            </a:r>
            <a:endParaRPr lang="en-GB" sz="2800" i="1" dirty="0"/>
          </a:p>
          <a:p>
            <a:endParaRPr lang="en-GB" sz="2800" dirty="0"/>
          </a:p>
          <a:p>
            <a:r>
              <a:rPr lang="en-GB" sz="2800" i="1" dirty="0"/>
              <a:t>The only way to go fast, is to go well. </a:t>
            </a:r>
          </a:p>
          <a:p>
            <a:pPr marL="457200" lvl="1" indent="0">
              <a:buNone/>
            </a:pPr>
            <a:r>
              <a:rPr lang="en-GB" b="1" dirty="0"/>
              <a:t>Clean Architecture, Robert C. Martin</a:t>
            </a:r>
            <a:endParaRPr lang="en-GB" i="1" dirty="0"/>
          </a:p>
          <a:p>
            <a:pPr marL="457200" lvl="1" indent="0">
              <a:buNone/>
            </a:pPr>
            <a:endParaRPr lang="en-GB" dirty="0"/>
          </a:p>
          <a:p>
            <a:endParaRPr lang="en-IT" dirty="0"/>
          </a:p>
        </p:txBody>
      </p:sp>
      <p:sp>
        <p:nvSpPr>
          <p:cNvPr id="5" name="Slide Number Placeholder 4">
            <a:extLst>
              <a:ext uri="{FF2B5EF4-FFF2-40B4-BE49-F238E27FC236}">
                <a16:creationId xmlns:a16="http://schemas.microsoft.com/office/drawing/2014/main" id="{C57DF635-1F59-E540-B67E-75161787A2D2}"/>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4618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a:xfrm>
            <a:off x="1199456" y="1489867"/>
            <a:ext cx="3830216" cy="4209415"/>
          </a:xfrm>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a:xfrm>
            <a:off x="5735960" y="1052736"/>
            <a:ext cx="4973568" cy="5246043"/>
          </a:xfrm>
        </p:spPr>
      </p:pic>
      <p:sp>
        <p:nvSpPr>
          <p:cNvPr id="5" name="Content Placeholder 2"/>
          <p:cNvSpPr txBox="1">
            <a:spLocks/>
          </p:cNvSpPr>
          <p:nvPr/>
        </p:nvSpPr>
        <p:spPr>
          <a:xfrm>
            <a:off x="3289904" y="5867935"/>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38855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2127242" y="1681237"/>
            <a:ext cx="7814643" cy="3604380"/>
          </a:xfrm>
        </p:spPr>
      </p:pic>
    </p:spTree>
    <p:extLst>
      <p:ext uri="{BB962C8B-B14F-4D97-AF65-F5344CB8AC3E}">
        <p14:creationId xmlns:p14="http://schemas.microsoft.com/office/powerpoint/2010/main" val="4915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8" name="Content Placeholder 7" descr="Screen Shot 2017-10-30 at 13.53.22.png"/>
          <p:cNvPicPr>
            <a:picLocks noGrp="1" noChangeAspect="1"/>
          </p:cNvPicPr>
          <p:nvPr>
            <p:ph idx="1"/>
          </p:nvPr>
        </p:nvPicPr>
        <p:blipFill>
          <a:blip r:embed="rId2">
            <a:extLst>
              <a:ext uri="{28A0092B-C50C-407E-A947-70E740481C1C}">
                <a14:useLocalDpi xmlns:a14="http://schemas.microsoft.com/office/drawing/2010/main" val="0"/>
              </a:ext>
            </a:extLst>
          </a:blip>
          <a:srcRect t="-4843" b="-4843"/>
          <a:stretch>
            <a:fillRect/>
          </a:stretch>
        </p:blipFill>
        <p:spPr>
          <a:xfrm>
            <a:off x="1847528" y="1556792"/>
            <a:ext cx="8496944" cy="4525963"/>
          </a:xfrm>
        </p:spPr>
      </p:pic>
    </p:spTree>
    <p:extLst>
      <p:ext uri="{BB962C8B-B14F-4D97-AF65-F5344CB8AC3E}">
        <p14:creationId xmlns:p14="http://schemas.microsoft.com/office/powerpoint/2010/main" val="16976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Implementations</a:t>
            </a:r>
          </a:p>
        </p:txBody>
      </p:sp>
      <p:pic>
        <p:nvPicPr>
          <p:cNvPr id="4" name="Content Placeholder 3" descr="Screen Shot 2017-10-30 at 13.53.25.png"/>
          <p:cNvPicPr>
            <a:picLocks noGrp="1" noChangeAspect="1"/>
          </p:cNvPicPr>
          <p:nvPr>
            <p:ph idx="1"/>
          </p:nvPr>
        </p:nvPicPr>
        <p:blipFill>
          <a:blip r:embed="rId2">
            <a:extLst>
              <a:ext uri="{28A0092B-C50C-407E-A947-70E740481C1C}">
                <a14:useLocalDpi xmlns:a14="http://schemas.microsoft.com/office/drawing/2010/main" val="0"/>
              </a:ext>
            </a:extLst>
          </a:blip>
          <a:srcRect l="-5298" r="-5298"/>
          <a:stretch>
            <a:fillRect/>
          </a:stretch>
        </p:blipFill>
        <p:spPr>
          <a:xfrm>
            <a:off x="1696616" y="1556792"/>
            <a:ext cx="8798768" cy="4525963"/>
          </a:xfrm>
        </p:spPr>
      </p:pic>
    </p:spTree>
    <p:extLst>
      <p:ext uri="{BB962C8B-B14F-4D97-AF65-F5344CB8AC3E}">
        <p14:creationId xmlns:p14="http://schemas.microsoft.com/office/powerpoint/2010/main" val="3225675708"/>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6</TotalTime>
  <Words>3169</Words>
  <Application>Microsoft Macintosh PowerPoint</Application>
  <PresentationFormat>Widescreen</PresentationFormat>
  <Paragraphs>480</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Consolas</vt:lpstr>
      <vt:lpstr>Nicola</vt:lpstr>
      <vt:lpstr>Java Data Structures</vt:lpstr>
      <vt:lpstr>Framework</vt:lpstr>
      <vt:lpstr>Key Concepts</vt:lpstr>
      <vt:lpstr>Resizable Array ~O(n)</vt:lpstr>
      <vt:lpstr>Linked List ~O(n)</vt:lpstr>
      <vt:lpstr>Balanced Tree ~O(log(n))</vt:lpstr>
      <vt:lpstr>Hash Table ~O(1)</vt:lpstr>
      <vt:lpstr>Interfaces</vt:lpstr>
      <vt:lpstr>Implementations</vt:lpstr>
      <vt:lpstr>Internals</vt:lpstr>
      <vt:lpstr>Iterable Interface</vt:lpstr>
      <vt:lpstr>Iterator Interface</vt:lpstr>
      <vt:lpstr>Collection Interface</vt:lpstr>
      <vt:lpstr>Collection Interface</vt:lpstr>
      <vt:lpstr>List Interface</vt:lpstr>
      <vt:lpstr>List additional methods</vt:lpstr>
      <vt:lpstr>List Initialization</vt:lpstr>
      <vt:lpstr>List Implementations</vt:lpstr>
      <vt:lpstr>List Implementations</vt:lpstr>
      <vt:lpstr>List Implementations</vt:lpstr>
      <vt:lpstr>List Implementations</vt:lpstr>
      <vt:lpstr>Set Interface</vt:lpstr>
      <vt:lpstr>Set Implementations</vt:lpstr>
      <vt:lpstr>TreeSet Internal Ordering</vt:lpstr>
      <vt:lpstr>HashSet Example</vt:lpstr>
      <vt:lpstr>LinkedHashSet Example</vt:lpstr>
      <vt:lpstr>TreeSet Example</vt:lpstr>
      <vt:lpstr>Queue Interface</vt:lpstr>
      <vt:lpstr>Queue additional methods</vt:lpstr>
      <vt:lpstr>Queue Implementations</vt:lpstr>
      <vt:lpstr>Queue Example</vt:lpstr>
      <vt:lpstr>PriorityQueue or TreeSet?!?</vt:lpstr>
      <vt:lpstr>Map Interface</vt:lpstr>
      <vt:lpstr>Map Interface</vt:lpstr>
      <vt:lpstr>Map Implementations</vt:lpstr>
      <vt:lpstr>HashMap</vt:lpstr>
      <vt:lpstr>Map Example I</vt:lpstr>
      <vt:lpstr>Map Example II</vt:lpstr>
      <vt:lpstr>Collections and Iterators</vt:lpstr>
      <vt:lpstr>Collections and Iterators</vt:lpstr>
      <vt:lpstr>Iterator Interface</vt:lpstr>
      <vt:lpstr>ListIterator Interface</vt:lpstr>
      <vt:lpstr> Iterator Example</vt:lpstr>
      <vt:lpstr> ListIterator Example</vt:lpstr>
      <vt:lpstr>for() and Iterators</vt:lpstr>
      <vt:lpstr>java.util.Collections</vt:lpstr>
      <vt:lpstr>Algorithms</vt:lpstr>
      <vt:lpstr>Algorithms</vt:lpstr>
      <vt:lpstr>The Comparable Interface</vt:lpstr>
      <vt:lpstr>The Comparable Interface</vt:lpstr>
      <vt:lpstr>The Comparable Interface</vt:lpstr>
      <vt:lpstr>The Comparable Interface</vt:lpstr>
      <vt:lpstr>The Comparator Interface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Structures</dc:title>
  <dc:creator>Microsoft Office User</dc:creator>
  <cp:lastModifiedBy>Microsoft Office User</cp:lastModifiedBy>
  <cp:revision>7</cp:revision>
  <dcterms:created xsi:type="dcterms:W3CDTF">2021-09-29T20:38:41Z</dcterms:created>
  <dcterms:modified xsi:type="dcterms:W3CDTF">2021-10-14T10:34:27Z</dcterms:modified>
</cp:coreProperties>
</file>