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4"/>
  </p:notesMasterIdLst>
  <p:handoutMasterIdLst>
    <p:handoutMasterId r:id="rId65"/>
  </p:handoutMasterIdLst>
  <p:sldIdLst>
    <p:sldId id="256" r:id="rId2"/>
    <p:sldId id="257" r:id="rId3"/>
    <p:sldId id="258" r:id="rId4"/>
    <p:sldId id="261" r:id="rId5"/>
    <p:sldId id="267" r:id="rId6"/>
    <p:sldId id="265" r:id="rId7"/>
    <p:sldId id="260" r:id="rId8"/>
    <p:sldId id="272" r:id="rId9"/>
    <p:sldId id="282" r:id="rId10"/>
    <p:sldId id="410" r:id="rId11"/>
    <p:sldId id="278" r:id="rId12"/>
    <p:sldId id="292" r:id="rId13"/>
    <p:sldId id="274" r:id="rId14"/>
    <p:sldId id="411" r:id="rId15"/>
    <p:sldId id="277" r:id="rId16"/>
    <p:sldId id="391" r:id="rId17"/>
    <p:sldId id="392" r:id="rId18"/>
    <p:sldId id="273" r:id="rId19"/>
    <p:sldId id="264" r:id="rId20"/>
    <p:sldId id="374" r:id="rId21"/>
    <p:sldId id="275" r:id="rId22"/>
    <p:sldId id="415" r:id="rId23"/>
    <p:sldId id="393" r:id="rId24"/>
    <p:sldId id="416" r:id="rId25"/>
    <p:sldId id="419" r:id="rId26"/>
    <p:sldId id="418" r:id="rId27"/>
    <p:sldId id="420" r:id="rId28"/>
    <p:sldId id="409" r:id="rId29"/>
    <p:sldId id="414" r:id="rId30"/>
    <p:sldId id="413" r:id="rId31"/>
    <p:sldId id="412" r:id="rId32"/>
    <p:sldId id="375" r:id="rId33"/>
    <p:sldId id="382" r:id="rId34"/>
    <p:sldId id="394" r:id="rId35"/>
    <p:sldId id="395" r:id="rId36"/>
    <p:sldId id="384" r:id="rId37"/>
    <p:sldId id="383" r:id="rId38"/>
    <p:sldId id="376" r:id="rId39"/>
    <p:sldId id="408" r:id="rId40"/>
    <p:sldId id="379"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405" r:id="rId54"/>
    <p:sldId id="407" r:id="rId55"/>
    <p:sldId id="406" r:id="rId56"/>
    <p:sldId id="422" r:id="rId57"/>
    <p:sldId id="424" r:id="rId58"/>
    <p:sldId id="426" r:id="rId59"/>
    <p:sldId id="427" r:id="rId60"/>
    <p:sldId id="423" r:id="rId61"/>
    <p:sldId id="425" r:id="rId62"/>
    <p:sldId id="421" r:id="rId6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p:restoredTop sz="96281"/>
  </p:normalViewPr>
  <p:slideViewPr>
    <p:cSldViewPr>
      <p:cViewPr varScale="1">
        <p:scale>
          <a:sx n="124" d="100"/>
          <a:sy n="124" d="100"/>
        </p:scale>
        <p:origin x="192" y="23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5CBCAF-8195-0B41-9F39-155992CBB6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a:extLst>
              <a:ext uri="{FF2B5EF4-FFF2-40B4-BE49-F238E27FC236}">
                <a16:creationId xmlns:a16="http://schemas.microsoft.com/office/drawing/2014/main" id="{4530F5F1-56F9-594B-8002-505C0B3A95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591E39A-28E5-5D4D-B97C-ECEB96F19817}" type="datetimeFigureOut">
              <a:rPr lang="en-IT" smtClean="0"/>
              <a:t>14/10/21</a:t>
            </a:fld>
            <a:endParaRPr lang="en-IT"/>
          </a:p>
        </p:txBody>
      </p:sp>
      <p:sp>
        <p:nvSpPr>
          <p:cNvPr id="4" name="Footer Placeholder 3">
            <a:extLst>
              <a:ext uri="{FF2B5EF4-FFF2-40B4-BE49-F238E27FC236}">
                <a16:creationId xmlns:a16="http://schemas.microsoft.com/office/drawing/2014/main" id="{0D01DB9C-5FE6-5646-A4CF-CACE1FBFD1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5" name="Slide Number Placeholder 4">
            <a:extLst>
              <a:ext uri="{FF2B5EF4-FFF2-40B4-BE49-F238E27FC236}">
                <a16:creationId xmlns:a16="http://schemas.microsoft.com/office/drawing/2014/main" id="{1807AD1E-ED4D-4F49-B2E9-34CF7F0E16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6113E-382B-5C49-947E-9975DE242C1F}" type="slidenum">
              <a:rPr lang="en-IT" smtClean="0"/>
              <a:t>‹#›</a:t>
            </a:fld>
            <a:endParaRPr lang="en-IT"/>
          </a:p>
        </p:txBody>
      </p:sp>
    </p:spTree>
    <p:extLst>
      <p:ext uri="{BB962C8B-B14F-4D97-AF65-F5344CB8AC3E}">
        <p14:creationId xmlns:p14="http://schemas.microsoft.com/office/powerpoint/2010/main" val="7117231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14/10/21</a:t>
            </a:fld>
            <a:endParaRPr lang="it-IT"/>
          </a:p>
        </p:txBody>
      </p:sp>
      <p:sp>
        <p:nvSpPr>
          <p:cNvPr id="4" name="Segnaposto immagin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12</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609600" y="3600450"/>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963085" y="4406900"/>
            <a:ext cx="11228916"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609600" y="1388917"/>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Slide Number Placeholder 6"/>
          <p:cNvSpPr>
            <a:spLocks noGrp="1"/>
          </p:cNvSpPr>
          <p:nvPr>
            <p:ph type="sldNum" sz="quarter" idx="12"/>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609600" y="4752218"/>
            <a:ext cx="115824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5803" y="6021288"/>
            <a:ext cx="1533291" cy="899495"/>
          </a:xfrm>
          <a:prstGeom prst="rect">
            <a:avLst/>
          </a:prstGeom>
        </p:spPr>
      </p:pic>
      <p:sp>
        <p:nvSpPr>
          <p:cNvPr id="10" name="Slide Number Placeholder 5"/>
          <p:cNvSpPr>
            <a:spLocks noGrp="1"/>
          </p:cNvSpPr>
          <p:nvPr>
            <p:ph type="sldNum" sz="quarter" idx="4"/>
          </p:nvPr>
        </p:nvSpPr>
        <p:spPr>
          <a:xfrm>
            <a:off x="5115480" y="6362701"/>
            <a:ext cx="646692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Java Basics</a:t>
            </a:r>
          </a:p>
        </p:txBody>
      </p:sp>
      <p:sp>
        <p:nvSpPr>
          <p:cNvPr id="4" name="Sottotitolo 2"/>
          <p:cNvSpPr>
            <a:spLocks noGrp="1"/>
          </p:cNvSpPr>
          <p:nvPr>
            <p:ph type="subTitle" idx="1"/>
          </p:nvPr>
        </p:nvSpPr>
        <p:spPr>
          <a:xfrm>
            <a:off x="2895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
        <p:nvSpPr>
          <p:cNvPr id="5" name="Content Placeholder 4">
            <a:extLst>
              <a:ext uri="{FF2B5EF4-FFF2-40B4-BE49-F238E27FC236}">
                <a16:creationId xmlns:a16="http://schemas.microsoft.com/office/drawing/2014/main" id="{5F6BFC65-B9F6-B945-BD45-78C0F17E87AD}"/>
              </a:ext>
            </a:extLst>
          </p:cNvPr>
          <p:cNvSpPr>
            <a:spLocks noGrp="1"/>
          </p:cNvSpPr>
          <p:nvPr>
            <p:ph idx="1"/>
          </p:nvPr>
        </p:nvSpPr>
        <p:spPr/>
        <p:txBody>
          <a:bodyPr>
            <a:normAutofit fontScale="70000" lnSpcReduction="20000"/>
          </a:bodyPr>
          <a:lstStyle/>
          <a:p>
            <a:pPr marL="0" indent="0">
              <a:buNone/>
            </a:pPr>
            <a:r>
              <a:rPr lang="en-GB" dirty="0">
                <a:latin typeface="Consolas" panose="020B0609020204030204" pitchFamily="49" charset="0"/>
                <a:cs typeface="Consolas" panose="020B0609020204030204" pitchFamily="49" charset="0"/>
              </a:rPr>
              <a:t>public class </a:t>
            </a:r>
            <a:r>
              <a:rPr lang="en-GB" dirty="0" err="1">
                <a:latin typeface="Consolas" panose="020B0609020204030204" pitchFamily="49" charset="0"/>
                <a:cs typeface="Consolas" panose="020B0609020204030204" pitchFamily="49" charset="0"/>
              </a:rPr>
              <a:t>PrimitiveTypes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public static void main(String[] </a:t>
            </a:r>
            <a:r>
              <a:rPr lang="en-GB" dirty="0" err="1">
                <a:latin typeface="Consolas" panose="020B0609020204030204" pitchFamily="49" charset="0"/>
                <a:cs typeface="Consolas" panose="020B0609020204030204" pitchFamily="49" charset="0"/>
              </a:rPr>
              <a:t>args</a:t>
            </a: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byte a = 13;</a:t>
            </a:r>
          </a:p>
          <a:p>
            <a:pPr marL="0" indent="0">
              <a:buNone/>
            </a:pPr>
            <a:r>
              <a:rPr lang="en-GB" dirty="0">
                <a:latin typeface="Consolas" panose="020B0609020204030204" pitchFamily="49" charset="0"/>
                <a:cs typeface="Consolas" panose="020B0609020204030204" pitchFamily="49" charset="0"/>
              </a:rPr>
              <a:t>        /* char is actually a 16 bit unsigned int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char b = 65;</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short c = 34;</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int d = 332;</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long e = 122;</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float f = 7.6F;</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double g = 12.3;</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boolean</a:t>
            </a:r>
            <a:r>
              <a:rPr lang="en-GB" dirty="0">
                <a:latin typeface="Consolas" panose="020B0609020204030204" pitchFamily="49" charset="0"/>
                <a:cs typeface="Consolas" panose="020B0609020204030204" pitchFamily="49" charset="0"/>
              </a:rPr>
              <a:t> h = true;</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    }</a:t>
            </a:r>
            <a:br>
              <a:rPr lang="en-GB" dirty="0">
                <a:latin typeface="Consolas" panose="020B0609020204030204" pitchFamily="49" charset="0"/>
                <a:cs typeface="Consolas" panose="020B0609020204030204" pitchFamily="49" charset="0"/>
              </a:rPr>
            </a:br>
            <a:r>
              <a:rPr lang="en-GB" dirty="0">
                <a:latin typeface="Consolas" panose="020B0609020204030204" pitchFamily="49" charset="0"/>
                <a:cs typeface="Consolas" panose="020B0609020204030204" pitchFamily="49" charset="0"/>
              </a:rPr>
              <a:t>}</a:t>
            </a:r>
            <a:endParaRPr lang="en-IT"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46038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normAutofit fontScale="92500" lnSpcReduction="10000"/>
          </a:bodyPr>
          <a:lstStyle/>
          <a:p>
            <a:r>
              <a:rPr lang="en-GB" dirty="0">
                <a:solidFill>
                  <a:schemeClr val="accent6">
                    <a:lumMod val="75000"/>
                  </a:schemeClr>
                </a:solidFill>
              </a:rPr>
              <a:t>A constant is a variable whose value cannot change once it has been assigned. </a:t>
            </a:r>
          </a:p>
          <a:p>
            <a:r>
              <a:rPr lang="en-GB" dirty="0"/>
              <a:t>A constant can make our program more easily read and understood by others. In addition, a constant is cached by the JVM as well as our application, so using a constant can improve performance.</a:t>
            </a:r>
          </a:p>
          <a:p>
            <a:r>
              <a:rPr lang="en-GB" dirty="0"/>
              <a:t>To define a variable as a constant, we need to add the keyword </a:t>
            </a:r>
            <a:r>
              <a:rPr lang="en-GB" dirty="0">
                <a:solidFill>
                  <a:schemeClr val="accent6">
                    <a:lumMod val="75000"/>
                  </a:schemeClr>
                </a:solidFill>
              </a:rPr>
              <a:t>final</a:t>
            </a:r>
            <a:r>
              <a:rPr lang="en-GB" dirty="0"/>
              <a:t> in front of the variable declaration.</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3.1415F; </a:t>
            </a:r>
          </a:p>
          <a:p>
            <a:pPr marL="0" indent="0">
              <a:buNone/>
            </a:pPr>
            <a:r>
              <a:rPr lang="en-US" sz="2400" dirty="0">
                <a:latin typeface="Consolas" panose="020B0609020204030204" pitchFamily="49" charset="0"/>
                <a:cs typeface="Consolas" panose="020B0609020204030204" pitchFamily="49" charset="0"/>
              </a:rPr>
              <a:t>PI = 3.18;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a:t>
            </a:r>
          </a:p>
          <a:p>
            <a:r>
              <a:rPr lang="en-US" sz="2400" dirty="0"/>
              <a:t>Each block is enclosed by </a:t>
            </a:r>
            <a:r>
              <a:rPr lang="en-US" sz="2400" dirty="0">
                <a:solidFill>
                  <a:schemeClr val="accent6">
                    <a:lumMod val="75000"/>
                  </a:schemeClr>
                </a:solidFill>
              </a:rPr>
              <a:t>braces</a:t>
            </a:r>
            <a:r>
              <a:rPr lang="en-US" sz="2400" dirty="0"/>
              <a:t> { } and starts a new </a:t>
            </a:r>
            <a:r>
              <a:rPr lang="en-US" sz="2400" dirty="0">
                <a:solidFill>
                  <a:schemeClr val="accent6">
                    <a:lumMod val="75000"/>
                  </a:schemeClr>
                </a:solidFill>
              </a:rPr>
              <a:t>scope</a:t>
            </a:r>
            <a:r>
              <a:rPr lang="en-US" sz="2400" dirty="0"/>
              <a:t> for the variables </a:t>
            </a:r>
          </a:p>
          <a:p>
            <a:r>
              <a:rPr lang="en-US" sz="2400" dirty="0"/>
              <a:t>Variables can be declared everywhere within the scope</a:t>
            </a:r>
          </a:p>
          <a:p>
            <a:pPr marL="0" indent="0">
              <a:buNone/>
            </a:pPr>
            <a:endParaRPr lang="en-US" sz="2000" dirty="0">
              <a:latin typeface="Courier New"/>
              <a:cs typeface="Courier New"/>
            </a:endParaRPr>
          </a:p>
          <a:p>
            <a:pPr marL="0" indent="0">
              <a:buNone/>
            </a:pPr>
            <a:r>
              <a:rPr lang="en-US" sz="2000" dirty="0">
                <a:latin typeface="Consolas" panose="020B0609020204030204" pitchFamily="49" charset="0"/>
                <a:cs typeface="Consolas" panose="020B0609020204030204" pitchFamily="49" charset="0"/>
              </a:rPr>
              <a:t>for (int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&lt;10;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400050" lvl="1"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x = 12;</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y; </a:t>
            </a:r>
          </a:p>
          <a:p>
            <a:pPr marL="400050" lvl="1"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4075-05FA-6344-A308-DF91B6F7347A}"/>
              </a:ext>
            </a:extLst>
          </p:cNvPr>
          <p:cNvSpPr>
            <a:spLocks noGrp="1"/>
          </p:cNvSpPr>
          <p:nvPr>
            <p:ph type="title"/>
          </p:nvPr>
        </p:nvSpPr>
        <p:spPr/>
        <p:txBody>
          <a:bodyPr/>
          <a:lstStyle/>
          <a:p>
            <a:r>
              <a:rPr lang="en-IT" dirty="0"/>
              <a:t>Methods</a:t>
            </a:r>
          </a:p>
        </p:txBody>
      </p:sp>
      <p:sp>
        <p:nvSpPr>
          <p:cNvPr id="3" name="Content Placeholder 2">
            <a:extLst>
              <a:ext uri="{FF2B5EF4-FFF2-40B4-BE49-F238E27FC236}">
                <a16:creationId xmlns:a16="http://schemas.microsoft.com/office/drawing/2014/main" id="{E6A95FC1-A73C-1945-A6C7-39C657ECF548}"/>
              </a:ext>
            </a:extLst>
          </p:cNvPr>
          <p:cNvSpPr>
            <a:spLocks noGrp="1"/>
          </p:cNvSpPr>
          <p:nvPr>
            <p:ph idx="1"/>
          </p:nvPr>
        </p:nvSpPr>
        <p:spPr/>
        <p:txBody>
          <a:bodyPr>
            <a:normAutofit fontScale="55000" lnSpcReduction="20000"/>
          </a:bodyPr>
          <a:lstStyle/>
          <a:p>
            <a:r>
              <a:rPr lang="en-GB" sz="4400" dirty="0">
                <a:solidFill>
                  <a:schemeClr val="accent6">
                    <a:lumMod val="75000"/>
                  </a:schemeClr>
                </a:solidFill>
              </a:rPr>
              <a:t>A method is a block of code which only runs when it is called.</a:t>
            </a:r>
          </a:p>
          <a:p>
            <a:r>
              <a:rPr lang="en-GB" sz="4400" dirty="0"/>
              <a:t>You can pass data, known as parameters, into a method and receive return values.</a:t>
            </a:r>
          </a:p>
          <a:p>
            <a:r>
              <a:rPr lang="en-GB" sz="4400" dirty="0"/>
              <a:t>Why use methods? To reuse code: define the code once, and use it many times.</a:t>
            </a:r>
          </a:p>
          <a:p>
            <a:pPr marL="0" indent="0">
              <a:buNone/>
            </a:pPr>
            <a:endParaRPr lang="en-GB" dirty="0"/>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public static long </a:t>
            </a:r>
            <a:r>
              <a:rPr lang="en-GB" dirty="0" err="1">
                <a:solidFill>
                  <a:schemeClr val="accent6">
                    <a:lumMod val="75000"/>
                  </a:schemeClr>
                </a:solidFill>
                <a:latin typeface="Consolas" panose="020B0609020204030204" pitchFamily="49" charset="0"/>
                <a:cs typeface="Consolas" panose="020B0609020204030204" pitchFamily="49" charset="0"/>
              </a:rPr>
              <a:t>myMethod</a:t>
            </a:r>
            <a:r>
              <a:rPr lang="en-GB" dirty="0">
                <a:solidFill>
                  <a:schemeClr val="accent6">
                    <a:lumMod val="75000"/>
                  </a:schemeClr>
                </a:solidFill>
                <a:latin typeface="Consolas" panose="020B0609020204030204" pitchFamily="49" charset="0"/>
                <a:cs typeface="Consolas" panose="020B0609020204030204" pitchFamily="49" charset="0"/>
              </a:rPr>
              <a:t>(int n)</a:t>
            </a:r>
            <a:r>
              <a:rPr lang="en-GB" dirty="0">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return n * n;</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public static void main(String[] </a:t>
            </a:r>
            <a:r>
              <a:rPr lang="en-GB" dirty="0" err="1">
                <a:solidFill>
                  <a:schemeClr val="accent6">
                    <a:lumMod val="75000"/>
                  </a:schemeClr>
                </a:solidFill>
                <a:latin typeface="Consolas" panose="020B0609020204030204" pitchFamily="49" charset="0"/>
                <a:cs typeface="Consolas" panose="020B0609020204030204" pitchFamily="49" charset="0"/>
              </a:rPr>
              <a:t>args</a:t>
            </a:r>
            <a:r>
              <a:rPr lang="en-GB" dirty="0">
                <a:solidFill>
                  <a:schemeClr val="accent6">
                    <a:lumMod val="75000"/>
                  </a:schemeClr>
                </a:solidFill>
                <a:latin typeface="Consolas" panose="020B0609020204030204" pitchFamily="49" charset="0"/>
                <a:cs typeface="Consolas" panose="020B0609020204030204" pitchFamily="49" charset="0"/>
              </a:rPr>
              <a:t>) </a:t>
            </a:r>
            <a:r>
              <a:rPr lang="en-GB" dirty="0">
                <a:latin typeface="Consolas" panose="020B0609020204030204" pitchFamily="49" charset="0"/>
                <a:cs typeface="Consolas" panose="020B0609020204030204" pitchFamily="49" charset="0"/>
              </a:rPr>
              <a:t>{</a:t>
            </a:r>
          </a:p>
          <a:p>
            <a:pPr marL="0" indent="0">
              <a:buNone/>
            </a:pPr>
            <a:r>
              <a:rPr lang="en-GB" dirty="0">
                <a:latin typeface="Consolas" panose="020B0609020204030204" pitchFamily="49" charset="0"/>
                <a:cs typeface="Consolas" panose="020B0609020204030204" pitchFamily="49" charset="0"/>
              </a:rPr>
              <a:t>    long n = </a:t>
            </a:r>
            <a:r>
              <a:rPr lang="en-GB" dirty="0" err="1">
                <a:latin typeface="Consolas" panose="020B0609020204030204" pitchFamily="49" charset="0"/>
                <a:cs typeface="Consolas" panose="020B0609020204030204" pitchFamily="49" charset="0"/>
              </a:rPr>
              <a:t>myMethod</a:t>
            </a:r>
            <a:r>
              <a:rPr lang="en-GB" dirty="0">
                <a:latin typeface="Consolas" panose="020B0609020204030204" pitchFamily="49" charset="0"/>
                <a:cs typeface="Consolas" panose="020B0609020204030204" pitchFamily="49" charset="0"/>
              </a:rPr>
              <a:t>(20);</a:t>
            </a:r>
          </a:p>
          <a:p>
            <a:pPr marL="0" indent="0">
              <a:buNone/>
            </a:pPr>
            <a:r>
              <a:rPr lang="en-GB" dirty="0">
                <a:latin typeface="Consolas" panose="020B0609020204030204" pitchFamily="49" charset="0"/>
                <a:cs typeface="Consolas" panose="020B0609020204030204" pitchFamily="49" charset="0"/>
              </a:rPr>
              <a:t>    </a:t>
            </a:r>
            <a:r>
              <a:rPr lang="en-GB" dirty="0" err="1">
                <a:latin typeface="Consolas" panose="020B0609020204030204" pitchFamily="49" charset="0"/>
                <a:cs typeface="Consolas" panose="020B0609020204030204" pitchFamily="49" charset="0"/>
              </a:rPr>
              <a:t>System.out.println</a:t>
            </a:r>
            <a:r>
              <a:rPr lang="en-GB" dirty="0">
                <a:latin typeface="Consolas" panose="020B0609020204030204" pitchFamily="49" charset="0"/>
                <a:cs typeface="Consolas" panose="020B0609020204030204" pitchFamily="49" charset="0"/>
              </a:rPr>
              <a:t>(n);</a:t>
            </a:r>
          </a:p>
          <a:p>
            <a:pPr marL="0" indent="0">
              <a:buNone/>
            </a:pPr>
            <a:r>
              <a:rPr lang="en-GB" dirty="0">
                <a:latin typeface="Consolas" panose="020B0609020204030204" pitchFamily="49" charset="0"/>
                <a:cs typeface="Consolas" panose="020B0609020204030204" pitchFamily="49" charset="0"/>
              </a:rPr>
              <a:t>}</a:t>
            </a:r>
          </a:p>
          <a:p>
            <a:pPr marL="0" indent="0">
              <a:buNone/>
            </a:pPr>
            <a:endParaRPr lang="en-GB" dirty="0">
              <a:latin typeface="Consolas" panose="020B0609020204030204" pitchFamily="49" charset="0"/>
              <a:cs typeface="Consolas" panose="020B0609020204030204" pitchFamily="49" charset="0"/>
            </a:endParaRPr>
          </a:p>
          <a:p>
            <a:pPr marL="0" indent="0">
              <a:buNone/>
            </a:pPr>
            <a:r>
              <a:rPr lang="en-GB" dirty="0">
                <a:latin typeface="Consolas" panose="020B0609020204030204" pitchFamily="49" charset="0"/>
                <a:cs typeface="Consolas" panose="020B0609020204030204" pitchFamily="49" charset="0"/>
              </a:rPr>
              <a:t>// Outputs: 400</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C6D276A-BC8B-E94E-A786-F1A87A0952CD}"/>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Tree>
    <p:extLst>
      <p:ext uri="{BB962C8B-B14F-4D97-AF65-F5344CB8AC3E}">
        <p14:creationId xmlns:p14="http://schemas.microsoft.com/office/powerpoint/2010/main" val="335988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(copy) </a:t>
            </a:r>
          </a:p>
          <a:p>
            <a:r>
              <a:rPr lang="en-US" dirty="0"/>
              <a:t>Parameters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15</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16</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3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9132384" y="3252125"/>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9123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p1.move(10, 10);</a:t>
            </a:r>
          </a:p>
          <a:p>
            <a:pPr marL="0" indent="0">
              <a:buNone/>
            </a:pPr>
            <a:r>
              <a:rPr lang="it-IT" sz="1200" dirty="0">
                <a:latin typeface="Consolas" panose="020B0609020204030204" pitchFamily="49" charset="0"/>
                <a:cs typeface="Consolas" panose="020B0609020204030204" pitchFamily="49" charset="0"/>
              </a:rPr>
              <a:t>    p2.move(0, 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17</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7524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7524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6289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6289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6813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6813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8976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6048042"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912033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10154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10174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9132385"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9132385"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7403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604FA6B-07D6-FE42-9F5C-B9224F37DD3A}"/>
              </a:ext>
            </a:extLst>
          </p:cNvPr>
          <p:cNvSpPr txBox="1"/>
          <p:nvPr/>
        </p:nvSpPr>
        <p:spPr>
          <a:xfrm>
            <a:off x="7863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1452422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sz="half" idx="1"/>
          </p:nvPr>
        </p:nvSpPr>
        <p:spPr/>
        <p:txBody>
          <a:bodyPr>
            <a:normAutofit/>
          </a:bodyPr>
          <a:lstStyle/>
          <a:p>
            <a:r>
              <a:rPr lang="en-US" sz="2400" dirty="0"/>
              <a:t>Multi-lines comments </a:t>
            </a:r>
          </a:p>
          <a:p>
            <a:pPr marL="0" indent="0">
              <a:buNone/>
            </a:pPr>
            <a:r>
              <a:rPr lang="en-US" sz="2400" dirty="0">
                <a:latin typeface="Courier New"/>
                <a:cs typeface="Courier New"/>
              </a:rPr>
              <a:t>/* </a:t>
            </a:r>
          </a:p>
          <a:p>
            <a:pPr marL="0" indent="0">
              <a:buNone/>
            </a:pPr>
            <a:r>
              <a:rPr lang="en-US" sz="2400" dirty="0">
                <a:latin typeface="Courier New"/>
                <a:cs typeface="Courier New"/>
              </a:rPr>
              <a:t> * this comment is so long </a:t>
            </a:r>
          </a:p>
          <a:p>
            <a:pPr marL="0" indent="0">
              <a:buNone/>
            </a:pPr>
            <a:r>
              <a:rPr lang="en-US" sz="2400" dirty="0">
                <a:latin typeface="Courier New"/>
                <a:cs typeface="Courier New"/>
              </a:rPr>
              <a:t> * that it needs two lines </a:t>
            </a:r>
          </a:p>
          <a:p>
            <a:pPr marL="0" indent="0">
              <a:buNone/>
            </a:pPr>
            <a:r>
              <a:rPr lang="en-US" sz="2400" dirty="0">
                <a:latin typeface="Courier New"/>
                <a:cs typeface="Courier New"/>
              </a:rPr>
              <a:t> */ </a:t>
            </a:r>
          </a:p>
          <a:p>
            <a:endParaRPr lang="en-US" sz="2400" dirty="0">
              <a:latin typeface="Wingdings"/>
            </a:endParaRPr>
          </a:p>
          <a:p>
            <a:r>
              <a:rPr lang="en-US" sz="2400" dirty="0"/>
              <a:t>Single-line comments </a:t>
            </a:r>
          </a:p>
          <a:p>
            <a:pPr marL="0" indent="0">
              <a:buNone/>
            </a:pPr>
            <a:r>
              <a:rPr lang="en-US" sz="2400" dirty="0">
                <a:latin typeface="Courier New"/>
                <a:cs typeface="Courier New"/>
              </a:rPr>
              <a:t>// comment on one line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pic>
        <p:nvPicPr>
          <p:cNvPr id="11" name="Content Placeholder 10">
            <a:extLst>
              <a:ext uri="{FF2B5EF4-FFF2-40B4-BE49-F238E27FC236}">
                <a16:creationId xmlns:a16="http://schemas.microsoft.com/office/drawing/2014/main" id="{534727AC-63E0-6447-89EB-71A6E02A0E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7600" y="2049575"/>
            <a:ext cx="5384800" cy="3627212"/>
          </a:xfrm>
        </p:spPr>
      </p:pic>
    </p:spTree>
    <p:extLst>
      <p:ext uri="{BB962C8B-B14F-4D97-AF65-F5344CB8AC3E}">
        <p14:creationId xmlns:p14="http://schemas.microsoft.com/office/powerpoint/2010/main" val="102106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solidFill>
                  <a:schemeClr val="accent6">
                    <a:lumMod val="75000"/>
                  </a:schemeClr>
                </a:solidFill>
                <a:latin typeface="Consolas" panose="020B0609020204030204" pitchFamily="49" charset="0"/>
                <a:cs typeface="Consolas" panose="020B0609020204030204" pitchFamily="49" charset="0"/>
              </a:rPr>
              <a:t>In IntelliJ: Code -&gt; Reformat File…</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Timeline</a:t>
            </a:r>
          </a:p>
        </p:txBody>
      </p:sp>
      <p:sp>
        <p:nvSpPr>
          <p:cNvPr id="3" name="Content Placeholder 2"/>
          <p:cNvSpPr>
            <a:spLocks noGrp="1"/>
          </p:cNvSpPr>
          <p:nvPr>
            <p:ph idx="1"/>
          </p:nvPr>
        </p:nvSpPr>
        <p:spPr/>
        <p:txBody>
          <a:bodyPr>
            <a:noAutofit/>
          </a:bodyPr>
          <a:lstStyle/>
          <a:p>
            <a:r>
              <a:rPr lang="en-US" sz="2400" dirty="0"/>
              <a:t>1991: SUN develops a language for cable TV boxes</a:t>
            </a:r>
          </a:p>
          <a:p>
            <a:r>
              <a:rPr lang="en-US" sz="2400" dirty="0"/>
              <a:t>1996: Java 1 (Netscape browser supports Java, popularity grows)</a:t>
            </a:r>
          </a:p>
          <a:p>
            <a:r>
              <a:rPr lang="en-US" sz="2400" dirty="0"/>
              <a:t>1998: Java 2 (major API increase)</a:t>
            </a:r>
          </a:p>
          <a:p>
            <a:r>
              <a:rPr lang="en-US" sz="2400" dirty="0"/>
              <a:t>2005: Java 5 (major enhancements)</a:t>
            </a:r>
          </a:p>
          <a:p>
            <a:r>
              <a:rPr lang="en-US" sz="2400" dirty="0"/>
              <a:t>2014: Java 8 LTS (support until 2030)</a:t>
            </a:r>
          </a:p>
          <a:p>
            <a:r>
              <a:rPr lang="en-US" sz="2400" dirty="0"/>
              <a:t>2018: Java 11 LTS (support until 2026)</a:t>
            </a:r>
          </a:p>
          <a:p>
            <a:r>
              <a:rPr lang="en-US" sz="2400" dirty="0"/>
              <a:t>2021: Java 17 LTS (support until 2029)</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Flow control </a:t>
            </a:r>
            <a:r>
              <a:rPr lang="it-IT" dirty="0" err="1"/>
              <a:t>statements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a:t>Flow control </a:t>
            </a:r>
            <a:r>
              <a:rPr lang="it-IT" dirty="0" err="1"/>
              <a:t>statements</a:t>
            </a:r>
            <a:endParaRPr lang="en-US" dirty="0"/>
          </a:p>
        </p:txBody>
      </p:sp>
      <p:sp>
        <p:nvSpPr>
          <p:cNvPr id="3" name="Content Placeholder 2"/>
          <p:cNvSpPr>
            <a:spLocks noGrp="1"/>
          </p:cNvSpPr>
          <p:nvPr>
            <p:ph idx="1"/>
          </p:nvPr>
        </p:nvSpPr>
        <p:spPr/>
        <p:txBody>
          <a:bodyPr>
            <a:normAutofit fontScale="85000" lnSpcReduction="20000"/>
          </a:bodyPr>
          <a:lstStyle/>
          <a:p>
            <a:r>
              <a:rPr lang="en-GB" dirty="0"/>
              <a:t>Decision making statements</a:t>
            </a:r>
          </a:p>
          <a:p>
            <a:pPr lvl="1"/>
            <a:r>
              <a:rPr lang="en-GB" dirty="0"/>
              <a:t>if statements</a:t>
            </a:r>
          </a:p>
          <a:p>
            <a:pPr lvl="1"/>
            <a:r>
              <a:rPr lang="en-GB" dirty="0"/>
              <a:t>switch statement</a:t>
            </a:r>
          </a:p>
          <a:p>
            <a:r>
              <a:rPr lang="en-GB" dirty="0"/>
              <a:t>Loop statements</a:t>
            </a:r>
          </a:p>
          <a:p>
            <a:pPr lvl="1"/>
            <a:r>
              <a:rPr lang="en-GB" dirty="0"/>
              <a:t>do-while loop</a:t>
            </a:r>
          </a:p>
          <a:p>
            <a:pPr lvl="1"/>
            <a:r>
              <a:rPr lang="en-GB" dirty="0"/>
              <a:t>while loop</a:t>
            </a:r>
          </a:p>
          <a:p>
            <a:pPr lvl="1"/>
            <a:r>
              <a:rPr lang="en-GB" dirty="0"/>
              <a:t>for loop</a:t>
            </a:r>
          </a:p>
          <a:p>
            <a:pPr lvl="1"/>
            <a:r>
              <a:rPr lang="en-GB" dirty="0"/>
              <a:t>for-each loop</a:t>
            </a:r>
          </a:p>
          <a:p>
            <a:r>
              <a:rPr lang="en-GB" dirty="0"/>
              <a:t>Jump statements</a:t>
            </a:r>
          </a:p>
          <a:p>
            <a:pPr lvl="1"/>
            <a:r>
              <a:rPr lang="en-GB" dirty="0"/>
              <a:t>break statement</a:t>
            </a:r>
          </a:p>
          <a:p>
            <a:pPr lvl="1"/>
            <a:r>
              <a:rPr lang="en-GB" dirty="0"/>
              <a:t>continue statement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21</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B846060-967F-3242-B48F-D73B319F9B09}"/>
              </a:ext>
            </a:extLst>
          </p:cNvPr>
          <p:cNvSpPr>
            <a:spLocks noGrp="1"/>
          </p:cNvSpPr>
          <p:nvPr>
            <p:ph type="title"/>
          </p:nvPr>
        </p:nvSpPr>
        <p:spPr/>
        <p:txBody>
          <a:bodyPr/>
          <a:lstStyle/>
          <a:p>
            <a:r>
              <a:rPr lang="en-GB" dirty="0"/>
              <a:t>i</a:t>
            </a:r>
            <a:r>
              <a:rPr lang="en-IT" dirty="0"/>
              <a:t>f statement</a:t>
            </a:r>
          </a:p>
        </p:txBody>
      </p:sp>
      <p:sp>
        <p:nvSpPr>
          <p:cNvPr id="6" name="Content Placeholder 5">
            <a:extLst>
              <a:ext uri="{FF2B5EF4-FFF2-40B4-BE49-F238E27FC236}">
                <a16:creationId xmlns:a16="http://schemas.microsoft.com/office/drawing/2014/main" id="{5AABEDA8-D71C-CD4E-BE1B-183409097E4D}"/>
              </a:ext>
            </a:extLst>
          </p:cNvPr>
          <p:cNvSpPr>
            <a:spLocks noGrp="1"/>
          </p:cNvSpPr>
          <p:nvPr>
            <p:ph sz="half" idx="1"/>
          </p:nvPr>
        </p:nvSpPr>
        <p:spPr/>
        <p:txBody>
          <a:bodyPr>
            <a:no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Syntax</a:t>
            </a:r>
          </a:p>
          <a:p>
            <a:pPr marL="0" indent="0">
              <a:buNone/>
            </a:pPr>
            <a:r>
              <a:rPr lang="en-GB" sz="1400" dirty="0">
                <a:latin typeface="Consolas" panose="020B0609020204030204" pitchFamily="49" charset="0"/>
                <a:cs typeface="Consolas" panose="020B0609020204030204" pitchFamily="49" charset="0"/>
              </a:rPr>
              <a:t>if (condition1)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true</a:t>
            </a:r>
          </a:p>
          <a:p>
            <a:pPr marL="0" indent="0">
              <a:buNone/>
            </a:pPr>
            <a:r>
              <a:rPr lang="en-GB" sz="1400" dirty="0">
                <a:latin typeface="Consolas" panose="020B0609020204030204" pitchFamily="49" charset="0"/>
                <a:cs typeface="Consolas" panose="020B0609020204030204" pitchFamily="49" charset="0"/>
              </a:rPr>
              <a:t>} else if (condition2) {</a:t>
            </a:r>
          </a:p>
          <a:p>
            <a:pPr marL="0" indent="0">
              <a:buNone/>
            </a:pPr>
            <a:r>
              <a:rPr lang="en-GB" sz="1400" dirty="0">
                <a:latin typeface="Consolas" panose="020B0609020204030204" pitchFamily="49" charset="0"/>
                <a:cs typeface="Consolas" panose="020B0609020204030204" pitchFamily="49" charset="0"/>
              </a:rPr>
              <a:t>  // executed if </a:t>
            </a:r>
          </a:p>
          <a:p>
            <a:pPr marL="0" indent="0">
              <a:buNone/>
            </a:pPr>
            <a:r>
              <a:rPr lang="en-GB" sz="1400" dirty="0">
                <a:latin typeface="Consolas" panose="020B0609020204030204" pitchFamily="49" charset="0"/>
                <a:cs typeface="Consolas" panose="020B0609020204030204" pitchFamily="49" charset="0"/>
              </a:rPr>
              <a:t>  // condition1 is false and condition2 is true</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 executed if</a:t>
            </a:r>
          </a:p>
          <a:p>
            <a:pPr marL="0" indent="0">
              <a:buNone/>
            </a:pPr>
            <a:r>
              <a:rPr lang="en-GB" sz="1400" dirty="0">
                <a:latin typeface="Consolas" panose="020B0609020204030204" pitchFamily="49" charset="0"/>
                <a:cs typeface="Consolas" panose="020B0609020204030204" pitchFamily="49" charset="0"/>
              </a:rPr>
              <a:t>  // condition1 is false and condition2 is false</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9" name="Content Placeholder 8">
            <a:extLst>
              <a:ext uri="{FF2B5EF4-FFF2-40B4-BE49-F238E27FC236}">
                <a16:creationId xmlns:a16="http://schemas.microsoft.com/office/drawing/2014/main" id="{60A6F12F-15F6-824F-A987-6AEB6C5B432F}"/>
              </a:ext>
            </a:extLst>
          </p:cNvPr>
          <p:cNvSpPr>
            <a:spLocks noGrp="1"/>
          </p:cNvSpPr>
          <p:nvPr>
            <p:ph sz="half" idx="2"/>
          </p:nvPr>
        </p:nvSpPr>
        <p:spPr/>
        <p:txBody>
          <a:bodyPr>
            <a:normAutofit/>
          </a:bodyPr>
          <a:lstStyle/>
          <a:p>
            <a:pPr marL="0" indent="0">
              <a:buNone/>
            </a:pPr>
            <a:r>
              <a:rPr lang="en-GB" sz="1400" dirty="0">
                <a:solidFill>
                  <a:schemeClr val="accent6">
                    <a:lumMod val="75000"/>
                  </a:schemeClr>
                </a:solidFill>
                <a:latin typeface="Consolas" panose="020B0609020204030204" pitchFamily="49" charset="0"/>
                <a:cs typeface="Consolas" panose="020B0609020204030204" pitchFamily="49" charset="0"/>
              </a:rPr>
              <a:t># Example</a:t>
            </a:r>
          </a:p>
          <a:p>
            <a:pPr marL="0" indent="0">
              <a:buNone/>
            </a:pPr>
            <a:r>
              <a:rPr lang="en-GB" sz="1400" dirty="0">
                <a:latin typeface="Consolas" panose="020B0609020204030204" pitchFamily="49" charset="0"/>
                <a:cs typeface="Consolas" panose="020B0609020204030204" pitchFamily="49" charset="0"/>
              </a:rPr>
              <a:t>int time = 22;</a:t>
            </a:r>
          </a:p>
          <a:p>
            <a:pPr marL="0" indent="0">
              <a:buNone/>
            </a:pPr>
            <a:r>
              <a:rPr lang="en-GB" sz="1400" dirty="0">
                <a:latin typeface="Consolas" panose="020B0609020204030204" pitchFamily="49" charset="0"/>
                <a:cs typeface="Consolas" panose="020B0609020204030204" pitchFamily="49" charset="0"/>
              </a:rPr>
              <a:t>if (time &lt; 10)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morning.");</a:t>
            </a:r>
          </a:p>
          <a:p>
            <a:pPr marL="0" indent="0">
              <a:buNone/>
            </a:pPr>
            <a:r>
              <a:rPr lang="en-GB" sz="1400" dirty="0">
                <a:latin typeface="Consolas" panose="020B0609020204030204" pitchFamily="49" charset="0"/>
                <a:cs typeface="Consolas" panose="020B0609020204030204" pitchFamily="49" charset="0"/>
              </a:rPr>
              <a:t>} else if (time &lt; 20)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day.");</a:t>
            </a:r>
          </a:p>
          <a:p>
            <a:pPr marL="0" indent="0">
              <a:buNone/>
            </a:pPr>
            <a:r>
              <a:rPr lang="en-GB" sz="1400" dirty="0">
                <a:latin typeface="Consolas" panose="020B0609020204030204" pitchFamily="49" charset="0"/>
                <a:cs typeface="Consolas" panose="020B0609020204030204" pitchFamily="49" charset="0"/>
              </a:rPr>
              <a:t>} else {</a:t>
            </a:r>
          </a:p>
          <a:p>
            <a:pPr marL="0" indent="0">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System.out.println</a:t>
            </a:r>
            <a:r>
              <a:rPr lang="en-GB" sz="1400" dirty="0">
                <a:latin typeface="Consolas" panose="020B0609020204030204" pitchFamily="49" charset="0"/>
                <a:cs typeface="Consolas" panose="020B0609020204030204" pitchFamily="49" charset="0"/>
              </a:rPr>
              <a:t>("Good evening.");</a:t>
            </a:r>
          </a:p>
          <a:p>
            <a:pPr marL="0" indent="0">
              <a:buNone/>
            </a:pPr>
            <a:r>
              <a:rPr lang="en-GB" sz="1400" dirty="0">
                <a:latin typeface="Consolas" panose="020B0609020204030204" pitchFamily="49" charset="0"/>
                <a:cs typeface="Consolas" panose="020B0609020204030204" pitchFamily="49" charset="0"/>
              </a:rPr>
              <a:t>}</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591C08-5EE8-834C-92EF-882732B61D94}"/>
              </a:ext>
            </a:extLst>
          </p:cNvPr>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189042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switch</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600" dirty="0">
                <a:solidFill>
                  <a:schemeClr val="accent6">
                    <a:lumMod val="75000"/>
                  </a:schemeClr>
                </a:solidFill>
                <a:latin typeface="Consolas" panose="020B0609020204030204" pitchFamily="49" charset="0"/>
                <a:cs typeface="Consolas" panose="020B0609020204030204" pitchFamily="49" charset="0"/>
              </a:rPr>
              <a:t># </a:t>
            </a:r>
            <a:r>
              <a:rPr lang="it-IT" sz="1600" dirty="0" err="1">
                <a:solidFill>
                  <a:schemeClr val="accent6">
                    <a:lumMod val="75000"/>
                  </a:schemeClr>
                </a:solidFill>
                <a:latin typeface="Consolas" panose="020B0609020204030204" pitchFamily="49" charset="0"/>
                <a:cs typeface="Consolas" panose="020B0609020204030204" pitchFamily="49" charset="0"/>
              </a:rPr>
              <a:t>Syntax</a:t>
            </a:r>
            <a:endParaRPr lang="it-IT" sz="1600" dirty="0">
              <a:latin typeface="Consolas" panose="020B0609020204030204" pitchFamily="49" charset="0"/>
              <a:cs typeface="Consolas" panose="020B0609020204030204" pitchFamily="49" charset="0"/>
            </a:endParaRPr>
          </a:p>
          <a:p>
            <a:pPr marL="0" indent="0">
              <a:buNone/>
            </a:pPr>
            <a:r>
              <a:rPr lang="it-IT" sz="1600" dirty="0" err="1">
                <a:latin typeface="Consolas" panose="020B0609020204030204" pitchFamily="49" charset="0"/>
                <a:cs typeface="Consolas" panose="020B0609020204030204" pitchFamily="49" charset="0"/>
              </a:rPr>
              <a:t>switch</a:t>
            </a:r>
            <a:r>
              <a:rPr lang="it-IT" sz="1600" dirty="0">
                <a:latin typeface="Consolas" panose="020B0609020204030204" pitchFamily="49" charset="0"/>
                <a:cs typeface="Consolas" panose="020B0609020204030204" pitchFamily="49" charset="0"/>
              </a:rPr>
              <a:t>(</a:t>
            </a:r>
            <a:r>
              <a:rPr lang="it-IT" sz="1600" dirty="0" err="1">
                <a:latin typeface="Consolas" panose="020B0609020204030204" pitchFamily="49" charset="0"/>
                <a:cs typeface="Consolas" panose="020B0609020204030204" pitchFamily="49" charset="0"/>
              </a:rPr>
              <a:t>expression</a:t>
            </a:r>
            <a:r>
              <a:rPr lang="it-IT" sz="1600" dirty="0">
                <a:latin typeface="Consolas" panose="020B0609020204030204" pitchFamily="49" charset="0"/>
                <a:cs typeface="Consolas" panose="020B0609020204030204" pitchFamily="49" charset="0"/>
              </a:rPr>
              <a:t>) {</a:t>
            </a:r>
          </a:p>
          <a:p>
            <a:pPr marL="0" indent="0">
              <a:buNone/>
            </a:pPr>
            <a:r>
              <a:rPr lang="it-IT" sz="1600" dirty="0">
                <a:latin typeface="Consolas" panose="020B0609020204030204" pitchFamily="49" charset="0"/>
                <a:cs typeface="Consolas" panose="020B0609020204030204" pitchFamily="49" charset="0"/>
              </a:rPr>
              <a:t>  case x:</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case y:</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    break;</a:t>
            </a:r>
          </a:p>
          <a:p>
            <a:pPr marL="0" indent="0">
              <a:buNone/>
            </a:pPr>
            <a:r>
              <a:rPr lang="it-IT" sz="1600" dirty="0">
                <a:latin typeface="Consolas" panose="020B0609020204030204" pitchFamily="49" charset="0"/>
                <a:cs typeface="Consolas" panose="020B0609020204030204" pitchFamily="49" charset="0"/>
              </a:rPr>
              <a:t>  default:</a:t>
            </a:r>
          </a:p>
          <a:p>
            <a:pPr marL="0" indent="0">
              <a:buNone/>
            </a:pPr>
            <a:r>
              <a:rPr lang="it-IT" sz="1600" dirty="0">
                <a:latin typeface="Consolas" panose="020B0609020204030204" pitchFamily="49" charset="0"/>
                <a:cs typeface="Consolas" panose="020B0609020204030204" pitchFamily="49" charset="0"/>
              </a:rPr>
              <a:t>    // code </a:t>
            </a:r>
            <a:r>
              <a:rPr lang="it-IT" sz="1600" dirty="0" err="1">
                <a:latin typeface="Consolas" panose="020B0609020204030204" pitchFamily="49" charset="0"/>
                <a:cs typeface="Consolas" panose="020B0609020204030204" pitchFamily="49" charset="0"/>
              </a:rPr>
              <a:t>block</a:t>
            </a:r>
            <a:endParaRPr lang="it-IT" sz="1600" dirty="0">
              <a:latin typeface="Consolas" panose="020B0609020204030204" pitchFamily="49" charset="0"/>
              <a:cs typeface="Consolas" panose="020B0609020204030204" pitchFamily="49" charset="0"/>
            </a:endParaRPr>
          </a:p>
          <a:p>
            <a:pPr marL="0" indent="0">
              <a:buNone/>
            </a:pPr>
            <a:r>
              <a:rPr lang="it-IT" sz="16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fontScale="55000" lnSpcReduction="20000"/>
          </a:bodyPr>
          <a:lstStyle/>
          <a:p>
            <a:pPr marL="0" indent="0">
              <a:buNone/>
            </a:pPr>
            <a:r>
              <a:rPr lang="it-IT" dirty="0">
                <a:solidFill>
                  <a:schemeClr val="accent6">
                    <a:lumMod val="75000"/>
                  </a:schemeClr>
                </a:solidFill>
                <a:latin typeface="Consolas" panose="020B0609020204030204" pitchFamily="49" charset="0"/>
                <a:cs typeface="Consolas" panose="020B0609020204030204" pitchFamily="49" charset="0"/>
              </a:rPr>
              <a:t># </a:t>
            </a:r>
            <a:r>
              <a:rPr lang="it-IT" dirty="0" err="1">
                <a:solidFill>
                  <a:schemeClr val="accent6">
                    <a:lumMod val="75000"/>
                  </a:schemeClr>
                </a:solidFill>
                <a:latin typeface="Consolas" panose="020B0609020204030204" pitchFamily="49" charset="0"/>
                <a:cs typeface="Consolas" panose="020B0609020204030204" pitchFamily="49" charset="0"/>
              </a:rPr>
              <a:t>Example</a:t>
            </a: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char</a:t>
            </a:r>
            <a:r>
              <a:rPr lang="it-IT" dirty="0">
                <a:latin typeface="Consolas" panose="020B0609020204030204" pitchFamily="49" charset="0"/>
                <a:cs typeface="Consolas" panose="020B0609020204030204" pitchFamily="49" charset="0"/>
              </a:rPr>
              <a:t> grade = ‘A’;</a:t>
            </a:r>
          </a:p>
          <a:p>
            <a:pPr marL="0" indent="0">
              <a:buNone/>
            </a:pPr>
            <a:endParaRPr lang="it-IT" dirty="0">
              <a:latin typeface="Consolas" panose="020B0609020204030204" pitchFamily="49" charset="0"/>
              <a:cs typeface="Consolas" panose="020B0609020204030204" pitchFamily="49" charset="0"/>
            </a:endParaRPr>
          </a:p>
          <a:p>
            <a:pPr marL="0" indent="0">
              <a:buNone/>
            </a:pPr>
            <a:r>
              <a:rPr lang="it-IT" dirty="0" err="1">
                <a:latin typeface="Consolas" panose="020B0609020204030204" pitchFamily="49" charset="0"/>
                <a:cs typeface="Consolas" panose="020B0609020204030204" pitchFamily="49" charset="0"/>
              </a:rPr>
              <a:t>switch</a:t>
            </a:r>
            <a:r>
              <a:rPr lang="it-IT" dirty="0">
                <a:latin typeface="Consolas" panose="020B0609020204030204" pitchFamily="49" charset="0"/>
                <a:cs typeface="Consolas" panose="020B0609020204030204" pitchFamily="49" charset="0"/>
              </a:rPr>
              <a:t>(grade) {</a:t>
            </a:r>
          </a:p>
          <a:p>
            <a:pPr marL="0" indent="0">
              <a:buNone/>
            </a:pPr>
            <a:r>
              <a:rPr lang="it-IT" dirty="0">
                <a:latin typeface="Consolas" panose="020B0609020204030204" pitchFamily="49" charset="0"/>
                <a:cs typeface="Consolas" panose="020B0609020204030204" pitchFamily="49" charset="0"/>
              </a:rPr>
              <a:t>	case 'A’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Excellent</a:t>
            </a:r>
            <a:r>
              <a:rPr lang="it-IT" dirty="0">
                <a:latin typeface="Consolas" panose="020B0609020204030204" pitchFamily="49" charset="0"/>
                <a:cs typeface="Consolas" panose="020B0609020204030204" pitchFamily="49" charset="0"/>
              </a:rPr>
              <a:t>!"); </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'B' :</a:t>
            </a:r>
          </a:p>
          <a:p>
            <a:pPr marL="0" indent="0">
              <a:buNone/>
            </a:pPr>
            <a:r>
              <a:rPr lang="it-IT" dirty="0">
                <a:latin typeface="Consolas" panose="020B0609020204030204" pitchFamily="49" charset="0"/>
                <a:cs typeface="Consolas" panose="020B0609020204030204" pitchFamily="49" charset="0"/>
              </a:rPr>
              <a:t>    case 'C'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Well</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done</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break;</a:t>
            </a:r>
          </a:p>
          <a:p>
            <a:pPr marL="0" indent="0">
              <a:buNone/>
            </a:pPr>
            <a:r>
              <a:rPr lang="it-IT" dirty="0">
                <a:latin typeface="Consolas" panose="020B0609020204030204" pitchFamily="49" charset="0"/>
                <a:cs typeface="Consolas" panose="020B0609020204030204" pitchFamily="49" charset="0"/>
              </a:rPr>
              <a:t>    case 'D'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You</a:t>
            </a: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passed</a:t>
            </a:r>
            <a:r>
              <a:rPr lang="it-IT" dirty="0">
                <a:latin typeface="Consolas" panose="020B0609020204030204" pitchFamily="49" charset="0"/>
                <a:cs typeface="Consolas" panose="020B0609020204030204" pitchFamily="49" charset="0"/>
              </a:rPr>
              <a:t>");</a:t>
            </a:r>
          </a:p>
          <a:p>
            <a:pPr marL="0" indent="0">
              <a:buNone/>
            </a:pPr>
            <a:r>
              <a:rPr lang="it-IT" dirty="0">
                <a:latin typeface="Consolas" panose="020B0609020204030204" pitchFamily="49" charset="0"/>
                <a:cs typeface="Consolas" panose="020B0609020204030204" pitchFamily="49" charset="0"/>
              </a:rPr>
              <a:t>    default :</a:t>
            </a:r>
          </a:p>
          <a:p>
            <a:pPr marL="0" indent="0">
              <a:buNone/>
            </a:pPr>
            <a:r>
              <a:rPr lang="it-IT" dirty="0">
                <a:latin typeface="Consolas" panose="020B0609020204030204" pitchFamily="49" charset="0"/>
                <a:cs typeface="Consolas" panose="020B0609020204030204" pitchFamily="49" charset="0"/>
              </a:rPr>
              <a:t>         </a:t>
            </a:r>
            <a:r>
              <a:rPr lang="it-IT" dirty="0" err="1">
                <a:latin typeface="Consolas" panose="020B0609020204030204" pitchFamily="49" charset="0"/>
                <a:cs typeface="Consolas" panose="020B0609020204030204" pitchFamily="49" charset="0"/>
              </a:rPr>
              <a:t>System.out.println</a:t>
            </a:r>
            <a:r>
              <a:rPr lang="it-IT" dirty="0">
                <a:latin typeface="Consolas" panose="020B0609020204030204" pitchFamily="49" charset="0"/>
                <a:cs typeface="Consolas" panose="020B0609020204030204" pitchFamily="49" charset="0"/>
              </a:rPr>
              <a:t>("</a:t>
            </a:r>
            <a:r>
              <a:rPr lang="it-IT" dirty="0" err="1">
                <a:latin typeface="Consolas" panose="020B0609020204030204" pitchFamily="49" charset="0"/>
                <a:cs typeface="Consolas" panose="020B0609020204030204" pitchFamily="49" charset="0"/>
              </a:rPr>
              <a:t>Invalid</a:t>
            </a:r>
            <a:r>
              <a:rPr lang="it-IT" dirty="0">
                <a:latin typeface="Consolas" panose="020B0609020204030204" pitchFamily="49" charset="0"/>
                <a:cs typeface="Consolas" panose="020B0609020204030204" pitchFamily="49" charset="0"/>
              </a:rPr>
              <a:t> grade");</a:t>
            </a:r>
          </a:p>
          <a:p>
            <a:pPr marL="0" indent="0">
              <a:buNone/>
            </a:pPr>
            <a:r>
              <a:rPr lang="it-IT" dirty="0">
                <a:latin typeface="Consolas" panose="020B0609020204030204" pitchFamily="49" charset="0"/>
                <a:cs typeface="Consolas" panose="020B0609020204030204" pitchFamily="49" charset="0"/>
              </a:rPr>
              <a:t>}</a:t>
            </a:r>
          </a:p>
          <a:p>
            <a:pPr marL="0" indent="0">
              <a:buNone/>
            </a:pPr>
            <a:endParaRPr lang="en-IT" dirty="0"/>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4087584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do-</a:t>
            </a:r>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a:latin typeface="Consolas" panose="020B0609020204030204" pitchFamily="49" charset="0"/>
                <a:cs typeface="Consolas" panose="020B0609020204030204" pitchFamily="49" charset="0"/>
              </a:rPr>
              <a:t>do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a:t>
            </a:r>
          </a:p>
          <a:p>
            <a:pPr marL="0" indent="0">
              <a:buNone/>
            </a:pPr>
            <a:endParaRPr lang="it-IT" sz="1800" dirty="0">
              <a:latin typeface="Consolas" panose="020B0609020204030204" pitchFamily="49" charset="0"/>
              <a:cs typeface="Consolas" panose="020B0609020204030204" pitchFamily="49" charset="0"/>
            </a:endParaRP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209298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err="1"/>
              <a:t>while</a:t>
            </a:r>
            <a:r>
              <a:rPr lang="it-IT" dirty="0"/>
              <a:t>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Syntax</a:t>
            </a:r>
            <a:endParaRPr lang="it-IT" sz="1800" dirty="0">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condition</a:t>
            </a:r>
            <a:r>
              <a:rPr lang="it-IT" sz="1800" dirty="0">
                <a:latin typeface="Consolas" panose="020B0609020204030204" pitchFamily="49" charset="0"/>
                <a:cs typeface="Consolas" panose="020B0609020204030204" pitchFamily="49" charset="0"/>
              </a:rPr>
              <a:t>) {</a:t>
            </a:r>
          </a:p>
          <a:p>
            <a:pPr marL="0" indent="0">
              <a:buNone/>
            </a:pPr>
            <a:r>
              <a:rPr lang="it-IT" sz="1800" dirty="0">
                <a:latin typeface="Consolas" panose="020B0609020204030204" pitchFamily="49" charset="0"/>
                <a:cs typeface="Consolas" panose="020B0609020204030204" pitchFamily="49" charset="0"/>
              </a:rPr>
              <a:t>  // code </a:t>
            </a:r>
            <a:r>
              <a:rPr lang="it-IT" sz="1800" dirty="0" err="1">
                <a:latin typeface="Consolas" panose="020B0609020204030204" pitchFamily="49" charset="0"/>
                <a:cs typeface="Consolas" panose="020B0609020204030204" pitchFamily="49" charset="0"/>
              </a:rPr>
              <a:t>block</a:t>
            </a:r>
            <a:r>
              <a:rPr lang="it-IT" sz="1800" dirty="0">
                <a:latin typeface="Consolas" panose="020B0609020204030204" pitchFamily="49" charset="0"/>
                <a:cs typeface="Consolas" panose="020B0609020204030204" pitchFamily="49" charset="0"/>
              </a:rPr>
              <a:t> to be </a:t>
            </a:r>
            <a:r>
              <a:rPr lang="it-IT" sz="1800" dirty="0" err="1">
                <a:latin typeface="Consolas" panose="020B0609020204030204" pitchFamily="49" charset="0"/>
                <a:cs typeface="Consolas" panose="020B0609020204030204" pitchFamily="49" charset="0"/>
              </a:rPr>
              <a:t>executed</a:t>
            </a:r>
            <a:endParaRPr lang="it-IT" sz="1800" dirty="0">
              <a:latin typeface="Consolas" panose="020B0609020204030204" pitchFamily="49" charset="0"/>
              <a:cs typeface="Consolas" panose="020B0609020204030204" pitchFamily="49" charset="0"/>
            </a:endParaRP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a:p>
            <a:pPr marL="0" indent="0">
              <a:buNone/>
            </a:pPr>
            <a:r>
              <a:rPr lang="it-IT" sz="1800" dirty="0">
                <a:solidFill>
                  <a:schemeClr val="accent6">
                    <a:lumMod val="75000"/>
                  </a:schemeClr>
                </a:solidFill>
                <a:latin typeface="Consolas" panose="020B0609020204030204" pitchFamily="49" charset="0"/>
                <a:cs typeface="Consolas" panose="020B0609020204030204" pitchFamily="49" charset="0"/>
              </a:rPr>
              <a:t># </a:t>
            </a:r>
            <a:r>
              <a:rPr lang="it-IT" sz="1800" dirty="0" err="1">
                <a:solidFill>
                  <a:schemeClr val="accent6">
                    <a:lumMod val="75000"/>
                  </a:schemeClr>
                </a:solidFill>
                <a:latin typeface="Consolas" panose="020B0609020204030204" pitchFamily="49" charset="0"/>
                <a:cs typeface="Consolas" panose="020B0609020204030204" pitchFamily="49" charset="0"/>
              </a:rPr>
              <a:t>Example</a:t>
            </a:r>
            <a:endParaRPr lang="it-IT" sz="1800" dirty="0">
              <a:solidFill>
                <a:schemeClr val="accent6">
                  <a:lumMod val="75000"/>
                </a:schemeClr>
              </a:solidFill>
              <a:latin typeface="Consolas" panose="020B0609020204030204" pitchFamily="49" charset="0"/>
              <a:cs typeface="Consolas" panose="020B0609020204030204" pitchFamily="49" charset="0"/>
            </a:endParaRPr>
          </a:p>
          <a:p>
            <a:pPr marL="0" indent="0">
              <a:buNone/>
            </a:pPr>
            <a:r>
              <a:rPr lang="it-IT" sz="1800" dirty="0" err="1">
                <a:latin typeface="Consolas" panose="020B0609020204030204" pitchFamily="49" charset="0"/>
                <a:cs typeface="Consolas" panose="020B0609020204030204" pitchFamily="49" charset="0"/>
              </a:rPr>
              <a:t>int</a:t>
            </a:r>
            <a:r>
              <a:rPr lang="it-IT" sz="1800" dirty="0">
                <a:latin typeface="Consolas" panose="020B0609020204030204" pitchFamily="49" charset="0"/>
                <a:cs typeface="Consolas" panose="020B0609020204030204" pitchFamily="49" charset="0"/>
              </a:rPr>
              <a:t> i = 0;</a:t>
            </a:r>
          </a:p>
          <a:p>
            <a:pPr marL="0" indent="0">
              <a:buNone/>
            </a:pPr>
            <a:r>
              <a:rPr lang="it-IT" sz="1800" dirty="0" err="1">
                <a:latin typeface="Consolas" panose="020B0609020204030204" pitchFamily="49" charset="0"/>
                <a:cs typeface="Consolas" panose="020B0609020204030204" pitchFamily="49" charset="0"/>
              </a:rPr>
              <a:t>while</a:t>
            </a:r>
            <a:r>
              <a:rPr lang="it-IT" sz="1800" dirty="0">
                <a:latin typeface="Consolas" panose="020B0609020204030204" pitchFamily="49" charset="0"/>
                <a:cs typeface="Consolas" panose="020B0609020204030204" pitchFamily="49" charset="0"/>
              </a:rPr>
              <a:t> (i &lt; 5) {</a:t>
            </a:r>
          </a:p>
          <a:p>
            <a:pPr marL="0" indent="0">
              <a:buNone/>
            </a:pPr>
            <a:r>
              <a:rPr lang="it-IT" sz="1800" dirty="0">
                <a:latin typeface="Consolas" panose="020B0609020204030204" pitchFamily="49" charset="0"/>
                <a:cs typeface="Consolas" panose="020B0609020204030204" pitchFamily="49" charset="0"/>
              </a:rPr>
              <a:t>  </a:t>
            </a:r>
            <a:r>
              <a:rPr lang="it-IT" sz="1800" dirty="0" err="1">
                <a:latin typeface="Consolas" panose="020B0609020204030204" pitchFamily="49" charset="0"/>
                <a:cs typeface="Consolas" panose="020B0609020204030204" pitchFamily="49" charset="0"/>
              </a:rPr>
              <a:t>System.out.println</a:t>
            </a:r>
            <a:r>
              <a:rPr lang="it-IT" sz="1800" dirty="0">
                <a:latin typeface="Consolas" panose="020B0609020204030204" pitchFamily="49" charset="0"/>
                <a:cs typeface="Consolas" panose="020B0609020204030204" pitchFamily="49" charset="0"/>
              </a:rPr>
              <a:t>(i);</a:t>
            </a:r>
          </a:p>
          <a:p>
            <a:pPr marL="0" indent="0">
              <a:buNone/>
            </a:pPr>
            <a:r>
              <a:rPr lang="it-IT" sz="1800" dirty="0">
                <a:latin typeface="Consolas" panose="020B0609020204030204" pitchFamily="49" charset="0"/>
                <a:cs typeface="Consolas" panose="020B0609020204030204" pitchFamily="49" charset="0"/>
              </a:rPr>
              <a:t>  i++;</a:t>
            </a:r>
          </a:p>
          <a:p>
            <a:pPr marL="0" indent="0">
              <a:buNone/>
            </a:pPr>
            <a:r>
              <a:rPr lang="it-IT" sz="1800" dirty="0">
                <a:latin typeface="Consolas" panose="020B0609020204030204" pitchFamily="49" charset="0"/>
                <a:cs typeface="Consolas" panose="020B0609020204030204" pitchFamily="49" charset="0"/>
              </a:rPr>
              <a:t>}</a:t>
            </a:r>
          </a:p>
          <a:p>
            <a:pPr marL="0" indent="0">
              <a:buNone/>
            </a:pPr>
            <a:endParaRPr lang="it-IT" sz="18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3596532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for statement</a:t>
            </a:r>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(statement 1; statement 2; statement 3)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Syntax</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type</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variableName</a:t>
            </a:r>
            <a:r>
              <a:rPr lang="it-IT" sz="1400" dirty="0">
                <a:latin typeface="Consolas" panose="020B0609020204030204" pitchFamily="49" charset="0"/>
                <a:cs typeface="Consolas" panose="020B0609020204030204" pitchFamily="49" charset="0"/>
              </a:rPr>
              <a:t> : </a:t>
            </a:r>
            <a:r>
              <a:rPr lang="it-IT" sz="1400" dirty="0" err="1">
                <a:latin typeface="Consolas" panose="020B0609020204030204" pitchFamily="49" charset="0"/>
                <a:cs typeface="Consolas" panose="020B0609020204030204" pitchFamily="49" charset="0"/>
              </a:rPr>
              <a:t>arrayName</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 code </a:t>
            </a:r>
            <a:r>
              <a:rPr lang="it-IT" sz="1400" dirty="0" err="1">
                <a:latin typeface="Consolas" panose="020B0609020204030204" pitchFamily="49" charset="0"/>
                <a:cs typeface="Consolas" panose="020B0609020204030204" pitchFamily="49" charset="0"/>
              </a:rPr>
              <a:t>block</a:t>
            </a:r>
            <a:r>
              <a:rPr lang="it-IT" sz="1400" dirty="0">
                <a:latin typeface="Consolas" panose="020B0609020204030204" pitchFamily="49" charset="0"/>
                <a:cs typeface="Consolas" panose="020B0609020204030204" pitchFamily="49" charset="0"/>
              </a:rPr>
              <a:t> to be </a:t>
            </a:r>
            <a:r>
              <a:rPr lang="it-IT" sz="1400" dirty="0" err="1">
                <a:latin typeface="Consolas" panose="020B0609020204030204" pitchFamily="49" charset="0"/>
                <a:cs typeface="Consolas" panose="020B0609020204030204" pitchFamily="49" charset="0"/>
              </a:rPr>
              <a:t>executed</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traditional</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(for-</a:t>
            </a:r>
            <a:r>
              <a:rPr lang="it-IT" sz="1400" dirty="0" err="1">
                <a:solidFill>
                  <a:schemeClr val="accent6">
                    <a:lumMod val="75000"/>
                  </a:schemeClr>
                </a:solidFill>
                <a:latin typeface="Consolas" panose="020B0609020204030204" pitchFamily="49" charset="0"/>
                <a:cs typeface="Consolas" panose="020B0609020204030204" pitchFamily="49" charset="0"/>
              </a:rPr>
              <a:t>each</a:t>
            </a:r>
            <a:r>
              <a:rPr lang="it-IT" sz="1400" dirty="0">
                <a:solidFill>
                  <a:schemeClr val="accent6">
                    <a:lumMod val="75000"/>
                  </a:schemeClr>
                </a:solidFill>
                <a:latin typeface="Consolas" panose="020B0609020204030204" pitchFamily="49" charset="0"/>
                <a:cs typeface="Consolas" panose="020B0609020204030204" pitchFamily="49" charset="0"/>
              </a:rPr>
              <a:t>)</a:t>
            </a:r>
            <a:endParaRPr lang="it-IT" sz="1400" dirty="0">
              <a:latin typeface="Consolas" panose="020B0609020204030204" pitchFamily="49" charset="0"/>
              <a:cs typeface="Consolas" panose="020B0609020204030204" pitchFamily="49" charset="0"/>
            </a:endParaRPr>
          </a:p>
          <a:p>
            <a:pPr marL="0" indent="0">
              <a:buNone/>
            </a:pP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 {"Supra", "</a:t>
            </a:r>
            <a:r>
              <a:rPr lang="it-IT" sz="1400" dirty="0" err="1">
                <a:latin typeface="Consolas" panose="020B0609020204030204" pitchFamily="49" charset="0"/>
                <a:cs typeface="Consolas" panose="020B0609020204030204" pitchFamily="49" charset="0"/>
              </a:rPr>
              <a:t>Lancer</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Impreza</a:t>
            </a:r>
            <a:r>
              <a:rPr lang="it-IT" sz="1400" dirty="0">
                <a:latin typeface="Consolas" panose="020B0609020204030204" pitchFamily="49" charset="0"/>
                <a:cs typeface="Consolas" panose="020B0609020204030204" pitchFamily="49" charset="0"/>
              </a:rPr>
              <a:t>"};</a:t>
            </a: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i : </a:t>
            </a:r>
            <a:r>
              <a:rPr lang="it-IT" sz="1400" dirty="0" err="1">
                <a:latin typeface="Consolas" panose="020B0609020204030204" pitchFamily="49" charset="0"/>
                <a:cs typeface="Consolas" panose="020B0609020204030204" pitchFamily="49" charset="0"/>
              </a:rPr>
              <a:t>cars</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2344319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normAutofit/>
          </a:bodyPr>
          <a:lstStyle/>
          <a:p>
            <a:r>
              <a:rPr lang="it-IT" dirty="0"/>
              <a:t>break/continue </a:t>
            </a:r>
            <a:r>
              <a:rPr lang="it-IT" dirty="0" err="1"/>
              <a:t>statements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sz="half" idx="1"/>
          </p:nvPr>
        </p:nvSpPr>
        <p:spPr/>
        <p:txBody>
          <a:bodyPr>
            <a:noAutofit/>
          </a:bodyPr>
          <a:lstStyle/>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break</a:t>
            </a:r>
            <a:r>
              <a:rPr lang="it-IT" sz="2400" dirty="0">
                <a:latin typeface="Calibri" panose="020F0502020204030204" pitchFamily="34" charset="0"/>
                <a:cs typeface="Calibri" panose="020F0502020204030204" pitchFamily="34" charset="0"/>
              </a:rPr>
              <a:t> statement can be </a:t>
            </a:r>
            <a:r>
              <a:rPr lang="it-IT" sz="2400" dirty="0" err="1">
                <a:latin typeface="Calibri" panose="020F0502020204030204" pitchFamily="34" charset="0"/>
                <a:cs typeface="Calibri" panose="020F0502020204030204" pitchFamily="34" charset="0"/>
              </a:rPr>
              <a:t>used</a:t>
            </a:r>
            <a:r>
              <a:rPr lang="it-IT" sz="2400" dirty="0">
                <a:latin typeface="Calibri" panose="020F0502020204030204" pitchFamily="34" charset="0"/>
                <a:cs typeface="Calibri" panose="020F0502020204030204" pitchFamily="34" charset="0"/>
              </a:rPr>
              <a:t> to </a:t>
            </a:r>
            <a:r>
              <a:rPr lang="it-IT" sz="2400" dirty="0" err="1">
                <a:latin typeface="Calibri" panose="020F0502020204030204" pitchFamily="34" charset="0"/>
                <a:cs typeface="Calibri" panose="020F0502020204030204" pitchFamily="34" charset="0"/>
              </a:rPr>
              <a:t>jump</a:t>
            </a:r>
            <a:r>
              <a:rPr lang="it-IT" sz="2400" dirty="0">
                <a:latin typeface="Calibri" panose="020F0502020204030204" pitchFamily="34" charset="0"/>
                <a:cs typeface="Calibri" panose="020F0502020204030204" pitchFamily="34" charset="0"/>
              </a:rPr>
              <a:t> out of a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a:p>
            <a:r>
              <a:rPr lang="it-IT" sz="2400" dirty="0">
                <a:latin typeface="Calibri" panose="020F0502020204030204" pitchFamily="34" charset="0"/>
                <a:cs typeface="Calibri" panose="020F0502020204030204" pitchFamily="34" charset="0"/>
              </a:rPr>
              <a:t>The </a:t>
            </a:r>
            <a:r>
              <a:rPr lang="it-IT" sz="2400" dirty="0">
                <a:solidFill>
                  <a:schemeClr val="accent6">
                    <a:lumMod val="75000"/>
                  </a:schemeClr>
                </a:solidFill>
                <a:latin typeface="Calibri" panose="020F0502020204030204" pitchFamily="34" charset="0"/>
                <a:cs typeface="Calibri" panose="020F0502020204030204" pitchFamily="34" charset="0"/>
              </a:rPr>
              <a:t>continue</a:t>
            </a:r>
            <a:r>
              <a:rPr lang="it-IT" sz="2400" dirty="0">
                <a:latin typeface="Calibri" panose="020F0502020204030204" pitchFamily="34" charset="0"/>
                <a:cs typeface="Calibri" panose="020F0502020204030204" pitchFamily="34" charset="0"/>
              </a:rPr>
              <a:t> statement breaks </a:t>
            </a:r>
            <a:r>
              <a:rPr lang="it-IT" sz="2400" dirty="0" err="1">
                <a:latin typeface="Calibri" panose="020F0502020204030204" pitchFamily="34" charset="0"/>
                <a:cs typeface="Calibri" panose="020F0502020204030204" pitchFamily="34" charset="0"/>
              </a:rPr>
              <a:t>one</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if</a:t>
            </a:r>
            <a:r>
              <a:rPr lang="it-IT" sz="2400" dirty="0">
                <a:latin typeface="Calibri" panose="020F0502020204030204" pitchFamily="34" charset="0"/>
                <a:cs typeface="Calibri" panose="020F0502020204030204" pitchFamily="34" charset="0"/>
              </a:rPr>
              <a:t> a </a:t>
            </a:r>
            <a:r>
              <a:rPr lang="it-IT" sz="2400" dirty="0" err="1">
                <a:latin typeface="Calibri" panose="020F0502020204030204" pitchFamily="34" charset="0"/>
                <a:cs typeface="Calibri" panose="020F0502020204030204" pitchFamily="34" charset="0"/>
              </a:rPr>
              <a:t>specified</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condition</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occurs</a:t>
            </a:r>
            <a:r>
              <a:rPr lang="it-IT" sz="2400" dirty="0">
                <a:latin typeface="Calibri" panose="020F0502020204030204" pitchFamily="34" charset="0"/>
                <a:cs typeface="Calibri" panose="020F0502020204030204" pitchFamily="34" charset="0"/>
              </a:rPr>
              <a:t>, and </a:t>
            </a:r>
            <a:r>
              <a:rPr lang="it-IT" sz="2400" dirty="0" err="1">
                <a:latin typeface="Calibri" panose="020F0502020204030204" pitchFamily="34" charset="0"/>
                <a:cs typeface="Calibri" panose="020F0502020204030204" pitchFamily="34" charset="0"/>
              </a:rPr>
              <a:t>continues</a:t>
            </a:r>
            <a:r>
              <a:rPr lang="it-IT" sz="2400" dirty="0">
                <a:latin typeface="Calibri" panose="020F0502020204030204" pitchFamily="34" charset="0"/>
                <a:cs typeface="Calibri" panose="020F0502020204030204" pitchFamily="34" charset="0"/>
              </a:rPr>
              <a:t> with the </a:t>
            </a:r>
            <a:r>
              <a:rPr lang="it-IT" sz="2400" dirty="0" err="1">
                <a:latin typeface="Calibri" panose="020F0502020204030204" pitchFamily="34" charset="0"/>
                <a:cs typeface="Calibri" panose="020F0502020204030204" pitchFamily="34" charset="0"/>
              </a:rPr>
              <a:t>next</a:t>
            </a:r>
            <a:r>
              <a:rPr lang="it-IT" sz="2400" dirty="0">
                <a:latin typeface="Calibri" panose="020F0502020204030204" pitchFamily="34" charset="0"/>
                <a:cs typeface="Calibri" panose="020F0502020204030204" pitchFamily="34" charset="0"/>
              </a:rPr>
              <a:t> </a:t>
            </a:r>
            <a:r>
              <a:rPr lang="it-IT" sz="2400" dirty="0" err="1">
                <a:latin typeface="Calibri" panose="020F0502020204030204" pitchFamily="34" charset="0"/>
                <a:cs typeface="Calibri" panose="020F0502020204030204" pitchFamily="34" charset="0"/>
              </a:rPr>
              <a:t>iteration</a:t>
            </a:r>
            <a:r>
              <a:rPr lang="it-IT" sz="2400" dirty="0">
                <a:latin typeface="Calibri" panose="020F0502020204030204" pitchFamily="34" charset="0"/>
                <a:cs typeface="Calibri" panose="020F0502020204030204" pitchFamily="34" charset="0"/>
              </a:rPr>
              <a:t> in the </a:t>
            </a:r>
            <a:r>
              <a:rPr lang="it-IT" sz="2400" dirty="0" err="1">
                <a:latin typeface="Calibri" panose="020F0502020204030204" pitchFamily="34" charset="0"/>
                <a:cs typeface="Calibri" panose="020F0502020204030204" pitchFamily="34" charset="0"/>
              </a:rPr>
              <a:t>loop</a:t>
            </a:r>
            <a:r>
              <a:rPr lang="it-IT" sz="2400" dirty="0">
                <a:latin typeface="Calibri" panose="020F0502020204030204" pitchFamily="34" charset="0"/>
                <a:cs typeface="Calibri" panose="020F0502020204030204" pitchFamily="34" charset="0"/>
              </a:rPr>
              <a:t>.</a:t>
            </a:r>
          </a:p>
        </p:txBody>
      </p:sp>
      <p:sp>
        <p:nvSpPr>
          <p:cNvPr id="5" name="Content Placeholder 4">
            <a:extLst>
              <a:ext uri="{FF2B5EF4-FFF2-40B4-BE49-F238E27FC236}">
                <a16:creationId xmlns:a16="http://schemas.microsoft.com/office/drawing/2014/main" id="{2229198B-102A-3343-B7DC-CD35441D471C}"/>
              </a:ext>
            </a:extLst>
          </p:cNvPr>
          <p:cNvSpPr>
            <a:spLocks noGrp="1"/>
          </p:cNvSpPr>
          <p:nvPr>
            <p:ph sz="half" idx="2"/>
          </p:nvPr>
        </p:nvSpPr>
        <p:spPr/>
        <p:txBody>
          <a:bodyPr>
            <a:normAutofit/>
          </a:bodyPr>
          <a:lstStyle/>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(break)</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break;</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solidFill>
                  <a:schemeClr val="accent6">
                    <a:lumMod val="75000"/>
                  </a:schemeClr>
                </a:solidFill>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Example</a:t>
            </a:r>
            <a:r>
              <a:rPr lang="it-IT" sz="1400" dirty="0">
                <a:solidFill>
                  <a:schemeClr val="accent6">
                    <a:lumMod val="75000"/>
                  </a:schemeClr>
                </a:solidFill>
                <a:latin typeface="Consolas" panose="020B0609020204030204" pitchFamily="49" charset="0"/>
                <a:cs typeface="Consolas" panose="020B0609020204030204" pitchFamily="49" charset="0"/>
              </a:rPr>
              <a:t> (continue)</a:t>
            </a: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10; i++)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if</a:t>
            </a:r>
            <a:r>
              <a:rPr lang="it-IT" sz="1400" dirty="0">
                <a:latin typeface="Consolas" panose="020B0609020204030204" pitchFamily="49" charset="0"/>
                <a:cs typeface="Consolas" panose="020B0609020204030204" pitchFamily="49" charset="0"/>
              </a:rPr>
              <a:t> (i == 4) {</a:t>
            </a:r>
          </a:p>
          <a:p>
            <a:pPr marL="0" indent="0">
              <a:buNone/>
            </a:pPr>
            <a:r>
              <a:rPr lang="it-IT" sz="1400" dirty="0">
                <a:latin typeface="Consolas" panose="020B0609020204030204" pitchFamily="49" charset="0"/>
                <a:cs typeface="Consolas" panose="020B0609020204030204" pitchFamily="49" charset="0"/>
              </a:rPr>
              <a:t>    continue;</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(i);</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1415690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IT" dirty="0"/>
              <a:t>References and Objects</a:t>
            </a:r>
            <a:endParaRPr lang="it-IT" dirty="0"/>
          </a:p>
        </p:txBody>
      </p:sp>
    </p:spTree>
    <p:extLst>
      <p:ext uri="{BB962C8B-B14F-4D97-AF65-F5344CB8AC3E}">
        <p14:creationId xmlns:p14="http://schemas.microsoft.com/office/powerpoint/2010/main" val="3070187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CFAF-8B4D-014B-A34B-5DCB674D067F}"/>
              </a:ext>
            </a:extLst>
          </p:cNvPr>
          <p:cNvSpPr>
            <a:spLocks noGrp="1"/>
          </p:cNvSpPr>
          <p:nvPr>
            <p:ph type="title"/>
          </p:nvPr>
        </p:nvSpPr>
        <p:spPr/>
        <p:txBody>
          <a:bodyPr/>
          <a:lstStyle/>
          <a:p>
            <a:r>
              <a:rPr lang="en-IT" dirty="0"/>
              <a:t>References and Objects</a:t>
            </a:r>
          </a:p>
        </p:txBody>
      </p:sp>
      <p:sp>
        <p:nvSpPr>
          <p:cNvPr id="6" name="Content Placeholder 5">
            <a:extLst>
              <a:ext uri="{FF2B5EF4-FFF2-40B4-BE49-F238E27FC236}">
                <a16:creationId xmlns:a16="http://schemas.microsoft.com/office/drawing/2014/main" id="{0B648ECA-B4BF-0043-93E5-05BC37D1445F}"/>
              </a:ext>
            </a:extLst>
          </p:cNvPr>
          <p:cNvSpPr>
            <a:spLocks noGrp="1"/>
          </p:cNvSpPr>
          <p:nvPr>
            <p:ph sz="half" idx="1"/>
          </p:nvPr>
        </p:nvSpPr>
        <p:spPr/>
        <p:txBody>
          <a:bodyPr>
            <a:noAutofit/>
          </a:bodyPr>
          <a:lstStyle/>
          <a:p>
            <a:r>
              <a:rPr lang="en-GB" sz="2400" dirty="0"/>
              <a:t>A </a:t>
            </a:r>
            <a:r>
              <a:rPr lang="en-GB" sz="2400" dirty="0">
                <a:solidFill>
                  <a:schemeClr val="accent6">
                    <a:lumMod val="75000"/>
                  </a:schemeClr>
                </a:solidFill>
              </a:rPr>
              <a:t>reference</a:t>
            </a:r>
            <a:r>
              <a:rPr lang="en-GB" sz="2400" dirty="0"/>
              <a:t> is an entity which provides a way to access objects of its type. </a:t>
            </a:r>
          </a:p>
          <a:p>
            <a:r>
              <a:rPr lang="en-GB" sz="2400" dirty="0"/>
              <a:t>An </a:t>
            </a:r>
            <a:r>
              <a:rPr lang="en-GB" sz="2400" dirty="0">
                <a:solidFill>
                  <a:schemeClr val="accent6">
                    <a:lumMod val="75000"/>
                  </a:schemeClr>
                </a:solidFill>
              </a:rPr>
              <a:t>object</a:t>
            </a:r>
            <a:r>
              <a:rPr lang="en-GB" sz="2400" dirty="0"/>
              <a:t> is an entity which provides a way to access the members of it's class or type.</a:t>
            </a:r>
          </a:p>
          <a:p>
            <a:r>
              <a:rPr lang="en-GB" sz="2400" dirty="0"/>
              <a:t>Generally, You can't access an object without a reference to it.</a:t>
            </a:r>
          </a:p>
          <a:p>
            <a:endParaRPr lang="en-GB" sz="2400" dirty="0"/>
          </a:p>
          <a:p>
            <a:endParaRPr lang="en-GB" sz="2400" dirty="0"/>
          </a:p>
          <a:p>
            <a:endParaRPr lang="en-GB" sz="2400" dirty="0"/>
          </a:p>
          <a:p>
            <a:endParaRPr lang="en-IT" sz="2400" dirty="0"/>
          </a:p>
        </p:txBody>
      </p:sp>
      <p:sp>
        <p:nvSpPr>
          <p:cNvPr id="5" name="Content Placeholder 4">
            <a:extLst>
              <a:ext uri="{FF2B5EF4-FFF2-40B4-BE49-F238E27FC236}">
                <a16:creationId xmlns:a16="http://schemas.microsoft.com/office/drawing/2014/main" id="{48E38A65-4434-8146-B9B7-8DD4E80093C8}"/>
              </a:ext>
            </a:extLst>
          </p:cNvPr>
          <p:cNvSpPr>
            <a:spLocks noGrp="1"/>
          </p:cNvSpPr>
          <p:nvPr>
            <p:ph sz="half" idx="2"/>
          </p:nvPr>
        </p:nvSpPr>
        <p:spPr/>
        <p:txBody>
          <a:bodyPr>
            <a:normAutofit fontScale="62500" lnSpcReduction="20000"/>
          </a:bodyPr>
          <a:lstStyle/>
          <a:p>
            <a:pPr marL="0" indent="0" fontAlgn="base">
              <a:buNone/>
            </a:pPr>
            <a:r>
              <a:rPr lang="en-GB" dirty="0">
                <a:latin typeface="Consolas" panose="020B0609020204030204" pitchFamily="49" charset="0"/>
                <a:cs typeface="Consolas" panose="020B0609020204030204" pitchFamily="49" charset="0"/>
              </a:rPr>
              <a:t>class GUI { </a:t>
            </a:r>
          </a:p>
          <a:p>
            <a:pPr marL="0" indent="0" fontAlgn="base">
              <a:buNone/>
            </a:pPr>
            <a:r>
              <a:rPr lang="en-GB" dirty="0">
                <a:latin typeface="Consolas" panose="020B0609020204030204" pitchFamily="49" charset="0"/>
                <a:cs typeface="Consolas" panose="020B0609020204030204" pitchFamily="49" charset="0"/>
              </a:rPr>
              <a:t>  void </a:t>
            </a:r>
            <a:r>
              <a:rPr lang="en-GB" dirty="0" err="1">
                <a:latin typeface="Consolas" panose="020B0609020204030204" pitchFamily="49" charset="0"/>
                <a:cs typeface="Consolas" panose="020B0609020204030204" pitchFamily="49" charset="0"/>
              </a:rPr>
              <a:t>aMethod</a:t>
            </a: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 some business logic.    </a:t>
            </a:r>
          </a:p>
          <a:p>
            <a:pPr marL="0" indent="0" fontAlgn="base">
              <a:buNone/>
            </a:pPr>
            <a:r>
              <a:rPr lang="en-GB" dirty="0">
                <a:latin typeface="Consolas" panose="020B0609020204030204" pitchFamily="49" charset="0"/>
                <a:cs typeface="Consolas" panose="020B0609020204030204" pitchFamily="49" charset="0"/>
              </a:rPr>
              <a:t>  } </a:t>
            </a:r>
          </a:p>
          <a:p>
            <a:pPr marL="0" indent="0" fontAlgn="base">
              <a:buNone/>
            </a:pPr>
            <a:r>
              <a:rPr lang="en-GB" dirty="0">
                <a:latin typeface="Consolas" panose="020B0609020204030204" pitchFamily="49" charset="0"/>
                <a:cs typeface="Consolas" panose="020B0609020204030204" pitchFamily="49" charset="0"/>
              </a:rPr>
              <a:t>}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Without Reference:</a:t>
            </a:r>
          </a:p>
          <a:p>
            <a:pPr marL="0" indent="0" fontAlgn="base">
              <a:buNone/>
            </a:pPr>
            <a:r>
              <a:rPr lang="en-GB" dirty="0">
                <a:solidFill>
                  <a:schemeClr val="accent6">
                    <a:lumMod val="75000"/>
                  </a:schemeClr>
                </a:solidFill>
                <a:latin typeface="Consolas" panose="020B0609020204030204" pitchFamily="49" charset="0"/>
                <a:cs typeface="Consolas" panose="020B0609020204030204" pitchFamily="49" charset="0"/>
              </a:rPr>
              <a:t>new GUI().</a:t>
            </a:r>
            <a:r>
              <a:rPr lang="en-GB" dirty="0" err="1">
                <a:solidFill>
                  <a:schemeClr val="accent6">
                    <a:lumMod val="75000"/>
                  </a:schemeClr>
                </a:solidFill>
                <a:latin typeface="Consolas" panose="020B0609020204030204" pitchFamily="49" charset="0"/>
                <a:cs typeface="Consolas" panose="020B0609020204030204" pitchFamily="49" charset="0"/>
              </a:rPr>
              <a:t>aMethod</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fontAlgn="base">
              <a:buNone/>
            </a:pPr>
            <a:r>
              <a:rPr lang="en-GB" dirty="0">
                <a:latin typeface="Consolas" panose="020B0609020204030204" pitchFamily="49" charset="0"/>
                <a:cs typeface="Consolas" panose="020B0609020204030204" pitchFamily="49" charset="0"/>
              </a:rPr>
              <a:t>// you can't reuse the object </a:t>
            </a:r>
          </a:p>
          <a:p>
            <a:pPr marL="0" indent="0" fontAlgn="base">
              <a:buNone/>
            </a:pPr>
            <a:r>
              <a:rPr lang="en-GB" dirty="0">
                <a:latin typeface="Consolas" panose="020B0609020204030204" pitchFamily="49" charset="0"/>
                <a:cs typeface="Consolas" panose="020B0609020204030204" pitchFamily="49" charset="0"/>
              </a:rPr>
              <a:t>// bad way to code. </a:t>
            </a:r>
          </a:p>
          <a:p>
            <a:pPr marL="0" indent="0" fontAlgn="base">
              <a:buNone/>
            </a:pPr>
            <a:endParaRPr lang="en-GB" dirty="0">
              <a:latin typeface="Consolas" panose="020B0609020204030204" pitchFamily="49" charset="0"/>
              <a:cs typeface="Consolas" panose="020B0609020204030204" pitchFamily="49" charset="0"/>
            </a:endParaRPr>
          </a:p>
          <a:p>
            <a:pPr marL="0" indent="0" fontAlgn="base">
              <a:buNone/>
            </a:pPr>
            <a:r>
              <a:rPr lang="en-GB" dirty="0">
                <a:latin typeface="Consolas" panose="020B0609020204030204" pitchFamily="49" charset="0"/>
                <a:cs typeface="Consolas" panose="020B0609020204030204" pitchFamily="49" charset="0"/>
              </a:rPr>
              <a:t>With Reference:</a:t>
            </a:r>
          </a:p>
          <a:p>
            <a:pPr marL="0" indent="0">
              <a:buNone/>
            </a:pPr>
            <a:r>
              <a:rPr lang="en-GB" dirty="0">
                <a:solidFill>
                  <a:schemeClr val="accent6">
                    <a:lumMod val="75000"/>
                  </a:schemeClr>
                </a:solidFill>
                <a:latin typeface="Consolas" panose="020B0609020204030204" pitchFamily="49" charset="0"/>
                <a:cs typeface="Consolas" panose="020B0609020204030204" pitchFamily="49" charset="0"/>
              </a:rPr>
              <a:t>GUI </a:t>
            </a:r>
            <a:r>
              <a:rPr lang="en-GB" dirty="0" err="1">
                <a:solidFill>
                  <a:schemeClr val="accent6">
                    <a:lumMod val="75000"/>
                  </a:schemeClr>
                </a:solidFill>
                <a:latin typeface="Consolas" panose="020B0609020204030204" pitchFamily="49" charset="0"/>
                <a:cs typeface="Consolas" panose="020B0609020204030204" pitchFamily="49" charset="0"/>
              </a:rPr>
              <a:t>aGUIReference</a:t>
            </a:r>
            <a:r>
              <a:rPr lang="en-GB" dirty="0">
                <a:solidFill>
                  <a:schemeClr val="accent6">
                    <a:lumMod val="75000"/>
                  </a:schemeClr>
                </a:solidFill>
                <a:latin typeface="Consolas" panose="020B0609020204030204" pitchFamily="49" charset="0"/>
                <a:cs typeface="Consolas" panose="020B0609020204030204" pitchFamily="49" charset="0"/>
              </a:rPr>
              <a:t> = new GUI(); </a:t>
            </a:r>
            <a:r>
              <a:rPr lang="en-GB" dirty="0" err="1">
                <a:solidFill>
                  <a:schemeClr val="accent6">
                    <a:lumMod val="75000"/>
                  </a:schemeClr>
                </a:solidFill>
                <a:latin typeface="Consolas" panose="020B0609020204030204" pitchFamily="49" charset="0"/>
                <a:cs typeface="Consolas" panose="020B0609020204030204" pitchFamily="49" charset="0"/>
              </a:rPr>
              <a:t>aGUIReference.aMethod</a:t>
            </a:r>
            <a:r>
              <a:rPr lang="en-GB" dirty="0">
                <a:solidFill>
                  <a:schemeClr val="accent6">
                    <a:lumMod val="75000"/>
                  </a:schemeClr>
                </a:solidFill>
                <a:latin typeface="Consolas" panose="020B0609020204030204" pitchFamily="49" charset="0"/>
                <a:cs typeface="Consolas" panose="020B0609020204030204" pitchFamily="49" charset="0"/>
              </a:rPr>
              <a:t>(); </a:t>
            </a:r>
          </a:p>
          <a:p>
            <a:pPr marL="0" indent="0">
              <a:buNone/>
            </a:pPr>
            <a:r>
              <a:rPr lang="en-GB" dirty="0">
                <a:latin typeface="Consolas" panose="020B0609020204030204" pitchFamily="49" charset="0"/>
                <a:cs typeface="Consolas" panose="020B0609020204030204" pitchFamily="49" charset="0"/>
              </a:rPr>
              <a:t>// Now, the object can be reused. </a:t>
            </a:r>
          </a:p>
          <a:p>
            <a:pPr marL="0" indent="0">
              <a:buNone/>
            </a:pPr>
            <a:r>
              <a:rPr lang="en-GB" dirty="0">
                <a:latin typeface="Consolas" panose="020B0609020204030204" pitchFamily="49" charset="0"/>
                <a:cs typeface="Consolas" panose="020B0609020204030204" pitchFamily="49" charset="0"/>
              </a:rPr>
              <a:t>// Preferred way to code</a:t>
            </a:r>
            <a:endParaRPr lang="en-IT"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1928C70-3006-4E42-9E38-701B796260A0}"/>
              </a:ext>
            </a:extLst>
          </p:cNvPr>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1051198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noAutofit/>
          </a:bodyPr>
          <a:lstStyle/>
          <a:p>
            <a:r>
              <a:rPr lang="en-US" sz="2400" dirty="0"/>
              <a:t>Portable</a:t>
            </a:r>
          </a:p>
          <a:p>
            <a:pPr lvl="1"/>
            <a:r>
              <a:rPr lang="en-US" sz="2400" dirty="0"/>
              <a:t>Write once, run everywhere</a:t>
            </a:r>
          </a:p>
          <a:p>
            <a:pPr lvl="1"/>
            <a:r>
              <a:rPr lang="en-US" sz="2400" dirty="0"/>
              <a:t>Translated to bytecode</a:t>
            </a:r>
          </a:p>
          <a:p>
            <a:r>
              <a:rPr lang="en-US" sz="2400" dirty="0"/>
              <a:t>Pure object-oriented language</a:t>
            </a:r>
          </a:p>
          <a:p>
            <a:r>
              <a:rPr lang="en-US" sz="2400" dirty="0"/>
              <a:t>Statically typed</a:t>
            </a:r>
          </a:p>
          <a:p>
            <a:r>
              <a:rPr lang="en-US" sz="2400" dirty="0"/>
              <a:t>Exceptions as a pervasive mechanism</a:t>
            </a:r>
          </a:p>
          <a:p>
            <a:r>
              <a:rPr lang="en-US" sz="2400" dirty="0"/>
              <a:t>Shares syntax elements w/ C++ (reduced learning curve)</a:t>
            </a:r>
          </a:p>
          <a:p>
            <a:r>
              <a:rPr lang="en-US" sz="2400" dirty="0"/>
              <a:t>Garbage collection</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5FC0A7-9098-214F-AE6A-67F4F16BE44E}"/>
              </a:ext>
            </a:extLst>
          </p:cNvPr>
          <p:cNvSpPr>
            <a:spLocks noGrp="1"/>
          </p:cNvSpPr>
          <p:nvPr>
            <p:ph type="title"/>
          </p:nvPr>
        </p:nvSpPr>
        <p:spPr/>
        <p:txBody>
          <a:bodyPr/>
          <a:lstStyle/>
          <a:p>
            <a:r>
              <a:rPr lang="en-IT" dirty="0"/>
              <a:t>References and Objects</a:t>
            </a:r>
          </a:p>
        </p:txBody>
      </p:sp>
      <p:sp>
        <p:nvSpPr>
          <p:cNvPr id="3" name="Content Placeholder 2">
            <a:extLst>
              <a:ext uri="{FF2B5EF4-FFF2-40B4-BE49-F238E27FC236}">
                <a16:creationId xmlns:a16="http://schemas.microsoft.com/office/drawing/2014/main" id="{62695A17-4992-F145-9458-555AAB74063C}"/>
              </a:ext>
            </a:extLst>
          </p:cNvPr>
          <p:cNvSpPr>
            <a:spLocks noGrp="1"/>
          </p:cNvSpPr>
          <p:nvPr>
            <p:ph sz="half" idx="1"/>
          </p:nvPr>
        </p:nvSpPr>
        <p:spPr/>
        <p:txBody>
          <a:bodyPr>
            <a:noAutofit/>
          </a:bodyPr>
          <a:lstStyle/>
          <a:p>
            <a:pPr marL="0" indent="0">
              <a:buNone/>
            </a:pPr>
            <a:r>
              <a:rPr lang="en-GB" sz="1300" dirty="0"/>
              <a:t># C</a:t>
            </a:r>
          </a:p>
          <a:p>
            <a:pPr marL="0" indent="0">
              <a:buNone/>
            </a:pPr>
            <a:r>
              <a:rPr lang="en-GB" sz="1300" dirty="0"/>
              <a:t>typedef struct point {</a:t>
            </a:r>
            <a:br>
              <a:rPr lang="en-GB" sz="1300" dirty="0"/>
            </a:br>
            <a:r>
              <a:rPr lang="en-GB" sz="1300" dirty="0"/>
              <a:t>    float x;</a:t>
            </a:r>
            <a:br>
              <a:rPr lang="en-GB" sz="1300" dirty="0"/>
            </a:br>
            <a:r>
              <a:rPr lang="en-GB" sz="1300" dirty="0"/>
              <a:t>    float y;</a:t>
            </a:r>
            <a:br>
              <a:rPr lang="en-GB" sz="1300" dirty="0"/>
            </a:br>
            <a:r>
              <a:rPr lang="en-GB" sz="1300" dirty="0"/>
              <a:t>} </a:t>
            </a:r>
            <a:r>
              <a:rPr lang="en-GB" sz="1300" dirty="0" err="1"/>
              <a:t>point_t</a:t>
            </a:r>
            <a:r>
              <a:rPr lang="en-GB" sz="1300" dirty="0"/>
              <a:t>;</a:t>
            </a:r>
            <a:br>
              <a:rPr lang="en-GB" sz="1300" dirty="0"/>
            </a:br>
            <a:br>
              <a:rPr lang="en-GB" sz="1300" dirty="0"/>
            </a:br>
            <a:r>
              <a:rPr lang="en-GB" sz="1300" dirty="0" err="1"/>
              <a:t>point_t</a:t>
            </a:r>
            <a:r>
              <a:rPr lang="en-GB" sz="1300" dirty="0"/>
              <a:t> *</a:t>
            </a:r>
            <a:r>
              <a:rPr lang="en-GB" sz="1300" dirty="0" err="1"/>
              <a:t>allocate_point</a:t>
            </a:r>
            <a:r>
              <a:rPr lang="en-GB" sz="1300" dirty="0"/>
              <a:t>(float x, float y) {</a:t>
            </a:r>
            <a:br>
              <a:rPr lang="en-GB" sz="1300" dirty="0"/>
            </a:br>
            <a:r>
              <a:rPr lang="en-GB" sz="1300" dirty="0">
                <a:solidFill>
                  <a:srgbClr val="00B050"/>
                </a:solidFill>
              </a:rPr>
              <a:t>    </a:t>
            </a:r>
            <a:r>
              <a:rPr lang="en-GB" sz="1300" dirty="0" err="1">
                <a:solidFill>
                  <a:srgbClr val="00B050"/>
                </a:solidFill>
              </a:rPr>
              <a:t>point_t</a:t>
            </a:r>
            <a:r>
              <a:rPr lang="en-GB" sz="1300" dirty="0">
                <a:solidFill>
                  <a:srgbClr val="00B050"/>
                </a:solidFill>
              </a:rPr>
              <a:t> *p = malloc(</a:t>
            </a:r>
            <a:r>
              <a:rPr lang="en-GB" sz="1300" dirty="0" err="1">
                <a:solidFill>
                  <a:srgbClr val="00B050"/>
                </a:solidFill>
              </a:rPr>
              <a:t>sizeof</a:t>
            </a:r>
            <a:r>
              <a:rPr lang="en-GB" sz="1300" dirty="0">
                <a:solidFill>
                  <a:srgbClr val="00B050"/>
                </a:solidFill>
              </a:rPr>
              <a:t>(</a:t>
            </a:r>
            <a:r>
              <a:rPr lang="en-GB" sz="1300" dirty="0" err="1">
                <a:solidFill>
                  <a:srgbClr val="00B050"/>
                </a:solidFill>
              </a:rPr>
              <a:t>point_t</a:t>
            </a:r>
            <a:r>
              <a:rPr lang="en-GB" sz="1300" dirty="0">
                <a:solidFill>
                  <a:srgbClr val="00B050"/>
                </a:solidFill>
              </a:rPr>
              <a:t>));</a:t>
            </a:r>
            <a:br>
              <a:rPr lang="en-GB" sz="1300" dirty="0">
                <a:solidFill>
                  <a:srgbClr val="00B050"/>
                </a:solidFill>
              </a:rPr>
            </a:br>
            <a:r>
              <a:rPr lang="en-GB" sz="1300" dirty="0">
                <a:solidFill>
                  <a:srgbClr val="00B050"/>
                </a:solidFill>
              </a:rPr>
              <a:t>    p-&gt;x = x;</a:t>
            </a:r>
            <a:br>
              <a:rPr lang="en-GB" sz="1300" dirty="0">
                <a:solidFill>
                  <a:srgbClr val="00B050"/>
                </a:solidFill>
              </a:rPr>
            </a:br>
            <a:r>
              <a:rPr lang="en-GB" sz="1300" dirty="0">
                <a:solidFill>
                  <a:srgbClr val="00B050"/>
                </a:solidFill>
              </a:rPr>
              <a:t>    p-&gt;y = y;</a:t>
            </a:r>
            <a:br>
              <a:rPr lang="en-GB" sz="1300" dirty="0">
                <a:solidFill>
                  <a:srgbClr val="00B050"/>
                </a:solidFill>
              </a:rPr>
            </a:br>
            <a:r>
              <a:rPr lang="en-GB" sz="1300" dirty="0">
                <a:solidFill>
                  <a:srgbClr val="00B050"/>
                </a:solidFill>
              </a:rPr>
              <a:t>    return p;</a:t>
            </a:r>
            <a:br>
              <a:rPr lang="en-GB" sz="1300" dirty="0"/>
            </a:br>
            <a:r>
              <a:rPr lang="en-GB" sz="1300" dirty="0"/>
              <a:t>}</a:t>
            </a:r>
            <a:br>
              <a:rPr lang="en-GB" sz="1300" dirty="0"/>
            </a:br>
            <a:br>
              <a:rPr lang="en-GB" sz="1300" dirty="0"/>
            </a:br>
            <a:r>
              <a:rPr lang="en-GB" sz="1300" dirty="0"/>
              <a:t>void </a:t>
            </a:r>
            <a:r>
              <a:rPr lang="en-GB" sz="1300" dirty="0" err="1"/>
              <a:t>free_point</a:t>
            </a:r>
            <a:r>
              <a:rPr lang="en-GB" sz="1300" dirty="0"/>
              <a:t>(</a:t>
            </a:r>
            <a:r>
              <a:rPr lang="en-GB" sz="1300" dirty="0" err="1"/>
              <a:t>point_t</a:t>
            </a:r>
            <a:r>
              <a:rPr lang="en-GB" sz="1300" dirty="0"/>
              <a:t> *p) {</a:t>
            </a:r>
            <a:br>
              <a:rPr lang="en-GB" sz="1300" dirty="0"/>
            </a:br>
            <a:r>
              <a:rPr lang="en-GB" sz="1300" dirty="0"/>
              <a:t>    free(p);</a:t>
            </a:r>
            <a:br>
              <a:rPr lang="en-GB" sz="1300" dirty="0"/>
            </a:br>
            <a:r>
              <a:rPr lang="en-GB" sz="1300" dirty="0"/>
              <a:t>}</a:t>
            </a:r>
            <a:br>
              <a:rPr lang="en-GB" sz="1300" dirty="0"/>
            </a:br>
            <a:endParaRPr lang="en-GB" sz="1300" dirty="0"/>
          </a:p>
          <a:p>
            <a:pPr marL="0" indent="0">
              <a:buNone/>
            </a:pPr>
            <a:r>
              <a:rPr lang="en-GB" sz="1300" dirty="0"/>
              <a:t>int main() {</a:t>
            </a:r>
            <a:br>
              <a:rPr lang="en-GB" sz="1300" dirty="0"/>
            </a:br>
            <a:r>
              <a:rPr lang="en-GB" sz="1300" dirty="0"/>
              <a:t>    </a:t>
            </a:r>
            <a:r>
              <a:rPr lang="en-GB" sz="1300" dirty="0" err="1">
                <a:solidFill>
                  <a:schemeClr val="accent6">
                    <a:lumMod val="75000"/>
                  </a:schemeClr>
                </a:solidFill>
              </a:rPr>
              <a:t>point_t</a:t>
            </a:r>
            <a:r>
              <a:rPr lang="en-GB" sz="1300" dirty="0">
                <a:solidFill>
                  <a:schemeClr val="accent6">
                    <a:lumMod val="75000"/>
                  </a:schemeClr>
                </a:solidFill>
              </a:rPr>
              <a:t> *p </a:t>
            </a:r>
            <a:r>
              <a:rPr lang="en-GB" sz="1300" dirty="0"/>
              <a:t>= </a:t>
            </a:r>
            <a:r>
              <a:rPr lang="en-GB" sz="1300" dirty="0" err="1">
                <a:solidFill>
                  <a:srgbClr val="00B050"/>
                </a:solidFill>
              </a:rPr>
              <a:t>allocate_point</a:t>
            </a:r>
            <a:r>
              <a:rPr lang="en-GB" sz="1300" dirty="0">
                <a:solidFill>
                  <a:srgbClr val="00B050"/>
                </a:solidFill>
              </a:rPr>
              <a:t>(2, 3);</a:t>
            </a:r>
            <a:br>
              <a:rPr lang="en-GB" sz="1300" dirty="0">
                <a:solidFill>
                  <a:srgbClr val="00B050"/>
                </a:solidFill>
              </a:rPr>
            </a:br>
            <a:r>
              <a:rPr lang="en-GB" sz="1300" dirty="0"/>
              <a:t>    </a:t>
            </a:r>
            <a:r>
              <a:rPr lang="en-GB" sz="1300" dirty="0" err="1"/>
              <a:t>printf</a:t>
            </a:r>
            <a:r>
              <a:rPr lang="en-GB" sz="1300" dirty="0"/>
              <a:t>("(%</a:t>
            </a:r>
            <a:r>
              <a:rPr lang="en-GB" sz="1300" dirty="0" err="1"/>
              <a:t>f,%f</a:t>
            </a:r>
            <a:r>
              <a:rPr lang="en-GB" sz="1300" dirty="0"/>
              <a:t>)\n", p-&gt;x, p-&gt;y);    </a:t>
            </a:r>
          </a:p>
          <a:p>
            <a:pPr marL="0" indent="0">
              <a:buNone/>
            </a:pPr>
            <a:r>
              <a:rPr lang="en-GB" sz="1300" dirty="0"/>
              <a:t>    </a:t>
            </a:r>
            <a:r>
              <a:rPr lang="en-GB" sz="1300" dirty="0" err="1"/>
              <a:t>free_point</a:t>
            </a:r>
            <a:r>
              <a:rPr lang="en-GB" sz="1300" dirty="0"/>
              <a:t>(p);</a:t>
            </a:r>
            <a:br>
              <a:rPr lang="en-GB" sz="1300" dirty="0"/>
            </a:br>
            <a:r>
              <a:rPr lang="en-GB" sz="1300" dirty="0"/>
              <a:t>}</a:t>
            </a:r>
          </a:p>
        </p:txBody>
      </p:sp>
      <p:sp>
        <p:nvSpPr>
          <p:cNvPr id="6" name="Content Placeholder 5">
            <a:extLst>
              <a:ext uri="{FF2B5EF4-FFF2-40B4-BE49-F238E27FC236}">
                <a16:creationId xmlns:a16="http://schemas.microsoft.com/office/drawing/2014/main" id="{16FA8580-F9A7-434F-B011-E999CD1F594D}"/>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Java</a:t>
            </a:r>
          </a:p>
          <a:p>
            <a:pPr marL="0" indent="0">
              <a:buNone/>
            </a:pPr>
            <a:r>
              <a:rPr lang="en-GB" sz="1200" dirty="0">
                <a:latin typeface="Consolas" panose="020B0609020204030204" pitchFamily="49" charset="0"/>
                <a:cs typeface="Consolas" panose="020B0609020204030204" pitchFamily="49" charset="0"/>
              </a:rPr>
              <a:t>public class Point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int y;</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Point(int x, int y)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this.x</a:t>
            </a:r>
            <a:r>
              <a:rPr lang="en-GB" sz="1200" dirty="0">
                <a:latin typeface="Consolas" panose="020B0609020204030204" pitchFamily="49" charset="0"/>
                <a:cs typeface="Consolas" panose="020B0609020204030204" pitchFamily="49" charset="0"/>
              </a:rPr>
              <a:t> = x;</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this.y</a:t>
            </a:r>
            <a:r>
              <a:rPr lang="en-GB" sz="1200" dirty="0">
                <a:latin typeface="Consolas" panose="020B0609020204030204" pitchFamily="49" charset="0"/>
                <a:cs typeface="Consolas" panose="020B0609020204030204" pitchFamily="49" charset="0"/>
              </a:rPr>
              <a:t> = y;</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a:solidFill>
                  <a:schemeClr val="accent6">
                    <a:lumMod val="75000"/>
                  </a:schemeClr>
                </a:solidFill>
                <a:latin typeface="Consolas" panose="020B0609020204030204" pitchFamily="49" charset="0"/>
                <a:cs typeface="Consolas" panose="020B0609020204030204" pitchFamily="49" charset="0"/>
              </a:rPr>
              <a:t>Point p</a:t>
            </a:r>
            <a:r>
              <a:rPr lang="en-GB" sz="1200" dirty="0">
                <a:latin typeface="Consolas" panose="020B0609020204030204" pitchFamily="49" charset="0"/>
                <a:cs typeface="Consolas" panose="020B0609020204030204" pitchFamily="49" charset="0"/>
              </a:rPr>
              <a:t> = </a:t>
            </a:r>
            <a:r>
              <a:rPr lang="en-GB" sz="1200" dirty="0">
                <a:solidFill>
                  <a:srgbClr val="00B050"/>
                </a:solidFill>
                <a:latin typeface="Consolas" panose="020B0609020204030204" pitchFamily="49" charset="0"/>
                <a:cs typeface="Consolas" panose="020B0609020204030204" pitchFamily="49" charset="0"/>
              </a:rPr>
              <a:t>new Point(2, 3);</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a:t>
            </a:r>
            <a:r>
              <a:rPr lang="en-GB" sz="1200" i="1" dirty="0" err="1">
                <a:latin typeface="Consolas" panose="020B0609020204030204" pitchFamily="49" charset="0"/>
                <a:cs typeface="Consolas" panose="020B0609020204030204" pitchFamily="49" charset="0"/>
              </a:rPr>
              <a:t>out</a:t>
            </a:r>
            <a:r>
              <a:rPr lang="en-GB" sz="1200" dirty="0" err="1">
                <a:latin typeface="Consolas" panose="020B0609020204030204" pitchFamily="49" charset="0"/>
                <a:cs typeface="Consolas" panose="020B0609020204030204" pitchFamily="49" charset="0"/>
              </a:rPr>
              <a:t>.printf</a:t>
            </a:r>
            <a:r>
              <a:rPr lang="en-GB" sz="1200" dirty="0">
                <a:latin typeface="Consolas" panose="020B0609020204030204" pitchFamily="49" charset="0"/>
                <a:cs typeface="Consolas" panose="020B0609020204030204" pitchFamily="49" charset="0"/>
              </a:rPr>
              <a:t>("(%d, %d)\n", </a:t>
            </a:r>
            <a:r>
              <a:rPr lang="en-GB" sz="1200" dirty="0" err="1">
                <a:latin typeface="Consolas" panose="020B0609020204030204" pitchFamily="49" charset="0"/>
                <a:cs typeface="Consolas" panose="020B0609020204030204" pitchFamily="49" charset="0"/>
              </a:rPr>
              <a:t>p.x</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p.y</a:t>
            </a:r>
            <a:r>
              <a:rPr lang="en-GB" sz="1200" dirty="0">
                <a:latin typeface="Consolas" panose="020B0609020204030204" pitchFamily="49" charset="0"/>
                <a:cs typeface="Consolas" panose="020B0609020204030204" pitchFamily="49" charset="0"/>
              </a:rPr>
              <a:t>);</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EB731C62-093F-3B43-A668-8B0EAD0B11A6}"/>
              </a:ext>
            </a:extLst>
          </p:cNvPr>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2118260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1508608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sz="half" idx="1"/>
          </p:nvPr>
        </p:nvSpPr>
        <p:spPr/>
        <p:txBody>
          <a:bodyPr>
            <a:normAutofit/>
          </a:bodyPr>
          <a:lstStyle/>
          <a:p>
            <a:r>
              <a:rPr lang="en-US" sz="2800" dirty="0"/>
              <a:t>C (char[] == string)</a:t>
            </a:r>
            <a:endParaRPr lang="en-US" sz="2000" dirty="0">
              <a:latin typeface="Consolas" panose="020B0609020204030204" pitchFamily="49" charset="0"/>
              <a:cs typeface="Consolas" panose="020B0609020204030204" pitchFamily="49" charset="0"/>
            </a:endParaRP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“literal”;</a:t>
            </a:r>
          </a:p>
          <a:p>
            <a:pPr marL="0" indent="0">
              <a:buNone/>
            </a:pPr>
            <a:endParaRPr lang="en-US" sz="2800" dirty="0"/>
          </a:p>
          <a:p>
            <a:pPr marL="0" indent="0">
              <a:buNone/>
            </a:pPr>
            <a:endParaRPr lang="en-US" sz="2800" dirty="0"/>
          </a:p>
          <a:p>
            <a:pPr marL="0" indent="0">
              <a:buNone/>
            </a:pPr>
            <a:endParaRPr lang="en-US" sz="2800" dirty="0"/>
          </a:p>
        </p:txBody>
      </p:sp>
      <p:sp>
        <p:nvSpPr>
          <p:cNvPr id="5" name="Content Placeholder 4">
            <a:extLst>
              <a:ext uri="{FF2B5EF4-FFF2-40B4-BE49-F238E27FC236}">
                <a16:creationId xmlns:a16="http://schemas.microsoft.com/office/drawing/2014/main" id="{1E43F2E1-B11F-9B4F-8CBC-ACBBEB089126}"/>
              </a:ext>
            </a:extLst>
          </p:cNvPr>
          <p:cNvSpPr>
            <a:spLocks noGrp="1"/>
          </p:cNvSpPr>
          <p:nvPr>
            <p:ph sz="half" idx="2"/>
          </p:nvPr>
        </p:nvSpPr>
        <p:spPr/>
        <p:txBody>
          <a:bodyPr/>
          <a:lstStyle/>
          <a:p>
            <a:r>
              <a:rPr lang="en-US" dirty="0"/>
              <a:t>Java (char[] != string)</a:t>
            </a:r>
          </a:p>
          <a:p>
            <a:r>
              <a:rPr lang="en-US" dirty="0"/>
              <a:t>More specifically, in Java, Strings are instances (objects) of a specific class (</a:t>
            </a:r>
            <a:r>
              <a:rPr lang="en-US" dirty="0" err="1"/>
              <a:t>java.lang.String</a:t>
            </a:r>
            <a:r>
              <a:rPr lang="en-US" dirty="0"/>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char[] s = {'</a:t>
            </a:r>
            <a:r>
              <a:rPr lang="en-US" sz="2000" dirty="0" err="1">
                <a:latin typeface="Consolas" panose="020B0609020204030204" pitchFamily="49" charset="0"/>
                <a:cs typeface="Consolas" panose="020B0609020204030204" pitchFamily="49" charset="0"/>
              </a:rPr>
              <a:t>h','e','l','l','o</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String s = new String(“Hello”);</a:t>
            </a:r>
          </a:p>
          <a:p>
            <a:pPr marL="0" indent="0">
              <a:buNone/>
            </a:pPr>
            <a:r>
              <a:rPr lang="en-US" sz="2000" dirty="0">
                <a:latin typeface="Consolas" panose="020B0609020204030204" pitchFamily="49" charset="0"/>
                <a:cs typeface="Consolas" panose="020B0609020204030204" pitchFamily="49" charset="0"/>
              </a:rPr>
              <a:t>String s = “hello”;</a:t>
            </a:r>
          </a:p>
          <a:p>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fontScale="92500" lnSpcReduction="10000"/>
          </a:bodyPr>
          <a:lstStyle/>
          <a:p>
            <a:r>
              <a:rPr lang="en-US" dirty="0">
                <a:solidFill>
                  <a:srgbClr val="E46C0A"/>
                </a:solidFill>
              </a:rPr>
              <a:t>String: an immutable object representing a sequence of characters and related operations</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Definition:</a:t>
            </a:r>
          </a:p>
          <a:p>
            <a:pPr marL="0" indent="0">
              <a:buNone/>
            </a:pPr>
            <a:r>
              <a:rPr lang="en-US" sz="2400" dirty="0">
                <a:latin typeface="Consolas" panose="020B0609020204030204" pitchFamily="49" charset="0"/>
                <a:cs typeface="Consolas" panose="020B0609020204030204" pitchFamily="49" charset="0"/>
              </a:rPr>
              <a:t>String name = "text";</a:t>
            </a:r>
          </a:p>
          <a:p>
            <a:pPr marL="0" indent="0">
              <a:buNone/>
            </a:pPr>
            <a:r>
              <a:rPr lang="en-US" sz="2400" dirty="0">
                <a:latin typeface="Consolas" panose="020B0609020204030204" pitchFamily="49" charset="0"/>
                <a:cs typeface="Consolas" panose="020B0609020204030204" pitchFamily="49" charset="0"/>
              </a:rPr>
              <a:t>String name = expression;</a:t>
            </a:r>
          </a:p>
          <a:p>
            <a:pPr marL="0" indent="0">
              <a:buNone/>
            </a:pPr>
            <a:endParaRPr lang="en-US" sz="2400" dirty="0">
              <a:latin typeface="Consolas" panose="020B0609020204030204" pitchFamily="49" charset="0"/>
              <a:cs typeface="Consolas" panose="020B0609020204030204" pitchFamily="49" charset="0"/>
            </a:endParaRPr>
          </a:p>
          <a:p>
            <a:pPr marL="0" indent="0">
              <a:buNone/>
            </a:pPr>
            <a:r>
              <a:rPr lang="en-US" sz="2400" dirty="0">
                <a:latin typeface="Consolas" panose="020B0609020204030204" pitchFamily="49" charset="0"/>
                <a:cs typeface="Consolas" panose="020B0609020204030204" pitchFamily="49" charset="0"/>
              </a:rPr>
              <a:t>Examples:</a:t>
            </a:r>
          </a:p>
          <a:p>
            <a:pPr marL="0" indent="0">
              <a:buNone/>
            </a:pPr>
            <a:r>
              <a:rPr lang="en-US" sz="2400" dirty="0">
                <a:latin typeface="Consolas" panose="020B0609020204030204" pitchFamily="49" charset="0"/>
                <a:cs typeface="Consolas" panose="020B0609020204030204" pitchFamily="49" charset="0"/>
              </a:rPr>
              <a:t>String name = "Marty Stepp";</a:t>
            </a:r>
          </a:p>
          <a:p>
            <a:pPr marL="0" indent="0">
              <a:buNone/>
            </a:pPr>
            <a:r>
              <a:rPr lang="en-US" sz="2400" dirty="0">
                <a:latin typeface="Consolas" panose="020B0609020204030204" pitchFamily="49" charset="0"/>
                <a:cs typeface="Consolas" panose="020B0609020204030204" pitchFamily="49" charset="0"/>
              </a:rPr>
              <a:t>int x = 3, y = 5;</a:t>
            </a:r>
          </a:p>
          <a:p>
            <a:pPr marL="0" indent="0">
              <a:buNone/>
            </a:pPr>
            <a:r>
              <a:rPr lang="en-US" sz="24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sz="2800" dirty="0" err="1">
                <a:solidFill>
                  <a:schemeClr val="accent6">
                    <a:lumMod val="75000"/>
                  </a:schemeClr>
                </a:solidFill>
              </a:rPr>
              <a:t>Strings</a:t>
            </a:r>
            <a:r>
              <a:rPr lang="it-IT" sz="2800" dirty="0">
                <a:solidFill>
                  <a:schemeClr val="accent6">
                    <a:lumMod val="75000"/>
                  </a:schemeClr>
                </a:solidFill>
              </a:rPr>
              <a:t> are </a:t>
            </a:r>
            <a:r>
              <a:rPr lang="it-IT" sz="2800" dirty="0" err="1">
                <a:solidFill>
                  <a:schemeClr val="accent6">
                    <a:lumMod val="75000"/>
                  </a:schemeClr>
                </a:solidFill>
              </a:rPr>
              <a:t>immutable</a:t>
            </a:r>
            <a:r>
              <a:rPr lang="it-IT" sz="2800" dirty="0">
                <a:solidFill>
                  <a:schemeClr val="accent6">
                    <a:lumMod val="75000"/>
                  </a:schemeClr>
                </a:solidFill>
              </a:rPr>
              <a:t> in Java</a:t>
            </a:r>
            <a:endParaRPr lang="it-IT" sz="2800" dirty="0"/>
          </a:p>
          <a:p>
            <a:pPr algn="just"/>
            <a:r>
              <a:rPr lang="it-IT" sz="2800" dirty="0" err="1"/>
              <a:t>Being</a:t>
            </a:r>
            <a:r>
              <a:rPr lang="it-IT" sz="2800" dirty="0"/>
              <a:t> </a:t>
            </a:r>
            <a:r>
              <a:rPr lang="it-IT" sz="2800" dirty="0" err="1"/>
              <a:t>immutable</a:t>
            </a:r>
            <a:r>
              <a:rPr lang="it-IT" sz="2800" dirty="0"/>
              <a:t>, </a:t>
            </a:r>
            <a:r>
              <a:rPr lang="it-IT" sz="2800" dirty="0" err="1"/>
              <a:t>when</a:t>
            </a:r>
            <a:r>
              <a:rPr lang="it-IT" sz="2800" dirty="0"/>
              <a:t> </a:t>
            </a:r>
            <a:r>
              <a:rPr lang="it-IT" sz="2800" dirty="0" err="1"/>
              <a:t>we</a:t>
            </a:r>
            <a:r>
              <a:rPr lang="it-IT" sz="2800" dirty="0"/>
              <a:t> create a </a:t>
            </a:r>
            <a:r>
              <a:rPr lang="it-IT" sz="2800" dirty="0" err="1"/>
              <a:t>String</a:t>
            </a:r>
            <a:r>
              <a:rPr lang="it-IT" sz="2800" dirty="0"/>
              <a:t> </a:t>
            </a:r>
            <a:r>
              <a:rPr lang="it-IT" sz="2800" dirty="0" err="1"/>
              <a:t>variable</a:t>
            </a:r>
            <a:r>
              <a:rPr lang="it-IT" sz="2800" dirty="0"/>
              <a:t> and </a:t>
            </a:r>
            <a:r>
              <a:rPr lang="it-IT" sz="2800" dirty="0" err="1"/>
              <a:t>assign</a:t>
            </a:r>
            <a:r>
              <a:rPr lang="it-IT" sz="2800" dirty="0"/>
              <a:t> a </a:t>
            </a:r>
            <a:r>
              <a:rPr lang="it-IT" sz="2800" dirty="0" err="1"/>
              <a:t>value</a:t>
            </a:r>
            <a:r>
              <a:rPr lang="it-IT" sz="2800" dirty="0"/>
              <a:t> to </a:t>
            </a:r>
            <a:r>
              <a:rPr lang="it-IT" sz="2800" dirty="0" err="1"/>
              <a:t>it</a:t>
            </a:r>
            <a:r>
              <a:rPr lang="it-IT" sz="2800" dirty="0"/>
              <a:t>, the JVM can </a:t>
            </a:r>
            <a:r>
              <a:rPr lang="it-IT" sz="2800" dirty="0" err="1"/>
              <a:t>optimize</a:t>
            </a:r>
            <a:r>
              <a:rPr lang="it-IT" sz="2800" dirty="0"/>
              <a:t> the </a:t>
            </a:r>
            <a:r>
              <a:rPr lang="it-IT" sz="2800" dirty="0" err="1"/>
              <a:t>amount</a:t>
            </a:r>
            <a:r>
              <a:rPr lang="it-IT" sz="2800" dirty="0"/>
              <a:t> of </a:t>
            </a:r>
            <a:r>
              <a:rPr lang="it-IT" sz="2800" dirty="0" err="1"/>
              <a:t>memory</a:t>
            </a:r>
            <a:r>
              <a:rPr lang="it-IT" sz="2800" dirty="0"/>
              <a:t> </a:t>
            </a:r>
            <a:r>
              <a:rPr lang="it-IT" sz="2800" dirty="0" err="1"/>
              <a:t>allocated</a:t>
            </a:r>
            <a:r>
              <a:rPr lang="it-IT" sz="2800" dirty="0"/>
              <a:t> by </a:t>
            </a:r>
            <a:r>
              <a:rPr lang="it-IT" sz="2800" dirty="0" err="1"/>
              <a:t>storing</a:t>
            </a:r>
            <a:r>
              <a:rPr lang="it-IT" sz="2800" dirty="0"/>
              <a:t> </a:t>
            </a:r>
            <a:r>
              <a:rPr lang="it-IT" sz="2800" dirty="0" err="1"/>
              <a:t>only</a:t>
            </a:r>
            <a:r>
              <a:rPr lang="it-IT" sz="2800" dirty="0"/>
              <a:t> </a:t>
            </a:r>
            <a:r>
              <a:rPr lang="it-IT" sz="2800" dirty="0" err="1"/>
              <a:t>one</a:t>
            </a:r>
            <a:r>
              <a:rPr lang="it-IT" sz="2800" dirty="0"/>
              <a:t> copy of </a:t>
            </a:r>
            <a:r>
              <a:rPr lang="it-IT" sz="2800" dirty="0" err="1"/>
              <a:t>each</a:t>
            </a:r>
            <a:r>
              <a:rPr lang="it-IT" sz="2800" dirty="0"/>
              <a:t> </a:t>
            </a:r>
            <a:r>
              <a:rPr lang="it-IT" sz="2800" dirty="0" err="1"/>
              <a:t>literal</a:t>
            </a:r>
            <a:r>
              <a:rPr lang="it-IT" sz="2800" dirty="0"/>
              <a:t> </a:t>
            </a:r>
            <a:r>
              <a:rPr lang="it-IT" sz="2800" dirty="0" err="1"/>
              <a:t>String</a:t>
            </a:r>
            <a:endParaRPr lang="it-IT" sz="2800" dirty="0"/>
          </a:p>
          <a:p>
            <a:pPr marL="0" indent="0" algn="just">
              <a:buNone/>
            </a:pPr>
            <a:endParaRPr lang="it-IT" sz="2800" dirty="0"/>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first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String</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a:t>
            </a:r>
            <a:r>
              <a:rPr lang="it-IT" sz="2400" dirty="0" err="1">
                <a:latin typeface="Consolas" panose="020B0609020204030204" pitchFamily="49" charset="0"/>
                <a:cs typeface="Consolas" panose="020B0609020204030204" pitchFamily="49" charset="0"/>
              </a:rPr>
              <a:t>Baeldung</a:t>
            </a:r>
            <a:r>
              <a:rPr lang="it-IT" sz="2400" dirty="0">
                <a:latin typeface="Consolas" panose="020B0609020204030204" pitchFamily="49" charset="0"/>
                <a:cs typeface="Consolas" panose="020B0609020204030204" pitchFamily="49" charset="0"/>
              </a:rPr>
              <a:t>"; 				// no </a:t>
            </a:r>
            <a:r>
              <a:rPr lang="it-IT" sz="2400" dirty="0" err="1">
                <a:latin typeface="Consolas" panose="020B0609020204030204" pitchFamily="49" charset="0"/>
                <a:cs typeface="Consolas" panose="020B0609020204030204" pitchFamily="49" charset="0"/>
              </a:rPr>
              <a:t>actual</a:t>
            </a:r>
            <a:r>
              <a:rPr lang="it-IT" sz="2400" dirty="0">
                <a:latin typeface="Consolas" panose="020B0609020204030204" pitchFamily="49" charset="0"/>
                <a:cs typeface="Consolas" panose="020B0609020204030204" pitchFamily="49" charset="0"/>
              </a:rPr>
              <a:t> </a:t>
            </a:r>
            <a:r>
              <a:rPr lang="it-IT" sz="2400" dirty="0" err="1">
                <a:latin typeface="Consolas" panose="020B0609020204030204" pitchFamily="49" charset="0"/>
                <a:cs typeface="Consolas" panose="020B0609020204030204" pitchFamily="49" charset="0"/>
              </a:rPr>
              <a:t>memory</a:t>
            </a:r>
            <a:r>
              <a:rPr lang="it-IT" sz="2400" dirty="0">
                <a:latin typeface="Consolas" panose="020B0609020204030204" pitchFamily="49" charset="0"/>
                <a:cs typeface="Consolas" panose="020B0609020204030204" pitchFamily="49" charset="0"/>
              </a:rPr>
              <a:t> use</a:t>
            </a:r>
          </a:p>
          <a:p>
            <a:pPr marL="0" indent="0" algn="just" fontAlgn="base">
              <a:buNone/>
            </a:pPr>
            <a:r>
              <a:rPr lang="it-IT" sz="2400" dirty="0" err="1">
                <a:latin typeface="Consolas" panose="020B0609020204030204" pitchFamily="49" charset="0"/>
                <a:cs typeface="Consolas" panose="020B0609020204030204" pitchFamily="49" charset="0"/>
              </a:rPr>
              <a:t>System.out.println</a:t>
            </a:r>
            <a:r>
              <a:rPr lang="it-IT" sz="2400" dirty="0">
                <a:latin typeface="Consolas" panose="020B0609020204030204" pitchFamily="49" charset="0"/>
                <a:cs typeface="Consolas" panose="020B0609020204030204" pitchFamily="49" charset="0"/>
              </a:rPr>
              <a:t>(first == </a:t>
            </a:r>
            <a:r>
              <a:rPr lang="it-IT" sz="2400" dirty="0" err="1">
                <a:latin typeface="Consolas" panose="020B0609020204030204" pitchFamily="49" charset="0"/>
                <a:cs typeface="Consolas" panose="020B0609020204030204" pitchFamily="49" charset="0"/>
              </a:rPr>
              <a:t>second</a:t>
            </a:r>
            <a:r>
              <a:rPr lang="it-IT" sz="24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Strings</a:t>
            </a:r>
            <a:r>
              <a:rPr lang="it-IT" dirty="0"/>
              <a:t> in </a:t>
            </a:r>
            <a:r>
              <a:rPr lang="it-IT" dirty="0" err="1"/>
              <a:t>memory</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algn="just"/>
            <a:r>
              <a:rPr lang="it-IT" dirty="0" err="1"/>
              <a:t>If</a:t>
            </a:r>
            <a:r>
              <a:rPr lang="it-IT" dirty="0"/>
              <a:t> </a:t>
            </a:r>
            <a:r>
              <a:rPr lang="it-IT" dirty="0" err="1"/>
              <a:t>we</a:t>
            </a:r>
            <a:r>
              <a:rPr lang="it-IT" dirty="0"/>
              <a:t> call the </a:t>
            </a:r>
            <a:r>
              <a:rPr lang="it-IT" dirty="0" err="1"/>
              <a:t>constructor</a:t>
            </a:r>
            <a:r>
              <a:rPr lang="it-IT" dirty="0"/>
              <a:t> of the </a:t>
            </a:r>
            <a:r>
              <a:rPr lang="it-IT" dirty="0" err="1"/>
              <a:t>class</a:t>
            </a:r>
            <a:r>
              <a:rPr lang="it-IT" dirty="0"/>
              <a:t> </a:t>
            </a:r>
            <a:r>
              <a:rPr lang="it-IT" dirty="0" err="1"/>
              <a:t>using</a:t>
            </a:r>
            <a:r>
              <a:rPr lang="it-IT" dirty="0"/>
              <a:t> the </a:t>
            </a:r>
            <a:r>
              <a:rPr lang="it-IT" dirty="0">
                <a:solidFill>
                  <a:schemeClr val="accent6">
                    <a:lumMod val="75000"/>
                  </a:schemeClr>
                </a:solidFill>
              </a:rPr>
              <a:t>new</a:t>
            </a:r>
            <a:r>
              <a:rPr lang="it-IT" dirty="0"/>
              <a:t> operator, </a:t>
            </a:r>
            <a:r>
              <a:rPr lang="it-IT" dirty="0" err="1"/>
              <a:t>Strings</a:t>
            </a:r>
            <a:r>
              <a:rPr lang="it-IT" dirty="0"/>
              <a:t> are </a:t>
            </a:r>
            <a:r>
              <a:rPr lang="it-IT" dirty="0" err="1"/>
              <a:t>stored</a:t>
            </a:r>
            <a:r>
              <a:rPr lang="it-IT" dirty="0"/>
              <a:t> in </a:t>
            </a:r>
            <a:r>
              <a:rPr lang="it-IT" dirty="0" err="1"/>
              <a:t>memory</a:t>
            </a:r>
            <a:r>
              <a:rPr lang="it-IT" dirty="0"/>
              <a:t> (</a:t>
            </a:r>
            <a:r>
              <a:rPr lang="it-IT" dirty="0" err="1"/>
              <a:t>heap</a:t>
            </a:r>
            <a:r>
              <a:rPr lang="it-IT" dirty="0"/>
              <a:t>) </a:t>
            </a:r>
            <a:r>
              <a:rPr lang="it-IT" dirty="0" err="1"/>
              <a:t>as</a:t>
            </a:r>
            <a:r>
              <a:rPr lang="it-IT" dirty="0"/>
              <a:t> standard </a:t>
            </a:r>
            <a:r>
              <a:rPr lang="it-IT" dirty="0" err="1"/>
              <a:t>objects</a:t>
            </a:r>
            <a:r>
              <a:rPr lang="it-IT" dirty="0"/>
              <a:t>.</a:t>
            </a:r>
          </a:p>
          <a:p>
            <a:pPr algn="just"/>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memory</a:t>
            </a:r>
            <a:r>
              <a:rPr lang="it-IT" sz="2000" dirty="0">
                <a:latin typeface="Consolas" panose="020B0609020204030204" pitchFamily="49" charset="0"/>
                <a:cs typeface="Consolas" panose="020B0609020204030204" pitchFamily="49" charset="0"/>
              </a:rPr>
              <a:t> use</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equals</a:t>
            </a:r>
            <a:r>
              <a:rPr lang="en-US" dirty="0"/>
              <a:t> vs ==</a:t>
            </a:r>
          </a:p>
        </p:txBody>
      </p:sp>
      <p:sp>
        <p:nvSpPr>
          <p:cNvPr id="3" name="Content Placeholder 2"/>
          <p:cNvSpPr>
            <a:spLocks noGrp="1"/>
          </p:cNvSpPr>
          <p:nvPr>
            <p:ph sz="half" idx="1"/>
          </p:nvPr>
        </p:nvSpPr>
        <p:spPr/>
        <p:txBody>
          <a:bodyPr>
            <a:normAutofit fontScale="85000" lnSpcReduction="20000"/>
          </a:bodyPr>
          <a:lstStyle/>
          <a:p>
            <a:r>
              <a:rPr lang="en-US" dirty="0"/>
              <a:t>The </a:t>
            </a:r>
            <a:r>
              <a:rPr lang="en-US" dirty="0">
                <a:solidFill>
                  <a:schemeClr val="accent6">
                    <a:lumMod val="75000"/>
                  </a:schemeClr>
                </a:solidFill>
              </a:rPr>
              <a:t>== operator </a:t>
            </a:r>
            <a:r>
              <a:rPr lang="en-US" dirty="0"/>
              <a:t>verifies if two references point to the same object</a:t>
            </a:r>
          </a:p>
          <a:p>
            <a:r>
              <a:rPr lang="en-US" dirty="0"/>
              <a:t>The </a:t>
            </a:r>
            <a:r>
              <a:rPr lang="en-US" dirty="0">
                <a:solidFill>
                  <a:schemeClr val="accent6">
                    <a:lumMod val="75000"/>
                  </a:schemeClr>
                </a:solidFill>
              </a:rPr>
              <a:t>equals() method</a:t>
            </a:r>
            <a:r>
              <a:rPr lang="en-US" dirty="0"/>
              <a:t>, instead, verifies if two objects (any object!) have the same internal state</a:t>
            </a:r>
          </a:p>
          <a:p>
            <a:endParaRPr lang="en-US" dirty="0">
              <a:solidFill>
                <a:srgbClr val="E46C0A"/>
              </a:solidFill>
            </a:endParaRPr>
          </a:p>
          <a:p>
            <a:pPr marL="0" indent="0">
              <a:buNone/>
            </a:pPr>
            <a:r>
              <a:rPr lang="en-US" sz="1600" dirty="0">
                <a:latin typeface="Courier"/>
                <a:cs typeface="Courier"/>
              </a:rPr>
              <a:t>String s1, 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refer to the same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(”s1 and s2 refer to objects having the same content!");</a:t>
            </a:r>
          </a:p>
          <a:p>
            <a:pPr marL="0" indent="0">
              <a:buNone/>
            </a:pPr>
            <a:r>
              <a:rPr lang="en-US" sz="1600" dirty="0">
                <a:latin typeface="Courier"/>
                <a:cs typeface="Courier"/>
              </a:rPr>
              <a:t>}</a:t>
            </a:r>
          </a:p>
        </p:txBody>
      </p:sp>
      <p:sp>
        <p:nvSpPr>
          <p:cNvPr id="5" name="Content Placeholder 4">
            <a:extLst>
              <a:ext uri="{FF2B5EF4-FFF2-40B4-BE49-F238E27FC236}">
                <a16:creationId xmlns:a16="http://schemas.microsoft.com/office/drawing/2014/main" id="{9E3B039C-0387-7A4F-BC9C-5E2341166ABD}"/>
              </a:ext>
            </a:extLst>
          </p:cNvPr>
          <p:cNvSpPr>
            <a:spLocks noGrp="1"/>
          </p:cNvSpPr>
          <p:nvPr>
            <p:ph sz="half" idx="2"/>
          </p:nvPr>
        </p:nvSpPr>
        <p:spPr/>
        <p:txBody>
          <a:bodyPr>
            <a:normAutofit fontScale="85000" lnSpcReduction="20000"/>
          </a:bodyPr>
          <a:lstStyle/>
          <a:p>
            <a:pPr marL="0" indent="0">
              <a:buNone/>
            </a:pPr>
            <a:r>
              <a:rPr lang="en-US" sz="1600" dirty="0">
                <a:latin typeface="Courier"/>
                <a:cs typeface="Courier"/>
              </a:rPr>
              <a:t>String s1 = “hello”;</a:t>
            </a:r>
          </a:p>
          <a:p>
            <a:pPr marL="0" indent="0">
              <a:buNone/>
            </a:pPr>
            <a:r>
              <a:rPr lang="en-US" sz="1600" dirty="0">
                <a:latin typeface="Courier"/>
                <a:cs typeface="Courier"/>
              </a:rPr>
              <a:t>String s2 = ”hello”;</a:t>
            </a:r>
          </a:p>
          <a:p>
            <a:pPr marL="0" indent="0">
              <a:buNone/>
            </a:pPr>
            <a:endParaRPr lang="en-US" sz="1600" dirty="0">
              <a:latin typeface="Courier"/>
              <a:cs typeface="Courier"/>
            </a:endParaRPr>
          </a:p>
          <a:p>
            <a:pPr marL="0" indent="0">
              <a:buNone/>
            </a:pPr>
            <a:r>
              <a:rPr lang="en-US" sz="1600" dirty="0">
                <a:latin typeface="Courier"/>
                <a:cs typeface="Courier"/>
              </a:rPr>
              <a:t>// true! Same object!</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String s1 = new String(“hello”);</a:t>
            </a:r>
          </a:p>
          <a:p>
            <a:pPr marL="0" indent="0">
              <a:buNone/>
            </a:pPr>
            <a:r>
              <a:rPr lang="en-US" sz="1600" dirty="0">
                <a:latin typeface="Courier"/>
                <a:cs typeface="Courier"/>
              </a:rPr>
              <a:t>String s2 = new String(”hello”);</a:t>
            </a:r>
          </a:p>
          <a:p>
            <a:pPr marL="0" indent="0">
              <a:buNone/>
            </a:pPr>
            <a:endParaRPr lang="en-US" sz="1600" dirty="0">
              <a:latin typeface="Courier"/>
              <a:cs typeface="Courier"/>
            </a:endParaRPr>
          </a:p>
          <a:p>
            <a:pPr marL="0" indent="0">
              <a:buNone/>
            </a:pPr>
            <a:r>
              <a:rPr lang="en-US" sz="1600" dirty="0">
                <a:latin typeface="Courier"/>
                <a:cs typeface="Courier"/>
              </a:rPr>
              <a:t>// false! Different objects!</a:t>
            </a:r>
          </a:p>
          <a:p>
            <a:pPr marL="0" indent="0">
              <a:buNone/>
            </a:pPr>
            <a:r>
              <a:rPr lang="en-US" sz="1600" dirty="0">
                <a:latin typeface="Courier"/>
                <a:cs typeface="Courier"/>
              </a:rPr>
              <a:t>if (s1 == s2) { . . . }</a:t>
            </a:r>
          </a:p>
          <a:p>
            <a:pPr marL="0" indent="0">
              <a:buNone/>
            </a:pPr>
            <a:endParaRPr lang="en-US" sz="1600" dirty="0">
              <a:latin typeface="Courier"/>
              <a:cs typeface="Courier"/>
            </a:endParaRPr>
          </a:p>
          <a:p>
            <a:pPr marL="0" indent="0">
              <a:buNone/>
            </a:pPr>
            <a:r>
              <a:rPr lang="en-US" sz="1600" dirty="0">
                <a:latin typeface="Courier"/>
                <a:cs typeface="Courier"/>
              </a:rPr>
              <a:t>// true</a:t>
            </a:r>
          </a:p>
          <a:p>
            <a:pPr marL="0" indent="0">
              <a:buNone/>
            </a:pPr>
            <a:r>
              <a:rPr lang="en-US" sz="1600" dirty="0">
                <a:latin typeface="Courier"/>
                <a:cs typeface="Courier"/>
              </a:rPr>
              <a:t>if (s1.equals(s2)) { . . . }</a:t>
            </a:r>
          </a:p>
          <a:p>
            <a:pPr marL="0" indent="0">
              <a:buNone/>
            </a:pPr>
            <a:endParaRPr lang="en-US" sz="1600" dirty="0">
              <a:latin typeface="Courier"/>
              <a:cs typeface="Courier"/>
            </a:endParaRPr>
          </a:p>
          <a:p>
            <a:pPr marL="0" indent="0">
              <a:buNone/>
            </a:pPr>
            <a:endParaRPr lang="en-US" sz="1600" dirty="0">
              <a:latin typeface="Courier"/>
              <a:cs typeface="Courier"/>
            </a:endParaRPr>
          </a:p>
          <a:p>
            <a:pPr marL="0" indent="0">
              <a:buNone/>
            </a:pPr>
            <a:endParaRPr lang="en-IT" dirty="0"/>
          </a:p>
          <a:p>
            <a:pPr marL="0" indent="0">
              <a:buNone/>
            </a:pPr>
            <a:endParaRPr lang="en-IT"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methods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
        <p:nvSpPr>
          <p:cNvPr id="6" name="Content Placeholder 5">
            <a:extLst>
              <a:ext uri="{FF2B5EF4-FFF2-40B4-BE49-F238E27FC236}">
                <a16:creationId xmlns:a16="http://schemas.microsoft.com/office/drawing/2014/main" id="{9E83A90B-43E4-6F48-84E9-104F95F6411E}"/>
              </a:ext>
            </a:extLst>
          </p:cNvPr>
          <p:cNvSpPr>
            <a:spLocks noGrp="1"/>
          </p:cNvSpPr>
          <p:nvPr>
            <p:ph idx="1"/>
          </p:nvPr>
        </p:nvSpPr>
        <p:spPr/>
        <p:txBody>
          <a:bodyPr>
            <a:normAutofit/>
          </a:bodyPr>
          <a:lstStyle/>
          <a:p>
            <a:r>
              <a:rPr lang="en-GB" sz="1800" dirty="0" err="1"/>
              <a:t>charAt</a:t>
            </a:r>
            <a:r>
              <a:rPr lang="en-GB" sz="1800" dirty="0"/>
              <a:t>()		Returns the character at the specified index (position)</a:t>
            </a:r>
          </a:p>
          <a:p>
            <a:r>
              <a:rPr lang="en-GB" sz="1800" dirty="0" err="1"/>
              <a:t>compareTo</a:t>
            </a:r>
            <a:r>
              <a:rPr lang="en-GB" sz="1800" dirty="0"/>
              <a:t>()	Compares two strings lexicographically</a:t>
            </a:r>
          </a:p>
          <a:p>
            <a:r>
              <a:rPr lang="en-GB" sz="1800" dirty="0" err="1"/>
              <a:t>concat</a:t>
            </a:r>
            <a:r>
              <a:rPr lang="en-GB" sz="1800" dirty="0"/>
              <a:t>()		Appends a string to the end of another string	</a:t>
            </a:r>
          </a:p>
          <a:p>
            <a:r>
              <a:rPr lang="en-GB" sz="1800" dirty="0"/>
              <a:t>contains()		Checks whether a string contains a sequence of characters</a:t>
            </a:r>
          </a:p>
          <a:p>
            <a:r>
              <a:rPr lang="en-GB" sz="1800" dirty="0" err="1"/>
              <a:t>endsWith</a:t>
            </a:r>
            <a:r>
              <a:rPr lang="en-GB" sz="1800" dirty="0"/>
              <a:t>()	Checks whether a string ends with the specified character(s)</a:t>
            </a:r>
          </a:p>
          <a:p>
            <a:r>
              <a:rPr lang="en-GB" sz="1800" dirty="0" err="1"/>
              <a:t>isEmpty</a:t>
            </a:r>
            <a:r>
              <a:rPr lang="en-GB" sz="1800" dirty="0"/>
              <a:t>()		Checks whether a string is empty or not</a:t>
            </a:r>
          </a:p>
          <a:p>
            <a:r>
              <a:rPr lang="en-GB" sz="1800" dirty="0"/>
              <a:t>length()		Returns the length of a specified string</a:t>
            </a:r>
          </a:p>
          <a:p>
            <a:r>
              <a:rPr lang="en-GB" sz="1800" dirty="0"/>
              <a:t>replace()		Searches a string for a specified value, and returns a new string where the specified values are replaced</a:t>
            </a:r>
          </a:p>
          <a:p>
            <a:r>
              <a:rPr lang="en-GB" sz="1800" dirty="0"/>
              <a:t>split()			Splits a string into an array of substrings</a:t>
            </a:r>
          </a:p>
          <a:p>
            <a:r>
              <a:rPr lang="en-GB" sz="1800" dirty="0" err="1"/>
              <a:t>startsWith</a:t>
            </a:r>
            <a:r>
              <a:rPr lang="en-GB" sz="1800" dirty="0"/>
              <a:t>()	Checks whether a string starts with specified characters</a:t>
            </a:r>
          </a:p>
          <a:p>
            <a:r>
              <a:rPr lang="en-GB" sz="1800" dirty="0"/>
              <a:t>substring()		Returns a new string which is the substring of a specified string</a:t>
            </a:r>
          </a:p>
          <a:p>
            <a:r>
              <a:rPr lang="en-GB" sz="1800" dirty="0" err="1"/>
              <a:t>valueOf</a:t>
            </a:r>
            <a:r>
              <a:rPr lang="en-GB" sz="1800" dirty="0"/>
              <a:t>()		Returns the string representation of the specified value</a:t>
            </a:r>
          </a:p>
          <a:p>
            <a:endParaRPr lang="en-GB" sz="1800" dirty="0"/>
          </a:p>
          <a:p>
            <a:endParaRPr lang="en-IT" sz="1800" dirty="0"/>
          </a:p>
          <a:p>
            <a:endParaRPr lang="en-IT" sz="1800" dirty="0"/>
          </a:p>
        </p:txBody>
      </p:sp>
    </p:spTree>
    <p:extLst>
      <p:ext uri="{BB962C8B-B14F-4D97-AF65-F5344CB8AC3E}">
        <p14:creationId xmlns:p14="http://schemas.microsoft.com/office/powerpoint/2010/main" val="545584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 operator</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000" dirty="0">
                <a:latin typeface="Consolas" panose="020B0609020204030204" pitchFamily="49" charset="0"/>
                <a:cs typeface="Consolas" panose="020B0609020204030204" pitchFamily="49" charset="0"/>
              </a:rPr>
              <a:t>String s = “This string” + “is made by two strings” </a:t>
            </a:r>
          </a:p>
          <a:p>
            <a:r>
              <a:rPr lang="en-US" sz="2400" dirty="0"/>
              <a:t>Works also with other types (automatically converted to string) </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(“pi = ” + 3.14);</a:t>
            </a:r>
          </a:p>
          <a:p>
            <a:pPr lvl="1"/>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StringBuilder</a:t>
            </a:r>
            <a:endParaRPr lang="en-US" dirty="0"/>
          </a:p>
        </p:txBody>
      </p:sp>
      <p:sp>
        <p:nvSpPr>
          <p:cNvPr id="3" name="Content Placeholder 2"/>
          <p:cNvSpPr>
            <a:spLocks noGrp="1"/>
          </p:cNvSpPr>
          <p:nvPr>
            <p:ph sz="half" idx="1"/>
          </p:nvPr>
        </p:nvSpPr>
        <p:spPr/>
        <p:txBody>
          <a:bodyPr>
            <a:normAutofit/>
          </a:bodyPr>
          <a:lstStyle/>
          <a:p>
            <a:r>
              <a:rPr lang="en-US" sz="2400" dirty="0">
                <a:latin typeface="Calibri" panose="020F0502020204030204" pitchFamily="34" charset="0"/>
                <a:cs typeface="Calibri" panose="020F0502020204030204" pitchFamily="34" charset="0"/>
              </a:rPr>
              <a:t>Strings are immutable. They are never actually modified.</a:t>
            </a:r>
          </a:p>
          <a:p>
            <a:r>
              <a:rPr lang="en-US" sz="2400" dirty="0">
                <a:solidFill>
                  <a:schemeClr val="accent6">
                    <a:lumMod val="75000"/>
                  </a:schemeClr>
                </a:solidFill>
                <a:latin typeface="Calibri" panose="020F0502020204030204" pitchFamily="34" charset="0"/>
                <a:cs typeface="Calibri" panose="020F0502020204030204" pitchFamily="34" charset="0"/>
              </a:rPr>
              <a:t>When two Strings are concatenated using +, the two Strings are actually discarded and a new one (containing their concatenation) is instantiated. </a:t>
            </a:r>
          </a:p>
          <a:p>
            <a:r>
              <a:rPr lang="en-US" sz="2400" dirty="0">
                <a:latin typeface="Calibri" panose="020F0502020204030204" pitchFamily="34" charset="0"/>
                <a:cs typeface="Calibri" panose="020F0502020204030204" pitchFamily="34" charset="0"/>
              </a:rPr>
              <a:t>This process is </a:t>
            </a:r>
            <a:r>
              <a:rPr lang="en-US" sz="2400" dirty="0">
                <a:solidFill>
                  <a:schemeClr val="accent6">
                    <a:lumMod val="75000"/>
                  </a:schemeClr>
                </a:solidFill>
                <a:latin typeface="Calibri" panose="020F0502020204030204" pitchFamily="34" charset="0"/>
                <a:cs typeface="Calibri" panose="020F0502020204030204" pitchFamily="34" charset="0"/>
              </a:rPr>
              <a:t>slow</a:t>
            </a:r>
          </a:p>
          <a:p>
            <a:r>
              <a:rPr lang="en-US" sz="2400" dirty="0">
                <a:latin typeface="Calibri" panose="020F0502020204030204" pitchFamily="34" charset="0"/>
                <a:cs typeface="Calibri" panose="020F0502020204030204" pitchFamily="34" charset="0"/>
              </a:rPr>
              <a:t>Use </a:t>
            </a:r>
            <a:r>
              <a:rPr lang="en-US" sz="2400" dirty="0" err="1">
                <a:latin typeface="Calibri" panose="020F0502020204030204" pitchFamily="34" charset="0"/>
                <a:cs typeface="Calibri" panose="020F0502020204030204" pitchFamily="34" charset="0"/>
              </a:rPr>
              <a:t>StringBuilder</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istead</a:t>
            </a:r>
            <a:r>
              <a:rPr lang="en-US" sz="24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a:p>
            <a:endParaRPr lang="en-US" sz="2400" dirty="0"/>
          </a:p>
        </p:txBody>
      </p:sp>
      <p:sp>
        <p:nvSpPr>
          <p:cNvPr id="6" name="Content Placeholder 5">
            <a:extLst>
              <a:ext uri="{FF2B5EF4-FFF2-40B4-BE49-F238E27FC236}">
                <a16:creationId xmlns:a16="http://schemas.microsoft.com/office/drawing/2014/main" id="{1693A0BA-76CF-C447-B96F-94455DB27DB0}"/>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public static void main(String[] </a:t>
            </a:r>
            <a:r>
              <a:rPr lang="en-GB" sz="1200" dirty="0" err="1">
                <a:latin typeface="Consolas" panose="020B0609020204030204" pitchFamily="49" charset="0"/>
                <a:cs typeface="Consolas" panose="020B0609020204030204" pitchFamily="49" charset="0"/>
              </a:rPr>
              <a:t>args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 slow version</a:t>
            </a:r>
          </a:p>
          <a:p>
            <a:pPr marL="0" indent="0">
              <a:buNone/>
            </a:pPr>
            <a:r>
              <a:rPr lang="en-GB" sz="1200" dirty="0">
                <a:latin typeface="Consolas" panose="020B0609020204030204" pitchFamily="49" charset="0"/>
                <a:cs typeface="Consolas" panose="020B0609020204030204" pitchFamily="49" charset="0"/>
              </a:rPr>
              <a:t>    String s = "";</a:t>
            </a:r>
          </a:p>
          <a:p>
            <a:pPr marL="0" indent="0">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&lt; 100;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s += 'a';</a:t>
            </a:r>
          </a:p>
          <a:p>
            <a:pPr marL="0" indent="0">
              <a:buNone/>
            </a:pP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(s);</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 fast version using </a:t>
            </a:r>
            <a:r>
              <a:rPr lang="en-GB" sz="1200" dirty="0" err="1">
                <a:latin typeface="Consolas" panose="020B0609020204030204" pitchFamily="49" charset="0"/>
                <a:cs typeface="Consolas" panose="020B0609020204030204" pitchFamily="49" charset="0"/>
              </a:rPr>
              <a:t>StringBuilder</a:t>
            </a: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StringBuilder</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sb</a:t>
            </a:r>
            <a:r>
              <a:rPr lang="en-GB" sz="1200" dirty="0">
                <a:latin typeface="Consolas" panose="020B0609020204030204" pitchFamily="49" charset="0"/>
                <a:cs typeface="Consolas" panose="020B0609020204030204" pitchFamily="49" charset="0"/>
              </a:rPr>
              <a:t> = new </a:t>
            </a:r>
            <a:r>
              <a:rPr lang="en-GB" sz="1200" dirty="0" err="1">
                <a:latin typeface="Consolas" panose="020B0609020204030204" pitchFamily="49" charset="0"/>
                <a:cs typeface="Consolas" panose="020B0609020204030204" pitchFamily="49" charset="0"/>
              </a:rPr>
              <a:t>StringBuilder</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    for (</a:t>
            </a:r>
            <a:r>
              <a:rPr lang="en-GB" sz="1200" dirty="0" err="1">
                <a:latin typeface="Consolas" panose="020B0609020204030204" pitchFamily="49" charset="0"/>
                <a:cs typeface="Consolas" panose="020B0609020204030204" pitchFamily="49" charset="0"/>
              </a:rPr>
              <a: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&lt; 100;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sb.append</a:t>
            </a:r>
            <a:r>
              <a:rPr lang="en-GB" sz="1200" dirty="0">
                <a:latin typeface="Consolas" panose="020B0609020204030204" pitchFamily="49" charset="0"/>
                <a:cs typeface="Consolas" panose="020B0609020204030204" pitchFamily="49" charset="0"/>
              </a:rPr>
              <a:t>('a');</a:t>
            </a:r>
          </a:p>
          <a:p>
            <a:pPr marL="0" indent="0">
              <a:buNone/>
            </a:pP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sb.toString</a:t>
            </a:r>
            <a:r>
              <a:rPr lang="en-GB" sz="1200" dirty="0">
                <a:latin typeface="Consolas" panose="020B0609020204030204" pitchFamily="49" charset="0"/>
                <a:cs typeface="Consolas" panose="020B0609020204030204" pitchFamily="49" charset="0"/>
              </a:rPr>
              <a:t>());</a:t>
            </a:r>
          </a:p>
          <a:p>
            <a:pPr marL="0" indent="0">
              <a:buNone/>
            </a:pPr>
            <a:r>
              <a:rPr lang="en-GB" sz="12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2133219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cstate="print">
            <a:extLst>
              <a:ext uri="{28A0092B-C50C-407E-A947-70E740481C1C}">
                <a14:useLocalDpi xmlns:a14="http://schemas.microsoft.com/office/drawing/2010/main"/>
              </a:ext>
            </a:extLst>
          </a:blip>
          <a:srcRect t="1644" b="1644"/>
          <a:stretch>
            <a:fillRect/>
          </a:stretch>
        </p:blipFill>
        <p:spPr>
          <a:xfrm>
            <a:off x="2423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lumMod val="75000"/>
                  </a:schemeClr>
                </a:solidFill>
              </a:rPr>
              <a:t>ordered sequence </a:t>
            </a:r>
            <a:r>
              <a:rPr lang="en-US" dirty="0"/>
              <a:t>of variables of the same type which are accessed through an </a:t>
            </a:r>
            <a:r>
              <a:rPr lang="en-US" dirty="0">
                <a:solidFill>
                  <a:schemeClr val="accent6">
                    <a:lumMod val="75000"/>
                  </a:schemeClr>
                </a:solidFill>
              </a:rPr>
              <a:t>index</a:t>
            </a:r>
            <a:r>
              <a:rPr lang="en-US" dirty="0">
                <a:solidFill>
                  <a:srgbClr val="F79646"/>
                </a:solidFill>
              </a:rPr>
              <a:t> </a:t>
            </a:r>
          </a:p>
          <a:p>
            <a:r>
              <a:rPr lang="en-US" dirty="0"/>
              <a:t>Can contain both </a:t>
            </a:r>
            <a:r>
              <a:rPr lang="en-US" dirty="0">
                <a:solidFill>
                  <a:schemeClr val="accent6">
                    <a:lumMod val="75000"/>
                  </a:schemeClr>
                </a:solidFill>
              </a:rPr>
              <a:t>primitive types </a:t>
            </a:r>
            <a:r>
              <a:rPr lang="en-US" dirty="0"/>
              <a:t>or </a:t>
            </a:r>
            <a:r>
              <a:rPr lang="en-US" dirty="0">
                <a:solidFill>
                  <a:schemeClr val="accent6">
                    <a:lumMod val="75000"/>
                  </a:schemeClr>
                </a:solidFill>
              </a:rPr>
              <a:t>object references </a:t>
            </a:r>
            <a:r>
              <a:rPr lang="en-US" dirty="0"/>
              <a:t>(no actual objects!) </a:t>
            </a:r>
          </a:p>
          <a:p>
            <a:r>
              <a:rPr lang="en-US" dirty="0"/>
              <a:t>Array </a:t>
            </a:r>
            <a:r>
              <a:rPr lang="en-US" dirty="0">
                <a:solidFill>
                  <a:schemeClr val="accent6">
                    <a:lumMod val="75000"/>
                  </a:schemeClr>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the reference only, which has default value =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cstate="print">
            <a:extLst>
              <a:ext uri="{28A0092B-C50C-407E-A947-70E740481C1C}">
                <a14:useLocalDpi xmlns:a14="http://schemas.microsoft.com/office/drawing/2010/main"/>
              </a:ext>
            </a:extLst>
          </a:blip>
          <a:srcRect l="-7076" r="-7076"/>
          <a:stretch>
            <a:fillRect/>
          </a:stretch>
        </p:blipFill>
        <p:spPr>
          <a:xfrm>
            <a:off x="2243572" y="1627188"/>
            <a:ext cx="7704856"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cstate="print">
            <a:extLst>
              <a:ext uri="{28A0092B-C50C-407E-A947-70E740481C1C}">
                <a14:useLocalDpi xmlns:a14="http://schemas.microsoft.com/office/drawing/2010/main"/>
              </a:ext>
            </a:extLst>
          </a:blip>
          <a:srcRect l="-4391" r="-4391"/>
          <a:stretch>
            <a:fillRect/>
          </a:stretch>
        </p:blipFill>
        <p:spPr>
          <a:xfrm>
            <a:off x="1984648" y="1614434"/>
            <a:ext cx="8222704" cy="4525963"/>
          </a:xfrm>
        </p:spPr>
      </p:pic>
      <p:sp>
        <p:nvSpPr>
          <p:cNvPr id="4" name="Slide Number Placeholder 3"/>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800" dirty="0"/>
              <a:t>Java checks array bounds </a:t>
            </a:r>
            <a:r>
              <a:rPr lang="en-US" sz="2800" dirty="0">
                <a:solidFill>
                  <a:schemeClr val="accent6">
                    <a:lumMod val="75000"/>
                  </a:schemeClr>
                </a:solidFill>
              </a:rPr>
              <a:t>at runtime</a:t>
            </a: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latin typeface="Consolas" panose="020B0609020204030204" pitchFamily="49" charset="0"/>
                <a:cs typeface="Consolas" panose="020B0609020204030204" pitchFamily="49" charset="0"/>
              </a:rPr>
              <a:t>ArrayIndexOutOfBoundsException</a:t>
            </a:r>
            <a:endParaRPr lang="en-US" sz="2000" dirty="0">
              <a:solidFill>
                <a:schemeClr val="accent6">
                  <a:lumMod val="75000"/>
                </a:schemeClr>
              </a:solidFill>
              <a:latin typeface="Consolas" panose="020B0609020204030204" pitchFamily="49" charset="0"/>
              <a:cs typeface="Consolas" panose="020B0609020204030204" pitchFamily="49" charset="0"/>
            </a:endParaRPr>
          </a:p>
          <a:p>
            <a:pPr marL="0" indent="0">
              <a:buNone/>
            </a:pPr>
            <a:endParaRPr lang="en-US" sz="2000" dirty="0"/>
          </a:p>
          <a:p>
            <a:r>
              <a:rPr lang="en-US" sz="2400" dirty="0"/>
              <a:t>The length of an array (the maximum capacity of the array) is provided by the </a:t>
            </a:r>
            <a:r>
              <a:rPr lang="en-US" sz="2400" dirty="0">
                <a:solidFill>
                  <a:schemeClr val="accent6">
                    <a:lumMod val="75000"/>
                  </a:schemeClr>
                </a:solidFill>
              </a:rPr>
              <a:t>attribute length. </a:t>
            </a:r>
            <a:r>
              <a:rPr lang="en-US" sz="2400" i="1" dirty="0"/>
              <a:t>Not to be confused with the size() method provided by the Collection interface!</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a:t>
            </a:r>
          </a:p>
          <a:p>
            <a:pPr marL="0" indent="0">
              <a:buNone/>
            </a:pP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 </a:t>
            </a:r>
            <a:r>
              <a:rPr lang="it-IT" sz="2800" dirty="0" err="1">
                <a:latin typeface="Consolas" panose="020B0609020204030204" pitchFamily="49" charset="0"/>
                <a:cs typeface="Consolas" panose="020B0609020204030204" pitchFamily="49" charset="0"/>
              </a:rPr>
              <a:t>error</a:t>
            </a:r>
            <a:r>
              <a:rPr lang="it-IT" sz="2800" dirty="0">
                <a:latin typeface="Consolas" panose="020B0609020204030204" pitchFamily="49" charset="0"/>
                <a:cs typeface="Consolas" panose="020B0609020204030204" pitchFamily="49" charset="0"/>
              </a:rPr>
              <a:t>!</a:t>
            </a:r>
          </a:p>
          <a:p>
            <a:pPr marL="0" indent="0">
              <a:buNone/>
            </a:pP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 v1 = new </a:t>
            </a: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[16];</a:t>
            </a:r>
            <a:br>
              <a:rPr lang="it-IT" sz="2800" dirty="0">
                <a:latin typeface="Consolas" panose="020B0609020204030204" pitchFamily="49" charset="0"/>
                <a:cs typeface="Consolas" panose="020B0609020204030204" pitchFamily="49" charset="0"/>
              </a:rPr>
            </a:br>
            <a:r>
              <a:rPr lang="it-IT" sz="2800" dirty="0" err="1">
                <a:latin typeface="Consolas" panose="020B0609020204030204" pitchFamily="49" charset="0"/>
                <a:cs typeface="Consolas" panose="020B0609020204030204" pitchFamily="49" charset="0"/>
              </a:rPr>
              <a:t>int</a:t>
            </a:r>
            <a:r>
              <a:rPr lang="it-IT" sz="2800" dirty="0">
                <a:latin typeface="Consolas" panose="020B0609020204030204" pitchFamily="49" charset="0"/>
                <a:cs typeface="Consolas" panose="020B0609020204030204" pitchFamily="49" charset="0"/>
              </a:rPr>
              <a:t>[] v2 </a:t>
            </a:r>
            <a:r>
              <a:rPr lang="it-IT" sz="2800" dirty="0">
                <a:solidFill>
                  <a:schemeClr val="accent6">
                    <a:lumMod val="75000"/>
                  </a:schemeClr>
                </a:solidFill>
                <a:latin typeface="Consolas" panose="020B0609020204030204" pitchFamily="49" charset="0"/>
                <a:cs typeface="Consolas" panose="020B0609020204030204" pitchFamily="49" charset="0"/>
              </a:rPr>
              <a:t>= v1 + 2;</a:t>
            </a:r>
            <a:r>
              <a:rPr lang="en-US" sz="2800" dirty="0">
                <a:solidFill>
                  <a:schemeClr val="accent6">
                    <a:lumMod val="75000"/>
                  </a:schemeClr>
                </a:solidFill>
                <a:latin typeface="Consolas" panose="020B0609020204030204" pitchFamily="49" charset="0"/>
                <a:cs typeface="Consolas" panose="020B0609020204030204" pitchFamily="49" charset="0"/>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47</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(also called for-each syntax)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pic>
        <p:nvPicPr>
          <p:cNvPr id="5" name="Picture 4" descr="Screen Shot 2016-03-04 at 13.41.27.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74440" y="2132856"/>
            <a:ext cx="5265862" cy="3456384"/>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cstate="print">
            <a:extLst>
              <a:ext uri="{28A0092B-C50C-407E-A947-70E740481C1C}">
                <a14:useLocalDpi xmlns:a14="http://schemas.microsoft.com/office/drawing/2010/main"/>
              </a:ext>
            </a:extLst>
          </a:blip>
          <a:srcRect l="-25541" r="-25541"/>
          <a:stretch>
            <a:fillRect/>
          </a:stretch>
        </p:blipFill>
        <p:spPr>
          <a:xfrm>
            <a:off x="5879977" y="2132856"/>
            <a:ext cx="6284772" cy="3456383"/>
          </a:xfrm>
        </p:spPr>
      </p:pic>
    </p:spTree>
    <p:extLst>
      <p:ext uri="{BB962C8B-B14F-4D97-AF65-F5344CB8AC3E}">
        <p14:creationId xmlns:p14="http://schemas.microsoft.com/office/powerpoint/2010/main" val="705320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351584" y="2204865"/>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pic>
        <p:nvPicPr>
          <p:cNvPr id="5" name="Picture 4" descr="Screen Shot 2016-03-09 at 16.08.21.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79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(bi-dimensional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pic>
        <p:nvPicPr>
          <p:cNvPr id="5" name="Picture 4" descr="Screen Shot 2016-03-09 at 16.08.15.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351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lnSpcReduction="10000"/>
          </a:bodyPr>
          <a:lstStyle/>
          <a:p>
            <a:r>
              <a:rPr lang="it-IT" i="1" dirty="0"/>
              <a:t>Alter-ego of </a:t>
            </a:r>
            <a:r>
              <a:rPr lang="it-IT" i="1" dirty="0" err="1"/>
              <a:t>java.util.Collections</a:t>
            </a:r>
            <a:r>
              <a:rPr lang="it-IT" i="1" dirty="0"/>
              <a:t> for arrays</a:t>
            </a:r>
          </a:p>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Collections</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asList</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53</a:t>
            </a:fld>
            <a:endParaRPr lang="it-IT" dirty="0"/>
          </a:p>
        </p:txBody>
      </p:sp>
    </p:spTree>
    <p:extLst>
      <p:ext uri="{BB962C8B-B14F-4D97-AF65-F5344CB8AC3E}">
        <p14:creationId xmlns:p14="http://schemas.microsoft.com/office/powerpoint/2010/main" val="361992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a:bodyPr>
          <a:lstStyle/>
          <a:p>
            <a:r>
              <a:rPr lang="it-IT" sz="2400" dirty="0" err="1">
                <a:solidFill>
                  <a:schemeClr val="accent6">
                    <a:lumMod val="75000"/>
                  </a:schemeClr>
                </a:solidFill>
              </a:rPr>
              <a:t>System.arraycopy</a:t>
            </a:r>
            <a:r>
              <a:rPr lang="it-IT" sz="2400" dirty="0">
                <a:solidFill>
                  <a:schemeClr val="accent6">
                    <a:lumMod val="75000"/>
                  </a:schemeClr>
                </a:solidFill>
              </a:rPr>
              <a:t>()</a:t>
            </a:r>
            <a:r>
              <a:rPr lang="it-IT" sz="2400" dirty="0"/>
              <a:t> </a:t>
            </a:r>
            <a:r>
              <a:rPr lang="it-IT" sz="2400" dirty="0" err="1"/>
              <a:t>copies</a:t>
            </a:r>
            <a:r>
              <a:rPr lang="it-IT" sz="2400" dirty="0"/>
              <a:t> an array from the </a:t>
            </a:r>
            <a:r>
              <a:rPr lang="it-IT" sz="2400" dirty="0" err="1"/>
              <a:t>specified</a:t>
            </a:r>
            <a:r>
              <a:rPr lang="it-IT" sz="2400" dirty="0"/>
              <a:t> source array, </a:t>
            </a:r>
            <a:r>
              <a:rPr lang="it-IT" sz="2400" dirty="0" err="1"/>
              <a:t>beginning</a:t>
            </a:r>
            <a:r>
              <a:rPr lang="it-IT" sz="2400" dirty="0"/>
              <a:t> </a:t>
            </a:r>
            <a:r>
              <a:rPr lang="it-IT" sz="2400" dirty="0" err="1"/>
              <a:t>at</a:t>
            </a:r>
            <a:r>
              <a:rPr lang="it-IT" sz="2400" dirty="0"/>
              <a:t> the </a:t>
            </a:r>
            <a:r>
              <a:rPr lang="it-IT" sz="2400" dirty="0" err="1"/>
              <a:t>specified</a:t>
            </a:r>
            <a:r>
              <a:rPr lang="it-IT" sz="2400" dirty="0"/>
              <a:t> position, to the </a:t>
            </a:r>
            <a:r>
              <a:rPr lang="it-IT" sz="2400" dirty="0" err="1"/>
              <a:t>specified</a:t>
            </a:r>
            <a:r>
              <a:rPr lang="it-IT" sz="2400" dirty="0"/>
              <a:t> position of the </a:t>
            </a:r>
            <a:r>
              <a:rPr lang="it-IT" sz="2400" dirty="0" err="1"/>
              <a:t>destination</a:t>
            </a:r>
            <a:r>
              <a:rPr lang="it-IT" sz="2400" dirty="0"/>
              <a:t> array. The </a:t>
            </a:r>
            <a:r>
              <a:rPr lang="it-IT" sz="2400" dirty="0" err="1"/>
              <a:t>number</a:t>
            </a:r>
            <a:r>
              <a:rPr lang="it-IT" sz="2400" dirty="0"/>
              <a:t> of </a:t>
            </a:r>
            <a:r>
              <a:rPr lang="it-IT" sz="2400" dirty="0" err="1"/>
              <a:t>components</a:t>
            </a:r>
            <a:r>
              <a:rPr lang="it-IT" sz="2400" dirty="0"/>
              <a:t> </a:t>
            </a:r>
            <a:r>
              <a:rPr lang="it-IT" sz="2400" dirty="0" err="1"/>
              <a:t>copied</a:t>
            </a:r>
            <a:r>
              <a:rPr lang="it-IT" sz="2400" dirty="0"/>
              <a:t> </a:t>
            </a:r>
            <a:r>
              <a:rPr lang="it-IT" sz="2400" dirty="0" err="1"/>
              <a:t>is</a:t>
            </a:r>
            <a:r>
              <a:rPr lang="it-IT" sz="2400" dirty="0"/>
              <a:t> </a:t>
            </a:r>
            <a:r>
              <a:rPr lang="it-IT" sz="2400" dirty="0" err="1"/>
              <a:t>equal</a:t>
            </a:r>
            <a:r>
              <a:rPr lang="it-IT" sz="2400" dirty="0"/>
              <a:t> to the </a:t>
            </a:r>
            <a:r>
              <a:rPr lang="it-IT" sz="2400" dirty="0" err="1"/>
              <a:t>length</a:t>
            </a:r>
            <a:r>
              <a:rPr lang="it-IT" sz="2400" dirty="0"/>
              <a:t> </a:t>
            </a:r>
            <a:r>
              <a:rPr lang="it-IT" sz="2400" dirty="0" err="1"/>
              <a:t>argument</a:t>
            </a:r>
            <a:r>
              <a:rPr lang="it-IT" sz="2400" dirty="0"/>
              <a:t>.</a:t>
            </a:r>
          </a:p>
          <a:p>
            <a:r>
              <a:rPr lang="it-IT" sz="2400" dirty="0" err="1"/>
              <a:t>Advised</a:t>
            </a:r>
            <a:r>
              <a:rPr lang="it-IT" sz="2400" dirty="0"/>
              <a:t> </a:t>
            </a:r>
            <a:r>
              <a:rPr lang="it-IT" sz="2400" dirty="0" err="1"/>
              <a:t>because</a:t>
            </a:r>
            <a:r>
              <a:rPr lang="it-IT" sz="2400" dirty="0"/>
              <a:t> </a:t>
            </a:r>
            <a:r>
              <a:rPr lang="it-IT" sz="2400" dirty="0" err="1"/>
              <a:t>simple</a:t>
            </a:r>
            <a:r>
              <a:rPr lang="it-IT" sz="2400" dirty="0"/>
              <a:t> and fast!</a:t>
            </a:r>
          </a:p>
          <a:p>
            <a:endParaRPr lang="it-IT" sz="2400" dirty="0"/>
          </a:p>
          <a:p>
            <a:pPr marL="0" indent="0">
              <a:buNone/>
            </a:pPr>
            <a:r>
              <a:rPr lang="it-IT" sz="2000" dirty="0">
                <a:latin typeface="Consolas" panose="020B0609020204030204" pitchFamily="49" charset="0"/>
                <a:cs typeface="Consolas" panose="020B0609020204030204" pitchFamily="49" charset="0"/>
              </a:rPr>
              <a:t>public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arraycopy</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err="1">
                <a:solidFill>
                  <a:schemeClr val="accent6">
                    <a:lumMod val="75000"/>
                  </a:schemeClr>
                </a:solidFill>
                <a:latin typeface="Consolas" panose="020B0609020204030204" pitchFamily="49" charset="0"/>
                <a:cs typeface="Consolas" panose="020B0609020204030204" pitchFamily="49" charset="0"/>
              </a:rPr>
              <a:t>src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srcPos</a:t>
            </a:r>
            <a:r>
              <a:rPr lang="it-IT" sz="2000" dirty="0">
                <a:latin typeface="Consolas" panose="020B0609020204030204" pitchFamily="49" charset="0"/>
                <a:cs typeface="Consolas" panose="020B0609020204030204" pitchFamily="49" charset="0"/>
              </a:rPr>
              <a:t>,</a:t>
            </a:r>
          </a:p>
          <a:p>
            <a:pPr marL="457200" lvl="1" indent="0">
              <a:buNone/>
            </a:pPr>
            <a:r>
              <a:rPr lang="it-IT" sz="2000" dirty="0">
                <a:latin typeface="Consolas" panose="020B0609020204030204" pitchFamily="49" charset="0"/>
                <a:cs typeface="Consolas" panose="020B0609020204030204" pitchFamily="49" charset="0"/>
              </a:rPr>
              <a:t>		Object </a:t>
            </a:r>
            <a:r>
              <a:rPr lang="it-IT" sz="2000" dirty="0">
                <a:solidFill>
                  <a:schemeClr val="accent6">
                    <a:lumMod val="75000"/>
                  </a:schemeClr>
                </a:solidFill>
                <a:latin typeface="Consolas" panose="020B0609020204030204" pitchFamily="49" charset="0"/>
                <a:cs typeface="Consolas" panose="020B0609020204030204" pitchFamily="49" charset="0"/>
              </a:rPr>
              <a:t>dest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destPos</a:t>
            </a:r>
            <a:r>
              <a:rPr lang="it-IT" sz="2000" dirty="0">
                <a:latin typeface="Consolas" panose="020B0609020204030204" pitchFamily="49" charset="0"/>
                <a:cs typeface="Consolas" panose="020B0609020204030204" pitchFamily="49" charset="0"/>
              </a:rPr>
              <a:t>, </a:t>
            </a:r>
          </a:p>
          <a:p>
            <a:pPr marL="457200" lvl="1"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solidFill>
                  <a:schemeClr val="accent6">
                    <a:lumMod val="75000"/>
                  </a:schemeClr>
                </a:solidFill>
                <a:latin typeface="Consolas" panose="020B0609020204030204" pitchFamily="49" charset="0"/>
                <a:cs typeface="Consolas" panose="020B0609020204030204" pitchFamily="49" charset="0"/>
              </a:rPr>
              <a:t>length</a:t>
            </a:r>
            <a:r>
              <a:rPr lang="it-IT" sz="2000" dirty="0">
                <a:latin typeface="Consolas" panose="020B0609020204030204" pitchFamily="49" charset="0"/>
                <a:cs typeface="Consolas" panose="020B0609020204030204" pitchFamily="49" charset="0"/>
              </a:rPr>
              <a:t>)</a:t>
            </a:r>
          </a:p>
          <a:p>
            <a:endParaRPr lang="en-GB" sz="2800"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22416395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850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[10];</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Arrays.fill</a:t>
            </a:r>
            <a:r>
              <a:rPr lang="it-IT" sz="1400" dirty="0">
                <a:latin typeface="Consolas" panose="020B0609020204030204" pitchFamily="49" charset="0"/>
                <a:cs typeface="Consolas" panose="020B0609020204030204" pitchFamily="49" charset="0"/>
              </a:rPr>
              <a:t>(v1, 15);</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p>
          <a:p>
            <a:pPr marL="0" indent="0">
              <a:buNone/>
            </a:pP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p>
          <a:p>
            <a:pPr marL="0" indent="0">
              <a:buNone/>
            </a:pPr>
            <a:r>
              <a:rPr lang="it-IT" sz="1400" dirty="0">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Arrays.sort</a:t>
            </a:r>
            <a:r>
              <a:rPr lang="it-IT" sz="1400" dirty="0">
                <a:latin typeface="Consolas" panose="020B0609020204030204" pitchFamily="49" charset="0"/>
                <a:cs typeface="Consolas" panose="020B0609020204030204" pitchFamily="49" charset="0"/>
              </a:rPr>
              <a:t>(v1);</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("v1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(v1));</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System.arraycopy</a:t>
            </a:r>
            <a:r>
              <a:rPr lang="it-IT" sz="1400" dirty="0">
                <a:latin typeface="Consolas" panose="020B0609020204030204" pitchFamily="49" charset="0"/>
                <a:cs typeface="Consolas" panose="020B0609020204030204" pitchFamily="49" charset="0"/>
              </a:rPr>
              <a:t>(v1, 0, v2, 0, 10);</a:t>
            </a:r>
          </a:p>
          <a:p>
            <a:pPr marL="0" indent="0">
              <a:buNone/>
            </a:pP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System.out.println</a:t>
            </a:r>
            <a:r>
              <a:rPr lang="it-IT" sz="1400" dirty="0">
                <a:latin typeface="Consolas" panose="020B0609020204030204" pitchFamily="49" charset="0"/>
                <a:cs typeface="Consolas" panose="020B0609020204030204" pitchFamily="49" charset="0"/>
              </a:rPr>
              <a:t>("v2 = " + </a:t>
            </a:r>
            <a:r>
              <a:rPr lang="it-IT" sz="1400" dirty="0" err="1">
                <a:latin typeface="Consolas" panose="020B0609020204030204" pitchFamily="49" charset="0"/>
                <a:cs typeface="Consolas" panose="020B0609020204030204" pitchFamily="49" charset="0"/>
              </a:rPr>
              <a:t>Arrays.toString</a:t>
            </a:r>
            <a:r>
              <a:rPr lang="it-IT" sz="1400" dirty="0">
                <a:latin typeface="Consolas" panose="020B0609020204030204" pitchFamily="49" charset="0"/>
                <a:cs typeface="Consolas" panose="020B0609020204030204" pitchFamily="49" charset="0"/>
              </a:rPr>
              <a:t>(v2));</a:t>
            </a:r>
          </a:p>
          <a:p>
            <a:pPr marL="0" indent="0">
              <a:buNone/>
            </a:pP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v1 = [15, 15, 15, 15, 15, 15, 15, 15, 15, 15]</a:t>
            </a:r>
          </a:p>
          <a:p>
            <a:pPr marL="0" indent="0">
              <a:buNone/>
            </a:pPr>
            <a:r>
              <a:rPr lang="en-GB" sz="1400" dirty="0">
                <a:latin typeface="Consolas" panose="020B0609020204030204" pitchFamily="49" charset="0"/>
                <a:cs typeface="Consolas" panose="020B0609020204030204" pitchFamily="49" charset="0"/>
              </a:rPr>
              <a:t>v1 = [37, 48, 19, 66, 18, 41, 8, 35, 44, 16]</a:t>
            </a:r>
          </a:p>
          <a:p>
            <a:pPr marL="0" indent="0">
              <a:buNone/>
            </a:pPr>
            <a:r>
              <a:rPr lang="en-GB" sz="1400" dirty="0">
                <a:latin typeface="Consolas" panose="020B0609020204030204" pitchFamily="49" charset="0"/>
                <a:cs typeface="Consolas" panose="020B0609020204030204" pitchFamily="49" charset="0"/>
              </a:rPr>
              <a:t>v1 = [8, 16, 18, 19, 35, 37, 41, 44, 48, 66]</a:t>
            </a:r>
          </a:p>
          <a:p>
            <a:pPr marL="0" indent="0">
              <a:buNone/>
            </a:pPr>
            <a:r>
              <a:rPr lang="en-GB" sz="1400" dirty="0">
                <a:latin typeface="Consolas" panose="020B0609020204030204" pitchFamily="49" charset="0"/>
                <a:cs typeface="Consolas" panose="020B0609020204030204" pitchFamily="49" charset="0"/>
              </a:rPr>
              <a:t>v2 = [8, 16, 18, 19, 35, 37, 41, 44, 48, 66]</a:t>
            </a: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27194545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Accessing Terminal</a:t>
            </a:r>
            <a:endParaRPr lang="it-IT" dirty="0"/>
          </a:p>
        </p:txBody>
      </p:sp>
    </p:spTree>
    <p:extLst>
      <p:ext uri="{BB962C8B-B14F-4D97-AF65-F5344CB8AC3E}">
        <p14:creationId xmlns:p14="http://schemas.microsoft.com/office/powerpoint/2010/main" val="38336632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42F9-5FF5-A14D-8E76-E14449EA1290}"/>
              </a:ext>
            </a:extLst>
          </p:cNvPr>
          <p:cNvSpPr>
            <a:spLocks noGrp="1"/>
          </p:cNvSpPr>
          <p:nvPr>
            <p:ph type="title"/>
          </p:nvPr>
        </p:nvSpPr>
        <p:spPr/>
        <p:txBody>
          <a:bodyPr/>
          <a:lstStyle/>
          <a:p>
            <a:r>
              <a:rPr lang="en-IT" dirty="0"/>
              <a:t>Standard files</a:t>
            </a:r>
          </a:p>
        </p:txBody>
      </p:sp>
      <p:sp>
        <p:nvSpPr>
          <p:cNvPr id="3" name="Content Placeholder 2">
            <a:extLst>
              <a:ext uri="{FF2B5EF4-FFF2-40B4-BE49-F238E27FC236}">
                <a16:creationId xmlns:a16="http://schemas.microsoft.com/office/drawing/2014/main" id="{5A83D9CA-B017-9F49-89D0-89CBC8B814BA}"/>
              </a:ext>
            </a:extLst>
          </p:cNvPr>
          <p:cNvSpPr>
            <a:spLocks noGrp="1"/>
          </p:cNvSpPr>
          <p:nvPr>
            <p:ph idx="1"/>
          </p:nvPr>
        </p:nvSpPr>
        <p:spPr/>
        <p:txBody>
          <a:bodyPr>
            <a:normAutofit/>
          </a:bodyPr>
          <a:lstStyle/>
          <a:p>
            <a:r>
              <a:rPr lang="en-GB" sz="2800" dirty="0" err="1">
                <a:solidFill>
                  <a:schemeClr val="accent6">
                    <a:lumMod val="75000"/>
                  </a:schemeClr>
                </a:solidFill>
                <a:latin typeface="Calibri" panose="020F0502020204030204" pitchFamily="34" charset="0"/>
                <a:cs typeface="Calibri" panose="020F0502020204030204" pitchFamily="34" charset="0"/>
              </a:rPr>
              <a:t>System.in</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an </a:t>
            </a:r>
            <a:r>
              <a:rPr lang="en-GB" sz="2800" dirty="0" err="1">
                <a:solidFill>
                  <a:schemeClr val="accent6">
                    <a:lumMod val="75000"/>
                  </a:schemeClr>
                </a:solidFill>
                <a:latin typeface="Calibri" panose="020F0502020204030204" pitchFamily="34" charset="0"/>
                <a:cs typeface="Calibri" panose="020F0502020204030204" pitchFamily="34" charset="0"/>
              </a:rPr>
              <a:t>InputStream</a:t>
            </a:r>
            <a:r>
              <a:rPr lang="en-GB" sz="2800" dirty="0">
                <a:latin typeface="Calibri" panose="020F0502020204030204" pitchFamily="34" charset="0"/>
                <a:cs typeface="Calibri" panose="020F0502020204030204" pitchFamily="34" charset="0"/>
              </a:rPr>
              <a:t> which is typically connected to keyboard input of console programs.</a:t>
            </a:r>
          </a:p>
          <a:p>
            <a:r>
              <a:rPr lang="en-GB" sz="2800" dirty="0" err="1">
                <a:solidFill>
                  <a:schemeClr val="accent6">
                    <a:lumMod val="75000"/>
                  </a:schemeClr>
                </a:solidFill>
                <a:latin typeface="Calibri" panose="020F0502020204030204" pitchFamily="34" charset="0"/>
                <a:cs typeface="Calibri" panose="020F0502020204030204" pitchFamily="34" charset="0"/>
              </a:rPr>
              <a:t>System.out</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to which you can write characters. It normally outputs the data you write to it to the console / terminal.</a:t>
            </a:r>
          </a:p>
          <a:p>
            <a:r>
              <a:rPr lang="en-GB" sz="2800" dirty="0" err="1">
                <a:solidFill>
                  <a:schemeClr val="accent6">
                    <a:lumMod val="75000"/>
                  </a:schemeClr>
                </a:solidFill>
                <a:latin typeface="Calibri" panose="020F0502020204030204" pitchFamily="34" charset="0"/>
                <a:cs typeface="Calibri" panose="020F0502020204030204" pitchFamily="34" charset="0"/>
              </a:rPr>
              <a:t>System.err</a:t>
            </a:r>
            <a:r>
              <a:rPr lang="en-GB" sz="2800" dirty="0">
                <a:solidFill>
                  <a:schemeClr val="accent6">
                    <a:lumMod val="75000"/>
                  </a:schemeClr>
                </a:solidFill>
                <a:latin typeface="Calibri" panose="020F0502020204030204" pitchFamily="34" charset="0"/>
                <a:cs typeface="Calibri" panose="020F0502020204030204" pitchFamily="34" charset="0"/>
              </a:rPr>
              <a:t> </a:t>
            </a:r>
            <a:r>
              <a:rPr lang="en-GB" sz="2800" dirty="0">
                <a:latin typeface="Calibri" panose="020F0502020204030204" pitchFamily="34" charset="0"/>
                <a:cs typeface="Calibri" panose="020F0502020204030204" pitchFamily="34" charset="0"/>
              </a:rPr>
              <a:t>is a </a:t>
            </a:r>
            <a:r>
              <a:rPr lang="en-GB" sz="2800" dirty="0" err="1">
                <a:solidFill>
                  <a:schemeClr val="accent6">
                    <a:lumMod val="75000"/>
                  </a:schemeClr>
                </a:solidFill>
                <a:latin typeface="Calibri" panose="020F0502020204030204" pitchFamily="34" charset="0"/>
                <a:cs typeface="Calibri" panose="020F0502020204030204" pitchFamily="34" charset="0"/>
              </a:rPr>
              <a:t>PrintStream</a:t>
            </a:r>
            <a:r>
              <a:rPr lang="en-GB" sz="2800" dirty="0">
                <a:latin typeface="Calibri" panose="020F0502020204030204" pitchFamily="34" charset="0"/>
                <a:cs typeface="Calibri" panose="020F0502020204030204" pitchFamily="34" charset="0"/>
              </a:rPr>
              <a:t>. It works like </a:t>
            </a:r>
            <a:r>
              <a:rPr lang="en-GB" sz="2800" dirty="0" err="1">
                <a:latin typeface="Calibri" panose="020F0502020204030204" pitchFamily="34" charset="0"/>
                <a:cs typeface="Calibri" panose="020F0502020204030204" pitchFamily="34" charset="0"/>
              </a:rPr>
              <a:t>System.out</a:t>
            </a:r>
            <a:r>
              <a:rPr lang="en-GB" sz="2800" dirty="0">
                <a:latin typeface="Calibri" panose="020F0502020204030204" pitchFamily="34" charset="0"/>
                <a:cs typeface="Calibri" panose="020F0502020204030204" pitchFamily="34" charset="0"/>
              </a:rPr>
              <a:t> except it is normally only used to output error texts. Some programs (like Eclipse) will show the output to </a:t>
            </a:r>
            <a:r>
              <a:rPr lang="en-GB" sz="2800" dirty="0" err="1">
                <a:latin typeface="Calibri" panose="020F0502020204030204" pitchFamily="34" charset="0"/>
                <a:cs typeface="Calibri" panose="020F0502020204030204" pitchFamily="34" charset="0"/>
              </a:rPr>
              <a:t>System.err</a:t>
            </a:r>
            <a:r>
              <a:rPr lang="en-GB" sz="2800" dirty="0">
                <a:latin typeface="Calibri" panose="020F0502020204030204" pitchFamily="34" charset="0"/>
                <a:cs typeface="Calibri" panose="020F0502020204030204" pitchFamily="34" charset="0"/>
              </a:rPr>
              <a:t> in red text, to make it more obvious that it is error text.</a:t>
            </a:r>
          </a:p>
          <a:p>
            <a:endParaRPr lang="en-IT"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50E86F1-DB0A-5247-A2AF-A8007D6AB541}"/>
              </a:ext>
            </a:extLst>
          </p:cNvPr>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3471296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AA141-33D8-A44F-A00F-63437AF88DD9}"/>
              </a:ext>
            </a:extLst>
          </p:cNvPr>
          <p:cNvSpPr>
            <a:spLocks noGrp="1"/>
          </p:cNvSpPr>
          <p:nvPr>
            <p:ph type="title"/>
          </p:nvPr>
        </p:nvSpPr>
        <p:spPr/>
        <p:txBody>
          <a:bodyPr/>
          <a:lstStyle/>
          <a:p>
            <a:r>
              <a:rPr lang="en-IT" dirty="0"/>
              <a:t>PrintStream Methods</a:t>
            </a:r>
          </a:p>
        </p:txBody>
      </p:sp>
      <p:sp>
        <p:nvSpPr>
          <p:cNvPr id="3" name="Content Placeholder 2">
            <a:extLst>
              <a:ext uri="{FF2B5EF4-FFF2-40B4-BE49-F238E27FC236}">
                <a16:creationId xmlns:a16="http://schemas.microsoft.com/office/drawing/2014/main" id="{98B3CD6C-F4E1-174F-86A6-255FEE8E8323}"/>
              </a:ext>
            </a:extLst>
          </p:cNvPr>
          <p:cNvSpPr>
            <a:spLocks noGrp="1"/>
          </p:cNvSpPr>
          <p:nvPr>
            <p:ph idx="1"/>
          </p:nvPr>
        </p:nvSpPr>
        <p:spPr/>
        <p:txBody>
          <a:bodyPr>
            <a:normAutofit/>
          </a:bodyPr>
          <a:lstStyle/>
          <a:p>
            <a:r>
              <a:rPr lang="en-GB" sz="2800" dirty="0">
                <a:solidFill>
                  <a:schemeClr val="accent6">
                    <a:lumMod val="75000"/>
                  </a:schemeClr>
                </a:solidFill>
                <a:latin typeface="Consolas" panose="020B0609020204030204" pitchFamily="49" charset="0"/>
                <a:cs typeface="Consolas" panose="020B0609020204030204" pitchFamily="49" charset="0"/>
              </a:rPr>
              <a:t>void print(String s) </a:t>
            </a:r>
            <a:r>
              <a:rPr lang="en-GB" sz="2800" dirty="0">
                <a:latin typeface="Consolas" panose="020B0609020204030204" pitchFamily="49" charset="0"/>
                <a:cs typeface="Consolas" panose="020B0609020204030204" pitchFamily="49" charset="0"/>
              </a:rPr>
              <a:t>		</a:t>
            </a:r>
          </a:p>
          <a:p>
            <a:pPr lvl="1"/>
            <a:r>
              <a:rPr lang="en-GB" sz="2400" dirty="0"/>
              <a:t>Prints a string</a:t>
            </a:r>
            <a:endParaRPr lang="en-GB" sz="2400" dirty="0">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void </a:t>
            </a:r>
            <a:r>
              <a:rPr lang="en-GB" sz="2800" dirty="0" err="1">
                <a:solidFill>
                  <a:schemeClr val="accent6">
                    <a:lumMod val="75000"/>
                  </a:schemeClr>
                </a:solidFill>
                <a:latin typeface="Consolas" panose="020B0609020204030204" pitchFamily="49" charset="0"/>
                <a:cs typeface="Consolas" panose="020B0609020204030204" pitchFamily="49" charset="0"/>
              </a:rPr>
              <a:t>println</a:t>
            </a:r>
            <a:r>
              <a:rPr lang="en-GB" sz="2800" dirty="0">
                <a:solidFill>
                  <a:schemeClr val="accent6">
                    <a:lumMod val="75000"/>
                  </a:schemeClr>
                </a:solidFill>
                <a:latin typeface="Consolas" panose="020B0609020204030204" pitchFamily="49" charset="0"/>
                <a:cs typeface="Consolas" panose="020B0609020204030204" pitchFamily="49" charset="0"/>
              </a:rPr>
              <a:t>(String s) </a:t>
            </a:r>
            <a:r>
              <a:rPr lang="en-GB" sz="2800" dirty="0">
                <a:latin typeface="Consolas" panose="020B0609020204030204" pitchFamily="49" charset="0"/>
                <a:cs typeface="Consolas" panose="020B0609020204030204" pitchFamily="49" charset="0"/>
              </a:rPr>
              <a:t>	</a:t>
            </a:r>
          </a:p>
          <a:p>
            <a:pPr lvl="1"/>
            <a:r>
              <a:rPr lang="en-GB" sz="2400" dirty="0"/>
              <a:t>Prints a String and then terminate the line</a:t>
            </a:r>
            <a:endParaRPr lang="en-GB" sz="2400" dirty="0">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void </a:t>
            </a:r>
            <a:r>
              <a:rPr lang="en-GB" sz="2800" dirty="0" err="1">
                <a:solidFill>
                  <a:schemeClr val="accent6">
                    <a:lumMod val="75000"/>
                  </a:schemeClr>
                </a:solidFill>
                <a:latin typeface="Consolas" panose="020B0609020204030204" pitchFamily="49" charset="0"/>
                <a:cs typeface="Consolas" panose="020B0609020204030204" pitchFamily="49" charset="0"/>
              </a:rPr>
              <a:t>printf</a:t>
            </a:r>
            <a:r>
              <a:rPr lang="en-GB" sz="2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800" dirty="0" err="1">
                <a:solidFill>
                  <a:schemeClr val="accent6">
                    <a:lumMod val="75000"/>
                  </a:schemeClr>
                </a:solidFill>
                <a:latin typeface="Consolas" panose="020B0609020204030204" pitchFamily="49" charset="0"/>
                <a:cs typeface="Consolas" panose="020B0609020204030204" pitchFamily="49" charset="0"/>
              </a:rPr>
              <a:t>args</a:t>
            </a:r>
            <a:r>
              <a:rPr lang="en-GB" sz="2800" dirty="0">
                <a:solidFill>
                  <a:schemeClr val="accent6">
                    <a:lumMod val="75000"/>
                  </a:schemeClr>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	</a:t>
            </a:r>
          </a:p>
          <a:p>
            <a:pPr lvl="1"/>
            <a:r>
              <a:rPr lang="en-GB" sz="2400" dirty="0"/>
              <a:t>Write a formatted string using the specified format string and arguments</a:t>
            </a:r>
            <a:endParaRPr lang="en-GB" sz="2400" dirty="0">
              <a:latin typeface="Consolas" panose="020B0609020204030204" pitchFamily="49" charset="0"/>
              <a:cs typeface="Consolas" panose="020B0609020204030204" pitchFamily="49" charset="0"/>
            </a:endParaRPr>
          </a:p>
          <a:p>
            <a:r>
              <a:rPr lang="en-GB" sz="2800" dirty="0">
                <a:solidFill>
                  <a:schemeClr val="accent6">
                    <a:lumMod val="75000"/>
                  </a:schemeClr>
                </a:solidFill>
                <a:latin typeface="Consolas" panose="020B0609020204030204" pitchFamily="49" charset="0"/>
                <a:cs typeface="Consolas" panose="020B0609020204030204" pitchFamily="49" charset="0"/>
              </a:rPr>
              <a:t>String </a:t>
            </a:r>
            <a:r>
              <a:rPr lang="en-GB" sz="2800" dirty="0" err="1">
                <a:solidFill>
                  <a:schemeClr val="accent6">
                    <a:lumMod val="75000"/>
                  </a:schemeClr>
                </a:solidFill>
                <a:latin typeface="Consolas" panose="020B0609020204030204" pitchFamily="49" charset="0"/>
                <a:cs typeface="Consolas" panose="020B0609020204030204" pitchFamily="49" charset="0"/>
              </a:rPr>
              <a:t>String.format</a:t>
            </a:r>
            <a:r>
              <a:rPr lang="en-GB" sz="2800" dirty="0">
                <a:solidFill>
                  <a:schemeClr val="accent6">
                    <a:lumMod val="75000"/>
                  </a:schemeClr>
                </a:solidFill>
                <a:latin typeface="Consolas" panose="020B0609020204030204" pitchFamily="49" charset="0"/>
                <a:cs typeface="Consolas" panose="020B0609020204030204" pitchFamily="49" charset="0"/>
              </a:rPr>
              <a:t>(String format, Object... </a:t>
            </a:r>
            <a:r>
              <a:rPr lang="en-GB" sz="2800" dirty="0" err="1">
                <a:solidFill>
                  <a:schemeClr val="accent6">
                    <a:lumMod val="75000"/>
                  </a:schemeClr>
                </a:solidFill>
                <a:latin typeface="Consolas" panose="020B0609020204030204" pitchFamily="49" charset="0"/>
                <a:cs typeface="Consolas" panose="020B0609020204030204" pitchFamily="49" charset="0"/>
              </a:rPr>
              <a:t>args</a:t>
            </a:r>
            <a:r>
              <a:rPr lang="en-GB" sz="2800" dirty="0">
                <a:solidFill>
                  <a:schemeClr val="accent6">
                    <a:lumMod val="75000"/>
                  </a:schemeClr>
                </a:solidFill>
                <a:latin typeface="Consolas" panose="020B0609020204030204" pitchFamily="49" charset="0"/>
                <a:cs typeface="Consolas" panose="020B0609020204030204" pitchFamily="49" charset="0"/>
              </a:rPr>
              <a:t>) </a:t>
            </a:r>
          </a:p>
          <a:p>
            <a:pPr lvl="1"/>
            <a:r>
              <a:rPr lang="en-GB" sz="2400" dirty="0"/>
              <a:t>Returns a formatted string using the specified format string and arguments</a:t>
            </a:r>
            <a:endParaRPr lang="en-IT" sz="2400" dirty="0">
              <a:latin typeface="Consolas" panose="020B0609020204030204" pitchFamily="49" charset="0"/>
              <a:cs typeface="Consolas" panose="020B0609020204030204" pitchFamily="49" charset="0"/>
            </a:endParaRPr>
          </a:p>
          <a:p>
            <a:endParaRPr lang="en-IT" sz="2800" dirty="0"/>
          </a:p>
        </p:txBody>
      </p:sp>
      <p:sp>
        <p:nvSpPr>
          <p:cNvPr id="4" name="Slide Number Placeholder 3">
            <a:extLst>
              <a:ext uri="{FF2B5EF4-FFF2-40B4-BE49-F238E27FC236}">
                <a16:creationId xmlns:a16="http://schemas.microsoft.com/office/drawing/2014/main" id="{7FC3AB54-3F6B-FD42-9796-52A2F0C9C18A}"/>
              </a:ext>
            </a:extLst>
          </p:cNvPr>
          <p:cNvSpPr>
            <a:spLocks noGrp="1"/>
          </p:cNvSpPr>
          <p:nvPr>
            <p:ph type="sldNum" sz="quarter" idx="12"/>
          </p:nvPr>
        </p:nvSpPr>
        <p:spPr/>
        <p:txBody>
          <a:bodyPr/>
          <a:lstStyle/>
          <a:p>
            <a:fld id="{D2040F39-7941-49A4-B48D-F201B18B6351}" type="slidenum">
              <a:rPr lang="it-IT" smtClean="0"/>
              <a:pPr/>
              <a:t>58</a:t>
            </a:fld>
            <a:endParaRPr lang="it-IT" dirty="0"/>
          </a:p>
        </p:txBody>
      </p:sp>
    </p:spTree>
    <p:extLst>
      <p:ext uri="{BB962C8B-B14F-4D97-AF65-F5344CB8AC3E}">
        <p14:creationId xmlns:p14="http://schemas.microsoft.com/office/powerpoint/2010/main" val="1458067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E5C4-8053-E84C-BF8B-B613F2DE5B4B}"/>
              </a:ext>
            </a:extLst>
          </p:cNvPr>
          <p:cNvSpPr>
            <a:spLocks noGrp="1"/>
          </p:cNvSpPr>
          <p:nvPr>
            <p:ph type="title"/>
          </p:nvPr>
        </p:nvSpPr>
        <p:spPr/>
        <p:txBody>
          <a:bodyPr/>
          <a:lstStyle/>
          <a:p>
            <a:r>
              <a:rPr lang="en-IT" dirty="0"/>
              <a:t>Scanner</a:t>
            </a:r>
          </a:p>
        </p:txBody>
      </p:sp>
      <p:sp>
        <p:nvSpPr>
          <p:cNvPr id="5" name="Content Placeholder 4">
            <a:extLst>
              <a:ext uri="{FF2B5EF4-FFF2-40B4-BE49-F238E27FC236}">
                <a16:creationId xmlns:a16="http://schemas.microsoft.com/office/drawing/2014/main" id="{490C2B60-BB91-724C-B887-C52B259EB780}"/>
              </a:ext>
            </a:extLst>
          </p:cNvPr>
          <p:cNvSpPr>
            <a:spLocks noGrp="1"/>
          </p:cNvSpPr>
          <p:nvPr>
            <p:ph sz="half" idx="1"/>
          </p:nvPr>
        </p:nvSpPr>
        <p:spPr/>
        <p:txBody>
          <a:bodyPr>
            <a:normAutofit/>
          </a:bodyPr>
          <a:lstStyle/>
          <a:p>
            <a:r>
              <a:rPr lang="en-GB" sz="2400" dirty="0">
                <a:solidFill>
                  <a:schemeClr val="accent6">
                    <a:lumMod val="75000"/>
                  </a:schemeClr>
                </a:solidFill>
              </a:rPr>
              <a:t>Scanner is a text scanner which can parse primitive types and strings using regular expressions</a:t>
            </a:r>
            <a:r>
              <a:rPr lang="en-GB" sz="2400" dirty="0"/>
              <a:t>.</a:t>
            </a:r>
          </a:p>
          <a:p>
            <a:r>
              <a:rPr lang="en-GB" sz="2400" dirty="0"/>
              <a:t>Scanner </a:t>
            </a:r>
            <a:r>
              <a:rPr lang="en-GB" sz="2400" dirty="0">
                <a:solidFill>
                  <a:schemeClr val="accent6">
                    <a:lumMod val="75000"/>
                  </a:schemeClr>
                </a:solidFill>
              </a:rPr>
              <a:t>breaks its input into tokens</a:t>
            </a:r>
            <a:r>
              <a:rPr lang="en-GB" sz="2400" dirty="0"/>
              <a:t> using a delimiter pattern, which by default matches whitespace. </a:t>
            </a:r>
          </a:p>
          <a:p>
            <a:r>
              <a:rPr lang="en-GB" sz="2400" dirty="0"/>
              <a:t>The resulting tokens may then be </a:t>
            </a:r>
            <a:r>
              <a:rPr lang="en-GB" sz="2400" dirty="0">
                <a:solidFill>
                  <a:schemeClr val="accent6">
                    <a:lumMod val="75000"/>
                  </a:schemeClr>
                </a:solidFill>
              </a:rPr>
              <a:t>converted into values of different types</a:t>
            </a:r>
            <a:r>
              <a:rPr lang="en-GB" sz="2400" dirty="0"/>
              <a:t> using the various next methods.</a:t>
            </a:r>
          </a:p>
          <a:p>
            <a:endParaRPr lang="en-IT" sz="2400" dirty="0"/>
          </a:p>
        </p:txBody>
      </p:sp>
      <p:sp>
        <p:nvSpPr>
          <p:cNvPr id="4" name="Slide Number Placeholder 3">
            <a:extLst>
              <a:ext uri="{FF2B5EF4-FFF2-40B4-BE49-F238E27FC236}">
                <a16:creationId xmlns:a16="http://schemas.microsoft.com/office/drawing/2014/main" id="{3DBAC72E-E214-EA41-B62A-6B7CCE27C36D}"/>
              </a:ext>
            </a:extLst>
          </p:cNvPr>
          <p:cNvSpPr>
            <a:spLocks noGrp="1"/>
          </p:cNvSpPr>
          <p:nvPr>
            <p:ph type="sldNum" sz="quarter" idx="12"/>
          </p:nvPr>
        </p:nvSpPr>
        <p:spPr/>
        <p:txBody>
          <a:bodyPr/>
          <a:lstStyle/>
          <a:p>
            <a:fld id="{D2040F39-7941-49A4-B48D-F201B18B6351}" type="slidenum">
              <a:rPr lang="it-IT" smtClean="0"/>
              <a:pPr/>
              <a:t>59</a:t>
            </a:fld>
            <a:endParaRPr lang="it-IT" dirty="0"/>
          </a:p>
        </p:txBody>
      </p:sp>
      <p:sp>
        <p:nvSpPr>
          <p:cNvPr id="8" name="Content Placeholder 7">
            <a:extLst>
              <a:ext uri="{FF2B5EF4-FFF2-40B4-BE49-F238E27FC236}">
                <a16:creationId xmlns:a16="http://schemas.microsoft.com/office/drawing/2014/main" id="{6E21358E-0866-A447-8258-14EEF73459C6}"/>
              </a:ext>
            </a:extLst>
          </p:cNvPr>
          <p:cNvSpPr>
            <a:spLocks noGrp="1"/>
          </p:cNvSpPr>
          <p:nvPr>
            <p:ph sz="half" idx="2"/>
          </p:nvPr>
        </p:nvSpPr>
        <p:spPr/>
        <p:txBody>
          <a:bodyPr>
            <a:normAutofit/>
          </a:bodyPr>
          <a:lstStyle/>
          <a:p>
            <a:pPr marL="0" indent="0">
              <a:buNone/>
            </a:pPr>
            <a:r>
              <a:rPr lang="en-GB" sz="1200" dirty="0">
                <a:latin typeface="Consolas" panose="020B0609020204030204" pitchFamily="49" charset="0"/>
                <a:cs typeface="Consolas" panose="020B0609020204030204" pitchFamily="49" charset="0"/>
              </a:rPr>
              <a:t>/* from stdin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r>
              <a:rPr lang="en-GB" sz="1200" dirty="0" err="1">
                <a:latin typeface="Consolas" panose="020B0609020204030204" pitchFamily="49" charset="0"/>
                <a:cs typeface="Consolas" panose="020B0609020204030204" pitchFamily="49" charset="0"/>
              </a:rPr>
              <a:t>System.in</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int </a:t>
            </a:r>
            <a:r>
              <a:rPr lang="en-GB" sz="1200" dirty="0" err="1">
                <a:latin typeface="Consolas" panose="020B0609020204030204" pitchFamily="49" charset="0"/>
                <a:cs typeface="Consolas" panose="020B0609020204030204" pitchFamily="49" charset="0"/>
              </a:rPr>
              <a:t>i</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sc.nextInt</a:t>
            </a:r>
            <a:r>
              <a:rPr lang="en-GB" sz="1200" dirty="0">
                <a:latin typeface="Consolas" panose="020B0609020204030204" pitchFamily="49" charset="0"/>
                <a:cs typeface="Consolas" panose="020B0609020204030204" pitchFamily="49" charset="0"/>
              </a:rPr>
              <a:t>();</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from a file */</a:t>
            </a:r>
          </a:p>
          <a:p>
            <a:pPr marL="0" indent="0">
              <a:buNone/>
            </a:pPr>
            <a:r>
              <a:rPr lang="en-GB" sz="1200" dirty="0">
                <a:latin typeface="Consolas" panose="020B0609020204030204" pitchFamily="49" charset="0"/>
                <a:cs typeface="Consolas" panose="020B0609020204030204" pitchFamily="49" charset="0"/>
              </a:rPr>
              <a:t>Scanner </a:t>
            </a:r>
            <a:r>
              <a:rPr lang="en-GB" sz="1200" dirty="0" err="1">
                <a:latin typeface="Consolas" panose="020B0609020204030204" pitchFamily="49" charset="0"/>
                <a:cs typeface="Consolas" panose="020B0609020204030204" pitchFamily="49" charset="0"/>
              </a:rPr>
              <a:t>sc</a:t>
            </a:r>
            <a:r>
              <a:rPr lang="en-GB" sz="1200" dirty="0">
                <a:latin typeface="Consolas" panose="020B0609020204030204" pitchFamily="49" charset="0"/>
                <a:cs typeface="Consolas" panose="020B0609020204030204" pitchFamily="49" charset="0"/>
              </a:rPr>
              <a:t> = new Scanner(</a:t>
            </a:r>
          </a:p>
          <a:p>
            <a:pPr marL="0" indent="0">
              <a:buNone/>
            </a:pPr>
            <a:r>
              <a:rPr lang="en-GB" sz="1200" dirty="0">
                <a:latin typeface="Consolas" panose="020B0609020204030204" pitchFamily="49" charset="0"/>
                <a:cs typeface="Consolas" panose="020B0609020204030204" pitchFamily="49" charset="0"/>
              </a:rPr>
              <a:t>		new File("</a:t>
            </a:r>
            <a:r>
              <a:rPr lang="en-GB" sz="1200" dirty="0" err="1">
                <a:latin typeface="Consolas" panose="020B0609020204030204" pitchFamily="49" charset="0"/>
                <a:cs typeface="Consolas" panose="020B0609020204030204" pitchFamily="49" charset="0"/>
              </a:rPr>
              <a:t>myNumbers</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while (</a:t>
            </a:r>
            <a:r>
              <a:rPr lang="en-GB" sz="1200" dirty="0" err="1">
                <a:latin typeface="Consolas" panose="020B0609020204030204" pitchFamily="49" charset="0"/>
                <a:cs typeface="Consolas" panose="020B0609020204030204" pitchFamily="49" charset="0"/>
              </a:rPr>
              <a:t>sc.hasNextLong</a:t>
            </a:r>
            <a:r>
              <a:rPr lang="en-GB" sz="1200" dirty="0">
                <a:latin typeface="Consolas" panose="020B0609020204030204" pitchFamily="49" charset="0"/>
                <a:cs typeface="Consolas" panose="020B0609020204030204" pitchFamily="49" charset="0"/>
              </a:rPr>
              <a:t>()) { </a:t>
            </a:r>
          </a:p>
          <a:p>
            <a:pPr marL="0" indent="0">
              <a:buNone/>
            </a:pPr>
            <a:r>
              <a:rPr lang="en-GB" sz="1200" dirty="0">
                <a:latin typeface="Consolas" panose="020B0609020204030204" pitchFamily="49" charset="0"/>
                <a:cs typeface="Consolas" panose="020B0609020204030204" pitchFamily="49" charset="0"/>
              </a:rPr>
              <a:t>	long </a:t>
            </a:r>
            <a:r>
              <a:rPr lang="en-GB" sz="1200" dirty="0" err="1">
                <a:latin typeface="Consolas" panose="020B0609020204030204" pitchFamily="49" charset="0"/>
                <a:cs typeface="Consolas" panose="020B0609020204030204" pitchFamily="49" charset="0"/>
              </a:rPr>
              <a:t>aLong</a:t>
            </a:r>
            <a:r>
              <a:rPr lang="en-GB" sz="1200" dirty="0">
                <a:latin typeface="Consolas" panose="020B0609020204030204" pitchFamily="49" charset="0"/>
                <a:cs typeface="Consolas" panose="020B0609020204030204" pitchFamily="49" charset="0"/>
              </a:rPr>
              <a:t> = </a:t>
            </a:r>
            <a:r>
              <a:rPr lang="en-GB" sz="1200" dirty="0" err="1">
                <a:latin typeface="Consolas" panose="020B0609020204030204" pitchFamily="49" charset="0"/>
                <a:cs typeface="Consolas" panose="020B0609020204030204" pitchFamily="49" charset="0"/>
              </a:rPr>
              <a:t>sc.nextLong</a:t>
            </a:r>
            <a:r>
              <a:rPr lang="en-GB" sz="1200" dirty="0">
                <a:latin typeface="Consolas" panose="020B0609020204030204" pitchFamily="49" charset="0"/>
                <a:cs typeface="Consolas" panose="020B0609020204030204" pitchFamily="49" charset="0"/>
              </a:rPr>
              <a:t>(); </a:t>
            </a:r>
          </a:p>
          <a:p>
            <a:pPr marL="0" indent="0">
              <a:buNone/>
            </a:pP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a:p>
            <a:pPr marL="0" indent="0">
              <a:buNone/>
            </a:pPr>
            <a:endParaRPr lang="en-IT" sz="1200" dirty="0">
              <a:latin typeface="Consolas" panose="020B0609020204030204" pitchFamily="49" charset="0"/>
              <a:cs typeface="Consolas" panose="020B0609020204030204" pitchFamily="49" charset="0"/>
            </a:endParaRPr>
          </a:p>
          <a:p>
            <a:pPr marL="0" indent="0">
              <a:buNone/>
            </a:pPr>
            <a:r>
              <a:rPr lang="en-IT" sz="1200" dirty="0">
                <a:latin typeface="Consolas" panose="020B0609020204030204" pitchFamily="49" charset="0"/>
                <a:cs typeface="Consolas" panose="020B0609020204030204" pitchFamily="49" charset="0"/>
              </a:rPr>
              <a:t>/* using regular expressions */</a:t>
            </a:r>
          </a:p>
          <a:p>
            <a:pPr marL="0" indent="0">
              <a:buNone/>
            </a:pPr>
            <a:r>
              <a:rPr lang="en-GB" sz="1200" dirty="0">
                <a:latin typeface="Consolas" panose="020B0609020204030204" pitchFamily="49" charset="0"/>
                <a:cs typeface="Consolas" panose="020B0609020204030204" pitchFamily="49" charset="0"/>
              </a:rPr>
              <a:t>String input = "1 fish 2 fish red fish blue fish"; </a:t>
            </a:r>
          </a:p>
          <a:p>
            <a:pPr marL="0" indent="0">
              <a:buNone/>
            </a:pPr>
            <a:r>
              <a:rPr lang="en-GB" sz="1200" dirty="0">
                <a:latin typeface="Consolas" panose="020B0609020204030204" pitchFamily="49" charset="0"/>
                <a:cs typeface="Consolas" panose="020B0609020204030204" pitchFamily="49" charset="0"/>
              </a:rPr>
              <a:t>Scanner s = new Scanner(input).</a:t>
            </a:r>
            <a:r>
              <a:rPr lang="en-GB" sz="1200" dirty="0" err="1">
                <a:latin typeface="Consolas" panose="020B0609020204030204" pitchFamily="49" charset="0"/>
                <a:cs typeface="Consolas" panose="020B0609020204030204" pitchFamily="49" charset="0"/>
              </a:rPr>
              <a:t>useDelimiter</a:t>
            </a:r>
            <a:r>
              <a:rPr lang="en-GB" sz="1200" dirty="0">
                <a:latin typeface="Consolas" panose="020B0609020204030204" pitchFamily="49" charset="0"/>
                <a:cs typeface="Consolas" panose="020B0609020204030204" pitchFamily="49" charset="0"/>
              </a:rPr>
              <a:t>("\\s*fish\\s*");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s.nextInt</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System.out.println</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s.next</a:t>
            </a:r>
            <a:r>
              <a:rPr lang="en-GB" sz="1200" dirty="0">
                <a:latin typeface="Consolas" panose="020B0609020204030204" pitchFamily="49" charset="0"/>
                <a:cs typeface="Consolas" panose="020B0609020204030204" pitchFamily="49" charset="0"/>
              </a:rPr>
              <a:t>()); </a:t>
            </a:r>
          </a:p>
          <a:p>
            <a:pPr marL="0" indent="0">
              <a:buNone/>
            </a:pPr>
            <a:r>
              <a:rPr lang="en-GB" sz="1200" dirty="0" err="1">
                <a:latin typeface="Consolas" panose="020B0609020204030204" pitchFamily="49" charset="0"/>
                <a:cs typeface="Consolas" panose="020B0609020204030204" pitchFamily="49" charset="0"/>
              </a:rPr>
              <a:t>s.close</a:t>
            </a:r>
            <a:r>
              <a:rPr lang="en-GB" sz="1200" dirty="0">
                <a:latin typeface="Consolas" panose="020B0609020204030204" pitchFamily="49" charset="0"/>
                <a:cs typeface="Consolas" panose="020B0609020204030204" pitchFamily="49" charset="0"/>
              </a:rPr>
              <a:t>();</a:t>
            </a:r>
            <a:endParaRPr lang="en-IT" sz="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7540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1981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6" name="Picture 5" descr="Screen Shot 2016-03-04 at 13.38.08.png"/>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423592" y="3705626"/>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Random Numbers</a:t>
            </a:r>
            <a:endParaRPr lang="it-IT" dirty="0"/>
          </a:p>
        </p:txBody>
      </p:sp>
    </p:spTree>
    <p:extLst>
      <p:ext uri="{BB962C8B-B14F-4D97-AF65-F5344CB8AC3E}">
        <p14:creationId xmlns:p14="http://schemas.microsoft.com/office/powerpoint/2010/main" val="3407923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CF95-8EA8-CE41-AFD5-C8121B3960B1}"/>
              </a:ext>
            </a:extLst>
          </p:cNvPr>
          <p:cNvSpPr>
            <a:spLocks noGrp="1"/>
          </p:cNvSpPr>
          <p:nvPr>
            <p:ph type="title"/>
          </p:nvPr>
        </p:nvSpPr>
        <p:spPr/>
        <p:txBody>
          <a:bodyPr>
            <a:normAutofit/>
          </a:bodyPr>
          <a:lstStyle/>
          <a:p>
            <a:r>
              <a:rPr lang="en-IT" dirty="0"/>
              <a:t>Random numbers</a:t>
            </a:r>
          </a:p>
        </p:txBody>
      </p:sp>
      <p:sp>
        <p:nvSpPr>
          <p:cNvPr id="3" name="Content Placeholder 2">
            <a:extLst>
              <a:ext uri="{FF2B5EF4-FFF2-40B4-BE49-F238E27FC236}">
                <a16:creationId xmlns:a16="http://schemas.microsoft.com/office/drawing/2014/main" id="{2B3C7F43-DF1D-FD44-95B0-ACF0F0BF3695}"/>
              </a:ext>
            </a:extLst>
          </p:cNvPr>
          <p:cNvSpPr>
            <a:spLocks noGrp="1"/>
          </p:cNvSpPr>
          <p:nvPr>
            <p:ph idx="1"/>
          </p:nvPr>
        </p:nvSpPr>
        <p:spPr/>
        <p:txBody>
          <a:bodyPr>
            <a:normAutofit lnSpcReduction="10000"/>
          </a:bodyPr>
          <a:lstStyle/>
          <a:p>
            <a:r>
              <a:rPr lang="en-IT" sz="2800" dirty="0">
                <a:solidFill>
                  <a:schemeClr val="accent6">
                    <a:lumMod val="75000"/>
                  </a:schemeClr>
                </a:solidFill>
                <a:latin typeface="Consolas" panose="020B0609020204030204" pitchFamily="49" charset="0"/>
                <a:cs typeface="Consolas" panose="020B0609020204030204" pitchFamily="49" charset="0"/>
              </a:rPr>
              <a:t>Math.random()</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a:latin typeface="Consolas" panose="020B0609020204030204" pitchFamily="49" charset="0"/>
                <a:cs typeface="Consolas" panose="020B0609020204030204" pitchFamily="49" charset="0"/>
              </a:rPr>
              <a:t>Random random = new Random();</a:t>
            </a:r>
          </a:p>
          <a:p>
            <a:pPr marL="457200" lvl="1" indent="0">
              <a:buNone/>
            </a:pPr>
            <a:r>
              <a:rPr lang="en-GB" sz="2400" dirty="0" err="1">
                <a:latin typeface="Consolas" panose="020B0609020204030204" pitchFamily="49" charset="0"/>
                <a:cs typeface="Consolas" panose="020B0609020204030204" pitchFamily="49" charset="0"/>
              </a:rPr>
              <a:t>random.nextInt</a:t>
            </a:r>
            <a:r>
              <a:rPr lang="en-GB" sz="2400" dirty="0">
                <a:latin typeface="Consolas" panose="020B0609020204030204" pitchFamily="49" charset="0"/>
                <a:cs typeface="Consolas" panose="020B0609020204030204" pitchFamily="49" charset="0"/>
              </a:rPr>
              <a:t>()			[MIN_VALUE, MAX_VALUE]</a:t>
            </a:r>
          </a:p>
          <a:p>
            <a:pPr marL="457200" lvl="1" indent="0">
              <a:buNone/>
            </a:pPr>
            <a:r>
              <a:rPr lang="en-GB" sz="2400" dirty="0" err="1">
                <a:latin typeface="Consolas" panose="020B0609020204030204" pitchFamily="49" charset="0"/>
                <a:cs typeface="Consolas" panose="020B0609020204030204" pitchFamily="49" charset="0"/>
              </a:rPr>
              <a:t>random.nextDouble</a:t>
            </a:r>
            <a:r>
              <a:rPr lang="en-GB" sz="2400" dirty="0">
                <a:latin typeface="Consolas" panose="020B0609020204030204" pitchFamily="49" charset="0"/>
                <a:cs typeface="Consolas" panose="020B0609020204030204" pitchFamily="49" charset="0"/>
              </a:rPr>
              <a:t>()		[0, 1]</a:t>
            </a:r>
          </a:p>
          <a:p>
            <a:pPr marL="457200" lvl="1" indent="0">
              <a:buNone/>
            </a:pPr>
            <a:r>
              <a:rPr lang="en-GB" sz="2400" dirty="0" err="1">
                <a:latin typeface="Consolas" panose="020B0609020204030204" pitchFamily="49" charset="0"/>
                <a:cs typeface="Consolas" panose="020B0609020204030204" pitchFamily="49" charset="0"/>
              </a:rPr>
              <a:t>random.nextBoolean</a:t>
            </a:r>
            <a:r>
              <a:rPr lang="en-GB" sz="2400" dirty="0">
                <a:latin typeface="Consolas" panose="020B0609020204030204" pitchFamily="49" charset="0"/>
                <a:cs typeface="Consolas" panose="020B0609020204030204" pitchFamily="49" charset="0"/>
              </a:rPr>
              <a:t>()	[true, false]</a:t>
            </a:r>
          </a:p>
          <a:p>
            <a:r>
              <a:rPr lang="en-GB" sz="2800" dirty="0" err="1">
                <a:solidFill>
                  <a:schemeClr val="accent6">
                    <a:lumMod val="75000"/>
                  </a:schemeClr>
                </a:solidFill>
                <a:latin typeface="Consolas" panose="020B0609020204030204" pitchFamily="49" charset="0"/>
                <a:cs typeface="Consolas" panose="020B0609020204030204" pitchFamily="49" charset="0"/>
              </a:rPr>
              <a:t>java.util.concurrent.ThreadLocalRandom</a:t>
            </a:r>
            <a:endParaRPr lang="en-GB" sz="2800" dirty="0">
              <a:solidFill>
                <a:schemeClr val="accent6">
                  <a:lumMod val="75000"/>
                </a:schemeClr>
              </a:solidFill>
              <a:latin typeface="Consolas" panose="020B0609020204030204" pitchFamily="49" charset="0"/>
              <a:cs typeface="Consolas" panose="020B0609020204030204" pitchFamily="49" charset="0"/>
            </a:endParaRP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nextInt</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nextDouble</a:t>
            </a:r>
            <a:r>
              <a:rPr lang="en-GB" sz="2400" dirty="0">
                <a:latin typeface="Consolas" panose="020B0609020204030204" pitchFamily="49" charset="0"/>
                <a:cs typeface="Consolas" panose="020B0609020204030204" pitchFamily="49" charset="0"/>
              </a:rPr>
              <a:t>()</a:t>
            </a:r>
          </a:p>
          <a:p>
            <a:pPr marL="457200" lvl="1" indent="0">
              <a:buNone/>
            </a:pPr>
            <a:r>
              <a:rPr lang="en-GB" sz="2400" dirty="0" err="1">
                <a:latin typeface="Consolas" panose="020B0609020204030204" pitchFamily="49" charset="0"/>
                <a:cs typeface="Consolas" panose="020B0609020204030204" pitchFamily="49" charset="0"/>
              </a:rPr>
              <a:t>ThreadLocalRandom.current</a:t>
            </a:r>
            <a:r>
              <a:rPr lang="en-GB" sz="2400" dirty="0">
                <a:latin typeface="Consolas" panose="020B0609020204030204" pitchFamily="49" charset="0"/>
                <a:cs typeface="Consolas" panose="020B0609020204030204" pitchFamily="49" charset="0"/>
              </a:rPr>
              <a:t>().</a:t>
            </a:r>
            <a:r>
              <a:rPr lang="en-GB" sz="2400" dirty="0" err="1">
                <a:latin typeface="Consolas" panose="020B0609020204030204" pitchFamily="49" charset="0"/>
                <a:cs typeface="Consolas" panose="020B0609020204030204" pitchFamily="49" charset="0"/>
              </a:rPr>
              <a:t>nextBoolean</a:t>
            </a:r>
            <a:r>
              <a:rPr lang="en-GB" sz="2400" dirty="0">
                <a:latin typeface="Consolas" panose="020B0609020204030204" pitchFamily="49" charset="0"/>
                <a:cs typeface="Consolas" panose="020B0609020204030204" pitchFamily="49" charset="0"/>
              </a:rPr>
              <a:t>()</a:t>
            </a:r>
          </a:p>
          <a:p>
            <a:pPr lvl="1"/>
            <a:endParaRPr lang="en-GB" sz="2400" dirty="0">
              <a:latin typeface="Consolas" panose="020B0609020204030204" pitchFamily="49" charset="0"/>
              <a:cs typeface="Consolas" panose="020B0609020204030204" pitchFamily="49" charset="0"/>
            </a:endParaRPr>
          </a:p>
          <a:p>
            <a:pPr lvl="1"/>
            <a:endParaRPr lang="en-IT" sz="2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F2F98F19-C953-7C4D-BFCD-53A12851C502}"/>
              </a:ext>
            </a:extLst>
          </p:cNvPr>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16489346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442-F795-3E46-AC58-421F9F5D5502}"/>
              </a:ext>
            </a:extLst>
          </p:cNvPr>
          <p:cNvSpPr>
            <a:spLocks noGrp="1"/>
          </p:cNvSpPr>
          <p:nvPr>
            <p:ph type="title"/>
          </p:nvPr>
        </p:nvSpPr>
        <p:spPr/>
        <p:txBody>
          <a:bodyPr/>
          <a:lstStyle/>
          <a:p>
            <a:r>
              <a:rPr lang="en-IT" dirty="0"/>
              <a:t>Wisdom Pills</a:t>
            </a:r>
          </a:p>
        </p:txBody>
      </p:sp>
      <p:sp>
        <p:nvSpPr>
          <p:cNvPr id="3" name="Content Placeholder 2">
            <a:extLst>
              <a:ext uri="{FF2B5EF4-FFF2-40B4-BE49-F238E27FC236}">
                <a16:creationId xmlns:a16="http://schemas.microsoft.com/office/drawing/2014/main" id="{210D2B36-5F6C-C648-A16C-A97E432A56F4}"/>
              </a:ext>
            </a:extLst>
          </p:cNvPr>
          <p:cNvSpPr>
            <a:spLocks noGrp="1"/>
          </p:cNvSpPr>
          <p:nvPr>
            <p:ph idx="1"/>
          </p:nvPr>
        </p:nvSpPr>
        <p:spPr/>
        <p:txBody>
          <a:bodyPr>
            <a:normAutofit fontScale="92500" lnSpcReduction="10000"/>
          </a:bodyPr>
          <a:lstStyle/>
          <a:p>
            <a:r>
              <a:rPr lang="en-GB" i="1" dirty="0"/>
              <a:t>The first rule of functions is that they should be small. The second rule of functions is that they should be smaller than that. This is not an assertion that I can justify. I can’t provide any references to research that shows that very small functions are better. What I can tell you is that for nearly four decades I have written functions of all different sizes. I’ve writ- ten several nasty 3,000-line abominations. I’ve written scads of functions in the 100 to 300 line range. And I’ve written functions that were 20 to 30 lines long. What this experience has taught me, through long trial and error, is that functions should be very small.   -- </a:t>
            </a:r>
            <a:r>
              <a:rPr lang="en-GB" b="1" dirty="0"/>
              <a:t>Clean Code, Robert C. Martin</a:t>
            </a:r>
            <a:endParaRPr lang="en-GB" dirty="0"/>
          </a:p>
          <a:p>
            <a:endParaRPr lang="en-IT" dirty="0"/>
          </a:p>
        </p:txBody>
      </p:sp>
      <p:sp>
        <p:nvSpPr>
          <p:cNvPr id="4" name="Slide Number Placeholder 3">
            <a:extLst>
              <a:ext uri="{FF2B5EF4-FFF2-40B4-BE49-F238E27FC236}">
                <a16:creationId xmlns:a16="http://schemas.microsoft.com/office/drawing/2014/main" id="{54C0A88D-ECBF-EB44-AD92-01336BACC331}"/>
              </a:ext>
            </a:extLst>
          </p:cNvPr>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1681402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endParaRPr lang="en-US" sz="2800" dirty="0"/>
          </a:p>
          <a:p>
            <a:pPr marL="0" indent="0">
              <a:buNone/>
            </a:pPr>
            <a:r>
              <a:rPr lang="en-US" sz="2800" dirty="0">
                <a:latin typeface="Consolas" panose="020B0609020204030204" pitchFamily="49" charset="0"/>
                <a:cs typeface="Consolas" panose="020B0609020204030204" pitchFamily="49" charset="0"/>
              </a:rPr>
              <a:t>public static void main(String[] </a:t>
            </a:r>
            <a:r>
              <a:rPr lang="en-US" sz="2800" dirty="0" err="1">
                <a:latin typeface="Consolas" panose="020B0609020204030204" pitchFamily="49" charset="0"/>
                <a:cs typeface="Consolas" panose="020B0609020204030204" pitchFamily="49" charset="0"/>
              </a:rPr>
              <a:t>args</a:t>
            </a:r>
            <a:r>
              <a:rPr lang="en-US" sz="2800" dirty="0">
                <a:latin typeface="Consolas" panose="020B0609020204030204" pitchFamily="49" charset="0"/>
                <a:cs typeface="Consolas" panose="020B0609020204030204" pitchFamily="49" charset="0"/>
              </a:rPr>
              <a:t>) {</a:t>
            </a:r>
          </a:p>
          <a:p>
            <a:pPr marL="0" indent="0">
              <a:buNone/>
            </a:pPr>
            <a:r>
              <a:rPr lang="it-IT" sz="2800" dirty="0">
                <a:latin typeface="Consolas" panose="020B0609020204030204" pitchFamily="49" charset="0"/>
                <a:cs typeface="Consolas" panose="020B0609020204030204" pitchFamily="49" charset="0"/>
              </a:rPr>
              <a:t>	</a:t>
            </a:r>
            <a:r>
              <a:rPr lang="mr-IN" sz="2800" dirty="0">
                <a:latin typeface="Consolas" panose="020B0609020204030204" pitchFamily="49" charset="0"/>
              </a:rPr>
              <a:t>…</a:t>
            </a:r>
            <a:endParaRPr lang="it-IT" sz="2800" dirty="0">
              <a:latin typeface="Consolas" panose="020B0609020204030204" pitchFamily="49" charset="0"/>
              <a:cs typeface="Consolas" panose="020B0609020204030204" pitchFamily="49" charset="0"/>
            </a:endParaRPr>
          </a:p>
          <a:p>
            <a:pPr marL="0" indent="0">
              <a:buNone/>
            </a:pPr>
            <a:r>
              <a:rPr lang="it-IT" sz="2800" dirty="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Variables</a:t>
            </a:r>
            <a:r>
              <a:rPr lang="it-IT" dirty="0"/>
              <a:t>, </a:t>
            </a:r>
            <a:r>
              <a:rPr lang="it-IT" dirty="0" err="1"/>
              <a:t>methods</a:t>
            </a:r>
            <a:r>
              <a:rPr lang="it-IT" dirty="0"/>
              <a:t>, </a:t>
            </a:r>
            <a:r>
              <a:rPr lang="it-IT" dirty="0" err="1"/>
              <a:t>conventions</a:t>
            </a:r>
            <a:r>
              <a:rPr lang="it-IT" dirty="0"/>
              <a:t> </a:t>
            </a:r>
          </a:p>
        </p:txBody>
      </p:sp>
    </p:spTree>
    <p:extLst>
      <p:ext uri="{BB962C8B-B14F-4D97-AF65-F5344CB8AC3E}">
        <p14:creationId xmlns:p14="http://schemas.microsoft.com/office/powerpoint/2010/main" val="343848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9</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351584" y="1600202"/>
            <a:ext cx="7429594" cy="4756462"/>
          </a:xfrm>
        </p:spPr>
      </p:pic>
    </p:spTree>
    <p:extLst>
      <p:ext uri="{BB962C8B-B14F-4D97-AF65-F5344CB8AC3E}">
        <p14:creationId xmlns:p14="http://schemas.microsoft.com/office/powerpoint/2010/main" val="3893277337"/>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00 - Java Introduction" id="{2D0C21C8-6F94-AC4C-8309-F1E5902B85F9}" vid="{1BB67297-C6B5-5C49-B905-92E04B265F5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Nicola</Template>
  <TotalTime>167</TotalTime>
  <Words>4370</Words>
  <Application>Microsoft Macintosh PowerPoint</Application>
  <PresentationFormat>Widescreen</PresentationFormat>
  <Paragraphs>641</Paragraphs>
  <Slides>62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Consolas</vt:lpstr>
      <vt:lpstr>Courier</vt:lpstr>
      <vt:lpstr>Courier New</vt:lpstr>
      <vt:lpstr>Wingdings</vt:lpstr>
      <vt:lpstr>Nicola</vt:lpstr>
      <vt:lpstr>Java Basics</vt:lpstr>
      <vt:lpstr>Timeline</vt:lpstr>
      <vt:lpstr>Features</vt:lpstr>
      <vt:lpstr>Building and running</vt:lpstr>
      <vt:lpstr>Compiled vs Interpreted</vt:lpstr>
      <vt:lpstr>Program, files and classes </vt:lpstr>
      <vt:lpstr>public static void main(String[] args)</vt:lpstr>
      <vt:lpstr>Variables, methods, conventions </vt:lpstr>
      <vt:lpstr>Primitive types </vt:lpstr>
      <vt:lpstr>Primitive types </vt:lpstr>
      <vt:lpstr>Constants</vt:lpstr>
      <vt:lpstr>Operators (integer and floating-point) </vt:lpstr>
      <vt:lpstr>Code blocks and Scope </vt:lpstr>
      <vt:lpstr>Methods</vt:lpstr>
      <vt:lpstr>Passing Parameters</vt:lpstr>
      <vt:lpstr>Passing Parameters </vt:lpstr>
      <vt:lpstr>Passing Parameters </vt:lpstr>
      <vt:lpstr>Comments</vt:lpstr>
      <vt:lpstr>Coding Conventions</vt:lpstr>
      <vt:lpstr>Flow control statements</vt:lpstr>
      <vt:lpstr>Flow control statements</vt:lpstr>
      <vt:lpstr>if statement</vt:lpstr>
      <vt:lpstr>switch statement</vt:lpstr>
      <vt:lpstr>do-while statement</vt:lpstr>
      <vt:lpstr>while statement</vt:lpstr>
      <vt:lpstr>for statement</vt:lpstr>
      <vt:lpstr>break/continue statements</vt:lpstr>
      <vt:lpstr>References and Objects</vt:lpstr>
      <vt:lpstr>References and Objects</vt:lpstr>
      <vt:lpstr>References and Objects</vt:lpstr>
      <vt:lpstr>Strings</vt:lpstr>
      <vt:lpstr>String</vt:lpstr>
      <vt:lpstr>String</vt:lpstr>
      <vt:lpstr>Strings in memory</vt:lpstr>
      <vt:lpstr>Strings in memory</vt:lpstr>
      <vt:lpstr>equals vs ==</vt:lpstr>
      <vt:lpstr>String methods</vt:lpstr>
      <vt:lpstr>The + operator</vt:lpstr>
      <vt:lpstr>StringBuilder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java.util.Arrays</vt:lpstr>
      <vt:lpstr> System.arraycopy()</vt:lpstr>
      <vt:lpstr>Example</vt:lpstr>
      <vt:lpstr>Accessing Terminal</vt:lpstr>
      <vt:lpstr>Standard files</vt:lpstr>
      <vt:lpstr>PrintStream Methods</vt:lpstr>
      <vt:lpstr>Scanner</vt:lpstr>
      <vt:lpstr>Random Numbers</vt:lpstr>
      <vt:lpstr>Random numbers</vt:lpstr>
      <vt:lpstr>Wisdom Pills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Microsoft Office User</dc:creator>
  <cp:lastModifiedBy>Microsoft Office User</cp:lastModifiedBy>
  <cp:revision>66</cp:revision>
  <cp:lastPrinted>2021-10-10T16:21:50Z</cp:lastPrinted>
  <dcterms:created xsi:type="dcterms:W3CDTF">2021-09-29T20:16:21Z</dcterms:created>
  <dcterms:modified xsi:type="dcterms:W3CDTF">2021-10-14T10:12:07Z</dcterms:modified>
</cp:coreProperties>
</file>