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6"/>
  </p:notesMasterIdLst>
  <p:sldIdLst>
    <p:sldId id="256" r:id="rId2"/>
    <p:sldId id="257" r:id="rId3"/>
    <p:sldId id="258" r:id="rId4"/>
    <p:sldId id="261" r:id="rId5"/>
    <p:sldId id="267" r:id="rId6"/>
    <p:sldId id="265" r:id="rId7"/>
    <p:sldId id="260" r:id="rId8"/>
    <p:sldId id="272" r:id="rId9"/>
    <p:sldId id="273" r:id="rId10"/>
    <p:sldId id="274" r:id="rId11"/>
    <p:sldId id="275" r:id="rId12"/>
    <p:sldId id="393" r:id="rId13"/>
    <p:sldId id="277" r:id="rId14"/>
    <p:sldId id="391" r:id="rId15"/>
    <p:sldId id="392" r:id="rId16"/>
    <p:sldId id="282" r:id="rId17"/>
    <p:sldId id="278" r:id="rId18"/>
    <p:sldId id="292" r:id="rId19"/>
    <p:sldId id="264" r:id="rId20"/>
    <p:sldId id="374" r:id="rId21"/>
    <p:sldId id="375" r:id="rId22"/>
    <p:sldId id="382" r:id="rId23"/>
    <p:sldId id="394" r:id="rId24"/>
    <p:sldId id="395" r:id="rId25"/>
    <p:sldId id="383" r:id="rId26"/>
    <p:sldId id="384" r:id="rId27"/>
    <p:sldId id="376" r:id="rId28"/>
    <p:sldId id="408" r:id="rId29"/>
    <p:sldId id="379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405" r:id="rId43"/>
    <p:sldId id="407" r:id="rId44"/>
    <p:sldId id="406" r:id="rId4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6"/>
    <p:restoredTop sz="93664"/>
  </p:normalViewPr>
  <p:slideViewPr>
    <p:cSldViewPr>
      <p:cViewPr varScale="1">
        <p:scale>
          <a:sx n="118" d="100"/>
          <a:sy n="118" d="100"/>
        </p:scale>
        <p:origin x="11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-356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29/09/21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70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Java Basics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blocks and Scope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code blocks are the same as in C language </a:t>
            </a:r>
          </a:p>
          <a:p>
            <a:r>
              <a:rPr lang="en-US" sz="2400" dirty="0"/>
              <a:t>Each block is enclosed by </a:t>
            </a:r>
            <a:r>
              <a:rPr lang="en-US" sz="2400" dirty="0">
                <a:solidFill>
                  <a:schemeClr val="accent6"/>
                </a:solidFill>
              </a:rPr>
              <a:t>braces</a:t>
            </a:r>
            <a:r>
              <a:rPr lang="en-US" sz="2400" dirty="0"/>
              <a:t> { } and starts a new </a:t>
            </a:r>
            <a:r>
              <a:rPr lang="en-US" sz="2400" dirty="0">
                <a:solidFill>
                  <a:srgbClr val="F79646"/>
                </a:solidFill>
              </a:rPr>
              <a:t>scope</a:t>
            </a:r>
            <a:r>
              <a:rPr lang="en-US" sz="2400" dirty="0"/>
              <a:t> for the variables </a:t>
            </a:r>
          </a:p>
          <a:p>
            <a:r>
              <a:rPr lang="en-US" sz="2400" dirty="0"/>
              <a:t>Variables can be declared both at the beginning and in the middle of block code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for 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=0;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&lt;10;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++){ </a:t>
            </a:r>
          </a:p>
          <a:p>
            <a:pPr marL="400050" lvl="1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x = 12;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...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y; </a:t>
            </a:r>
          </a:p>
          <a:p>
            <a:pPr marL="400050" lvl="1" indent="0">
              <a:buNone/>
            </a:pPr>
            <a:r>
              <a:rPr lang="en-US" sz="1600" dirty="0">
                <a:latin typeface="Courier New"/>
                <a:cs typeface="Courier New"/>
              </a:rPr>
              <a:t>...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0408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as C </a:t>
            </a:r>
          </a:p>
          <a:p>
            <a:pPr lvl="1"/>
            <a:r>
              <a:rPr lang="en-US" dirty="0"/>
              <a:t>if-else</a:t>
            </a:r>
          </a:p>
          <a:p>
            <a:pPr lvl="1"/>
            <a:r>
              <a:rPr lang="en-US" dirty="0"/>
              <a:t>switch-case </a:t>
            </a:r>
          </a:p>
          <a:p>
            <a:pPr lvl="1"/>
            <a:r>
              <a:rPr lang="en-US" dirty="0"/>
              <a:t>while </a:t>
            </a:r>
          </a:p>
          <a:p>
            <a:pPr lvl="1"/>
            <a:r>
              <a:rPr lang="en-US" dirty="0"/>
              <a:t>do-while</a:t>
            </a:r>
          </a:p>
          <a:p>
            <a:pPr lvl="1"/>
            <a:r>
              <a:rPr lang="en-US" dirty="0"/>
              <a:t>for</a:t>
            </a:r>
          </a:p>
          <a:p>
            <a:pPr lvl="1"/>
            <a:r>
              <a:rPr lang="en-US" dirty="0"/>
              <a:t>break </a:t>
            </a:r>
          </a:p>
          <a:p>
            <a:pPr lvl="1"/>
            <a:r>
              <a:rPr lang="en-US" dirty="0"/>
              <a:t>continue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2012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3B0E-C2CD-CA47-A8AF-78FF0704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Switch-case (with </a:t>
            </a:r>
            <a:r>
              <a:rPr lang="it-IT" dirty="0" err="1"/>
              <a:t>chars</a:t>
            </a:r>
            <a:r>
              <a:rPr lang="it-IT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E720B-9E9F-AA4B-88B0-EEE12D40C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Test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grade = ‘A’;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(grade)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case 'A' 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Excellent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!"); 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case 'B' 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case 'C' 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Well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case 'D' 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passed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default 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Invalid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grade");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("Your grade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" + grade);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93916-DFCA-8845-8124-E5FEB7C6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7584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are always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passed by value </a:t>
            </a:r>
          </a:p>
          <a:p>
            <a:r>
              <a:rPr lang="en-US" dirty="0"/>
              <a:t>...they can be primitive types or object references </a:t>
            </a:r>
          </a:p>
          <a:p>
            <a:r>
              <a:rPr lang="en-US" dirty="0"/>
              <a:t>Note well: </a:t>
            </a:r>
            <a:r>
              <a:rPr lang="en-US" dirty="0">
                <a:solidFill>
                  <a:srgbClr val="E46C0A"/>
                </a:solidFill>
              </a:rPr>
              <a:t>only the object reference is copied </a:t>
            </a:r>
            <a:r>
              <a:rPr lang="en-US" dirty="0"/>
              <a:t>not the value of the object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0358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3D64-15F9-2F4F-8DDE-39BECF4B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Passing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51A50A6F-06B8-DE47-822F-3A190CC4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30848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p1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Point(0, 0); 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p2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Point(10, 10); 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(p2);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swap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(p1, p2);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(p1);  // 0, 0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(p2);  // 10, 10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swap(Point p1, Point p2)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p1;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p1 = p2;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p2 =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000A7-EF04-8D40-A3CA-3F2C74E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CDC4F0-6373-4D4D-AE92-C115C06B3B5B}"/>
              </a:ext>
            </a:extLst>
          </p:cNvPr>
          <p:cNvSpPr/>
          <p:nvPr/>
        </p:nvSpPr>
        <p:spPr>
          <a:xfrm>
            <a:off x="6000113" y="2846053"/>
            <a:ext cx="1296144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(0, 0)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06BB990-CEED-8342-95F3-53CD849A7CFC}"/>
              </a:ext>
            </a:extLst>
          </p:cNvPr>
          <p:cNvSpPr/>
          <p:nvPr/>
        </p:nvSpPr>
        <p:spPr>
          <a:xfrm>
            <a:off x="6000113" y="3782157"/>
            <a:ext cx="1296144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(10, 10)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F07E5-83B4-514B-BADF-FAD4C6CC59AE}"/>
              </a:ext>
            </a:extLst>
          </p:cNvPr>
          <p:cNvSpPr txBox="1"/>
          <p:nvPr/>
        </p:nvSpPr>
        <p:spPr>
          <a:xfrm>
            <a:off x="4765685" y="29494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967A3-DA77-2748-BC57-C7E7E7215ADF}"/>
              </a:ext>
            </a:extLst>
          </p:cNvPr>
          <p:cNvSpPr txBox="1"/>
          <p:nvPr/>
        </p:nvSpPr>
        <p:spPr>
          <a:xfrm>
            <a:off x="4765685" y="388552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F044B-25B3-0746-BF2F-653318543CD5}"/>
              </a:ext>
            </a:extLst>
          </p:cNvPr>
          <p:cNvCxnSpPr>
            <a:cxnSpLocks/>
          </p:cNvCxnSpPr>
          <p:nvPr/>
        </p:nvCxnSpPr>
        <p:spPr>
          <a:xfrm>
            <a:off x="5289129" y="3134085"/>
            <a:ext cx="566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1585D3-D2EF-C04C-8C6D-B83FD5C73DB7}"/>
              </a:ext>
            </a:extLst>
          </p:cNvPr>
          <p:cNvCxnSpPr>
            <a:cxnSpLocks/>
          </p:cNvCxnSpPr>
          <p:nvPr/>
        </p:nvCxnSpPr>
        <p:spPr>
          <a:xfrm>
            <a:off x="5289129" y="4070189"/>
            <a:ext cx="566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BEB508-6401-5143-96BF-F5C378DCE182}"/>
              </a:ext>
            </a:extLst>
          </p:cNvPr>
          <p:cNvCxnSpPr/>
          <p:nvPr/>
        </p:nvCxnSpPr>
        <p:spPr>
          <a:xfrm>
            <a:off x="7452320" y="1781824"/>
            <a:ext cx="0" cy="3888432"/>
          </a:xfrm>
          <a:prstGeom prst="line">
            <a:avLst/>
          </a:prstGeom>
          <a:ln w="12700"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F82BC2-3FE1-C04D-8254-71CA8B77F038}"/>
              </a:ext>
            </a:extLst>
          </p:cNvPr>
          <p:cNvSpPr txBox="1"/>
          <p:nvPr/>
        </p:nvSpPr>
        <p:spPr>
          <a:xfrm>
            <a:off x="4524041" y="229531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main</a:t>
            </a:r>
            <a:r>
              <a:rPr lang="it-IT" dirty="0"/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7B7DB-4539-F14F-889E-C5154194CDB7}"/>
              </a:ext>
            </a:extLst>
          </p:cNvPr>
          <p:cNvSpPr txBox="1"/>
          <p:nvPr/>
        </p:nvSpPr>
        <p:spPr>
          <a:xfrm>
            <a:off x="7599728" y="2315253"/>
            <a:ext cx="80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swap()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21E01F-B468-374B-9DDD-C90E6F276E09}"/>
              </a:ext>
            </a:extLst>
          </p:cNvPr>
          <p:cNvSpPr txBox="1"/>
          <p:nvPr/>
        </p:nvSpPr>
        <p:spPr>
          <a:xfrm>
            <a:off x="8630977" y="290164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192CA-DBF8-9E4A-BC2D-52188C62EF3F}"/>
              </a:ext>
            </a:extLst>
          </p:cNvPr>
          <p:cNvSpPr txBox="1"/>
          <p:nvPr/>
        </p:nvSpPr>
        <p:spPr>
          <a:xfrm>
            <a:off x="8650636" y="38375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C4F8DD-DFDC-4242-BE8E-A7B6B370E190}"/>
              </a:ext>
            </a:extLst>
          </p:cNvPr>
          <p:cNvCxnSpPr>
            <a:cxnSpLocks/>
          </p:cNvCxnSpPr>
          <p:nvPr/>
        </p:nvCxnSpPr>
        <p:spPr>
          <a:xfrm flipH="1">
            <a:off x="7608384" y="3116777"/>
            <a:ext cx="923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C614C-D03A-684E-8736-80E9C85CE3F0}"/>
              </a:ext>
            </a:extLst>
          </p:cNvPr>
          <p:cNvCxnSpPr>
            <a:cxnSpLocks/>
          </p:cNvCxnSpPr>
          <p:nvPr/>
        </p:nvCxnSpPr>
        <p:spPr>
          <a:xfrm flipH="1">
            <a:off x="7608384" y="4042460"/>
            <a:ext cx="923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8BD55A-4884-A348-A13C-B7E2FBBA6E60}"/>
              </a:ext>
            </a:extLst>
          </p:cNvPr>
          <p:cNvCxnSpPr>
            <a:cxnSpLocks/>
          </p:cNvCxnSpPr>
          <p:nvPr/>
        </p:nvCxnSpPr>
        <p:spPr>
          <a:xfrm flipH="1">
            <a:off x="7608384" y="3252124"/>
            <a:ext cx="923934" cy="58498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2FACD0-AE90-1447-B8FF-B245354608CC}"/>
              </a:ext>
            </a:extLst>
          </p:cNvPr>
          <p:cNvCxnSpPr>
            <a:cxnSpLocks/>
          </p:cNvCxnSpPr>
          <p:nvPr/>
        </p:nvCxnSpPr>
        <p:spPr>
          <a:xfrm flipH="1" flipV="1">
            <a:off x="7599728" y="3270975"/>
            <a:ext cx="932590" cy="5661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D673EA-7F21-6842-9ED7-BB9778831D8D}"/>
              </a:ext>
            </a:extLst>
          </p:cNvPr>
          <p:cNvCxnSpPr/>
          <p:nvPr/>
        </p:nvCxnSpPr>
        <p:spPr>
          <a:xfrm>
            <a:off x="5879803" y="1837941"/>
            <a:ext cx="0" cy="3888432"/>
          </a:xfrm>
          <a:prstGeom prst="line">
            <a:avLst/>
          </a:prstGeom>
          <a:ln w="12700"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2D137C7-7A08-2542-809B-F30C987A2B7E}"/>
              </a:ext>
            </a:extLst>
          </p:cNvPr>
          <p:cNvSpPr txBox="1"/>
          <p:nvPr/>
        </p:nvSpPr>
        <p:spPr>
          <a:xfrm>
            <a:off x="6339577" y="227687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36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3D64-15F9-2F4F-8DDE-39BECF4B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Passing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51A50A6F-06B8-DE47-822F-3A190CC4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30848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p1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Point(0, 0); 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p2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Point(10, 10); 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(p2);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(p1, p2);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(p1);  // 10, 10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(p2);  // 0, 0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(Point p1, Point p2)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p1.move(10, 10);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p2.move(0, 0);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000A7-EF04-8D40-A3CA-3F2C74E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CDC4F0-6373-4D4D-AE92-C115C06B3B5B}"/>
              </a:ext>
            </a:extLst>
          </p:cNvPr>
          <p:cNvSpPr/>
          <p:nvPr/>
        </p:nvSpPr>
        <p:spPr>
          <a:xfrm>
            <a:off x="6000113" y="2846053"/>
            <a:ext cx="1296144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(0, 0)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06BB990-CEED-8342-95F3-53CD849A7CFC}"/>
              </a:ext>
            </a:extLst>
          </p:cNvPr>
          <p:cNvSpPr/>
          <p:nvPr/>
        </p:nvSpPr>
        <p:spPr>
          <a:xfrm>
            <a:off x="6000113" y="3782157"/>
            <a:ext cx="1296144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(10, 10)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F07E5-83B4-514B-BADF-FAD4C6CC59AE}"/>
              </a:ext>
            </a:extLst>
          </p:cNvPr>
          <p:cNvSpPr txBox="1"/>
          <p:nvPr/>
        </p:nvSpPr>
        <p:spPr>
          <a:xfrm>
            <a:off x="4765685" y="29494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967A3-DA77-2748-BC57-C7E7E7215ADF}"/>
              </a:ext>
            </a:extLst>
          </p:cNvPr>
          <p:cNvSpPr txBox="1"/>
          <p:nvPr/>
        </p:nvSpPr>
        <p:spPr>
          <a:xfrm>
            <a:off x="4765685" y="388552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F044B-25B3-0746-BF2F-653318543CD5}"/>
              </a:ext>
            </a:extLst>
          </p:cNvPr>
          <p:cNvCxnSpPr>
            <a:cxnSpLocks/>
          </p:cNvCxnSpPr>
          <p:nvPr/>
        </p:nvCxnSpPr>
        <p:spPr>
          <a:xfrm>
            <a:off x="5289129" y="3134085"/>
            <a:ext cx="566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1585D3-D2EF-C04C-8C6D-B83FD5C73DB7}"/>
              </a:ext>
            </a:extLst>
          </p:cNvPr>
          <p:cNvCxnSpPr>
            <a:cxnSpLocks/>
          </p:cNvCxnSpPr>
          <p:nvPr/>
        </p:nvCxnSpPr>
        <p:spPr>
          <a:xfrm>
            <a:off x="5289129" y="4070189"/>
            <a:ext cx="566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BEB508-6401-5143-96BF-F5C378DCE182}"/>
              </a:ext>
            </a:extLst>
          </p:cNvPr>
          <p:cNvCxnSpPr/>
          <p:nvPr/>
        </p:nvCxnSpPr>
        <p:spPr>
          <a:xfrm>
            <a:off x="7452320" y="1781824"/>
            <a:ext cx="0" cy="3888432"/>
          </a:xfrm>
          <a:prstGeom prst="line">
            <a:avLst/>
          </a:prstGeom>
          <a:ln w="12700"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F82BC2-3FE1-C04D-8254-71CA8B77F038}"/>
              </a:ext>
            </a:extLst>
          </p:cNvPr>
          <p:cNvSpPr txBox="1"/>
          <p:nvPr/>
        </p:nvSpPr>
        <p:spPr>
          <a:xfrm>
            <a:off x="4524041" y="229531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main</a:t>
            </a:r>
            <a:r>
              <a:rPr lang="it-IT" dirty="0"/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7B7DB-4539-F14F-889E-C5154194CDB7}"/>
              </a:ext>
            </a:extLst>
          </p:cNvPr>
          <p:cNvSpPr txBox="1"/>
          <p:nvPr/>
        </p:nvSpPr>
        <p:spPr>
          <a:xfrm>
            <a:off x="7596336" y="2295310"/>
            <a:ext cx="84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move</a:t>
            </a:r>
            <a:r>
              <a:rPr lang="it-IT" dirty="0"/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21E01F-B468-374B-9DDD-C90E6F276E09}"/>
              </a:ext>
            </a:extLst>
          </p:cNvPr>
          <p:cNvSpPr txBox="1"/>
          <p:nvPr/>
        </p:nvSpPr>
        <p:spPr>
          <a:xfrm>
            <a:off x="8630977" y="290164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192CA-DBF8-9E4A-BC2D-52188C62EF3F}"/>
              </a:ext>
            </a:extLst>
          </p:cNvPr>
          <p:cNvSpPr txBox="1"/>
          <p:nvPr/>
        </p:nvSpPr>
        <p:spPr>
          <a:xfrm>
            <a:off x="8650636" y="38375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C4F8DD-DFDC-4242-BE8E-A7B6B370E190}"/>
              </a:ext>
            </a:extLst>
          </p:cNvPr>
          <p:cNvCxnSpPr>
            <a:cxnSpLocks/>
          </p:cNvCxnSpPr>
          <p:nvPr/>
        </p:nvCxnSpPr>
        <p:spPr>
          <a:xfrm flipH="1">
            <a:off x="7608384" y="3116777"/>
            <a:ext cx="923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C614C-D03A-684E-8736-80E9C85CE3F0}"/>
              </a:ext>
            </a:extLst>
          </p:cNvPr>
          <p:cNvCxnSpPr>
            <a:cxnSpLocks/>
          </p:cNvCxnSpPr>
          <p:nvPr/>
        </p:nvCxnSpPr>
        <p:spPr>
          <a:xfrm flipH="1">
            <a:off x="7608384" y="4042460"/>
            <a:ext cx="923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D673EA-7F21-6842-9ED7-BB9778831D8D}"/>
              </a:ext>
            </a:extLst>
          </p:cNvPr>
          <p:cNvCxnSpPr/>
          <p:nvPr/>
        </p:nvCxnSpPr>
        <p:spPr>
          <a:xfrm>
            <a:off x="5879803" y="1837941"/>
            <a:ext cx="0" cy="3888432"/>
          </a:xfrm>
          <a:prstGeom prst="line">
            <a:avLst/>
          </a:prstGeom>
          <a:ln w="12700"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422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 types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118BD67-256D-C546-A255-4594BB238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7624" y="1600200"/>
            <a:ext cx="7069554" cy="4525963"/>
          </a:xfrm>
        </p:spPr>
      </p:pic>
    </p:spTree>
    <p:extLst>
      <p:ext uri="{BB962C8B-B14F-4D97-AF65-F5344CB8AC3E}">
        <p14:creationId xmlns:p14="http://schemas.microsoft.com/office/powerpoint/2010/main" val="389327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79646"/>
                </a:solidFill>
              </a:rPr>
              <a:t>final</a:t>
            </a:r>
            <a:r>
              <a:rPr lang="en-US" dirty="0"/>
              <a:t> modifier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final float PI = 3.1415;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PI = 16.0;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ERROR, no changes allowed</a:t>
            </a: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Use uppercases (coding conventions)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6312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Operators (integer and floating-point)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Operators follow C syntax: </a:t>
            </a:r>
          </a:p>
          <a:p>
            <a:pPr lvl="1"/>
            <a:r>
              <a:rPr lang="en-US" dirty="0"/>
              <a:t>arithmetical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 - * / %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Wingdings"/>
            </a:endParaRPr>
          </a:p>
          <a:p>
            <a:pPr lvl="1"/>
            <a:r>
              <a:rPr lang="en-US" dirty="0"/>
              <a:t>Relational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==  !=  &gt;  &lt;  &gt;=  &lt;=</a:t>
            </a:r>
          </a:p>
          <a:p>
            <a:pPr lvl="1"/>
            <a:r>
              <a:rPr lang="en-US" dirty="0"/>
              <a:t>bitwise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&amp;  | ^ !  &gt;&gt;  &lt;&lt; </a:t>
            </a:r>
          </a:p>
          <a:p>
            <a:pPr lvl="1"/>
            <a:r>
              <a:rPr lang="en-US" dirty="0"/>
              <a:t>Logical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  &amp;&amp; || ! ^</a:t>
            </a:r>
          </a:p>
          <a:p>
            <a:pPr lvl="1"/>
            <a:r>
              <a:rPr lang="en-US" dirty="0"/>
              <a:t>Assignment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 += -= *= /= %= &amp;= |= ^= </a:t>
            </a:r>
          </a:p>
          <a:p>
            <a:pPr lvl="1"/>
            <a:r>
              <a:rPr lang="en-US" dirty="0"/>
              <a:t>Increment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++  --</a:t>
            </a:r>
          </a:p>
          <a:p>
            <a:r>
              <a:rPr lang="en-US" dirty="0"/>
              <a:t>Chars can be treated as integers (e.g. switch)</a:t>
            </a:r>
          </a:p>
          <a:p>
            <a:r>
              <a:rPr lang="en-US" dirty="0"/>
              <a:t>Logical operators work ONLY on </a:t>
            </a:r>
            <a:r>
              <a:rPr lang="en-US" dirty="0" err="1"/>
              <a:t>booleans</a:t>
            </a:r>
            <a:r>
              <a:rPr lang="en-US" dirty="0"/>
              <a:t>. </a:t>
            </a:r>
            <a:r>
              <a:rPr lang="en-US" dirty="0" err="1"/>
              <a:t>int</a:t>
            </a:r>
            <a:r>
              <a:rPr lang="en-US" dirty="0"/>
              <a:t> is NOT considered a </a:t>
            </a:r>
            <a:r>
              <a:rPr lang="en-US" dirty="0" err="1"/>
              <a:t>boolean</a:t>
            </a:r>
            <a:r>
              <a:rPr lang="en-US" dirty="0"/>
              <a:t> value like in C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6827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final double PI = 3.14;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attributeName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methodName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	/* this is a comment*/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 Eclipse: CTRL+A, CTRL-I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(Auto Indent)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730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1991: SUN develops a language for cable TV boxes</a:t>
            </a:r>
          </a:p>
          <a:p>
            <a:r>
              <a:rPr lang="en-US" sz="2400" dirty="0"/>
              <a:t>1996: Java 1</a:t>
            </a:r>
          </a:p>
          <a:p>
            <a:r>
              <a:rPr lang="en-US" sz="2400" dirty="0"/>
              <a:t>1996: Netscape browser supports Java. Popularity grows</a:t>
            </a:r>
          </a:p>
          <a:p>
            <a:r>
              <a:rPr lang="en-US" sz="2400" dirty="0"/>
              <a:t>1998: Java 2 (major API increase)</a:t>
            </a:r>
          </a:p>
          <a:p>
            <a:r>
              <a:rPr lang="en-US" sz="2400" dirty="0"/>
              <a:t>2005: Java 5 (major enhancements)</a:t>
            </a:r>
          </a:p>
          <a:p>
            <a:r>
              <a:rPr lang="en-US" sz="2400" dirty="0"/>
              <a:t>2014: Java 8 LTS (support until 2030)</a:t>
            </a:r>
          </a:p>
          <a:p>
            <a:r>
              <a:rPr lang="en-US" sz="2400" dirty="0"/>
              <a:t>2018: Java 11 LTS (support until 2026)</a:t>
            </a:r>
          </a:p>
          <a:p>
            <a:r>
              <a:rPr lang="en-US" sz="2400" dirty="0"/>
              <a:t>2021: Java 17 LTS (support until 2029)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https://</a:t>
            </a:r>
            <a:r>
              <a:rPr lang="en-US" sz="2400" i="1" dirty="0" err="1"/>
              <a:t>en.wikipedia.org</a:t>
            </a:r>
            <a:r>
              <a:rPr lang="en-US" sz="2400" i="1" dirty="0"/>
              <a:t>/wiki/</a:t>
            </a:r>
            <a:r>
              <a:rPr lang="en-US" sz="2400" i="1" dirty="0" err="1"/>
              <a:t>Java_version_history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0589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Strings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3611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primitive type to represent string </a:t>
            </a:r>
          </a:p>
          <a:p>
            <a:r>
              <a:rPr lang="en-US" dirty="0"/>
              <a:t>C </a:t>
            </a:r>
          </a:p>
          <a:p>
            <a:pPr lvl="1"/>
            <a:r>
              <a:rPr lang="en-US" b="1" dirty="0"/>
              <a:t>char s[] = “literal” </a:t>
            </a:r>
          </a:p>
          <a:p>
            <a:pPr lvl="1"/>
            <a:r>
              <a:rPr lang="en-US" dirty="0"/>
              <a:t>Equivalence between string and char arrays </a:t>
            </a:r>
          </a:p>
          <a:p>
            <a:r>
              <a:rPr lang="en-US" dirty="0"/>
              <a:t>Java</a:t>
            </a:r>
          </a:p>
          <a:p>
            <a:pPr lvl="1"/>
            <a:r>
              <a:rPr lang="en-US" b="1" dirty="0"/>
              <a:t>char[] != String</a:t>
            </a:r>
          </a:p>
          <a:p>
            <a:pPr lvl="1"/>
            <a:r>
              <a:rPr lang="en-US" dirty="0" err="1">
                <a:solidFill>
                  <a:srgbClr val="F79646"/>
                </a:solidFill>
              </a:rPr>
              <a:t>java.lang.String</a:t>
            </a:r>
            <a:r>
              <a:rPr lang="en-US" dirty="0"/>
              <a:t> (see Java API)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7899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String: an immutable object representing a sequence of characters and related operations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Definition: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name = "text";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name = expression;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name = "Marty Stepp";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x = 3, y = 5;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point = "(" + x + ", " + y + ")";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8470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8FEE-DFDC-7F49-BC61-975248B1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Strings</a:t>
            </a:r>
            <a:r>
              <a:rPr lang="it-IT" dirty="0"/>
              <a:t> in </a:t>
            </a:r>
            <a:r>
              <a:rPr lang="it-IT" dirty="0" err="1"/>
              <a:t>memory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69DF-8FF9-9F4A-BBB2-C4DCEEAE0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it-IT" sz="3600" dirty="0" err="1">
                <a:solidFill>
                  <a:schemeClr val="accent6">
                    <a:lumMod val="75000"/>
                  </a:schemeClr>
                </a:solidFill>
              </a:rPr>
              <a:t>Strings</a:t>
            </a:r>
            <a:r>
              <a:rPr lang="it-IT" sz="3600" dirty="0">
                <a:solidFill>
                  <a:schemeClr val="accent6">
                    <a:lumMod val="75000"/>
                  </a:schemeClr>
                </a:solidFill>
              </a:rPr>
              <a:t> are </a:t>
            </a:r>
            <a:r>
              <a:rPr lang="it-IT" sz="3600" dirty="0" err="1">
                <a:solidFill>
                  <a:schemeClr val="accent6">
                    <a:lumMod val="75000"/>
                  </a:schemeClr>
                </a:solidFill>
              </a:rPr>
              <a:t>immutable</a:t>
            </a:r>
            <a:r>
              <a:rPr lang="it-IT" sz="3600" dirty="0"/>
              <a:t>. the JVM can </a:t>
            </a:r>
            <a:r>
              <a:rPr lang="it-IT" sz="3600" dirty="0" err="1"/>
              <a:t>optimize</a:t>
            </a:r>
            <a:r>
              <a:rPr lang="it-IT" sz="3600" dirty="0"/>
              <a:t> the </a:t>
            </a:r>
            <a:r>
              <a:rPr lang="it-IT" sz="3600" dirty="0" err="1"/>
              <a:t>amount</a:t>
            </a:r>
            <a:r>
              <a:rPr lang="it-IT" sz="3600" dirty="0"/>
              <a:t> of </a:t>
            </a:r>
            <a:r>
              <a:rPr lang="it-IT" sz="3600" dirty="0" err="1"/>
              <a:t>memory</a:t>
            </a:r>
            <a:r>
              <a:rPr lang="it-IT" sz="3600" dirty="0"/>
              <a:t> </a:t>
            </a:r>
            <a:r>
              <a:rPr lang="it-IT" sz="3600" dirty="0" err="1"/>
              <a:t>allocated</a:t>
            </a:r>
            <a:r>
              <a:rPr lang="it-IT" sz="3600" dirty="0"/>
              <a:t> for </a:t>
            </a:r>
            <a:r>
              <a:rPr lang="it-IT" sz="3600" dirty="0" err="1"/>
              <a:t>them</a:t>
            </a:r>
            <a:r>
              <a:rPr lang="it-IT" sz="3600" dirty="0"/>
              <a:t> by </a:t>
            </a:r>
            <a:r>
              <a:rPr lang="it-IT" sz="3600" dirty="0" err="1"/>
              <a:t>storing</a:t>
            </a:r>
            <a:r>
              <a:rPr lang="it-IT" sz="3600" dirty="0"/>
              <a:t> </a:t>
            </a:r>
            <a:r>
              <a:rPr lang="it-IT" sz="3600" dirty="0" err="1"/>
              <a:t>only</a:t>
            </a:r>
            <a:r>
              <a:rPr lang="it-IT" sz="3600" dirty="0"/>
              <a:t> </a:t>
            </a:r>
            <a:r>
              <a:rPr lang="it-IT" sz="3600" dirty="0" err="1"/>
              <a:t>one</a:t>
            </a:r>
            <a:r>
              <a:rPr lang="it-IT" sz="3600" dirty="0"/>
              <a:t> copy of </a:t>
            </a:r>
            <a:r>
              <a:rPr lang="it-IT" sz="3600" dirty="0" err="1"/>
              <a:t>each</a:t>
            </a:r>
            <a:r>
              <a:rPr lang="it-IT" sz="3600" dirty="0"/>
              <a:t> </a:t>
            </a:r>
            <a:r>
              <a:rPr lang="it-IT" sz="3600" dirty="0" err="1"/>
              <a:t>literal</a:t>
            </a:r>
            <a:r>
              <a:rPr lang="it-IT" sz="3600" dirty="0"/>
              <a:t> </a:t>
            </a:r>
            <a:r>
              <a:rPr lang="it-IT" sz="3600" dirty="0" err="1"/>
              <a:t>String</a:t>
            </a:r>
            <a:r>
              <a:rPr lang="it-IT" sz="3600" dirty="0"/>
              <a:t>.</a:t>
            </a:r>
          </a:p>
          <a:p>
            <a:pPr algn="just"/>
            <a:r>
              <a:rPr lang="it-IT" sz="3600" dirty="0" err="1"/>
              <a:t>When</a:t>
            </a:r>
            <a:r>
              <a:rPr lang="it-IT" sz="3600" dirty="0"/>
              <a:t> </a:t>
            </a:r>
            <a:r>
              <a:rPr lang="it-IT" sz="3600" dirty="0" err="1"/>
              <a:t>we</a:t>
            </a:r>
            <a:r>
              <a:rPr lang="it-IT" sz="3600" dirty="0"/>
              <a:t> create a </a:t>
            </a:r>
            <a:r>
              <a:rPr lang="it-IT" sz="3600" dirty="0" err="1"/>
              <a:t>String</a:t>
            </a:r>
            <a:r>
              <a:rPr lang="it-IT" sz="3600" dirty="0"/>
              <a:t> </a:t>
            </a:r>
            <a:r>
              <a:rPr lang="it-IT" sz="3600" dirty="0" err="1"/>
              <a:t>variable</a:t>
            </a:r>
            <a:r>
              <a:rPr lang="it-IT" sz="3600" dirty="0"/>
              <a:t> and </a:t>
            </a:r>
            <a:r>
              <a:rPr lang="it-IT" sz="3600" dirty="0" err="1"/>
              <a:t>assign</a:t>
            </a:r>
            <a:r>
              <a:rPr lang="it-IT" sz="3600" dirty="0"/>
              <a:t> a </a:t>
            </a:r>
            <a:r>
              <a:rPr lang="it-IT" sz="3600" dirty="0" err="1"/>
              <a:t>value</a:t>
            </a:r>
            <a:r>
              <a:rPr lang="it-IT" sz="3600" dirty="0"/>
              <a:t> to </a:t>
            </a:r>
            <a:r>
              <a:rPr lang="it-IT" sz="3600" dirty="0" err="1"/>
              <a:t>it</a:t>
            </a:r>
            <a:r>
              <a:rPr lang="it-IT" sz="3600" dirty="0"/>
              <a:t>, the JVM </a:t>
            </a:r>
            <a:r>
              <a:rPr lang="it-IT" sz="3600" dirty="0" err="1"/>
              <a:t>searches</a:t>
            </a:r>
            <a:r>
              <a:rPr lang="it-IT" sz="3600" dirty="0"/>
              <a:t> the pool for a </a:t>
            </a:r>
            <a:r>
              <a:rPr lang="it-IT" sz="3600" dirty="0" err="1"/>
              <a:t>String</a:t>
            </a:r>
            <a:r>
              <a:rPr lang="it-IT" sz="3600" dirty="0"/>
              <a:t> of </a:t>
            </a:r>
            <a:r>
              <a:rPr lang="it-IT" sz="3600" dirty="0" err="1"/>
              <a:t>equal</a:t>
            </a:r>
            <a:r>
              <a:rPr lang="it-IT" sz="3600" dirty="0"/>
              <a:t> </a:t>
            </a:r>
            <a:r>
              <a:rPr lang="it-IT" sz="3600" dirty="0" err="1"/>
              <a:t>value</a:t>
            </a:r>
            <a:r>
              <a:rPr lang="it-IT" sz="3600" dirty="0"/>
              <a:t>. </a:t>
            </a:r>
          </a:p>
          <a:p>
            <a:pPr lvl="1" algn="just"/>
            <a:r>
              <a:rPr lang="it-IT" sz="3200" dirty="0" err="1"/>
              <a:t>If</a:t>
            </a:r>
            <a:r>
              <a:rPr lang="it-IT" sz="3200" dirty="0"/>
              <a:t> </a:t>
            </a:r>
            <a:r>
              <a:rPr lang="it-IT" sz="3200" dirty="0" err="1"/>
              <a:t>found</a:t>
            </a:r>
            <a:r>
              <a:rPr lang="it-IT" sz="3200" dirty="0"/>
              <a:t>, the Java </a:t>
            </a:r>
            <a:r>
              <a:rPr lang="it-IT" sz="3200" dirty="0" err="1"/>
              <a:t>compiler</a:t>
            </a:r>
            <a:r>
              <a:rPr lang="it-IT" sz="3200" dirty="0"/>
              <a:t> </a:t>
            </a:r>
            <a:r>
              <a:rPr lang="it-IT" sz="3200" dirty="0" err="1"/>
              <a:t>will</a:t>
            </a:r>
            <a:r>
              <a:rPr lang="it-IT" sz="3200" dirty="0"/>
              <a:t> </a:t>
            </a:r>
            <a:r>
              <a:rPr lang="it-IT" sz="3200" dirty="0" err="1"/>
              <a:t>simply</a:t>
            </a:r>
            <a:r>
              <a:rPr lang="it-IT" sz="3200" dirty="0"/>
              <a:t> </a:t>
            </a:r>
            <a:r>
              <a:rPr lang="it-IT" sz="3200" dirty="0" err="1"/>
              <a:t>return</a:t>
            </a:r>
            <a:r>
              <a:rPr lang="it-IT" sz="3200" dirty="0"/>
              <a:t> a </a:t>
            </a:r>
            <a:r>
              <a:rPr lang="it-IT" sz="3200" dirty="0" err="1"/>
              <a:t>reference</a:t>
            </a:r>
            <a:r>
              <a:rPr lang="it-IT" sz="3200" dirty="0"/>
              <a:t> to </a:t>
            </a:r>
            <a:r>
              <a:rPr lang="it-IT" sz="3200" dirty="0" err="1"/>
              <a:t>its</a:t>
            </a:r>
            <a:r>
              <a:rPr lang="it-IT" sz="3200" dirty="0"/>
              <a:t> </a:t>
            </a:r>
            <a:r>
              <a:rPr lang="it-IT" sz="3200" dirty="0" err="1"/>
              <a:t>memory</a:t>
            </a:r>
            <a:r>
              <a:rPr lang="it-IT" sz="3200" dirty="0"/>
              <a:t> </a:t>
            </a:r>
            <a:r>
              <a:rPr lang="it-IT" sz="3200" dirty="0" err="1"/>
              <a:t>address</a:t>
            </a:r>
            <a:r>
              <a:rPr lang="it-IT" sz="3200" dirty="0"/>
              <a:t>, </a:t>
            </a:r>
            <a:r>
              <a:rPr lang="it-IT" sz="3200" dirty="0" err="1"/>
              <a:t>without</a:t>
            </a:r>
            <a:r>
              <a:rPr lang="it-IT" sz="3200" dirty="0"/>
              <a:t> </a:t>
            </a:r>
            <a:r>
              <a:rPr lang="it-IT" sz="3200" dirty="0" err="1"/>
              <a:t>allocating</a:t>
            </a:r>
            <a:r>
              <a:rPr lang="it-IT" sz="3200" dirty="0"/>
              <a:t> </a:t>
            </a:r>
            <a:r>
              <a:rPr lang="it-IT" sz="3200" dirty="0" err="1"/>
              <a:t>additional</a:t>
            </a:r>
            <a:r>
              <a:rPr lang="it-IT" sz="3200" dirty="0"/>
              <a:t> </a:t>
            </a:r>
            <a:r>
              <a:rPr lang="it-IT" sz="3200" dirty="0" err="1"/>
              <a:t>memory</a:t>
            </a:r>
            <a:r>
              <a:rPr lang="it-IT" sz="3200" dirty="0"/>
              <a:t>.</a:t>
            </a:r>
          </a:p>
          <a:p>
            <a:pPr lvl="1" algn="just"/>
            <a:r>
              <a:rPr lang="it-IT" sz="3200" dirty="0" err="1"/>
              <a:t>If</a:t>
            </a:r>
            <a:r>
              <a:rPr lang="it-IT" sz="3200" dirty="0"/>
              <a:t> </a:t>
            </a:r>
            <a:r>
              <a:rPr lang="it-IT" sz="3200" dirty="0" err="1"/>
              <a:t>not</a:t>
            </a:r>
            <a:r>
              <a:rPr lang="it-IT" sz="3200" dirty="0"/>
              <a:t> </a:t>
            </a:r>
            <a:r>
              <a:rPr lang="it-IT" sz="3200" dirty="0" err="1"/>
              <a:t>found</a:t>
            </a:r>
            <a:r>
              <a:rPr lang="it-IT" sz="3200" dirty="0"/>
              <a:t>, </a:t>
            </a:r>
            <a:r>
              <a:rPr lang="it-IT" sz="3200" dirty="0" err="1"/>
              <a:t>it’ll</a:t>
            </a:r>
            <a:r>
              <a:rPr lang="it-IT" sz="3200" dirty="0"/>
              <a:t> be </a:t>
            </a:r>
            <a:r>
              <a:rPr lang="it-IT" sz="3200" dirty="0" err="1"/>
              <a:t>added</a:t>
            </a:r>
            <a:r>
              <a:rPr lang="it-IT" sz="3200" dirty="0"/>
              <a:t> to the pool (</a:t>
            </a:r>
            <a:r>
              <a:rPr lang="it-IT" sz="3200" dirty="0" err="1"/>
              <a:t>interned</a:t>
            </a:r>
            <a:r>
              <a:rPr lang="it-IT" sz="3200" dirty="0"/>
              <a:t>) and </a:t>
            </a:r>
            <a:r>
              <a:rPr lang="it-IT" sz="3200" dirty="0" err="1"/>
              <a:t>its</a:t>
            </a:r>
            <a:r>
              <a:rPr lang="it-IT" sz="3200" dirty="0"/>
              <a:t> </a:t>
            </a:r>
            <a:r>
              <a:rPr lang="it-IT" sz="3200" dirty="0" err="1"/>
              <a:t>reference</a:t>
            </a:r>
            <a:r>
              <a:rPr lang="it-IT" sz="3200" dirty="0"/>
              <a:t> </a:t>
            </a:r>
            <a:r>
              <a:rPr lang="it-IT" sz="3200" dirty="0" err="1"/>
              <a:t>will</a:t>
            </a:r>
            <a:r>
              <a:rPr lang="it-IT" sz="3200" dirty="0"/>
              <a:t> be </a:t>
            </a:r>
            <a:r>
              <a:rPr lang="it-IT" sz="3200" dirty="0" err="1"/>
              <a:t>returned</a:t>
            </a:r>
            <a:r>
              <a:rPr lang="it-IT" sz="3200" dirty="0"/>
              <a:t>.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 algn="just" fontAlgn="base">
              <a:buNone/>
            </a:pPr>
            <a:r>
              <a:rPr lang="it-IT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3600" dirty="0">
                <a:latin typeface="Consolas" panose="020B0609020204030204" pitchFamily="49" charset="0"/>
                <a:cs typeface="Consolas" panose="020B0609020204030204" pitchFamily="49" charset="0"/>
              </a:rPr>
              <a:t> first = "</a:t>
            </a:r>
            <a:r>
              <a:rPr lang="it-IT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3600" dirty="0">
                <a:latin typeface="Consolas" panose="020B0609020204030204" pitchFamily="49" charset="0"/>
                <a:cs typeface="Consolas" panose="020B0609020204030204" pitchFamily="49" charset="0"/>
              </a:rPr>
              <a:t>"; </a:t>
            </a:r>
          </a:p>
          <a:p>
            <a:pPr marL="0" indent="0" algn="just" fontAlgn="base">
              <a:buNone/>
            </a:pPr>
            <a:r>
              <a:rPr lang="it-IT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it-IT" sz="36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it-IT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3600" dirty="0">
                <a:latin typeface="Consolas" panose="020B0609020204030204" pitchFamily="49" charset="0"/>
                <a:cs typeface="Consolas" panose="020B0609020204030204" pitchFamily="49" charset="0"/>
              </a:rPr>
              <a:t>"; </a:t>
            </a:r>
          </a:p>
          <a:p>
            <a:pPr marL="0" indent="0" algn="just" fontAlgn="base">
              <a:buNone/>
            </a:pPr>
            <a:r>
              <a:rPr lang="it-IT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3600" dirty="0">
                <a:latin typeface="Consolas" panose="020B0609020204030204" pitchFamily="49" charset="0"/>
                <a:cs typeface="Consolas" panose="020B0609020204030204" pitchFamily="49" charset="0"/>
              </a:rPr>
              <a:t>(first == </a:t>
            </a:r>
            <a:r>
              <a:rPr lang="it-IT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it-IT" sz="3600" dirty="0">
                <a:latin typeface="Consolas" panose="020B0609020204030204" pitchFamily="49" charset="0"/>
                <a:cs typeface="Consolas" panose="020B0609020204030204" pitchFamily="49" charset="0"/>
              </a:rPr>
              <a:t>);  // True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A5C60-5AB2-C94B-ACC2-52D17DE8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5920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8FEE-DFDC-7F49-BC61-975248B1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Strings</a:t>
            </a:r>
            <a:r>
              <a:rPr lang="it-IT" dirty="0"/>
              <a:t> in </a:t>
            </a:r>
            <a:r>
              <a:rPr lang="it-IT" dirty="0" err="1"/>
              <a:t>memory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69DF-8FF9-9F4A-BBB2-C4DCEEAE0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dirty="0" err="1"/>
              <a:t>Instead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call the </a:t>
            </a:r>
            <a:r>
              <a:rPr lang="it-IT" dirty="0" err="1"/>
              <a:t>constructor</a:t>
            </a:r>
            <a:r>
              <a:rPr lang="it-IT" dirty="0"/>
              <a:t> of the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new</a:t>
            </a:r>
            <a:r>
              <a:rPr lang="it-IT" dirty="0"/>
              <a:t> operator, </a:t>
            </a:r>
            <a:r>
              <a:rPr lang="it-IT" dirty="0" err="1"/>
              <a:t>Strings</a:t>
            </a:r>
            <a:r>
              <a:rPr lang="it-IT" dirty="0"/>
              <a:t> are </a:t>
            </a:r>
            <a:r>
              <a:rPr lang="it-IT" dirty="0" err="1"/>
              <a:t>stored</a:t>
            </a:r>
            <a:r>
              <a:rPr lang="it-IT" dirty="0"/>
              <a:t> in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standard </a:t>
            </a:r>
            <a:r>
              <a:rPr lang="it-IT" dirty="0" err="1"/>
              <a:t>objects</a:t>
            </a:r>
            <a:r>
              <a:rPr lang="it-IT" dirty="0"/>
              <a:t>.</a:t>
            </a:r>
          </a:p>
          <a:p>
            <a:pPr algn="just"/>
            <a:endParaRPr lang="it-IT" dirty="0"/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first = new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third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"; </a:t>
            </a:r>
          </a:p>
          <a:p>
            <a:pPr marL="0" indent="0" fontAlgn="base">
              <a:buNone/>
            </a:pPr>
            <a:endParaRPr 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(first ==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);  // False</a:t>
            </a:r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(first ==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third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);   // False</a:t>
            </a:r>
          </a:p>
          <a:p>
            <a:pPr marL="0" indent="0" fontAlgn="base">
              <a:buNone/>
            </a:pPr>
            <a:endParaRPr 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A5C60-5AB2-C94B-ACC2-52D17DE8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0616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3A90B-43E4-6F48-84E9-104F95F64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err="1"/>
              <a:t>charAt</a:t>
            </a:r>
            <a:r>
              <a:rPr lang="en-GB" sz="1800" dirty="0"/>
              <a:t>()		Returns the character at the specified index (position)</a:t>
            </a:r>
          </a:p>
          <a:p>
            <a:r>
              <a:rPr lang="en-GB" sz="1800" dirty="0" err="1"/>
              <a:t>compareTo</a:t>
            </a:r>
            <a:r>
              <a:rPr lang="en-GB" sz="1800" dirty="0"/>
              <a:t>()	Compares two strings lexicographically</a:t>
            </a:r>
          </a:p>
          <a:p>
            <a:r>
              <a:rPr lang="en-GB" sz="1800" dirty="0" err="1"/>
              <a:t>concat</a:t>
            </a:r>
            <a:r>
              <a:rPr lang="en-GB" sz="1800" dirty="0"/>
              <a:t>()		Appends a string to the end of another string	</a:t>
            </a:r>
          </a:p>
          <a:p>
            <a:r>
              <a:rPr lang="en-GB" sz="1800" dirty="0"/>
              <a:t>contains()		Checks whether a string contains a sequence of characters</a:t>
            </a:r>
          </a:p>
          <a:p>
            <a:r>
              <a:rPr lang="en-GB" sz="1800" dirty="0" err="1"/>
              <a:t>endsWith</a:t>
            </a:r>
            <a:r>
              <a:rPr lang="en-GB" sz="1800" dirty="0"/>
              <a:t>()	Checks whether a string ends with the specified character(s)</a:t>
            </a:r>
          </a:p>
          <a:p>
            <a:r>
              <a:rPr lang="en-GB" sz="1800" dirty="0" err="1"/>
              <a:t>isEmpty</a:t>
            </a:r>
            <a:r>
              <a:rPr lang="en-GB" sz="1800" dirty="0"/>
              <a:t>()		Checks whether a string is empty or not</a:t>
            </a:r>
          </a:p>
          <a:p>
            <a:r>
              <a:rPr lang="en-GB" sz="1800" dirty="0"/>
              <a:t>length()		Returns the length of a specified string</a:t>
            </a:r>
          </a:p>
          <a:p>
            <a:r>
              <a:rPr lang="en-GB" sz="1800" dirty="0"/>
              <a:t>replace()		Searches a string for a specified value, and returns a new string where the specified values are replaced</a:t>
            </a:r>
          </a:p>
          <a:p>
            <a:r>
              <a:rPr lang="en-GB" sz="1800" dirty="0"/>
              <a:t>split()			Splits a string into an array of substrings</a:t>
            </a:r>
          </a:p>
          <a:p>
            <a:r>
              <a:rPr lang="en-GB" sz="1800" dirty="0" err="1"/>
              <a:t>startsWith</a:t>
            </a:r>
            <a:r>
              <a:rPr lang="en-GB" sz="1800" dirty="0"/>
              <a:t>()	Checks whether a string starts with specified characters</a:t>
            </a:r>
          </a:p>
          <a:p>
            <a:r>
              <a:rPr lang="en-GB" sz="1800" dirty="0"/>
              <a:t>substring()		Returns a new string which is the substring of a specified string</a:t>
            </a:r>
          </a:p>
          <a:p>
            <a:r>
              <a:rPr lang="en-GB" sz="1800" dirty="0" err="1"/>
              <a:t>valueOf</a:t>
            </a:r>
            <a:r>
              <a:rPr lang="en-GB" sz="1800" dirty="0"/>
              <a:t>()		Returns the string representation of the specified value</a:t>
            </a:r>
          </a:p>
          <a:p>
            <a:endParaRPr lang="en-GB" sz="1800" dirty="0"/>
          </a:p>
          <a:p>
            <a:endParaRPr lang="en-IT" sz="1800" dirty="0"/>
          </a:p>
          <a:p>
            <a:endParaRPr lang="en-IT" sz="1800" dirty="0"/>
          </a:p>
        </p:txBody>
      </p:sp>
    </p:spTree>
    <p:extLst>
      <p:ext uri="{BB962C8B-B14F-4D97-AF65-F5344CB8AC3E}">
        <p14:creationId xmlns:p14="http://schemas.microsoft.com/office/powerpoint/2010/main" val="545584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equals</a:t>
            </a:r>
            <a:r>
              <a:rPr lang="en-US" dirty="0"/>
              <a:t> vs ==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The == operator verifies if two references point to the same object</a:t>
            </a:r>
          </a:p>
          <a:p>
            <a:r>
              <a:rPr lang="en-US" dirty="0">
                <a:solidFill>
                  <a:srgbClr val="E46C0A"/>
                </a:solidFill>
              </a:rPr>
              <a:t>The equals method, instead, verifies if two objects have the same internal state</a:t>
            </a:r>
          </a:p>
          <a:p>
            <a:endParaRPr lang="en-US" dirty="0">
              <a:solidFill>
                <a:srgbClr val="E46C0A"/>
              </a:solidFill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String s1, s2;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if (s1 == s2) {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System.out.println</a:t>
            </a:r>
            <a:r>
              <a:rPr lang="en-US" sz="1600" dirty="0">
                <a:latin typeface="Courier"/>
                <a:cs typeface="Courier"/>
              </a:rPr>
              <a:t>("s1 and s2 refer to the same object");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if (s1.equals(s2)) {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System.out.println</a:t>
            </a:r>
            <a:r>
              <a:rPr lang="en-US" sz="1600" dirty="0">
                <a:latin typeface="Courier"/>
                <a:cs typeface="Courier"/>
              </a:rPr>
              <a:t>(”s1 and s2 refer to objects having the same content!");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8077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+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is used to concatenate 2 strings 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 s = “This string” + “is made by two strings” </a:t>
            </a:r>
          </a:p>
          <a:p>
            <a:r>
              <a:rPr lang="en-US" sz="2400" dirty="0"/>
              <a:t>Works also with other types (automatically converted to string) 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(“pi = ” + 3.14);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(“x = ” + x);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2499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Strings are immutable. They are never actually modified.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two Strings are concatenated using +, the two Strings are actually discarded and a new one (containing their concatenation) is instantiated.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process is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slow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StringBuilder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istead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3A0BA-76CF-C447-B96F-94455DB27D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slow version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String s = "";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&lt; 100;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 += 'a';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fast version using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&lt; 100;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sb.append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('a');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sb.toString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3219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918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Portable</a:t>
            </a:r>
          </a:p>
          <a:p>
            <a:pPr lvl="1"/>
            <a:r>
              <a:rPr lang="en-US" sz="2400" dirty="0"/>
              <a:t>Write once, run everywhere</a:t>
            </a:r>
          </a:p>
          <a:p>
            <a:pPr lvl="1"/>
            <a:r>
              <a:rPr lang="en-US" sz="2400" dirty="0"/>
              <a:t>Translated to bytecode</a:t>
            </a:r>
          </a:p>
          <a:p>
            <a:r>
              <a:rPr lang="en-US" sz="2400" dirty="0"/>
              <a:t>Pure object-oriented language</a:t>
            </a:r>
          </a:p>
          <a:p>
            <a:r>
              <a:rPr lang="en-US" sz="2400" dirty="0"/>
              <a:t>Statically typed</a:t>
            </a:r>
          </a:p>
          <a:p>
            <a:r>
              <a:rPr lang="en-US" sz="2400" dirty="0"/>
              <a:t>Exceptions as a pervasive mechanism</a:t>
            </a:r>
          </a:p>
          <a:p>
            <a:r>
              <a:rPr lang="en-US" sz="2400" dirty="0"/>
              <a:t>Shares syntax elements w/ C++ (reduced learning curve)</a:t>
            </a:r>
          </a:p>
          <a:p>
            <a:r>
              <a:rPr lang="en-US" sz="2400" dirty="0"/>
              <a:t>Garbage collection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5463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an </a:t>
            </a:r>
            <a:r>
              <a:rPr lang="en-US" dirty="0">
                <a:solidFill>
                  <a:schemeClr val="accent6"/>
                </a:solidFill>
              </a:rPr>
              <a:t>ordered sequence </a:t>
            </a:r>
            <a:r>
              <a:rPr lang="en-US" dirty="0"/>
              <a:t>of variables of the same type which are accessed through an </a:t>
            </a:r>
            <a:r>
              <a:rPr lang="en-US" dirty="0">
                <a:solidFill>
                  <a:srgbClr val="F79646"/>
                </a:solidFill>
              </a:rPr>
              <a:t>index </a:t>
            </a:r>
          </a:p>
          <a:p>
            <a:r>
              <a:rPr lang="en-US" dirty="0"/>
              <a:t>Can contain both </a:t>
            </a:r>
            <a:r>
              <a:rPr lang="en-US" dirty="0">
                <a:solidFill>
                  <a:srgbClr val="F79646"/>
                </a:solidFill>
              </a:rPr>
              <a:t>primitive types </a:t>
            </a:r>
            <a:r>
              <a:rPr lang="en-US" dirty="0"/>
              <a:t>or </a:t>
            </a:r>
            <a:r>
              <a:rPr lang="en-US" dirty="0">
                <a:solidFill>
                  <a:srgbClr val="F79646"/>
                </a:solidFill>
              </a:rPr>
              <a:t>object references </a:t>
            </a:r>
            <a:r>
              <a:rPr lang="en-US" dirty="0"/>
              <a:t>(no actual objects!) </a:t>
            </a:r>
          </a:p>
          <a:p>
            <a:r>
              <a:rPr lang="en-US" dirty="0"/>
              <a:t>Array </a:t>
            </a:r>
            <a:r>
              <a:rPr lang="en-US" dirty="0">
                <a:solidFill>
                  <a:srgbClr val="F79646"/>
                </a:solidFill>
              </a:rPr>
              <a:t>size</a:t>
            </a:r>
            <a:r>
              <a:rPr lang="en-US" dirty="0"/>
              <a:t> must be defined at creation time (cannot change afterwards)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9945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array reference can be declared with one of these equivalent syntaxes 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[] v, </a:t>
            </a:r>
            <a:r>
              <a:rPr lang="en-US" dirty="0" err="1"/>
              <a:t>int</a:t>
            </a:r>
            <a:r>
              <a:rPr lang="en-US" dirty="0"/>
              <a:t> v[]</a:t>
            </a:r>
          </a:p>
          <a:p>
            <a:pPr lvl="1"/>
            <a:r>
              <a:rPr lang="en-US" dirty="0"/>
              <a:t>Point[] v, Point v[]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 array is an Object, must be created using new, and it is stored in the heap (as all objects)</a:t>
            </a:r>
          </a:p>
          <a:p>
            <a:r>
              <a:rPr lang="en-US" dirty="0"/>
              <a:t>Array declaration (e.g., </a:t>
            </a:r>
            <a:r>
              <a:rPr lang="en-US" dirty="0" err="1"/>
              <a:t>int</a:t>
            </a:r>
            <a:r>
              <a:rPr lang="en-US" dirty="0"/>
              <a:t>[] v) allocates memory space for the reference only, which has default value =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6015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Using the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new</a:t>
            </a:r>
            <a:r>
              <a:rPr lang="en-US" sz="2800" dirty="0"/>
              <a:t> operator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[] v = new </a:t>
            </a:r>
            <a:r>
              <a:rPr lang="en-US" dirty="0" err="1"/>
              <a:t>int</a:t>
            </a:r>
            <a:r>
              <a:rPr lang="en-US" dirty="0"/>
              <a:t>[256];</a:t>
            </a:r>
          </a:p>
          <a:p>
            <a:r>
              <a:rPr lang="en-US" sz="2800" dirty="0"/>
              <a:t>Using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static initialization</a:t>
            </a:r>
            <a:r>
              <a:rPr lang="en-US" sz="2800" dirty="0"/>
              <a:t>, filling the array with values </a:t>
            </a:r>
          </a:p>
          <a:p>
            <a:pPr marL="742950" lvl="2" indent="-342900"/>
            <a:r>
              <a:rPr lang="en-US" sz="2800" dirty="0" err="1"/>
              <a:t>int</a:t>
            </a:r>
            <a:r>
              <a:rPr lang="en-US" sz="2800" dirty="0"/>
              <a:t>[] v = {2,3,5,7,11,13};</a:t>
            </a:r>
          </a:p>
          <a:p>
            <a:endParaRPr lang="en-US" sz="28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4315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Primitive types</a:t>
            </a:r>
          </a:p>
        </p:txBody>
      </p:sp>
      <p:pic>
        <p:nvPicPr>
          <p:cNvPr id="5" name="Content Placeholder 4" descr="Screen Shot 2016-03-07 at 16.48.10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076" r="-707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255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Object reference</a:t>
            </a:r>
          </a:p>
        </p:txBody>
      </p:sp>
      <p:pic>
        <p:nvPicPr>
          <p:cNvPr id="5" name="Content Placeholder 4" descr="Screen Shot 2016-03-07 at 16.48.50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391" r="-4391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3325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Java checks array bounds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at runtime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v =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[16]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(v[20])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ArrayIndexOutOfBoundsException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The length of an array (the maximum capacity of the array) is provided by the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attribute length. </a:t>
            </a:r>
            <a:r>
              <a:rPr lang="en-US" sz="2400" i="1" dirty="0"/>
              <a:t>Not to be confused with the size() method provided by the Collection interface!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v.length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v[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0174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reference is not a pointer to the first element of the array </a:t>
            </a:r>
          </a:p>
          <a:p>
            <a:r>
              <a:rPr lang="en-US" dirty="0"/>
              <a:t>It is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reference to the array object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Arithmetic on pointers does not exist in Java</a:t>
            </a:r>
          </a:p>
          <a:p>
            <a:pPr marL="0" indent="0">
              <a:buNone/>
            </a:pPr>
            <a:endParaRPr lang="it-IT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it-IT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it-IT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[] v1 = new </a:t>
            </a:r>
            <a:r>
              <a:rPr lang="it-IT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[16];</a:t>
            </a:r>
            <a:b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[] v2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v1 + 2;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1100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New loop construct:</a:t>
            </a:r>
            <a:br>
              <a:rPr lang="en-US" dirty="0"/>
            </a:b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for( </a:t>
            </a:r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set_expression</a:t>
            </a:r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 err="1"/>
              <a:t>set_expression</a:t>
            </a:r>
            <a:r>
              <a:rPr lang="en-US" i="1" dirty="0"/>
              <a:t> </a:t>
            </a:r>
            <a:r>
              <a:rPr lang="en-US" dirty="0"/>
              <a:t>can be either </a:t>
            </a:r>
          </a:p>
          <a:p>
            <a:pPr lvl="1"/>
            <a:r>
              <a:rPr lang="en-US" dirty="0"/>
              <a:t>an array </a:t>
            </a:r>
          </a:p>
          <a:p>
            <a:pPr lvl="1"/>
            <a:r>
              <a:rPr lang="en-US" dirty="0"/>
              <a:t>a class implementing </a:t>
            </a:r>
            <a:r>
              <a:rPr lang="en-US" dirty="0" err="1"/>
              <a:t>Iterable</a:t>
            </a:r>
            <a:r>
              <a:rPr lang="en-US" dirty="0"/>
              <a:t> (see Java Collection Framework)</a:t>
            </a:r>
          </a:p>
          <a:p>
            <a:r>
              <a:rPr lang="en-US" dirty="0"/>
              <a:t>The compiler can automatically loop with correct indexes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less error prone</a:t>
            </a:r>
            <a:br>
              <a:rPr lang="en-US" dirty="0">
                <a:solidFill>
                  <a:srgbClr val="F79646"/>
                </a:solidFill>
              </a:rPr>
            </a:br>
            <a:endParaRPr lang="en-US" dirty="0">
              <a:solidFill>
                <a:srgbClr val="F79646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0768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/* implicit index (also called for-each syntax) */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for(String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//...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/* explicit index */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 = 0;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args.length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++){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//...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8977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array of arrays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 dirty="0"/>
          </a:p>
        </p:txBody>
      </p:sp>
      <p:pic>
        <p:nvPicPr>
          <p:cNvPr id="5" name="Picture 4" descr="Screen Shot 2016-03-09 at 16.08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584" y="2204864"/>
            <a:ext cx="6660232" cy="327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3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</a:t>
            </a:r>
          </a:p>
        </p:txBody>
      </p:sp>
      <p:pic>
        <p:nvPicPr>
          <p:cNvPr id="5" name="Content Placeholder 4" descr="Screen Shot 2016-03-04 at 13.13.11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" b="1644"/>
          <a:stretch>
            <a:fillRect/>
          </a:stretch>
        </p:blipFill>
        <p:spPr>
          <a:xfrm>
            <a:off x="899592" y="1600201"/>
            <a:ext cx="7787208" cy="428266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7512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Rows and columns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As rows are not stored in adjacent positions in memory they can be easily exchanged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 dirty="0"/>
          </a:p>
        </p:txBody>
      </p:sp>
      <p:pic>
        <p:nvPicPr>
          <p:cNvPr id="5" name="Picture 4" descr="Screen Shot 2016-03-09 at 16.08.2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576" y="3356992"/>
            <a:ext cx="6804248" cy="200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86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Rows with different length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matrix (bi-dimensional array) is indeed an array of arrays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 dirty="0"/>
          </a:p>
        </p:txBody>
      </p:sp>
      <p:pic>
        <p:nvPicPr>
          <p:cNvPr id="5" name="Picture 4" descr="Screen Shot 2016-03-09 at 16.08.1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584" y="2708920"/>
            <a:ext cx="645663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30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3554-1F59-5545-98C1-0BCCA563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java.util.Arrays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F5CF-DFD2-FE48-92BE-28EFEFE4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i="1" dirty="0"/>
              <a:t>Alter-ego of </a:t>
            </a:r>
            <a:r>
              <a:rPr lang="it-IT" i="1" dirty="0" err="1"/>
              <a:t>java.util.Collections</a:t>
            </a:r>
            <a:r>
              <a:rPr lang="it-IT" i="1" dirty="0"/>
              <a:t> for arrays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various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for </a:t>
            </a:r>
            <a:r>
              <a:rPr lang="it-IT" dirty="0" err="1"/>
              <a:t>manipulating</a:t>
            </a:r>
            <a:r>
              <a:rPr lang="it-IT" dirty="0"/>
              <a:t> arrays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sorting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searching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filling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printing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or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being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viewed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Collections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it-IT" dirty="0" err="1"/>
              <a:t>binarySearch</a:t>
            </a:r>
            <a:r>
              <a:rPr lang="it-IT" dirty="0"/>
              <a:t>()</a:t>
            </a:r>
          </a:p>
          <a:p>
            <a:pPr lvl="1"/>
            <a:r>
              <a:rPr lang="it-IT" dirty="0" err="1"/>
              <a:t>sort</a:t>
            </a:r>
            <a:r>
              <a:rPr lang="it-IT" dirty="0"/>
              <a:t>()</a:t>
            </a:r>
          </a:p>
          <a:p>
            <a:pPr lvl="1"/>
            <a:r>
              <a:rPr lang="it-IT" dirty="0" err="1"/>
              <a:t>fill</a:t>
            </a:r>
            <a:r>
              <a:rPr lang="it-IT" dirty="0"/>
              <a:t>()</a:t>
            </a:r>
          </a:p>
          <a:p>
            <a:pPr lvl="1"/>
            <a:r>
              <a:rPr lang="it-IT" dirty="0" err="1"/>
              <a:t>toString</a:t>
            </a:r>
            <a:r>
              <a:rPr lang="it-IT" dirty="0"/>
              <a:t>()</a:t>
            </a:r>
          </a:p>
          <a:p>
            <a:pPr lvl="1"/>
            <a:r>
              <a:rPr lang="it-IT" dirty="0" err="1"/>
              <a:t>asList</a:t>
            </a:r>
            <a:r>
              <a:rPr lang="it-IT" dirty="0"/>
              <a:t>()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DB40-D3BB-334F-A8AF-CADED7BF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9922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3554-1F59-5545-98C1-0BCCA563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 </a:t>
            </a:r>
            <a:r>
              <a:rPr lang="it-IT" dirty="0" err="1"/>
              <a:t>System.arraycopy</a:t>
            </a:r>
            <a:r>
              <a:rPr lang="it-IT" dirty="0"/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F5CF-DFD2-FE48-92BE-28EFEFE4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System.arraycopy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it-IT" sz="2400" dirty="0"/>
              <a:t> </a:t>
            </a:r>
            <a:r>
              <a:rPr lang="it-IT" sz="2400" dirty="0" err="1"/>
              <a:t>copies</a:t>
            </a:r>
            <a:r>
              <a:rPr lang="it-IT" sz="2400" dirty="0"/>
              <a:t> an array from the </a:t>
            </a:r>
            <a:r>
              <a:rPr lang="it-IT" sz="2400" dirty="0" err="1"/>
              <a:t>specified</a:t>
            </a:r>
            <a:r>
              <a:rPr lang="it-IT" sz="2400" dirty="0"/>
              <a:t> source array, </a:t>
            </a:r>
            <a:r>
              <a:rPr lang="it-IT" sz="2400" dirty="0" err="1"/>
              <a:t>beginning</a:t>
            </a:r>
            <a:r>
              <a:rPr lang="it-IT" sz="2400" dirty="0"/>
              <a:t> </a:t>
            </a:r>
            <a:r>
              <a:rPr lang="it-IT" sz="2400" dirty="0" err="1"/>
              <a:t>at</a:t>
            </a:r>
            <a:r>
              <a:rPr lang="it-IT" sz="2400" dirty="0"/>
              <a:t> the </a:t>
            </a:r>
            <a:r>
              <a:rPr lang="it-IT" sz="2400" dirty="0" err="1"/>
              <a:t>specified</a:t>
            </a:r>
            <a:r>
              <a:rPr lang="it-IT" sz="2400" dirty="0"/>
              <a:t> position, to the </a:t>
            </a:r>
            <a:r>
              <a:rPr lang="it-IT" sz="2400" dirty="0" err="1"/>
              <a:t>specified</a:t>
            </a:r>
            <a:r>
              <a:rPr lang="it-IT" sz="2400" dirty="0"/>
              <a:t> position of the </a:t>
            </a:r>
            <a:r>
              <a:rPr lang="it-IT" sz="2400" dirty="0" err="1"/>
              <a:t>destination</a:t>
            </a:r>
            <a:r>
              <a:rPr lang="it-IT" sz="2400" dirty="0"/>
              <a:t> array. The </a:t>
            </a:r>
            <a:r>
              <a:rPr lang="it-IT" sz="2400" dirty="0" err="1"/>
              <a:t>number</a:t>
            </a:r>
            <a:r>
              <a:rPr lang="it-IT" sz="2400" dirty="0"/>
              <a:t> of </a:t>
            </a:r>
            <a:r>
              <a:rPr lang="it-IT" sz="2400" dirty="0" err="1"/>
              <a:t>components</a:t>
            </a:r>
            <a:r>
              <a:rPr lang="it-IT" sz="2400" dirty="0"/>
              <a:t> </a:t>
            </a:r>
            <a:r>
              <a:rPr lang="it-IT" sz="2400" dirty="0" err="1"/>
              <a:t>copied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equal</a:t>
            </a:r>
            <a:r>
              <a:rPr lang="it-IT" sz="2400" dirty="0"/>
              <a:t> to the </a:t>
            </a:r>
            <a:r>
              <a:rPr lang="it-IT" sz="2400" dirty="0" err="1"/>
              <a:t>length</a:t>
            </a:r>
            <a:r>
              <a:rPr lang="it-IT" sz="2400" dirty="0"/>
              <a:t> </a:t>
            </a:r>
            <a:r>
              <a:rPr lang="it-IT" sz="2400" dirty="0" err="1"/>
              <a:t>argument</a:t>
            </a:r>
            <a:r>
              <a:rPr lang="it-IT" sz="2400" dirty="0"/>
              <a:t>.</a:t>
            </a:r>
          </a:p>
          <a:p>
            <a:r>
              <a:rPr lang="it-IT" sz="2400" dirty="0" err="1"/>
              <a:t>Advised</a:t>
            </a:r>
            <a:r>
              <a:rPr lang="it-IT" sz="2400" dirty="0"/>
              <a:t> </a:t>
            </a:r>
            <a:r>
              <a:rPr lang="it-IT" sz="2400" dirty="0" err="1"/>
              <a:t>because</a:t>
            </a:r>
            <a:r>
              <a:rPr lang="it-IT" sz="2400" dirty="0"/>
              <a:t> </a:t>
            </a:r>
            <a:r>
              <a:rPr lang="it-IT" sz="2400" dirty="0" err="1"/>
              <a:t>simple</a:t>
            </a:r>
            <a:r>
              <a:rPr lang="it-IT" sz="2400" dirty="0"/>
              <a:t> and fast!</a:t>
            </a:r>
          </a:p>
          <a:p>
            <a:endParaRPr lang="it-IT" sz="2400" dirty="0"/>
          </a:p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arraycopy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	Object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srcPos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	Object 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destPos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DB40-D3BB-334F-A8AF-CADED7BF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16395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3554-1F59-5545-98C1-0BCCA563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F5CF-DFD2-FE48-92BE-28EFEFE4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Random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rnd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= new Random();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[] v1 = new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[10];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[] v2 = new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[10];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Arrays.fill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(v1, 15);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("v1 = " +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(v1));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i = 0; i &lt; v1.length; i++) {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v1[i] =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rnd.nextInt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("v1 = " +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(v1));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Arrays.sort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("v1 = " +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(v1));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System.arraycopy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(v1, 0, v2, 0, 10);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("v2 = " +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(v2));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v1 = [15, 15, 15, 15, 15, 15, 15, 15, 15, 15]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v1 = [37, 48, 19, 66, 18, 41, 8, 35, 44, 16]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v1 = [8, 16, 18, 19, 35, 37, 41, 44, 48, 66]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v2 = [8, 16, 18, 19, 35, 37, 41, 44, 48, 66]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DB40-D3BB-334F-A8AF-CADED7BF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945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Compiled vs Interpreted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  <p:pic>
        <p:nvPicPr>
          <p:cNvPr id="5" name="Picture 4" descr="Screen Shot 2016-03-04 at 13.41.2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132856"/>
            <a:ext cx="4059102" cy="2664296"/>
          </a:xfrm>
          <a:prstGeom prst="rect">
            <a:avLst/>
          </a:prstGeom>
        </p:spPr>
      </p:pic>
      <p:pic>
        <p:nvPicPr>
          <p:cNvPr id="7" name="Content Placeholder 4" descr="Screen Shot 2016-03-04 at 13.41.49.png">
            <a:extLst>
              <a:ext uri="{FF2B5EF4-FFF2-40B4-BE49-F238E27FC236}">
                <a16:creationId xmlns:a16="http://schemas.microsoft.com/office/drawing/2014/main" id="{7B90398F-D888-3942-9FBF-B77D36104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5541" r="-25541"/>
          <a:stretch>
            <a:fillRect/>
          </a:stretch>
        </p:blipFill>
        <p:spPr>
          <a:xfrm>
            <a:off x="4355976" y="2132857"/>
            <a:ext cx="4846917" cy="2665618"/>
          </a:xfrm>
        </p:spPr>
      </p:pic>
    </p:spTree>
    <p:extLst>
      <p:ext uri="{BB962C8B-B14F-4D97-AF65-F5344CB8AC3E}">
        <p14:creationId xmlns:p14="http://schemas.microsoft.com/office/powerpoint/2010/main" val="70532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Program, files and classes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sz="2400" dirty="0"/>
              <a:t>A program is made of one or more packages, containing one or more files</a:t>
            </a:r>
          </a:p>
          <a:p>
            <a:r>
              <a:rPr lang="en-US" sz="2400" dirty="0"/>
              <a:t>A file contains one </a:t>
            </a:r>
            <a:r>
              <a:rPr lang="en-US" sz="2400" i="1" dirty="0"/>
              <a:t>public</a:t>
            </a:r>
            <a:r>
              <a:rPr lang="en-US" sz="2400" dirty="0"/>
              <a:t> class and, optionally, multiple </a:t>
            </a:r>
            <a:r>
              <a:rPr lang="en-US" sz="2400" i="1" dirty="0"/>
              <a:t>private</a:t>
            </a:r>
            <a:r>
              <a:rPr lang="en-US" sz="2400" dirty="0"/>
              <a:t> classes. The file name must be equal to the public class name.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  <p:pic>
        <p:nvPicPr>
          <p:cNvPr id="6" name="Picture 5" descr="Screen Shot 2016-03-04 at 13.38.0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592" y="3705625"/>
            <a:ext cx="7452320" cy="19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4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Java there are no functions, but only methods within classes</a:t>
            </a:r>
          </a:p>
          <a:p>
            <a:r>
              <a:rPr lang="en-US" sz="2800" dirty="0"/>
              <a:t>The execution of a Java program starts from a special method: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mr-IN" sz="2800" dirty="0">
                <a:latin typeface="Consolas" panose="020B0609020204030204" pitchFamily="49" charset="0"/>
              </a:rPr>
              <a:t>…</a:t>
            </a:r>
            <a:endParaRPr lang="it-IT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158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Basic </a:t>
            </a:r>
            <a:r>
              <a:rPr lang="it-IT" dirty="0" err="1"/>
              <a:t>concepts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848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C-style comments (multi-lines) 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/* 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* this comment is so long 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* that it needs two lines 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*/ </a:t>
            </a:r>
          </a:p>
          <a:p>
            <a:endParaRPr lang="en-US" sz="2800" dirty="0">
              <a:latin typeface="Wingdings"/>
            </a:endParaRPr>
          </a:p>
          <a:p>
            <a:r>
              <a:rPr lang="en-US" sz="2800" dirty="0"/>
              <a:t>Comments on a single line 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// comment on one line 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1061648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Nicola.thmx</Template>
  <TotalTime>6762</TotalTime>
  <Words>2594</Words>
  <Application>Microsoft Macintosh PowerPoint</Application>
  <PresentationFormat>On-screen Show (4:3)</PresentationFormat>
  <Paragraphs>412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Consolas</vt:lpstr>
      <vt:lpstr>Courier</vt:lpstr>
      <vt:lpstr>Courier New</vt:lpstr>
      <vt:lpstr>Wingdings</vt:lpstr>
      <vt:lpstr>Nicola</vt:lpstr>
      <vt:lpstr>Java Basics</vt:lpstr>
      <vt:lpstr>Timeline</vt:lpstr>
      <vt:lpstr>Features</vt:lpstr>
      <vt:lpstr>Building and running</vt:lpstr>
      <vt:lpstr>Compiled vs Interpreted</vt:lpstr>
      <vt:lpstr>Program, files and classes </vt:lpstr>
      <vt:lpstr>public static void main(String[] args)</vt:lpstr>
      <vt:lpstr>Basic concepts</vt:lpstr>
      <vt:lpstr>Comments</vt:lpstr>
      <vt:lpstr>Code blocks and Scope </vt:lpstr>
      <vt:lpstr>Control statements </vt:lpstr>
      <vt:lpstr>Switch-case (with chars)</vt:lpstr>
      <vt:lpstr>Passing Parameters</vt:lpstr>
      <vt:lpstr>Passing Parameters </vt:lpstr>
      <vt:lpstr>Passing Parameters </vt:lpstr>
      <vt:lpstr>Primitive types </vt:lpstr>
      <vt:lpstr>Constants</vt:lpstr>
      <vt:lpstr>Operators (integer and floating-point) </vt:lpstr>
      <vt:lpstr>Coding Conventions</vt:lpstr>
      <vt:lpstr>Strings</vt:lpstr>
      <vt:lpstr>String</vt:lpstr>
      <vt:lpstr>String</vt:lpstr>
      <vt:lpstr>Strings in memory</vt:lpstr>
      <vt:lpstr>Strings in memory</vt:lpstr>
      <vt:lpstr>String methods</vt:lpstr>
      <vt:lpstr>equals vs ==</vt:lpstr>
      <vt:lpstr>The + operator</vt:lpstr>
      <vt:lpstr>StringBuilder</vt:lpstr>
      <vt:lpstr>Array</vt:lpstr>
      <vt:lpstr>Array</vt:lpstr>
      <vt:lpstr>Array declaration</vt:lpstr>
      <vt:lpstr>Array creation</vt:lpstr>
      <vt:lpstr>Example – Primitive types</vt:lpstr>
      <vt:lpstr>Example – Object reference</vt:lpstr>
      <vt:lpstr>Operations on arrays </vt:lpstr>
      <vt:lpstr>Operations on arrays </vt:lpstr>
      <vt:lpstr>Operations on arrays </vt:lpstr>
      <vt:lpstr>For each</vt:lpstr>
      <vt:lpstr>Multidimensional array</vt:lpstr>
      <vt:lpstr>Rows and columns </vt:lpstr>
      <vt:lpstr>Rows with different length </vt:lpstr>
      <vt:lpstr>java.util.Arrays</vt:lpstr>
      <vt:lpstr> System.arraycopy()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346</cp:revision>
  <cp:lastPrinted>2020-03-01T16:00:09Z</cp:lastPrinted>
  <dcterms:created xsi:type="dcterms:W3CDTF">2011-09-06T09:06:15Z</dcterms:created>
  <dcterms:modified xsi:type="dcterms:W3CDTF">2021-09-29T18:04:45Z</dcterms:modified>
</cp:coreProperties>
</file>