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37"/>
  </p:notesMasterIdLst>
  <p:sldIdLst>
    <p:sldId id="256" r:id="rId2"/>
    <p:sldId id="367" r:id="rId3"/>
    <p:sldId id="368" r:id="rId4"/>
    <p:sldId id="366" r:id="rId5"/>
    <p:sldId id="369" r:id="rId6"/>
    <p:sldId id="351" r:id="rId7"/>
    <p:sldId id="355" r:id="rId8"/>
    <p:sldId id="363" r:id="rId9"/>
    <p:sldId id="320" r:id="rId10"/>
    <p:sldId id="361" r:id="rId11"/>
    <p:sldId id="321" r:id="rId12"/>
    <p:sldId id="322" r:id="rId13"/>
    <p:sldId id="323" r:id="rId14"/>
    <p:sldId id="324" r:id="rId15"/>
    <p:sldId id="325" r:id="rId16"/>
    <p:sldId id="362" r:id="rId17"/>
    <p:sldId id="332" r:id="rId18"/>
    <p:sldId id="333" r:id="rId19"/>
    <p:sldId id="268" r:id="rId20"/>
    <p:sldId id="329" r:id="rId21"/>
    <p:sldId id="330" r:id="rId22"/>
    <p:sldId id="373" r:id="rId23"/>
    <p:sldId id="371" r:id="rId24"/>
    <p:sldId id="334" r:id="rId25"/>
    <p:sldId id="335" r:id="rId26"/>
    <p:sldId id="287" r:id="rId27"/>
    <p:sldId id="289" r:id="rId28"/>
    <p:sldId id="364" r:id="rId29"/>
    <p:sldId id="291" r:id="rId30"/>
    <p:sldId id="344" r:id="rId31"/>
    <p:sldId id="365" r:id="rId32"/>
    <p:sldId id="299" r:id="rId33"/>
    <p:sldId id="372" r:id="rId34"/>
    <p:sldId id="345" r:id="rId35"/>
    <p:sldId id="348" r:id="rId36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46"/>
    <p:restoredTop sz="84288"/>
  </p:normalViewPr>
  <p:slideViewPr>
    <p:cSldViewPr>
      <p:cViewPr varScale="1">
        <p:scale>
          <a:sx n="107" d="100"/>
          <a:sy n="107" d="100"/>
        </p:scale>
        <p:origin x="2152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EB7694-8561-4BE2-948D-EDF7A201F8BB}" type="datetimeFigureOut">
              <a:rPr lang="it-IT" smtClean="0"/>
              <a:pPr/>
              <a:t>17/03/21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5F0E4F-C068-4558-BD2C-4354A8A0FB1B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35502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5F0E4F-C068-4558-BD2C-4354A8A0FB1B}" type="slidenum">
              <a:rPr lang="it-IT" smtClean="0"/>
              <a:pPr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816854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DC6AB1-1F43-42DE-9516-C24BE4097CE7}" type="slidenum">
              <a:rPr lang="it-IT" smtClean="0"/>
              <a:pPr/>
              <a:t>7</a:t>
            </a:fld>
            <a:endParaRPr lang="it-IT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5F0E4F-C068-4558-BD2C-4354A8A0FB1B}" type="slidenum">
              <a:rPr lang="it-IT" smtClean="0"/>
              <a:pPr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67362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5F0E4F-C068-4558-BD2C-4354A8A0FB1B}" type="slidenum">
              <a:rPr lang="it-IT" smtClean="0"/>
              <a:pPr/>
              <a:t>32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80898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5F0E4F-C068-4558-BD2C-4354A8A0FB1B}" type="slidenum">
              <a:rPr lang="it-IT" smtClean="0"/>
              <a:pPr/>
              <a:t>33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9185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457200" y="3600450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456673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4086258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28228811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5525336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22313" y="4406900"/>
            <a:ext cx="8421687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650560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979457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636126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471706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0706527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21473086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457200" y="4752218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065762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 dirty="0"/>
          </a:p>
        </p:txBody>
      </p:sp>
      <p:pic>
        <p:nvPicPr>
          <p:cNvPr id="7" name="Picture 6" descr="ing-modena copy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0" y="5781975"/>
            <a:ext cx="1689100" cy="1066800"/>
          </a:xfrm>
          <a:prstGeom prst="rect">
            <a:avLst/>
          </a:prstGeom>
        </p:spPr>
      </p:pic>
      <p:pic>
        <p:nvPicPr>
          <p:cNvPr id="8" name="Picture 7" descr="ing-modena copy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0" y="5781975"/>
            <a:ext cx="1689100" cy="1066800"/>
          </a:xfrm>
          <a:prstGeom prst="rect">
            <a:avLst/>
          </a:prstGeom>
        </p:spPr>
      </p:pic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4542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 err="1"/>
              <a:t>Introduction</a:t>
            </a:r>
            <a:r>
              <a:rPr lang="it-IT" dirty="0"/>
              <a:t> to </a:t>
            </a:r>
            <a:br>
              <a:rPr lang="it-IT" dirty="0"/>
            </a:br>
            <a:r>
              <a:rPr lang="it-IT" dirty="0"/>
              <a:t>Object </a:t>
            </a:r>
            <a:r>
              <a:rPr lang="it-IT" dirty="0" err="1"/>
              <a:t>Oriented</a:t>
            </a:r>
            <a:r>
              <a:rPr lang="it-IT" dirty="0"/>
              <a:t> Programming</a:t>
            </a:r>
          </a:p>
        </p:txBody>
      </p:sp>
      <p:sp>
        <p:nvSpPr>
          <p:cNvPr id="4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/>
          <a:p>
            <a:pPr algn="r"/>
            <a:r>
              <a:rPr lang="en-US" sz="1800" dirty="0" err="1"/>
              <a:t>Università</a:t>
            </a:r>
            <a:r>
              <a:rPr lang="en-US" sz="1800" dirty="0"/>
              <a:t> di Modena e Reggio Emilia</a:t>
            </a:r>
          </a:p>
          <a:p>
            <a:pPr algn="r"/>
            <a:r>
              <a:rPr lang="en-US" sz="1800" i="1" dirty="0"/>
              <a:t>Prof. Nicola Bicocchi (</a:t>
            </a:r>
            <a:r>
              <a:rPr lang="en-US" sz="1800" i="1" dirty="0" err="1"/>
              <a:t>nicola.bicocchi@unimore.it</a:t>
            </a:r>
            <a:r>
              <a:rPr lang="en-US" sz="1800" i="1" dirty="0"/>
              <a:t>)</a:t>
            </a:r>
          </a:p>
          <a:p>
            <a:pPr algn="r"/>
            <a:endParaRPr lang="en-US" sz="1800" dirty="0"/>
          </a:p>
          <a:p>
            <a:pPr algn="r"/>
            <a:endParaRPr lang="it-IT" sz="1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OOP Goal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 software being secure, re-usable, flexible, documentable, extensible</a:t>
            </a:r>
          </a:p>
          <a:p>
            <a:r>
              <a:rPr lang="en-US" dirty="0"/>
              <a:t>Instead of focusing on algorithms, optimization and efficiency,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OOP focus on  programming techniques</a:t>
            </a:r>
          </a:p>
          <a:p>
            <a:r>
              <a:rPr lang="it-IT" dirty="0"/>
              <a:t>OOP </a:t>
            </a:r>
            <a:r>
              <a:rPr lang="it-IT" dirty="0" err="1"/>
              <a:t>considers</a:t>
            </a:r>
            <a:r>
              <a:rPr lang="it-IT" dirty="0"/>
              <a:t> software </a:t>
            </a:r>
            <a:r>
              <a:rPr lang="it-IT" dirty="0" err="1"/>
              <a:t>as</a:t>
            </a:r>
            <a:r>
              <a:rPr lang="it-IT" dirty="0"/>
              <a:t> a set of </a:t>
            </a:r>
            <a:r>
              <a:rPr lang="it-IT" dirty="0" err="1"/>
              <a:t>well-defined</a:t>
            </a:r>
            <a:r>
              <a:rPr lang="it-IT" dirty="0"/>
              <a:t> </a:t>
            </a:r>
            <a:r>
              <a:rPr lang="it-IT" dirty="0" err="1"/>
              <a:t>entities</a:t>
            </a:r>
            <a:r>
              <a:rPr lang="it-IT" dirty="0"/>
              <a:t> </a:t>
            </a:r>
            <a:r>
              <a:rPr lang="it-IT" dirty="0" err="1"/>
              <a:t>containing</a:t>
            </a:r>
            <a:r>
              <a:rPr lang="it-IT" dirty="0"/>
              <a:t> </a:t>
            </a:r>
            <a:r>
              <a:rPr lang="it-IT" dirty="0" err="1"/>
              <a:t>both</a:t>
            </a:r>
            <a:r>
              <a:rPr lang="it-IT" dirty="0"/>
              <a:t> data and </a:t>
            </a:r>
            <a:r>
              <a:rPr lang="it-IT" dirty="0" err="1"/>
              <a:t>functions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47124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Procedural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1800" dirty="0" err="1">
                <a:latin typeface="Consolas"/>
                <a:cs typeface="Consolas"/>
              </a:rPr>
              <a:t>int</a:t>
            </a:r>
            <a:r>
              <a:rPr lang="fr-FR" sz="1800" dirty="0">
                <a:latin typeface="Consolas"/>
                <a:cs typeface="Consolas"/>
              </a:rPr>
              <a:t> v[20];</a:t>
            </a:r>
          </a:p>
          <a:p>
            <a:pPr marL="0" indent="0">
              <a:buNone/>
            </a:pPr>
            <a:r>
              <a:rPr lang="fi-FI" sz="1800" dirty="0" err="1">
                <a:latin typeface="Consolas"/>
                <a:cs typeface="Consolas"/>
              </a:rPr>
              <a:t>int</a:t>
            </a:r>
            <a:r>
              <a:rPr lang="fi-FI" sz="1800" dirty="0">
                <a:latin typeface="Consolas"/>
                <a:cs typeface="Consolas"/>
              </a:rPr>
              <a:t> i;</a:t>
            </a:r>
          </a:p>
          <a:p>
            <a:pPr marL="0" indent="0">
              <a:buNone/>
            </a:pPr>
            <a:endParaRPr lang="fi-FI" sz="18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fi-FI" sz="1800" dirty="0" err="1">
                <a:latin typeface="Consolas"/>
                <a:cs typeface="Consolas"/>
              </a:rPr>
              <a:t>void</a:t>
            </a:r>
            <a:r>
              <a:rPr lang="fi-FI" sz="1800" dirty="0">
                <a:latin typeface="Consolas"/>
                <a:cs typeface="Consolas"/>
              </a:rPr>
              <a:t> </a:t>
            </a:r>
            <a:r>
              <a:rPr lang="fi-FI" sz="1800" dirty="0" err="1">
                <a:latin typeface="Consolas"/>
                <a:cs typeface="Consolas"/>
              </a:rPr>
              <a:t>sort</a:t>
            </a:r>
            <a:r>
              <a:rPr lang="fi-FI" sz="1800" dirty="0">
                <a:latin typeface="Consolas"/>
                <a:cs typeface="Consolas"/>
              </a:rPr>
              <a:t>()        { /* </a:t>
            </a:r>
            <a:r>
              <a:rPr lang="fi-FI" sz="1800" dirty="0" err="1">
                <a:latin typeface="Consolas"/>
                <a:cs typeface="Consolas"/>
              </a:rPr>
              <a:t>sort</a:t>
            </a:r>
            <a:r>
              <a:rPr lang="fi-FI" sz="1800" dirty="0">
                <a:latin typeface="Consolas"/>
                <a:cs typeface="Consolas"/>
              </a:rPr>
              <a:t> */ }</a:t>
            </a:r>
          </a:p>
          <a:p>
            <a:pPr marL="0" indent="0">
              <a:buNone/>
            </a:pPr>
            <a:r>
              <a:rPr lang="fi-FI" sz="1800" dirty="0" err="1">
                <a:latin typeface="Consolas"/>
                <a:cs typeface="Consolas"/>
              </a:rPr>
              <a:t>int</a:t>
            </a:r>
            <a:r>
              <a:rPr lang="fi-FI" sz="1800" dirty="0">
                <a:latin typeface="Consolas"/>
                <a:cs typeface="Consolas"/>
              </a:rPr>
              <a:t> </a:t>
            </a:r>
            <a:r>
              <a:rPr lang="fi-FI" sz="1800" dirty="0" err="1">
                <a:latin typeface="Consolas"/>
                <a:cs typeface="Consolas"/>
              </a:rPr>
              <a:t>search</a:t>
            </a:r>
            <a:r>
              <a:rPr lang="fi-FI" sz="1800" dirty="0">
                <a:latin typeface="Consolas"/>
                <a:cs typeface="Consolas"/>
              </a:rPr>
              <a:t>(</a:t>
            </a:r>
            <a:r>
              <a:rPr lang="fi-FI" sz="1800" dirty="0" err="1">
                <a:latin typeface="Consolas"/>
                <a:cs typeface="Consolas"/>
              </a:rPr>
              <a:t>int</a:t>
            </a:r>
            <a:r>
              <a:rPr lang="fi-FI" sz="1800" dirty="0">
                <a:latin typeface="Consolas"/>
                <a:cs typeface="Consolas"/>
              </a:rPr>
              <a:t> n)  { /* </a:t>
            </a:r>
            <a:r>
              <a:rPr lang="fi-FI" sz="1800" dirty="0" err="1">
                <a:latin typeface="Consolas"/>
                <a:cs typeface="Consolas"/>
              </a:rPr>
              <a:t>search</a:t>
            </a:r>
            <a:r>
              <a:rPr lang="fi-FI" sz="1800" dirty="0">
                <a:latin typeface="Consolas"/>
                <a:cs typeface="Consolas"/>
              </a:rPr>
              <a:t> */ }</a:t>
            </a:r>
          </a:p>
          <a:p>
            <a:pPr marL="0" indent="0">
              <a:buNone/>
            </a:pPr>
            <a:r>
              <a:rPr lang="fi-FI" sz="1800" dirty="0" err="1">
                <a:latin typeface="Consolas"/>
                <a:cs typeface="Consolas"/>
              </a:rPr>
              <a:t>void</a:t>
            </a:r>
            <a:r>
              <a:rPr lang="fi-FI" sz="1800" dirty="0">
                <a:latin typeface="Consolas"/>
                <a:cs typeface="Consolas"/>
              </a:rPr>
              <a:t> </a:t>
            </a:r>
            <a:r>
              <a:rPr lang="fi-FI" sz="1800" dirty="0" err="1">
                <a:latin typeface="Consolas"/>
                <a:cs typeface="Consolas"/>
              </a:rPr>
              <a:t>init</a:t>
            </a:r>
            <a:r>
              <a:rPr lang="fi-FI" sz="1800" dirty="0">
                <a:latin typeface="Consolas"/>
                <a:cs typeface="Consolas"/>
              </a:rPr>
              <a:t>()        { /* </a:t>
            </a:r>
            <a:r>
              <a:rPr lang="fi-FI" sz="1800" dirty="0" err="1">
                <a:latin typeface="Consolas"/>
                <a:cs typeface="Consolas"/>
              </a:rPr>
              <a:t>init</a:t>
            </a:r>
            <a:r>
              <a:rPr lang="fi-FI" sz="1800" dirty="0">
                <a:latin typeface="Consolas"/>
                <a:cs typeface="Consolas"/>
              </a:rPr>
              <a:t> */ }</a:t>
            </a:r>
          </a:p>
          <a:p>
            <a:pPr marL="0" indent="0">
              <a:buNone/>
            </a:pPr>
            <a:endParaRPr lang="fi-FI" sz="18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fi-FI" sz="1800" dirty="0" err="1">
                <a:latin typeface="Consolas"/>
                <a:cs typeface="Consolas"/>
              </a:rPr>
              <a:t>void</a:t>
            </a:r>
            <a:r>
              <a:rPr lang="fi-FI" sz="1800" dirty="0">
                <a:latin typeface="Consolas"/>
                <a:cs typeface="Consolas"/>
              </a:rPr>
              <a:t> main() {</a:t>
            </a:r>
          </a:p>
          <a:p>
            <a:pPr marL="0" indent="0">
              <a:buNone/>
            </a:pPr>
            <a:r>
              <a:rPr lang="fi-FI" sz="1800" dirty="0">
                <a:latin typeface="Consolas"/>
                <a:cs typeface="Consolas"/>
              </a:rPr>
              <a:t>	</a:t>
            </a:r>
            <a:r>
              <a:rPr lang="fi-FI" sz="1800" dirty="0" err="1">
                <a:latin typeface="Consolas"/>
                <a:cs typeface="Consolas"/>
              </a:rPr>
              <a:t>init</a:t>
            </a:r>
            <a:r>
              <a:rPr lang="fi-FI" sz="1800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fi-FI" sz="1800" dirty="0">
                <a:latin typeface="Consolas"/>
                <a:cs typeface="Consolas"/>
              </a:rPr>
              <a:t>	</a:t>
            </a:r>
            <a:r>
              <a:rPr lang="fi-FI" sz="1800" dirty="0" err="1">
                <a:latin typeface="Consolas"/>
                <a:cs typeface="Consolas"/>
              </a:rPr>
              <a:t>sort</a:t>
            </a:r>
            <a:r>
              <a:rPr lang="fi-FI" sz="1800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	search(13);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852019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 and relationships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12</a:t>
            </a:fld>
            <a:endParaRPr lang="it-IT" dirty="0"/>
          </a:p>
        </p:txBody>
      </p:sp>
      <p:pic>
        <p:nvPicPr>
          <p:cNvPr id="7" name="Content Placeholder 6" descr="Screen Shot 2016-03-04 at 14.11.46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3747" b="-33747"/>
          <a:stretch>
            <a:fillRect/>
          </a:stretch>
        </p:blipFill>
        <p:spPr>
          <a:xfrm>
            <a:off x="457200" y="1700808"/>
            <a:ext cx="8229600" cy="4425355"/>
          </a:xfrm>
        </p:spPr>
      </p:pic>
    </p:spTree>
    <p:extLst>
      <p:ext uri="{BB962C8B-B14F-4D97-AF65-F5344CB8AC3E}">
        <p14:creationId xmlns:p14="http://schemas.microsoft.com/office/powerpoint/2010/main" val="41991212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There is no clear relationship between:</a:t>
            </a:r>
          </a:p>
          <a:p>
            <a:pPr lvl="1"/>
            <a:r>
              <a:rPr lang="en-US" sz="2400" dirty="0"/>
              <a:t>Vectors ( </a:t>
            </a:r>
            <a:r>
              <a:rPr lang="en-US" sz="2400" dirty="0" err="1"/>
              <a:t>int</a:t>
            </a:r>
            <a:r>
              <a:rPr lang="en-US" sz="2400" dirty="0"/>
              <a:t> v[20] )</a:t>
            </a:r>
          </a:p>
          <a:p>
            <a:pPr lvl="1"/>
            <a:r>
              <a:rPr lang="en-US" sz="2400" dirty="0"/>
              <a:t>Operations on vectors (search, sort, </a:t>
            </a:r>
            <a:r>
              <a:rPr lang="en-US" sz="2400" dirty="0" err="1"/>
              <a:t>init</a:t>
            </a:r>
            <a:r>
              <a:rPr lang="en-US" sz="2400" dirty="0"/>
              <a:t>)</a:t>
            </a:r>
          </a:p>
          <a:p>
            <a:r>
              <a:rPr lang="en-US" sz="2800" dirty="0"/>
              <a:t>There is no control over size:</a:t>
            </a:r>
          </a:p>
          <a:p>
            <a:pPr lvl="1"/>
            <a:r>
              <a:rPr lang="en-US" sz="2400" dirty="0"/>
              <a:t>for (</a:t>
            </a:r>
            <a:r>
              <a:rPr lang="en-US" sz="2400" dirty="0" err="1"/>
              <a:t>i</a:t>
            </a:r>
            <a:r>
              <a:rPr lang="en-US" sz="2400" dirty="0"/>
              <a:t>=0; </a:t>
            </a:r>
            <a:r>
              <a:rPr lang="en-US" sz="2400" dirty="0" err="1"/>
              <a:t>i</a:t>
            </a:r>
            <a:r>
              <a:rPr lang="en-US" sz="2400" dirty="0"/>
              <a:t>&lt;=20; </a:t>
            </a:r>
            <a:r>
              <a:rPr lang="en-US" sz="2400" dirty="0" err="1"/>
              <a:t>i</a:t>
            </a:r>
            <a:r>
              <a:rPr lang="en-US" sz="2400" dirty="0"/>
              <a:t>++) { v[</a:t>
            </a:r>
            <a:r>
              <a:rPr lang="en-US" sz="2400" dirty="0" err="1"/>
              <a:t>i</a:t>
            </a:r>
            <a:r>
              <a:rPr lang="en-US" sz="2400" dirty="0"/>
              <a:t> ]=0; };</a:t>
            </a:r>
          </a:p>
          <a:p>
            <a:r>
              <a:rPr lang="en-US" sz="2800" dirty="0"/>
              <a:t>Initialization</a:t>
            </a:r>
          </a:p>
          <a:p>
            <a:pPr lvl="1"/>
            <a:r>
              <a:rPr lang="en-US" sz="2400" dirty="0"/>
              <a:t>Actually performed?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13</a:t>
            </a:fld>
            <a:endParaRPr lang="it-IT" dirty="0"/>
          </a:p>
        </p:txBody>
      </p:sp>
      <p:pic>
        <p:nvPicPr>
          <p:cNvPr id="6" name="Picture 5" descr="Screen Shot 2016-03-04 at 14.11.46.png">
            <a:extLst>
              <a:ext uri="{FF2B5EF4-FFF2-40B4-BE49-F238E27FC236}">
                <a16:creationId xmlns:a16="http://schemas.microsoft.com/office/drawing/2014/main" id="{289A8A0C-EF35-7747-A7A9-DE26C8121E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4793579"/>
            <a:ext cx="5890830" cy="193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8693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332856"/>
          </a:xfrm>
        </p:spPr>
        <p:txBody>
          <a:bodyPr/>
          <a:lstStyle/>
          <a:p>
            <a:r>
              <a:rPr lang="en-US" dirty="0"/>
              <a:t>It’s not possible to consider a vector as a primitive concept</a:t>
            </a:r>
          </a:p>
          <a:p>
            <a:r>
              <a:rPr lang="en-US" dirty="0"/>
              <a:t>Data and functions are not modularized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14</a:t>
            </a:fld>
            <a:endParaRPr lang="it-IT" dirty="0"/>
          </a:p>
        </p:txBody>
      </p:sp>
      <p:pic>
        <p:nvPicPr>
          <p:cNvPr id="5" name="Picture 4" descr="Screen Shot 2016-03-04 at 14.11.4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1798" y="3717033"/>
            <a:ext cx="7694995" cy="2526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0424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Issues, the long run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External functions can read/write vector’s data, leading to a</a:t>
            </a:r>
            <a:r>
              <a:rPr lang="en-US" sz="2400" b="1" dirty="0"/>
              <a:t> growing number of relationships</a:t>
            </a:r>
          </a:p>
          <a:p>
            <a:r>
              <a:rPr lang="en-US" sz="2400" dirty="0"/>
              <a:t>Source code becomes </a:t>
            </a:r>
            <a:r>
              <a:rPr lang="en-US" sz="2400" b="1" dirty="0"/>
              <a:t>difficult to understand and maintain</a:t>
            </a:r>
          </a:p>
          <a:p>
            <a:r>
              <a:rPr lang="en-US" sz="2400" b="1" dirty="0"/>
              <a:t>Spaghetti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15</a:t>
            </a:fld>
            <a:endParaRPr lang="it-IT" dirty="0"/>
          </a:p>
        </p:txBody>
      </p:sp>
      <p:pic>
        <p:nvPicPr>
          <p:cNvPr id="5" name="Picture 4" descr="Screen Shot 2016-03-04 at 15.27.3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851" y="3429000"/>
            <a:ext cx="6789581" cy="2794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3347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Reuse of code limited</a:t>
            </a:r>
          </a:p>
          <a:p>
            <a:pPr lvl="1"/>
            <a:r>
              <a:rPr lang="en-US" sz="1800" dirty="0"/>
              <a:t> Data and procedures (functions) are separate. This makes it complex to reuse existing code in other projects </a:t>
            </a:r>
          </a:p>
          <a:p>
            <a:r>
              <a:rPr lang="en-US" sz="2000" b="1" dirty="0"/>
              <a:t>Data protection limited</a:t>
            </a:r>
          </a:p>
          <a:p>
            <a:pPr lvl="1"/>
            <a:r>
              <a:rPr lang="en-US" sz="1800" dirty="0"/>
              <a:t>Unprotected data accessible from vast portions of the source code. After a certain stage, debug becomes a nightmare!</a:t>
            </a:r>
          </a:p>
          <a:p>
            <a:r>
              <a:rPr lang="en-US" sz="2000" b="1" dirty="0">
                <a:solidFill>
                  <a:srgbClr val="000000"/>
                </a:solidFill>
              </a:rPr>
              <a:t>Unsuitable for decomposition</a:t>
            </a:r>
          </a:p>
          <a:p>
            <a:pPr lvl="1"/>
            <a:r>
              <a:rPr lang="en-US" sz="1800" dirty="0">
                <a:solidFill>
                  <a:srgbClr val="000000"/>
                </a:solidFill>
              </a:rPr>
              <a:t>Large scale projects require large scale working force (many teams). Unprotected data, separate from functions makes it hard to decompose</a:t>
            </a:r>
            <a:endParaRPr lang="en-US" sz="2000" dirty="0">
              <a:solidFill>
                <a:srgbClr val="E46C0A"/>
              </a:solidFill>
            </a:endParaRPr>
          </a:p>
          <a:p>
            <a:pPr lvl="1"/>
            <a:endParaRPr lang="en-US" sz="1800" dirty="0">
              <a:solidFill>
                <a:srgbClr val="E46C0A"/>
              </a:solidFill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16</a:t>
            </a:fld>
            <a:endParaRPr lang="it-IT" dirty="0"/>
          </a:p>
        </p:txBody>
      </p:sp>
      <p:pic>
        <p:nvPicPr>
          <p:cNvPr id="5" name="Picture 4" descr="Screen Shot 2016-03-04 at 14.11.46.png">
            <a:extLst>
              <a:ext uri="{FF2B5EF4-FFF2-40B4-BE49-F238E27FC236}">
                <a16:creationId xmlns:a16="http://schemas.microsoft.com/office/drawing/2014/main" id="{90A3DA51-7C0B-804E-B2D9-23CC677055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2107" y="4653137"/>
            <a:ext cx="6318555" cy="2074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8106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Object-Oriented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class Vector { 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</a:t>
            </a:r>
            <a:r>
              <a:rPr lang="en-US" sz="2000" dirty="0">
                <a:solidFill>
                  <a:srgbClr val="E46C0A"/>
                </a:solidFill>
                <a:latin typeface="Consolas"/>
                <a:cs typeface="Consolas"/>
              </a:rPr>
              <a:t>// internal data 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private </a:t>
            </a:r>
            <a:r>
              <a:rPr lang="en-US" sz="2000" dirty="0" err="1">
                <a:latin typeface="Consolas"/>
                <a:cs typeface="Consolas"/>
              </a:rPr>
              <a:t>int</a:t>
            </a:r>
            <a:r>
              <a:rPr lang="en-US" sz="2000" dirty="0">
                <a:latin typeface="Consolas"/>
                <a:cs typeface="Consolas"/>
              </a:rPr>
              <a:t> v[20]; 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</a:t>
            </a:r>
            <a:r>
              <a:rPr lang="en-US" sz="2000" dirty="0">
                <a:solidFill>
                  <a:srgbClr val="E46C0A"/>
                </a:solidFill>
                <a:latin typeface="Consolas"/>
                <a:cs typeface="Consolas"/>
              </a:rPr>
              <a:t>// external interface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public Vector() {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	/* </a:t>
            </a:r>
            <a:r>
              <a:rPr lang="en-US" sz="2000" dirty="0" err="1">
                <a:latin typeface="Consolas"/>
                <a:cs typeface="Consolas"/>
              </a:rPr>
              <a:t>init</a:t>
            </a:r>
            <a:r>
              <a:rPr lang="en-US" sz="2000" dirty="0">
                <a:latin typeface="Consolas"/>
                <a:cs typeface="Consolas"/>
              </a:rPr>
              <a:t> */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	for(</a:t>
            </a:r>
            <a:r>
              <a:rPr lang="en-US" sz="2000" dirty="0" err="1">
                <a:latin typeface="Consolas"/>
                <a:cs typeface="Consolas"/>
              </a:rPr>
              <a:t>int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i</a:t>
            </a:r>
            <a:r>
              <a:rPr lang="en-US" sz="2000" dirty="0">
                <a:latin typeface="Consolas"/>
                <a:cs typeface="Consolas"/>
              </a:rPr>
              <a:t>=0; </a:t>
            </a:r>
            <a:r>
              <a:rPr lang="en-US" sz="2000" dirty="0" err="1">
                <a:latin typeface="Consolas"/>
                <a:cs typeface="Consolas"/>
              </a:rPr>
              <a:t>i</a:t>
            </a:r>
            <a:r>
              <a:rPr lang="en-US" sz="2000" dirty="0">
                <a:latin typeface="Consolas"/>
                <a:cs typeface="Consolas"/>
              </a:rPr>
              <a:t>&lt;20; </a:t>
            </a:r>
            <a:r>
              <a:rPr lang="en-US" sz="2000" dirty="0" err="1">
                <a:latin typeface="Consolas"/>
                <a:cs typeface="Consolas"/>
              </a:rPr>
              <a:t>i</a:t>
            </a:r>
            <a:r>
              <a:rPr lang="en-US" sz="2000" dirty="0">
                <a:latin typeface="Consolas"/>
                <a:cs typeface="Consolas"/>
              </a:rPr>
              <a:t>++) v[</a:t>
            </a:r>
            <a:r>
              <a:rPr lang="en-US" sz="2000" dirty="0" err="1">
                <a:latin typeface="Consolas"/>
                <a:cs typeface="Consolas"/>
              </a:rPr>
              <a:t>i</a:t>
            </a:r>
            <a:r>
              <a:rPr lang="en-US" sz="2000" dirty="0">
                <a:latin typeface="Consolas"/>
                <a:cs typeface="Consolas"/>
              </a:rPr>
              <a:t>]=0; 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} 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public sort()        { /*sort*/ } 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public search(</a:t>
            </a:r>
            <a:r>
              <a:rPr lang="en-US" sz="2000" dirty="0" err="1">
                <a:latin typeface="Consolas"/>
                <a:cs typeface="Consolas"/>
              </a:rPr>
              <a:t>int</a:t>
            </a:r>
            <a:r>
              <a:rPr lang="en-US" sz="2000" dirty="0">
                <a:latin typeface="Consolas"/>
                <a:cs typeface="Consolas"/>
              </a:rPr>
              <a:t> c) { /*search*/ } 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} 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064520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Object-Oriented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Vector v1 = new Vector(); 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Vector v2 = new Vector(); </a:t>
            </a:r>
          </a:p>
          <a:p>
            <a:pPr marL="0" indent="0">
              <a:buNone/>
            </a:pPr>
            <a:endParaRPr lang="en-US" sz="2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v1.sort(); 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v1.search(22);</a:t>
            </a:r>
          </a:p>
          <a:p>
            <a:pPr marL="0" indent="0">
              <a:buNone/>
            </a:pPr>
            <a:endParaRPr lang="en-US" sz="2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v1++;          </a:t>
            </a:r>
            <a:r>
              <a:rPr lang="en-US" sz="2400" dirty="0">
                <a:solidFill>
                  <a:srgbClr val="E46C0A"/>
                </a:solidFill>
                <a:latin typeface="Consolas"/>
                <a:cs typeface="Consolas"/>
              </a:rPr>
              <a:t>// Error: not an integer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v1.v[2] = 47;  </a:t>
            </a:r>
            <a:r>
              <a:rPr lang="en-US" sz="2400" dirty="0">
                <a:solidFill>
                  <a:srgbClr val="E46C0A"/>
                </a:solidFill>
                <a:latin typeface="Consolas"/>
                <a:cs typeface="Consolas"/>
              </a:rPr>
              <a:t>// Error: v[] is private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591310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engineering approach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Client-Server model</a:t>
            </a:r>
          </a:p>
          <a:p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OOP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implies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 a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paradigm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shift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  <a:p>
            <a:pPr lvl="1"/>
            <a:r>
              <a:rPr lang="it-IT" dirty="0"/>
              <a:t>Do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uses</a:t>
            </a:r>
            <a:r>
              <a:rPr lang="it-IT" dirty="0"/>
              <a:t> </a:t>
            </a:r>
            <a:r>
              <a:rPr lang="it-IT" dirty="0" err="1"/>
              <a:t>functions</a:t>
            </a:r>
            <a:r>
              <a:rPr lang="it-IT" dirty="0"/>
              <a:t> for processing data </a:t>
            </a:r>
            <a:r>
              <a:rPr lang="it-IT" dirty="0" err="1"/>
              <a:t>entities</a:t>
            </a:r>
            <a:endParaRPr lang="it-IT" dirty="0"/>
          </a:p>
          <a:p>
            <a:pPr lvl="1"/>
            <a:r>
              <a:rPr lang="it-IT" dirty="0" err="1"/>
              <a:t>Ask</a:t>
            </a:r>
            <a:r>
              <a:rPr lang="it-IT" dirty="0"/>
              <a:t> </a:t>
            </a:r>
            <a:r>
              <a:rPr lang="it-IT" dirty="0" err="1"/>
              <a:t>entities</a:t>
            </a:r>
            <a:r>
              <a:rPr lang="it-IT" dirty="0"/>
              <a:t> to </a:t>
            </a:r>
            <a:r>
              <a:rPr lang="it-IT" dirty="0" err="1"/>
              <a:t>deliver</a:t>
            </a:r>
            <a:r>
              <a:rPr lang="it-IT" dirty="0"/>
              <a:t> </a:t>
            </a:r>
            <a:r>
              <a:rPr lang="it-IT" dirty="0" err="1"/>
              <a:t>services</a:t>
            </a:r>
            <a:endParaRPr 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19</a:t>
            </a:fld>
            <a:endParaRPr lang="it-IT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7F54DD24-3B45-A741-B086-352163341AB4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3900189"/>
            <a:ext cx="4040188" cy="240913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Symbol" pitchFamily="18" charset="2"/>
              <a:buNone/>
            </a:pPr>
            <a:r>
              <a:rPr lang="it-IT" sz="2800" i="1" dirty="0" err="1"/>
              <a:t>operation</a:t>
            </a:r>
            <a:r>
              <a:rPr lang="it-IT" sz="2800" i="1" dirty="0"/>
              <a:t>(</a:t>
            </a:r>
            <a:r>
              <a:rPr lang="it-IT" sz="2800" i="1" dirty="0" err="1"/>
              <a:t>object</a:t>
            </a:r>
            <a:r>
              <a:rPr lang="it-IT" sz="2800" i="1" dirty="0"/>
              <a:t>, </a:t>
            </a:r>
            <a:r>
              <a:rPr lang="it-IT" sz="2800" i="1" dirty="0" err="1"/>
              <a:t>params</a:t>
            </a:r>
            <a:r>
              <a:rPr lang="it-IT" sz="2800" i="1" dirty="0"/>
              <a:t>)</a:t>
            </a:r>
          </a:p>
          <a:p>
            <a:pPr>
              <a:buFont typeface="Symbol" pitchFamily="18" charset="2"/>
              <a:buNone/>
            </a:pPr>
            <a:endParaRPr lang="it-IT" sz="2800" dirty="0"/>
          </a:p>
          <a:p>
            <a:pPr>
              <a:buFont typeface="Symbol" pitchFamily="18" charset="2"/>
              <a:buNone/>
            </a:pPr>
            <a:r>
              <a:rPr lang="it-IT" sz="2800" dirty="0"/>
              <a:t>For </a:t>
            </a:r>
            <a:r>
              <a:rPr lang="it-IT" sz="2800" dirty="0" err="1"/>
              <a:t>example</a:t>
            </a:r>
            <a:r>
              <a:rPr lang="it-IT" sz="2800" dirty="0"/>
              <a:t>:</a:t>
            </a:r>
          </a:p>
          <a:p>
            <a:pPr>
              <a:buFont typeface="Symbol" pitchFamily="18" charset="2"/>
              <a:buNone/>
            </a:pPr>
            <a:r>
              <a:rPr lang="it-IT" sz="2800" i="1" dirty="0" err="1"/>
              <a:t>insert</a:t>
            </a:r>
            <a:r>
              <a:rPr lang="it-IT" sz="2800" i="1" dirty="0"/>
              <a:t>(</a:t>
            </a:r>
            <a:r>
              <a:rPr lang="it-IT" sz="2800" i="1" dirty="0" err="1"/>
              <a:t>vector</a:t>
            </a:r>
            <a:r>
              <a:rPr lang="it-IT" sz="2800" i="1" dirty="0"/>
              <a:t>, </a:t>
            </a:r>
            <a:r>
              <a:rPr lang="it-IT" sz="2800" i="1" dirty="0" err="1"/>
              <a:t>element</a:t>
            </a:r>
            <a:r>
              <a:rPr lang="it-IT" sz="2800" i="1" dirty="0"/>
              <a:t>)</a:t>
            </a:r>
          </a:p>
          <a:p>
            <a:endParaRPr lang="it-IT" sz="2800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15F46F9A-3CC1-7D4D-B3D8-0111232AAA13}"/>
              </a:ext>
            </a:extLst>
          </p:cNvPr>
          <p:cNvSpPr txBox="1">
            <a:spLocks noChangeArrowheads="1"/>
          </p:cNvSpPr>
          <p:nvPr/>
        </p:nvSpPr>
        <p:spPr>
          <a:xfrm>
            <a:off x="4559774" y="3900189"/>
            <a:ext cx="4041775" cy="246251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Symbol" pitchFamily="18" charset="2"/>
              <a:buNone/>
            </a:pPr>
            <a:r>
              <a:rPr lang="it-IT" sz="2800" i="1" dirty="0" err="1"/>
              <a:t>object.operation</a:t>
            </a:r>
            <a:r>
              <a:rPr lang="it-IT" sz="2800" i="1" dirty="0"/>
              <a:t>(</a:t>
            </a:r>
            <a:r>
              <a:rPr lang="it-IT" sz="2800" i="1" dirty="0" err="1"/>
              <a:t>params</a:t>
            </a:r>
            <a:r>
              <a:rPr lang="it-IT" sz="2800" i="1" dirty="0"/>
              <a:t>)</a:t>
            </a:r>
          </a:p>
          <a:p>
            <a:pPr>
              <a:buFont typeface="Symbol" pitchFamily="18" charset="2"/>
              <a:buNone/>
            </a:pPr>
            <a:endParaRPr lang="it-IT" sz="2800" dirty="0"/>
          </a:p>
          <a:p>
            <a:pPr>
              <a:buFont typeface="Arial"/>
              <a:buNone/>
            </a:pPr>
            <a:r>
              <a:rPr lang="it-IT" sz="2800" dirty="0"/>
              <a:t>For </a:t>
            </a:r>
            <a:r>
              <a:rPr lang="it-IT" sz="2800" dirty="0" err="1"/>
              <a:t>example</a:t>
            </a:r>
            <a:r>
              <a:rPr lang="it-IT" sz="2800" dirty="0"/>
              <a:t>:</a:t>
            </a:r>
          </a:p>
          <a:p>
            <a:pPr>
              <a:buFont typeface="Symbol" pitchFamily="18" charset="2"/>
              <a:buNone/>
            </a:pPr>
            <a:r>
              <a:rPr lang="it-IT" sz="2800" i="1" dirty="0" err="1"/>
              <a:t>vector.insert</a:t>
            </a:r>
            <a:r>
              <a:rPr lang="it-IT" sz="2800" i="1" dirty="0"/>
              <a:t>(</a:t>
            </a:r>
            <a:r>
              <a:rPr lang="it-IT" sz="2800" i="1" dirty="0" err="1"/>
              <a:t>element</a:t>
            </a:r>
            <a:r>
              <a:rPr lang="it-IT" sz="2800" i="1" dirty="0"/>
              <a:t>)</a:t>
            </a:r>
          </a:p>
          <a:p>
            <a:pPr>
              <a:buFont typeface="Symbol" pitchFamily="18" charset="2"/>
              <a:buNone/>
            </a:pPr>
            <a:endParaRPr lang="it-IT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016C9-24D5-144B-A6C2-16E98E5F7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Software </a:t>
            </a:r>
            <a:r>
              <a:rPr lang="it-IT" dirty="0" err="1"/>
              <a:t>Size</a:t>
            </a:r>
            <a:endParaRPr lang="it-IT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8B83D9E-2E8A-4446-9015-6B3B10A6DA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648705"/>
            <a:ext cx="7931224" cy="426837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32A831-261F-0C47-8E98-E6B51322D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</a:t>
            </a:fld>
            <a:endParaRPr lang="it-IT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28D8BA-14C2-E541-ACFB-3AE41D0CC987}"/>
              </a:ext>
            </a:extLst>
          </p:cNvPr>
          <p:cNvSpPr/>
          <p:nvPr/>
        </p:nvSpPr>
        <p:spPr>
          <a:xfrm>
            <a:off x="1475656" y="5955224"/>
            <a:ext cx="82089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/>
              <a:t>* http://</a:t>
            </a:r>
            <a:r>
              <a:rPr lang="it-IT" dirty="0" err="1"/>
              <a:t>www.informationisbeautiful.net</a:t>
            </a:r>
            <a:r>
              <a:rPr lang="it-IT" dirty="0"/>
              <a:t>/</a:t>
            </a:r>
            <a:r>
              <a:rPr lang="it-IT" dirty="0" err="1"/>
              <a:t>visualizations</a:t>
            </a:r>
            <a:r>
              <a:rPr lang="it-IT" dirty="0"/>
              <a:t>/</a:t>
            </a:r>
            <a:r>
              <a:rPr lang="it-IT" dirty="0" err="1"/>
              <a:t>million</a:t>
            </a:r>
            <a:r>
              <a:rPr lang="it-IT" dirty="0"/>
              <a:t>-</a:t>
            </a:r>
            <a:r>
              <a:rPr lang="it-IT" dirty="0" err="1"/>
              <a:t>lines</a:t>
            </a:r>
            <a:r>
              <a:rPr lang="it-IT" dirty="0"/>
              <a:t>-of-code/</a:t>
            </a:r>
          </a:p>
        </p:txBody>
      </p:sp>
    </p:spTree>
    <p:extLst>
      <p:ext uri="{BB962C8B-B14F-4D97-AF65-F5344CB8AC3E}">
        <p14:creationId xmlns:p14="http://schemas.microsoft.com/office/powerpoint/2010/main" val="23250353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engineering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Given a system, we have to:</a:t>
            </a:r>
          </a:p>
          <a:p>
            <a:pPr lvl="1"/>
            <a:r>
              <a:rPr lang="en-US" sz="2000" dirty="0"/>
              <a:t>Identify the components</a:t>
            </a:r>
          </a:p>
          <a:p>
            <a:pPr lvl="1"/>
            <a:r>
              <a:rPr lang="en-US" sz="2000" dirty="0"/>
              <a:t>Define component interfaces</a:t>
            </a:r>
          </a:p>
          <a:p>
            <a:pPr lvl="1"/>
            <a:r>
              <a:rPr lang="en-US" sz="2000" dirty="0"/>
              <a:t>Define how components interact each other through their interfaces</a:t>
            </a:r>
          </a:p>
          <a:p>
            <a:pPr lvl="1"/>
            <a:r>
              <a:rPr lang="en-US" sz="2000" dirty="0"/>
              <a:t>Minimize relationships among components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20</a:t>
            </a:fld>
            <a:endParaRPr lang="it-IT" dirty="0"/>
          </a:p>
        </p:txBody>
      </p:sp>
      <p:pic>
        <p:nvPicPr>
          <p:cNvPr id="5" name="Content Placeholder 1" descr="Screen Shot 2016-03-04 at 19.18.31.png">
            <a:extLst>
              <a:ext uri="{FF2B5EF4-FFF2-40B4-BE49-F238E27FC236}">
                <a16:creationId xmlns:a16="http://schemas.microsoft.com/office/drawing/2014/main" id="{E94D49DE-0B8A-764D-92EF-7894B80DA3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363" b="-1064"/>
          <a:stretch/>
        </p:blipFill>
        <p:spPr>
          <a:xfrm>
            <a:off x="457200" y="4005064"/>
            <a:ext cx="8229600" cy="187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4669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engineering approach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21</a:t>
            </a:fld>
            <a:endParaRPr lang="it-IT" dirty="0"/>
          </a:p>
        </p:txBody>
      </p:sp>
      <p:pic>
        <p:nvPicPr>
          <p:cNvPr id="5" name="Picture 4" descr="Screen Shot 2016-03-04 at 18.41.1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844823"/>
            <a:ext cx="7222736" cy="4574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8039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engineering approach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1168ECB-89F8-5941-BA4A-F643D60F49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000" y="1615281"/>
            <a:ext cx="6350000" cy="44958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016140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38C99-4FAB-844D-87A6-1AC69E283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and object</a:t>
            </a:r>
            <a:endParaRPr lang="it-IT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1FEFD553-5DBB-0D4B-8F1A-F6202917913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2492896"/>
            <a:ext cx="3907378" cy="352839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17D7F1-55D3-2243-A9CF-E137FF8FF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23</a:t>
            </a:fld>
            <a:endParaRPr lang="it-IT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FC0F007-0B7A-394B-8F28-4188EFEF70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1556792"/>
            <a:ext cx="4546848" cy="45693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Car {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color;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brand;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model;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fuel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it-IT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	public Car(color, brand, model, 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fuel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this.color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= color;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this.brand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= brand;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this.model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= model;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this.fuel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fuel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	/* ... */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it-IT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Car c1 = </a:t>
            </a:r>
            <a:r>
              <a:rPr lang="it-IT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Car(Green, Ford, Mustang, Gasoline);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Car c2 = </a:t>
            </a:r>
            <a:r>
              <a:rPr lang="it-IT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Car(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Red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, Toyota, 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Prius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Electricity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Car c3 = </a:t>
            </a:r>
            <a:r>
              <a:rPr lang="it-IT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Car(Blue, VW, Golf, Diesel);</a:t>
            </a:r>
          </a:p>
          <a:p>
            <a:pPr marL="0" indent="0">
              <a:buNone/>
            </a:pPr>
            <a:endParaRPr lang="it-IT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it-IT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33998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and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rgbClr val="E46C0A"/>
                </a:solidFill>
              </a:rPr>
              <a:t>Class </a:t>
            </a:r>
            <a:r>
              <a:rPr lang="en-US" dirty="0"/>
              <a:t>(the description of object structure, i.e. type ):</a:t>
            </a:r>
          </a:p>
          <a:p>
            <a:pPr lvl="1"/>
            <a:r>
              <a:rPr lang="en-US" dirty="0"/>
              <a:t>Data (</a:t>
            </a:r>
            <a:r>
              <a:rPr lang="en-US" dirty="0">
                <a:solidFill>
                  <a:srgbClr val="E46C0A"/>
                </a:solidFill>
              </a:rPr>
              <a:t>ATTRIBUTES </a:t>
            </a:r>
            <a:r>
              <a:rPr lang="en-US" dirty="0"/>
              <a:t>or </a:t>
            </a:r>
            <a:r>
              <a:rPr lang="en-US" dirty="0">
                <a:solidFill>
                  <a:srgbClr val="E46C0A"/>
                </a:solidFill>
              </a:rPr>
              <a:t>FIELDS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Functions (</a:t>
            </a:r>
            <a:r>
              <a:rPr lang="en-US" dirty="0">
                <a:solidFill>
                  <a:srgbClr val="E46C0A"/>
                </a:solidFill>
              </a:rPr>
              <a:t>METHODS </a:t>
            </a:r>
            <a:r>
              <a:rPr lang="en-US" dirty="0"/>
              <a:t>or </a:t>
            </a:r>
            <a:r>
              <a:rPr lang="en-US" dirty="0">
                <a:solidFill>
                  <a:srgbClr val="E46C0A"/>
                </a:solidFill>
              </a:rPr>
              <a:t>OPERATIONS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Creation functions (</a:t>
            </a:r>
            <a:r>
              <a:rPr lang="en-US" dirty="0">
                <a:solidFill>
                  <a:srgbClr val="E46C0A"/>
                </a:solidFill>
              </a:rPr>
              <a:t>CONSTRUCTORS</a:t>
            </a:r>
            <a:r>
              <a:rPr lang="en-US" dirty="0"/>
              <a:t>)</a:t>
            </a:r>
          </a:p>
          <a:p>
            <a:r>
              <a:rPr lang="en-US" dirty="0">
                <a:solidFill>
                  <a:srgbClr val="E46C0A"/>
                </a:solidFill>
              </a:rPr>
              <a:t>Object </a:t>
            </a:r>
            <a:r>
              <a:rPr lang="en-US" dirty="0"/>
              <a:t>(class instance)</a:t>
            </a:r>
          </a:p>
          <a:p>
            <a:pPr lvl="1"/>
            <a:r>
              <a:rPr lang="en-US" dirty="0"/>
              <a:t>Identity</a:t>
            </a:r>
          </a:p>
          <a:p>
            <a:pPr lvl="1"/>
            <a:r>
              <a:rPr lang="en-US" dirty="0"/>
              <a:t>Internal state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38833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and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 </a:t>
            </a:r>
            <a:r>
              <a:rPr lang="en-US" dirty="0">
                <a:solidFill>
                  <a:srgbClr val="E46C0A"/>
                </a:solidFill>
              </a:rPr>
              <a:t>class is like a type definition</a:t>
            </a:r>
            <a:r>
              <a:rPr lang="en-US" dirty="0"/>
              <a:t>. No data is allocated until an object is created from the class</a:t>
            </a:r>
          </a:p>
          <a:p>
            <a:r>
              <a:rPr lang="en-US" dirty="0"/>
              <a:t>The creation of an object is called </a:t>
            </a:r>
            <a:r>
              <a:rPr lang="en-US" dirty="0">
                <a:solidFill>
                  <a:srgbClr val="E46C0A"/>
                </a:solidFill>
              </a:rPr>
              <a:t>instantiation</a:t>
            </a:r>
            <a:r>
              <a:rPr lang="en-US" dirty="0"/>
              <a:t>. The created object is often called an instance</a:t>
            </a:r>
          </a:p>
          <a:p>
            <a:r>
              <a:rPr lang="en-US" dirty="0"/>
              <a:t>No limit to the number of objects that can be created from a class</a:t>
            </a:r>
          </a:p>
          <a:p>
            <a:r>
              <a:rPr lang="en-US" dirty="0">
                <a:solidFill>
                  <a:srgbClr val="E46C0A"/>
                </a:solidFill>
              </a:rPr>
              <a:t>Each object is independent</a:t>
            </a:r>
            <a:r>
              <a:rPr lang="en-US" dirty="0"/>
              <a:t>. Changing one object doesn't change the others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876391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 bwMode="auto"/>
        <p:txBody>
          <a:bodyPr>
            <a:normAutofit/>
          </a:bodyPr>
          <a:lstStyle/>
          <a:p>
            <a:r>
              <a:rPr lang="it-IT" dirty="0"/>
              <a:t>OOP </a:t>
            </a:r>
            <a:r>
              <a:rPr lang="it-IT" dirty="0" err="1"/>
              <a:t>Key</a:t>
            </a:r>
            <a:r>
              <a:rPr lang="it-IT" dirty="0"/>
              <a:t> </a:t>
            </a:r>
            <a:r>
              <a:rPr lang="it-IT" dirty="0" err="1"/>
              <a:t>Features</a:t>
            </a:r>
            <a:endParaRPr lang="it-IT" cap="none" dirty="0"/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it-IT" dirty="0" err="1"/>
              <a:t>Encapsulation</a:t>
            </a:r>
            <a:endParaRPr lang="it-IT" dirty="0"/>
          </a:p>
          <a:p>
            <a:pPr eaLnBrk="1" hangingPunct="1"/>
            <a:r>
              <a:rPr lang="it-IT" dirty="0" err="1"/>
              <a:t>Inheritance</a:t>
            </a:r>
            <a:endParaRPr lang="it-IT" dirty="0"/>
          </a:p>
          <a:p>
            <a:pPr eaLnBrk="1" hangingPunct="1"/>
            <a:r>
              <a:rPr lang="it-IT" dirty="0" err="1"/>
              <a:t>Polymorphism</a:t>
            </a:r>
            <a:endParaRPr lang="it-IT" dirty="0"/>
          </a:p>
        </p:txBody>
      </p:sp>
      <p:sp>
        <p:nvSpPr>
          <p:cNvPr id="45060" name="Segnaposto numero diapositiva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7F98989-1DEE-4754-918A-499A8C85EF18}" type="slidenum">
              <a:rPr lang="it-IT"/>
              <a:pPr/>
              <a:t>26</a:t>
            </a:fld>
            <a:endParaRPr lang="it-IT"/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 bwMode="auto"/>
        <p:txBody>
          <a:bodyPr/>
          <a:lstStyle/>
          <a:p>
            <a:pPr eaLnBrk="1" hangingPunct="1"/>
            <a:r>
              <a:rPr lang="it-IT" cap="none" dirty="0" err="1"/>
              <a:t>Encapsulation</a:t>
            </a:r>
            <a:endParaRPr lang="it-IT" cap="none" dirty="0"/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it-IT" sz="2800" dirty="0" err="1"/>
              <a:t>Each</a:t>
            </a:r>
            <a:r>
              <a:rPr lang="it-IT" sz="2800" dirty="0"/>
              <a:t> </a:t>
            </a:r>
            <a:r>
              <a:rPr lang="it-IT" sz="2800" dirty="0" err="1"/>
              <a:t>object</a:t>
            </a:r>
            <a:r>
              <a:rPr lang="it-IT" sz="2800" dirty="0"/>
              <a:t> “</a:t>
            </a:r>
            <a:r>
              <a:rPr lang="it-IT" sz="2800" dirty="0" err="1"/>
              <a:t>wraps</a:t>
            </a:r>
            <a:r>
              <a:rPr lang="it-IT" sz="2800" dirty="0"/>
              <a:t>” code and data </a:t>
            </a:r>
          </a:p>
          <a:p>
            <a:pPr algn="just"/>
            <a:r>
              <a:rPr lang="it-IT" sz="2800" dirty="0" err="1"/>
              <a:t>Each</a:t>
            </a:r>
            <a:r>
              <a:rPr lang="it-IT" sz="2800" dirty="0"/>
              <a:t> </a:t>
            </a:r>
            <a:r>
              <a:rPr lang="it-IT" sz="2800" dirty="0" err="1"/>
              <a:t>object</a:t>
            </a:r>
            <a:r>
              <a:rPr lang="it-IT" sz="2800" dirty="0"/>
              <a:t> </a:t>
            </a:r>
            <a:r>
              <a:rPr lang="it-IT" sz="2800" dirty="0" err="1"/>
              <a:t>handles</a:t>
            </a:r>
            <a:r>
              <a:rPr lang="it-IT" sz="2800" dirty="0"/>
              <a:t> </a:t>
            </a:r>
            <a:r>
              <a:rPr lang="it-IT" sz="2800" dirty="0" err="1"/>
              <a:t>its</a:t>
            </a:r>
            <a:r>
              <a:rPr lang="it-IT" sz="2800" dirty="0"/>
              <a:t> </a:t>
            </a:r>
            <a:r>
              <a:rPr lang="it-IT" sz="2800" dirty="0" err="1"/>
              <a:t>own</a:t>
            </a:r>
            <a:r>
              <a:rPr lang="it-IT" sz="2800" dirty="0"/>
              <a:t> data </a:t>
            </a:r>
          </a:p>
          <a:p>
            <a:pPr algn="just" eaLnBrk="1" hangingPunct="1"/>
            <a:r>
              <a:rPr lang="it-IT" sz="2800" dirty="0" err="1"/>
              <a:t>Other</a:t>
            </a:r>
            <a:r>
              <a:rPr lang="it-IT" sz="2800" dirty="0"/>
              <a:t> </a:t>
            </a:r>
            <a:r>
              <a:rPr lang="it-IT" sz="2800" dirty="0" err="1"/>
              <a:t>objects</a:t>
            </a:r>
            <a:r>
              <a:rPr lang="it-IT" sz="2800" dirty="0"/>
              <a:t> can use the </a:t>
            </a:r>
            <a:r>
              <a:rPr lang="it-IT" sz="2800" dirty="0" err="1"/>
              <a:t>object’s</a:t>
            </a:r>
            <a:r>
              <a:rPr lang="it-IT" sz="2800" dirty="0"/>
              <a:t> </a:t>
            </a:r>
            <a:r>
              <a:rPr lang="it-IT" sz="2800" dirty="0" err="1"/>
              <a:t>interface</a:t>
            </a:r>
            <a:r>
              <a:rPr lang="it-IT" sz="2800" dirty="0"/>
              <a:t> to </a:t>
            </a:r>
            <a:r>
              <a:rPr lang="it-IT" sz="2800" dirty="0" err="1"/>
              <a:t>require</a:t>
            </a:r>
            <a:r>
              <a:rPr lang="it-IT" sz="2800" dirty="0"/>
              <a:t> </a:t>
            </a:r>
            <a:r>
              <a:rPr lang="it-IT" sz="2800" dirty="0" err="1"/>
              <a:t>services</a:t>
            </a:r>
            <a:endParaRPr lang="it-IT" sz="2800" dirty="0"/>
          </a:p>
          <a:p>
            <a:pPr eaLnBrk="1" hangingPunct="1"/>
            <a:endParaRPr lang="it-IT" dirty="0"/>
          </a:p>
        </p:txBody>
      </p:sp>
      <p:sp>
        <p:nvSpPr>
          <p:cNvPr id="47108" name="Segnaposto numero diapositiva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C3158B0-9082-44B5-8EC2-59D0A84B9F4A}" type="slidenum">
              <a:rPr lang="it-IT"/>
              <a:pPr/>
              <a:t>27</a:t>
            </a:fld>
            <a:endParaRPr lang="it-IT"/>
          </a:p>
        </p:txBody>
      </p:sp>
      <p:pic>
        <p:nvPicPr>
          <p:cNvPr id="5" name="Content Placeholder 1" descr="Screen Shot 2016-03-04 at 19.18.3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5661" b="-75661"/>
          <a:stretch>
            <a:fillRect/>
          </a:stretch>
        </p:blipFill>
        <p:spPr>
          <a:xfrm>
            <a:off x="683568" y="2852936"/>
            <a:ext cx="8229600" cy="4505747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Encapsulation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class </a:t>
            </a:r>
            <a:r>
              <a:rPr lang="en-US" sz="2000" dirty="0" err="1">
                <a:latin typeface="Consolas"/>
                <a:cs typeface="Consolas"/>
              </a:rPr>
              <a:t>MyVector</a:t>
            </a:r>
            <a:r>
              <a:rPr lang="en-US" sz="2000" dirty="0">
                <a:latin typeface="Consolas"/>
                <a:cs typeface="Consolas"/>
              </a:rPr>
              <a:t> { 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</a:t>
            </a:r>
            <a:r>
              <a:rPr lang="en-US" sz="2000" dirty="0">
                <a:solidFill>
                  <a:srgbClr val="E46C0A"/>
                </a:solidFill>
                <a:latin typeface="Consolas"/>
                <a:cs typeface="Consolas"/>
              </a:rPr>
              <a:t>// internal data (encapsulated data)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private </a:t>
            </a:r>
            <a:r>
              <a:rPr lang="en-US" sz="2000" dirty="0" err="1">
                <a:latin typeface="Consolas"/>
                <a:cs typeface="Consolas"/>
              </a:rPr>
              <a:t>int</a:t>
            </a:r>
            <a:r>
              <a:rPr lang="en-US" sz="2000" dirty="0">
                <a:latin typeface="Consolas"/>
                <a:cs typeface="Consolas"/>
              </a:rPr>
              <a:t> v[20]; 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	// external interface (methods) 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public </a:t>
            </a:r>
            <a:r>
              <a:rPr lang="en-US" sz="2000" dirty="0" err="1">
                <a:latin typeface="Consolas"/>
                <a:cs typeface="Consolas"/>
              </a:rPr>
              <a:t>MyVector</a:t>
            </a:r>
            <a:r>
              <a:rPr lang="en-US" sz="2000" dirty="0">
                <a:latin typeface="Consolas"/>
                <a:cs typeface="Consolas"/>
              </a:rPr>
              <a:t>() {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	for(</a:t>
            </a:r>
            <a:r>
              <a:rPr lang="en-US" sz="2000" dirty="0" err="1">
                <a:latin typeface="Consolas"/>
                <a:cs typeface="Consolas"/>
              </a:rPr>
              <a:t>int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i</a:t>
            </a:r>
            <a:r>
              <a:rPr lang="en-US" sz="2000" dirty="0">
                <a:latin typeface="Consolas"/>
                <a:cs typeface="Consolas"/>
              </a:rPr>
              <a:t>=0; </a:t>
            </a:r>
            <a:r>
              <a:rPr lang="en-US" sz="2000" dirty="0" err="1">
                <a:latin typeface="Consolas"/>
                <a:cs typeface="Consolas"/>
              </a:rPr>
              <a:t>i</a:t>
            </a:r>
            <a:r>
              <a:rPr lang="en-US" sz="2000" dirty="0">
                <a:latin typeface="Consolas"/>
                <a:cs typeface="Consolas"/>
              </a:rPr>
              <a:t>&lt;20; </a:t>
            </a:r>
            <a:r>
              <a:rPr lang="en-US" sz="2000" dirty="0" err="1">
                <a:latin typeface="Consolas"/>
                <a:cs typeface="Consolas"/>
              </a:rPr>
              <a:t>i</a:t>
            </a:r>
            <a:r>
              <a:rPr lang="en-US" sz="2000" dirty="0">
                <a:latin typeface="Consolas"/>
                <a:cs typeface="Consolas"/>
              </a:rPr>
              <a:t>++) v[</a:t>
            </a:r>
            <a:r>
              <a:rPr lang="en-US" sz="2000" dirty="0" err="1">
                <a:latin typeface="Consolas"/>
                <a:cs typeface="Consolas"/>
              </a:rPr>
              <a:t>i</a:t>
            </a:r>
            <a:r>
              <a:rPr lang="en-US" sz="2000" dirty="0">
                <a:latin typeface="Consolas"/>
                <a:cs typeface="Consolas"/>
              </a:rPr>
              <a:t>]=0; 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} 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public sort()        { /*sort*/ } 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public search(</a:t>
            </a:r>
            <a:r>
              <a:rPr lang="en-US" sz="2000" dirty="0" err="1">
                <a:latin typeface="Consolas"/>
                <a:cs typeface="Consolas"/>
              </a:rPr>
              <a:t>int</a:t>
            </a:r>
            <a:r>
              <a:rPr lang="en-US" sz="2000" dirty="0">
                <a:latin typeface="Consolas"/>
                <a:cs typeface="Consolas"/>
              </a:rPr>
              <a:t> c) { /*search*/ } 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} 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770135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 bwMode="auto"/>
        <p:txBody>
          <a:bodyPr/>
          <a:lstStyle/>
          <a:p>
            <a:pPr eaLnBrk="1" hangingPunct="1"/>
            <a:r>
              <a:rPr lang="it-IT" cap="none" dirty="0" err="1"/>
              <a:t>Inheritance</a:t>
            </a:r>
            <a:endParaRPr lang="it-IT" cap="none" dirty="0"/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it-IT" dirty="0">
                <a:solidFill>
                  <a:srgbClr val="E46C0A"/>
                </a:solidFill>
              </a:rPr>
              <a:t>A </a:t>
            </a:r>
            <a:r>
              <a:rPr lang="it-IT" dirty="0" err="1">
                <a:solidFill>
                  <a:srgbClr val="E46C0A"/>
                </a:solidFill>
              </a:rPr>
              <a:t>class</a:t>
            </a:r>
            <a:r>
              <a:rPr lang="it-IT" dirty="0">
                <a:solidFill>
                  <a:srgbClr val="E46C0A"/>
                </a:solidFill>
              </a:rPr>
              <a:t> can derive from </a:t>
            </a:r>
            <a:r>
              <a:rPr lang="it-IT" dirty="0" err="1">
                <a:solidFill>
                  <a:srgbClr val="E46C0A"/>
                </a:solidFill>
              </a:rPr>
              <a:t>another</a:t>
            </a:r>
            <a:r>
              <a:rPr lang="it-IT" dirty="0">
                <a:solidFill>
                  <a:srgbClr val="E46C0A"/>
                </a:solidFill>
              </a:rPr>
              <a:t> </a:t>
            </a:r>
            <a:r>
              <a:rPr lang="it-IT" dirty="0" err="1">
                <a:solidFill>
                  <a:srgbClr val="E46C0A"/>
                </a:solidFill>
              </a:rPr>
              <a:t>class</a:t>
            </a:r>
            <a:r>
              <a:rPr lang="it-IT" dirty="0">
                <a:solidFill>
                  <a:srgbClr val="E46C0A"/>
                </a:solidFill>
              </a:rPr>
              <a:t> by </a:t>
            </a:r>
            <a:r>
              <a:rPr lang="it-IT" dirty="0" err="1">
                <a:solidFill>
                  <a:srgbClr val="E46C0A"/>
                </a:solidFill>
              </a:rPr>
              <a:t>extending</a:t>
            </a:r>
            <a:r>
              <a:rPr lang="it-IT" dirty="0">
                <a:solidFill>
                  <a:srgbClr val="E46C0A"/>
                </a:solidFill>
              </a:rPr>
              <a:t> </a:t>
            </a:r>
            <a:r>
              <a:rPr lang="it-IT" dirty="0" err="1">
                <a:solidFill>
                  <a:srgbClr val="E46C0A"/>
                </a:solidFill>
              </a:rPr>
              <a:t>it</a:t>
            </a:r>
            <a:r>
              <a:rPr lang="it-IT" dirty="0">
                <a:solidFill>
                  <a:srgbClr val="E46C0A"/>
                </a:solidFill>
              </a:rPr>
              <a:t> </a:t>
            </a:r>
          </a:p>
          <a:p>
            <a:pPr lvl="1"/>
            <a:r>
              <a:rPr lang="it-IT" dirty="0"/>
              <a:t>The </a:t>
            </a:r>
            <a:r>
              <a:rPr lang="it-IT" dirty="0" err="1"/>
              <a:t>derived</a:t>
            </a:r>
            <a:r>
              <a:rPr lang="it-IT" dirty="0"/>
              <a:t> </a:t>
            </a:r>
            <a:r>
              <a:rPr lang="it-IT" dirty="0" err="1"/>
              <a:t>class</a:t>
            </a:r>
            <a:r>
              <a:rPr lang="it-IT" dirty="0"/>
              <a:t> </a:t>
            </a:r>
            <a:r>
              <a:rPr lang="it-IT" dirty="0" err="1"/>
              <a:t>inherits</a:t>
            </a:r>
            <a:r>
              <a:rPr lang="it-IT" dirty="0"/>
              <a:t> </a:t>
            </a:r>
            <a:r>
              <a:rPr lang="it-IT" dirty="0" err="1"/>
              <a:t>variables</a:t>
            </a:r>
            <a:r>
              <a:rPr lang="it-IT" dirty="0"/>
              <a:t> and </a:t>
            </a:r>
            <a:r>
              <a:rPr lang="it-IT" dirty="0" err="1"/>
              <a:t>methods</a:t>
            </a:r>
            <a:r>
              <a:rPr lang="it-IT" dirty="0"/>
              <a:t> of the base </a:t>
            </a:r>
            <a:r>
              <a:rPr lang="it-IT" dirty="0" err="1"/>
              <a:t>class</a:t>
            </a:r>
            <a:r>
              <a:rPr lang="it-IT" dirty="0"/>
              <a:t>. The </a:t>
            </a:r>
            <a:r>
              <a:rPr lang="it-IT" dirty="0" err="1"/>
              <a:t>child</a:t>
            </a:r>
            <a:r>
              <a:rPr lang="it-IT" dirty="0"/>
              <a:t> </a:t>
            </a:r>
            <a:r>
              <a:rPr lang="it-IT" dirty="0" err="1"/>
              <a:t>class</a:t>
            </a:r>
            <a:r>
              <a:rPr lang="it-IT" dirty="0"/>
              <a:t> </a:t>
            </a:r>
            <a:r>
              <a:rPr lang="it-IT" dirty="0" err="1"/>
              <a:t>adds</a:t>
            </a:r>
            <a:r>
              <a:rPr lang="it-IT" dirty="0"/>
              <a:t> </a:t>
            </a:r>
            <a:r>
              <a:rPr lang="it-IT" dirty="0" err="1"/>
              <a:t>its</a:t>
            </a:r>
            <a:r>
              <a:rPr lang="it-IT" dirty="0"/>
              <a:t> </a:t>
            </a:r>
            <a:r>
              <a:rPr lang="it-IT" dirty="0" err="1"/>
              <a:t>own</a:t>
            </a:r>
            <a:r>
              <a:rPr lang="it-IT" dirty="0"/>
              <a:t> </a:t>
            </a:r>
            <a:r>
              <a:rPr lang="it-IT" dirty="0" err="1"/>
              <a:t>variables</a:t>
            </a:r>
            <a:r>
              <a:rPr lang="it-IT" dirty="0"/>
              <a:t> and </a:t>
            </a:r>
            <a:r>
              <a:rPr lang="it-IT" dirty="0" err="1"/>
              <a:t>methods</a:t>
            </a:r>
            <a:endParaRPr lang="it-IT" dirty="0"/>
          </a:p>
          <a:p>
            <a:pPr marL="0" indent="0" eaLnBrk="1" hangingPunct="1">
              <a:buNone/>
            </a:pPr>
            <a:endParaRPr lang="it-IT" dirty="0"/>
          </a:p>
          <a:p>
            <a:pPr eaLnBrk="1" hangingPunct="1"/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Key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element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 for code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reuse</a:t>
            </a:r>
            <a:endParaRPr lang="it-IT" dirty="0">
              <a:solidFill>
                <a:schemeClr val="accent6">
                  <a:lumMod val="75000"/>
                </a:schemeClr>
              </a:solidFill>
            </a:endParaRPr>
          </a:p>
          <a:p>
            <a:pPr eaLnBrk="1" hangingPunct="1"/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Establish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 relations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among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classes</a:t>
            </a:r>
            <a:endParaRPr lang="it-IT" dirty="0">
              <a:solidFill>
                <a:schemeClr val="accent6">
                  <a:lumMod val="75000"/>
                </a:schemeClr>
              </a:solidFill>
            </a:endParaRPr>
          </a:p>
          <a:p>
            <a:pPr algn="just" eaLnBrk="1" hangingPunct="1"/>
            <a:endParaRPr lang="it-IT" dirty="0"/>
          </a:p>
        </p:txBody>
      </p:sp>
      <p:sp>
        <p:nvSpPr>
          <p:cNvPr id="49156" name="Segnaposto numero diapositiva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DFC1357-BC2A-40FD-8A00-851335CF30C6}" type="slidenum">
              <a:rPr lang="it-IT"/>
              <a:pPr/>
              <a:t>29</a:t>
            </a:fld>
            <a:endParaRPr lang="it-IT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89062-6C80-2242-8C8E-D12BE739D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Software </a:t>
            </a:r>
            <a:r>
              <a:rPr lang="it-IT" dirty="0" err="1"/>
              <a:t>Size</a:t>
            </a:r>
            <a:endParaRPr lang="it-IT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81B8DCE-749B-DB43-A178-9769775F90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528" y="1600200"/>
            <a:ext cx="6788944" cy="452596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9C021D-862E-0941-903A-182A07F39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889952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Inheritance</a:t>
            </a:r>
            <a:endParaRPr lang="en-US" dirty="0"/>
          </a:p>
        </p:txBody>
      </p:sp>
      <p:pic>
        <p:nvPicPr>
          <p:cNvPr id="4" name="Content Placeholder 3" descr="Screen Shot 2016-03-04 at 19.20.23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21" r="-322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068826258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public class </a:t>
            </a:r>
            <a:r>
              <a:rPr lang="en-US" sz="2000" dirty="0" err="1">
                <a:latin typeface="Consolas"/>
                <a:cs typeface="Consolas"/>
              </a:rPr>
              <a:t>LivingSpecies</a:t>
            </a:r>
            <a:r>
              <a:rPr lang="en-US" sz="2000" dirty="0">
                <a:latin typeface="Consolas"/>
                <a:cs typeface="Consolas"/>
              </a:rPr>
              <a:t> { 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private </a:t>
            </a:r>
            <a:r>
              <a:rPr lang="en-US" sz="2000" dirty="0" err="1">
                <a:latin typeface="Consolas"/>
                <a:cs typeface="Consolas"/>
              </a:rPr>
              <a:t>boolean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isAlive</a:t>
            </a:r>
            <a:r>
              <a:rPr lang="en-US" sz="20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} 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public class Animal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extends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LivingSpecies</a:t>
            </a:r>
            <a:r>
              <a:rPr lang="en-US" sz="2000" dirty="0">
                <a:latin typeface="Consolas"/>
                <a:cs typeface="Consolas"/>
              </a:rPr>
              <a:t> { 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. . .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} 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public class </a:t>
            </a:r>
            <a:r>
              <a:rPr lang="en-US" sz="2000" dirty="0" err="1">
                <a:latin typeface="Consolas"/>
                <a:cs typeface="Consolas"/>
              </a:rPr>
              <a:t>HumanBeing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extends</a:t>
            </a:r>
            <a:r>
              <a:rPr lang="en-US" sz="2000" dirty="0">
                <a:latin typeface="Consolas"/>
                <a:cs typeface="Consolas"/>
              </a:rPr>
              <a:t> Animal { 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. . .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} 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767671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 bwMode="auto"/>
        <p:txBody>
          <a:bodyPr>
            <a:normAutofit/>
          </a:bodyPr>
          <a:lstStyle/>
          <a:p>
            <a:r>
              <a:rPr lang="it-IT" sz="5400" dirty="0" err="1">
                <a:latin typeface="+mn-lt"/>
                <a:ea typeface="+mn-ea"/>
                <a:cs typeface="+mn-cs"/>
              </a:rPr>
              <a:t>Polymorphism</a:t>
            </a:r>
            <a:endParaRPr lang="it-IT" sz="3200" dirty="0">
              <a:latin typeface="+mn-lt"/>
              <a:ea typeface="+mn-ea"/>
              <a:cs typeface="+mn-cs"/>
            </a:endParaRPr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it-IT" dirty="0"/>
          </a:p>
          <a:p>
            <a:pPr eaLnBrk="1" hangingPunct="1"/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Requests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 for the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same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method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might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lead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 to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different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behaviors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dirty="0" err="1"/>
              <a:t>depending</a:t>
            </a:r>
            <a:r>
              <a:rPr lang="it-IT" dirty="0"/>
              <a:t> on:</a:t>
            </a:r>
          </a:p>
          <a:p>
            <a:pPr lvl="1" algn="just" eaLnBrk="1" hangingPunct="1"/>
            <a:r>
              <a:rPr lang="it-IT" dirty="0"/>
              <a:t>The </a:t>
            </a:r>
            <a:r>
              <a:rPr lang="it-IT" dirty="0" err="1"/>
              <a:t>actual</a:t>
            </a:r>
            <a:r>
              <a:rPr lang="it-IT" dirty="0"/>
              <a:t> </a:t>
            </a:r>
            <a:r>
              <a:rPr lang="it-IT" dirty="0" err="1"/>
              <a:t>object</a:t>
            </a:r>
            <a:r>
              <a:rPr lang="it-IT" dirty="0"/>
              <a:t> </a:t>
            </a:r>
            <a:r>
              <a:rPr lang="it-IT" dirty="0" err="1"/>
              <a:t>performing</a:t>
            </a:r>
            <a:r>
              <a:rPr lang="it-IT" dirty="0"/>
              <a:t> the </a:t>
            </a:r>
            <a:r>
              <a:rPr lang="it-IT" dirty="0" err="1"/>
              <a:t>operation</a:t>
            </a:r>
            <a:r>
              <a:rPr lang="it-IT" dirty="0"/>
              <a:t> (e.g., base </a:t>
            </a:r>
            <a:r>
              <a:rPr lang="it-IT" dirty="0" err="1"/>
              <a:t>class</a:t>
            </a:r>
            <a:r>
              <a:rPr lang="it-IT" dirty="0"/>
              <a:t> vs </a:t>
            </a:r>
            <a:r>
              <a:rPr lang="it-IT" dirty="0" err="1"/>
              <a:t>derived</a:t>
            </a:r>
            <a:r>
              <a:rPr lang="it-IT" dirty="0"/>
              <a:t> </a:t>
            </a:r>
            <a:r>
              <a:rPr lang="it-IT" dirty="0" err="1"/>
              <a:t>class</a:t>
            </a:r>
            <a:r>
              <a:rPr lang="it-IT" dirty="0"/>
              <a:t>)</a:t>
            </a:r>
          </a:p>
          <a:p>
            <a:pPr lvl="1" algn="just" eaLnBrk="1" hangingPunct="1"/>
            <a:r>
              <a:rPr lang="it-IT" dirty="0" err="1"/>
              <a:t>Type</a:t>
            </a:r>
            <a:r>
              <a:rPr lang="it-IT" dirty="0"/>
              <a:t> of </a:t>
            </a:r>
            <a:r>
              <a:rPr lang="it-IT" dirty="0" err="1"/>
              <a:t>parameters</a:t>
            </a:r>
            <a:r>
              <a:rPr lang="it-IT" dirty="0"/>
              <a:t> </a:t>
            </a:r>
            <a:r>
              <a:rPr lang="it-IT" dirty="0" err="1"/>
              <a:t>passed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argument</a:t>
            </a:r>
            <a:endParaRPr lang="it-IT" dirty="0"/>
          </a:p>
          <a:p>
            <a:pPr lvl="1" algn="just" eaLnBrk="1" hangingPunct="1"/>
            <a:r>
              <a:rPr lang="it-IT" dirty="0" err="1"/>
              <a:t>Execution</a:t>
            </a:r>
            <a:r>
              <a:rPr lang="it-IT" dirty="0"/>
              <a:t> </a:t>
            </a:r>
            <a:r>
              <a:rPr lang="it-IT" dirty="0" err="1"/>
              <a:t>context</a:t>
            </a:r>
            <a:endParaRPr lang="it-IT" dirty="0"/>
          </a:p>
          <a:p>
            <a:pPr lvl="1" algn="just"/>
            <a:endParaRPr lang="it-IT" dirty="0"/>
          </a:p>
          <a:p>
            <a:pPr lvl="1" algn="just" eaLnBrk="1" hangingPunct="1"/>
            <a:endParaRPr lang="it-IT" dirty="0"/>
          </a:p>
          <a:p>
            <a:pPr lvl="1" algn="just" eaLnBrk="1" hangingPunct="1"/>
            <a:endParaRPr lang="it-IT" dirty="0"/>
          </a:p>
        </p:txBody>
      </p:sp>
      <p:sp>
        <p:nvSpPr>
          <p:cNvPr id="57348" name="Segnaposto numero diapositiva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E2D55A1-1936-4BC7-8AC7-3206E07C2867}" type="slidenum">
              <a:rPr lang="it-IT"/>
              <a:pPr/>
              <a:t>32</a:t>
            </a:fld>
            <a:endParaRPr lang="it-IT"/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 bwMode="auto"/>
        <p:txBody>
          <a:bodyPr>
            <a:normAutofit/>
          </a:bodyPr>
          <a:lstStyle/>
          <a:p>
            <a:r>
              <a:rPr lang="it-IT" sz="5400" dirty="0" err="1">
                <a:latin typeface="+mn-lt"/>
                <a:ea typeface="+mn-ea"/>
                <a:cs typeface="+mn-cs"/>
              </a:rPr>
              <a:t>Polymorphism</a:t>
            </a:r>
            <a:endParaRPr lang="it-IT" sz="3200" dirty="0">
              <a:latin typeface="+mn-lt"/>
              <a:ea typeface="+mn-ea"/>
              <a:cs typeface="+mn-cs"/>
            </a:endParaRPr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class </a:t>
            </a:r>
            <a:r>
              <a:rPr lang="en-US" dirty="0" err="1">
                <a:latin typeface="Consolas"/>
                <a:cs typeface="Consolas"/>
              </a:rPr>
              <a:t>MyVector</a:t>
            </a:r>
            <a:r>
              <a:rPr lang="en-US" dirty="0">
                <a:latin typeface="Consolas"/>
                <a:cs typeface="Consolas"/>
              </a:rPr>
              <a:t> { 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>
                <a:solidFill>
                  <a:srgbClr val="E46C0A"/>
                </a:solidFill>
                <a:latin typeface="Consolas"/>
                <a:cs typeface="Consolas"/>
              </a:rPr>
              <a:t>// internal data (encapsulated data)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	private </a:t>
            </a:r>
            <a:r>
              <a:rPr lang="en-US" dirty="0" err="1">
                <a:latin typeface="Consolas"/>
                <a:cs typeface="Consolas"/>
              </a:rPr>
              <a:t>int</a:t>
            </a:r>
            <a:r>
              <a:rPr lang="en-US" dirty="0">
                <a:latin typeface="Consolas"/>
                <a:cs typeface="Consolas"/>
              </a:rPr>
              <a:t> v[20]; 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	public </a:t>
            </a:r>
            <a:r>
              <a:rPr lang="en-US" dirty="0" err="1">
                <a:latin typeface="Consolas"/>
                <a:cs typeface="Consolas"/>
              </a:rPr>
              <a:t>MyVector</a:t>
            </a:r>
            <a:r>
              <a:rPr lang="en-US" dirty="0">
                <a:latin typeface="Consolas"/>
                <a:cs typeface="Consolas"/>
              </a:rPr>
              <a:t>() {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		for(</a:t>
            </a:r>
            <a:r>
              <a:rPr lang="en-US" dirty="0" err="1">
                <a:latin typeface="Consolas"/>
                <a:cs typeface="Consolas"/>
              </a:rPr>
              <a:t>int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=0; 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&lt;</a:t>
            </a:r>
            <a:r>
              <a:rPr lang="en-US" dirty="0" err="1">
                <a:latin typeface="Consolas"/>
                <a:cs typeface="Consolas"/>
              </a:rPr>
              <a:t>v.length</a:t>
            </a:r>
            <a:r>
              <a:rPr lang="en-US" dirty="0">
                <a:latin typeface="Consolas"/>
                <a:cs typeface="Consolas"/>
              </a:rPr>
              <a:t>; 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++) v[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]=0; 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	} 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	public </a:t>
            </a:r>
            <a:r>
              <a:rPr lang="en-US" dirty="0" err="1">
                <a:latin typeface="Consolas"/>
                <a:cs typeface="Consolas"/>
              </a:rPr>
              <a:t>MyVector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err="1">
                <a:latin typeface="Consolas"/>
                <a:cs typeface="Consolas"/>
              </a:rPr>
              <a:t>int</a:t>
            </a:r>
            <a:r>
              <a:rPr lang="en-US" dirty="0">
                <a:latin typeface="Consolas"/>
                <a:cs typeface="Consolas"/>
              </a:rPr>
              <a:t>[] v) {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		for(</a:t>
            </a:r>
            <a:r>
              <a:rPr lang="en-US" dirty="0" err="1">
                <a:latin typeface="Consolas"/>
                <a:cs typeface="Consolas"/>
              </a:rPr>
              <a:t>int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=0; 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&lt;20; 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++) </a:t>
            </a:r>
            <a:r>
              <a:rPr lang="en-US" dirty="0" err="1">
                <a:latin typeface="Consolas"/>
                <a:cs typeface="Consolas"/>
              </a:rPr>
              <a:t>this.v</a:t>
            </a:r>
            <a:r>
              <a:rPr lang="en-US" dirty="0">
                <a:latin typeface="Consolas"/>
                <a:cs typeface="Consolas"/>
              </a:rPr>
              <a:t>[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]=v[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]; 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	} 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	public sort()        { /*sort*/ } 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	public search(</a:t>
            </a:r>
            <a:r>
              <a:rPr lang="en-US" dirty="0" err="1">
                <a:latin typeface="Consolas"/>
                <a:cs typeface="Consolas"/>
              </a:rPr>
              <a:t>int</a:t>
            </a:r>
            <a:r>
              <a:rPr lang="en-US" dirty="0">
                <a:latin typeface="Consolas"/>
                <a:cs typeface="Consolas"/>
              </a:rPr>
              <a:t> c) { /*search*/ } 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} 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</p:txBody>
      </p:sp>
      <p:sp>
        <p:nvSpPr>
          <p:cNvPr id="57348" name="Segnaposto numero diapositiva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E2D55A1-1936-4BC7-8AC7-3206E07C2867}" type="slidenum">
              <a:rPr lang="it-IT"/>
              <a:pPr/>
              <a:t>33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168081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Advantages</a:t>
            </a:r>
            <a:r>
              <a:rPr lang="it-IT" dirty="0"/>
              <a:t> of OOP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Simplify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 the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process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 of building software in a cooperative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manner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: </a:t>
            </a:r>
          </a:p>
          <a:p>
            <a:pPr lvl="1"/>
            <a:r>
              <a:rPr lang="it-IT" dirty="0" err="1"/>
              <a:t>Different</a:t>
            </a:r>
            <a:r>
              <a:rPr lang="it-IT" dirty="0"/>
              <a:t> </a:t>
            </a:r>
            <a:r>
              <a:rPr lang="it-IT" dirty="0" err="1"/>
              <a:t>people</a:t>
            </a:r>
            <a:r>
              <a:rPr lang="it-IT" dirty="0"/>
              <a:t> </a:t>
            </a:r>
            <a:r>
              <a:rPr lang="it-IT" dirty="0" err="1"/>
              <a:t>developing</a:t>
            </a:r>
            <a:r>
              <a:rPr lang="it-IT" dirty="0"/>
              <a:t> </a:t>
            </a:r>
            <a:r>
              <a:rPr lang="it-IT" dirty="0" err="1"/>
              <a:t>different</a:t>
            </a:r>
            <a:r>
              <a:rPr lang="it-IT" dirty="0"/>
              <a:t> </a:t>
            </a:r>
            <a:r>
              <a:rPr lang="it-IT" dirty="0" err="1"/>
              <a:t>classes</a:t>
            </a:r>
            <a:r>
              <a:rPr lang="it-IT" dirty="0"/>
              <a:t> (on the </a:t>
            </a:r>
            <a:r>
              <a:rPr lang="it-IT" dirty="0" err="1"/>
              <a:t>same</a:t>
            </a:r>
            <a:r>
              <a:rPr lang="it-IT" dirty="0"/>
              <a:t> </a:t>
            </a:r>
            <a:r>
              <a:rPr lang="it-IT" dirty="0" err="1"/>
              <a:t>project</a:t>
            </a:r>
            <a:r>
              <a:rPr lang="it-IT" dirty="0"/>
              <a:t>!)</a:t>
            </a:r>
          </a:p>
          <a:p>
            <a:r>
              <a:rPr lang="it-IT" dirty="0" err="1">
                <a:solidFill>
                  <a:srgbClr val="E46C0A"/>
                </a:solidFill>
              </a:rPr>
              <a:t>Simplify</a:t>
            </a:r>
            <a:r>
              <a:rPr lang="it-IT" dirty="0">
                <a:solidFill>
                  <a:srgbClr val="E46C0A"/>
                </a:solidFill>
              </a:rPr>
              <a:t> code management</a:t>
            </a:r>
          </a:p>
          <a:p>
            <a:pPr lvl="1"/>
            <a:r>
              <a:rPr lang="it-IT" dirty="0"/>
              <a:t>Bugs on </a:t>
            </a:r>
            <a:r>
              <a:rPr lang="it-IT" dirty="0" err="1"/>
              <a:t>object</a:t>
            </a:r>
            <a:r>
              <a:rPr lang="it-IT" dirty="0"/>
              <a:t> data are easy to spot. </a:t>
            </a:r>
            <a:r>
              <a:rPr lang="it-IT" dirty="0" err="1"/>
              <a:t>Since</a:t>
            </a:r>
            <a:r>
              <a:rPr lang="it-IT" dirty="0"/>
              <a:t> data are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visible</a:t>
            </a:r>
            <a:r>
              <a:rPr lang="it-IT" dirty="0"/>
              <a:t> from the </a:t>
            </a:r>
            <a:r>
              <a:rPr lang="it-IT" dirty="0" err="1"/>
              <a:t>outside</a:t>
            </a:r>
            <a:r>
              <a:rPr lang="it-IT" dirty="0"/>
              <a:t>, </a:t>
            </a:r>
            <a:r>
              <a:rPr lang="it-IT" dirty="0" err="1"/>
              <a:t>errors</a:t>
            </a:r>
            <a:r>
              <a:rPr lang="it-IT" dirty="0"/>
              <a:t> </a:t>
            </a:r>
            <a:r>
              <a:rPr lang="it-IT" dirty="0" err="1"/>
              <a:t>mostly</a:t>
            </a:r>
            <a:r>
              <a:rPr lang="it-IT" dirty="0"/>
              <a:t> </a:t>
            </a:r>
            <a:r>
              <a:rPr lang="it-IT" dirty="0" err="1"/>
              <a:t>occurs</a:t>
            </a:r>
            <a:r>
              <a:rPr lang="it-IT" dirty="0"/>
              <a:t> in the </a:t>
            </a:r>
            <a:r>
              <a:rPr lang="it-IT" dirty="0" err="1"/>
              <a:t>object</a:t>
            </a:r>
            <a:r>
              <a:rPr lang="it-IT" dirty="0"/>
              <a:t> </a:t>
            </a:r>
            <a:r>
              <a:rPr lang="it-IT" dirty="0" err="1"/>
              <a:t>handling</a:t>
            </a:r>
            <a:r>
              <a:rPr lang="it-IT" dirty="0"/>
              <a:t> the data </a:t>
            </a:r>
          </a:p>
          <a:p>
            <a:pPr lvl="1"/>
            <a:r>
              <a:rPr lang="it-IT" dirty="0" err="1"/>
              <a:t>Changes</a:t>
            </a:r>
            <a:r>
              <a:rPr lang="it-IT" dirty="0"/>
              <a:t> on a </a:t>
            </a:r>
            <a:r>
              <a:rPr lang="it-IT" dirty="0" err="1"/>
              <a:t>specific</a:t>
            </a:r>
            <a:r>
              <a:rPr lang="it-IT" dirty="0"/>
              <a:t> </a:t>
            </a:r>
            <a:r>
              <a:rPr lang="it-IT" dirty="0" err="1"/>
              <a:t>class</a:t>
            </a:r>
            <a:r>
              <a:rPr lang="it-IT" dirty="0"/>
              <a:t> do </a:t>
            </a:r>
            <a:r>
              <a:rPr lang="it-IT" dirty="0" err="1"/>
              <a:t>not</a:t>
            </a:r>
            <a:r>
              <a:rPr lang="it-IT" dirty="0"/>
              <a:t> impact </a:t>
            </a:r>
            <a:r>
              <a:rPr lang="it-IT" dirty="0" err="1"/>
              <a:t>other</a:t>
            </a:r>
            <a:r>
              <a:rPr lang="it-IT" dirty="0"/>
              <a:t> </a:t>
            </a:r>
            <a:r>
              <a:rPr lang="it-IT" dirty="0" err="1"/>
              <a:t>classes</a:t>
            </a:r>
            <a:r>
              <a:rPr lang="it-IT" dirty="0"/>
              <a:t> (</a:t>
            </a:r>
            <a:r>
              <a:rPr lang="it-IT" dirty="0" err="1"/>
              <a:t>unless</a:t>
            </a:r>
            <a:r>
              <a:rPr lang="it-IT" dirty="0"/>
              <a:t> the </a:t>
            </a:r>
            <a:r>
              <a:rPr lang="it-IT" dirty="0" err="1"/>
              <a:t>interface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modified</a:t>
            </a:r>
            <a:r>
              <a:rPr lang="it-IT" dirty="0"/>
              <a:t>)</a:t>
            </a:r>
          </a:p>
          <a:p>
            <a:r>
              <a:rPr lang="it-IT" dirty="0" err="1">
                <a:solidFill>
                  <a:srgbClr val="E46C0A"/>
                </a:solidFill>
              </a:rPr>
              <a:t>Support</a:t>
            </a:r>
            <a:r>
              <a:rPr lang="it-IT" dirty="0">
                <a:solidFill>
                  <a:srgbClr val="E46C0A"/>
                </a:solidFill>
              </a:rPr>
              <a:t> </a:t>
            </a:r>
            <a:r>
              <a:rPr lang="it-IT" dirty="0" err="1">
                <a:solidFill>
                  <a:srgbClr val="E46C0A"/>
                </a:solidFill>
              </a:rPr>
              <a:t>incremental</a:t>
            </a:r>
            <a:r>
              <a:rPr lang="it-IT" dirty="0">
                <a:solidFill>
                  <a:srgbClr val="E46C0A"/>
                </a:solidFill>
              </a:rPr>
              <a:t> design and </a:t>
            </a:r>
            <a:r>
              <a:rPr lang="it-IT" dirty="0" err="1">
                <a:solidFill>
                  <a:srgbClr val="E46C0A"/>
                </a:solidFill>
              </a:rPr>
              <a:t>development</a:t>
            </a:r>
            <a:endParaRPr lang="it-IT" dirty="0">
              <a:solidFill>
                <a:srgbClr val="E46C0A"/>
              </a:solidFill>
            </a:endParaRPr>
          </a:p>
          <a:p>
            <a:pPr lvl="1"/>
            <a:r>
              <a:rPr lang="it-IT" dirty="0" err="1"/>
              <a:t>Define</a:t>
            </a:r>
            <a:r>
              <a:rPr lang="it-IT" dirty="0"/>
              <a:t> new </a:t>
            </a:r>
            <a:r>
              <a:rPr lang="it-IT" dirty="0" err="1"/>
              <a:t>classes</a:t>
            </a:r>
            <a:r>
              <a:rPr lang="it-IT" dirty="0"/>
              <a:t> by </a:t>
            </a:r>
            <a:r>
              <a:rPr lang="it-IT" dirty="0" err="1"/>
              <a:t>extending</a:t>
            </a:r>
            <a:r>
              <a:rPr lang="it-IT" dirty="0"/>
              <a:t> the </a:t>
            </a:r>
            <a:r>
              <a:rPr lang="it-IT" dirty="0" err="1"/>
              <a:t>exsisting</a:t>
            </a:r>
            <a:r>
              <a:rPr lang="it-IT" dirty="0"/>
              <a:t> </a:t>
            </a:r>
            <a:r>
              <a:rPr lang="it-IT" dirty="0" err="1"/>
              <a:t>ones</a:t>
            </a:r>
            <a:r>
              <a:rPr lang="it-IT" dirty="0"/>
              <a:t> </a:t>
            </a:r>
          </a:p>
          <a:p>
            <a:pPr lvl="1"/>
            <a:endParaRPr lang="it-IT" dirty="0"/>
          </a:p>
          <a:p>
            <a:pPr lvl="1"/>
            <a:endParaRPr 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671866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 bwMode="auto"/>
        <p:txBody>
          <a:bodyPr/>
          <a:lstStyle/>
          <a:p>
            <a:pPr eaLnBrk="1" hangingPunct="1"/>
            <a:r>
              <a:rPr lang="it-IT" cap="none" dirty="0" err="1"/>
              <a:t>Costs</a:t>
            </a:r>
            <a:r>
              <a:rPr lang="it-IT" cap="none" dirty="0"/>
              <a:t> of OOP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it-IT" dirty="0" err="1"/>
              <a:t>Needs</a:t>
            </a:r>
            <a:r>
              <a:rPr lang="it-IT" dirty="0"/>
              <a:t> a Object </a:t>
            </a:r>
            <a:r>
              <a:rPr lang="it-IT" dirty="0" err="1"/>
              <a:t>Oriented</a:t>
            </a:r>
            <a:r>
              <a:rPr lang="it-IT" dirty="0"/>
              <a:t> way of </a:t>
            </a:r>
            <a:r>
              <a:rPr lang="it-IT" dirty="0" err="1"/>
              <a:t>thinking</a:t>
            </a:r>
            <a:endParaRPr lang="it-IT" dirty="0"/>
          </a:p>
          <a:p>
            <a:r>
              <a:rPr lang="it-IT" dirty="0" err="1"/>
              <a:t>Complex</a:t>
            </a:r>
            <a:r>
              <a:rPr lang="it-IT" dirty="0"/>
              <a:t> design (e.g.,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classes</a:t>
            </a:r>
            <a:r>
              <a:rPr lang="it-IT" dirty="0"/>
              <a:t>?, How </a:t>
            </a:r>
            <a:r>
              <a:rPr lang="it-IT" dirty="0" err="1"/>
              <a:t>many</a:t>
            </a:r>
            <a:r>
              <a:rPr lang="it-IT" dirty="0"/>
              <a:t> </a:t>
            </a:r>
            <a:r>
              <a:rPr lang="it-IT" dirty="0" err="1"/>
              <a:t>classes</a:t>
            </a:r>
            <a:r>
              <a:rPr lang="it-IT" dirty="0"/>
              <a:t>?)</a:t>
            </a:r>
          </a:p>
          <a:p>
            <a:r>
              <a:rPr lang="en-US" dirty="0"/>
              <a:t>Benefits only occur in large programs</a:t>
            </a:r>
          </a:p>
          <a:p>
            <a:pPr lvl="1"/>
            <a:r>
              <a:rPr lang="en-US" dirty="0"/>
              <a:t>Programs &lt; 100 lines, spaghetti is understandable and faster to write</a:t>
            </a:r>
          </a:p>
          <a:p>
            <a:pPr lvl="1"/>
            <a:r>
              <a:rPr lang="en-US" dirty="0"/>
              <a:t>Programs &gt; 1K lines, spaghetti is incomprehensible, probably doesn’t work, not maintainable</a:t>
            </a:r>
          </a:p>
          <a:p>
            <a:endParaRPr lang="it-IT" dirty="0"/>
          </a:p>
        </p:txBody>
      </p:sp>
      <p:sp>
        <p:nvSpPr>
          <p:cNvPr id="72708" name="Segnaposto numero diapositiva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1DA8C90-8F23-42AC-87C7-16989F4327FF}" type="slidenum">
              <a:rPr lang="it-IT"/>
              <a:pPr/>
              <a:t>35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54609531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Software </a:t>
            </a:r>
            <a:r>
              <a:rPr lang="it-IT" dirty="0" err="1"/>
              <a:t>Size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4</a:t>
            </a:fld>
            <a:endParaRPr lang="it-IT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6DAAE3C2-82F1-984C-A735-8B63A4AC2D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1628800"/>
            <a:ext cx="5832648" cy="4374486"/>
          </a:xfrm>
        </p:spPr>
      </p:pic>
    </p:spTree>
    <p:extLst>
      <p:ext uri="{BB962C8B-B14F-4D97-AF65-F5344CB8AC3E}">
        <p14:creationId xmlns:p14="http://schemas.microsoft.com/office/powerpoint/2010/main" val="249476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A4564-4CE2-9D4B-A1AC-21CA1534B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Why</a:t>
            </a:r>
            <a:r>
              <a:rPr lang="it-IT" dirty="0"/>
              <a:t> OOP?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FFC247-1192-7E41-BBE2-740192486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5</a:t>
            </a:fld>
            <a:endParaRPr lang="it-IT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E5CBB8DB-1A29-CE4B-B747-E261063F74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5200"/>
            <a:ext cx="3491880" cy="5270763"/>
          </a:xfr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C7D45DE-AADC-4748-BDFA-A7EE36C388D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91" r="11786"/>
          <a:stretch/>
        </p:blipFill>
        <p:spPr>
          <a:xfrm>
            <a:off x="3491880" y="1585200"/>
            <a:ext cx="5652119" cy="5290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749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Why</a:t>
            </a:r>
            <a:r>
              <a:rPr lang="it-IT" dirty="0"/>
              <a:t> OOP?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Procedural programming languages (e.g., Pascal, C) are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not suitable for building large software infrastructures</a:t>
            </a:r>
          </a:p>
          <a:p>
            <a:r>
              <a:rPr lang="en-US" dirty="0"/>
              <a:t>OOP addresses this issue and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reduces development and maintenance </a:t>
            </a:r>
            <a:r>
              <a:rPr lang="en-US" dirty="0"/>
              <a:t>costs for large and complex software projects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89928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Errors</a:t>
            </a:r>
            <a:r>
              <a:rPr lang="it-IT" dirty="0"/>
              <a:t> / 1K SLOC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Industry Average</a:t>
            </a:r>
            <a:r>
              <a:rPr lang="en-US" dirty="0"/>
              <a:t>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25 errors / 1K SLOC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Corporate Applications</a:t>
            </a:r>
            <a:endParaRPr lang="en-US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5 errors / 1K SLOC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it-IT" b="1" dirty="0" err="1"/>
              <a:t>Cleanroom</a:t>
            </a:r>
            <a:r>
              <a:rPr lang="it-IT" b="1" dirty="0"/>
              <a:t> </a:t>
            </a:r>
            <a:r>
              <a:rPr lang="it-IT" b="1" dirty="0" err="1"/>
              <a:t>development</a:t>
            </a:r>
            <a:r>
              <a:rPr lang="it-IT" b="1" dirty="0"/>
              <a:t> </a:t>
            </a:r>
            <a:r>
              <a:rPr lang="it-IT" b="1" dirty="0" err="1"/>
              <a:t>technique</a:t>
            </a:r>
            <a:r>
              <a:rPr lang="it-IT" b="1" dirty="0"/>
              <a:t>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0.5 errors / 1K SLOC</a:t>
            </a:r>
          </a:p>
          <a:p>
            <a:pPr lvl="1">
              <a:buFont typeface="Arial" panose="020B0604020202020204" pitchFamily="34" charset="0"/>
              <a:buChar char="•"/>
            </a:pPr>
            <a:endParaRPr 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32076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crisis (1970)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causes of the software crisis were linked to the </a:t>
            </a:r>
            <a:r>
              <a:rPr lang="en-US" b="1" dirty="0"/>
              <a:t>overall complexity of hardware and the software development process</a:t>
            </a:r>
            <a:r>
              <a:rPr lang="en-US" dirty="0"/>
              <a:t>. The crisis manifested itself in several ways:</a:t>
            </a:r>
          </a:p>
          <a:p>
            <a:pPr lvl="1"/>
            <a:r>
              <a:rPr lang="en-US" dirty="0"/>
              <a:t>Projects running over-budget</a:t>
            </a:r>
          </a:p>
          <a:p>
            <a:pPr lvl="1"/>
            <a:r>
              <a:rPr lang="en-US" dirty="0"/>
              <a:t>Projects running over-time</a:t>
            </a:r>
          </a:p>
          <a:p>
            <a:pPr lvl="1"/>
            <a:r>
              <a:rPr lang="en-US" dirty="0"/>
              <a:t>Software was inefficient</a:t>
            </a:r>
          </a:p>
          <a:p>
            <a:pPr lvl="1"/>
            <a:r>
              <a:rPr lang="en-US" dirty="0"/>
              <a:t>Software was difficult to maintain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72842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Languages Timeline</a:t>
            </a:r>
          </a:p>
        </p:txBody>
      </p:sp>
      <p:pic>
        <p:nvPicPr>
          <p:cNvPr id="5" name="Content Placeholder 4" descr="Screen Shot 2016-03-04 at 14.09.23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9" r="889"/>
          <a:stretch>
            <a:fillRect/>
          </a:stretch>
        </p:blipFill>
        <p:spPr>
          <a:xfrm>
            <a:off x="889248" y="1600200"/>
            <a:ext cx="7355160" cy="404505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93841786"/>
      </p:ext>
    </p:extLst>
  </p:cSld>
  <p:clrMapOvr>
    <a:masterClrMapping/>
  </p:clrMapOvr>
</p:sld>
</file>

<file path=ppt/theme/theme1.xml><?xml version="1.0" encoding="utf-8"?>
<a:theme xmlns:a="http://schemas.openxmlformats.org/drawingml/2006/main" name="Nicol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4940</TotalTime>
  <Words>1018</Words>
  <Application>Microsoft Macintosh PowerPoint</Application>
  <PresentationFormat>On-screen Show (4:3)</PresentationFormat>
  <Paragraphs>259</Paragraphs>
  <Slides>35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Consolas</vt:lpstr>
      <vt:lpstr>Symbol</vt:lpstr>
      <vt:lpstr>Nicola</vt:lpstr>
      <vt:lpstr>Introduction to  Object Oriented Programming</vt:lpstr>
      <vt:lpstr>Software Size</vt:lpstr>
      <vt:lpstr>Software Size</vt:lpstr>
      <vt:lpstr>Software Size</vt:lpstr>
      <vt:lpstr>Why OOP?</vt:lpstr>
      <vt:lpstr>Why OOP?</vt:lpstr>
      <vt:lpstr>Errors / 1K SLOC</vt:lpstr>
      <vt:lpstr>Software crisis (1970)</vt:lpstr>
      <vt:lpstr>Languages Timeline</vt:lpstr>
      <vt:lpstr>OOP Goal</vt:lpstr>
      <vt:lpstr>Procedural Programming</vt:lpstr>
      <vt:lpstr>Modules and relationships</vt:lpstr>
      <vt:lpstr>Issues</vt:lpstr>
      <vt:lpstr>Issues</vt:lpstr>
      <vt:lpstr>Issues, the long run</vt:lpstr>
      <vt:lpstr>Issues</vt:lpstr>
      <vt:lpstr>Object-Oriented approach</vt:lpstr>
      <vt:lpstr>Object-Oriented approach</vt:lpstr>
      <vt:lpstr>An engineering approach</vt:lpstr>
      <vt:lpstr>An engineering approach</vt:lpstr>
      <vt:lpstr>An engineering approach</vt:lpstr>
      <vt:lpstr>An engineering approach</vt:lpstr>
      <vt:lpstr>Class and object</vt:lpstr>
      <vt:lpstr>Class and object</vt:lpstr>
      <vt:lpstr>Class and object</vt:lpstr>
      <vt:lpstr>OOP Key Features</vt:lpstr>
      <vt:lpstr>Encapsulation</vt:lpstr>
      <vt:lpstr>Encapsulation</vt:lpstr>
      <vt:lpstr>Inheritance</vt:lpstr>
      <vt:lpstr>Inheritance</vt:lpstr>
      <vt:lpstr>Inheritance</vt:lpstr>
      <vt:lpstr>Polymorphism</vt:lpstr>
      <vt:lpstr>Polymorphism</vt:lpstr>
      <vt:lpstr>Advantages of OOP</vt:lpstr>
      <vt:lpstr>Costs of OOP</vt:lpstr>
    </vt:vector>
  </TitlesOfParts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Introduzione alla Programmazione ad Oggetti</dc:title>
  <dc:creator>giacomo</dc:creator>
  <cp:lastModifiedBy>Microsoft Office User</cp:lastModifiedBy>
  <cp:revision>255</cp:revision>
  <dcterms:created xsi:type="dcterms:W3CDTF">2011-09-06T09:06:15Z</dcterms:created>
  <dcterms:modified xsi:type="dcterms:W3CDTF">2021-03-17T13:51:27Z</dcterms:modified>
</cp:coreProperties>
</file>