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8" r:id="rId4"/>
    <p:sldId id="263" r:id="rId5"/>
    <p:sldId id="261" r:id="rId6"/>
    <p:sldId id="267" r:id="rId7"/>
    <p:sldId id="265" r:id="rId8"/>
    <p:sldId id="260" r:id="rId9"/>
    <p:sldId id="272" r:id="rId10"/>
    <p:sldId id="273" r:id="rId11"/>
    <p:sldId id="274" r:id="rId12"/>
    <p:sldId id="275" r:id="rId13"/>
    <p:sldId id="277" r:id="rId14"/>
    <p:sldId id="391" r:id="rId15"/>
    <p:sldId id="392" r:id="rId16"/>
    <p:sldId id="282" r:id="rId17"/>
    <p:sldId id="278" r:id="rId18"/>
    <p:sldId id="292" r:id="rId19"/>
    <p:sldId id="393" r:id="rId20"/>
    <p:sldId id="264" r:id="rId21"/>
    <p:sldId id="374" r:id="rId22"/>
    <p:sldId id="375" r:id="rId23"/>
    <p:sldId id="394" r:id="rId24"/>
    <p:sldId id="395" r:id="rId25"/>
    <p:sldId id="382" r:id="rId26"/>
    <p:sldId id="383" r:id="rId27"/>
    <p:sldId id="384" r:id="rId28"/>
    <p:sldId id="376" r:id="rId29"/>
    <p:sldId id="408" r:id="rId30"/>
    <p:sldId id="379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405" r:id="rId44"/>
    <p:sldId id="407" r:id="rId45"/>
    <p:sldId id="406" r:id="rId4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4"/>
    <p:restoredTop sz="93631"/>
  </p:normalViewPr>
  <p:slideViewPr>
    <p:cSldViewPr>
      <p:cViewPr varScale="1">
        <p:scale>
          <a:sx n="101" d="100"/>
          <a:sy n="101" d="100"/>
        </p:scale>
        <p:origin x="11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-356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24/03/21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0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781975"/>
            <a:ext cx="1689100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Introduction</a:t>
            </a:r>
            <a:r>
              <a:rPr lang="it-IT" dirty="0"/>
              <a:t> to Java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C-style comments (multi-lines)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/*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 this comment is so long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 that it needs two lines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*/ </a:t>
            </a:r>
          </a:p>
          <a:p>
            <a:endParaRPr lang="en-US" sz="2800" dirty="0">
              <a:latin typeface="Wingdings"/>
            </a:endParaRPr>
          </a:p>
          <a:p>
            <a:r>
              <a:rPr lang="en-US" sz="2800" dirty="0"/>
              <a:t>Comments on a single line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// comment on one line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106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blocks and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code blocks are the same as in C language </a:t>
            </a:r>
          </a:p>
          <a:p>
            <a:r>
              <a:rPr lang="en-US" sz="2400" dirty="0"/>
              <a:t>Each block is enclosed by </a:t>
            </a:r>
            <a:r>
              <a:rPr lang="en-US" sz="2400" dirty="0">
                <a:solidFill>
                  <a:schemeClr val="accent6"/>
                </a:solidFill>
              </a:rPr>
              <a:t>braces</a:t>
            </a:r>
            <a:r>
              <a:rPr lang="en-US" sz="2400" dirty="0"/>
              <a:t> { } and starts a new </a:t>
            </a:r>
            <a:r>
              <a:rPr lang="en-US" sz="2400" dirty="0">
                <a:solidFill>
                  <a:srgbClr val="F79646"/>
                </a:solidFill>
              </a:rPr>
              <a:t>scope</a:t>
            </a:r>
            <a:r>
              <a:rPr lang="en-US" sz="2400" dirty="0"/>
              <a:t> for the variables </a:t>
            </a:r>
          </a:p>
          <a:p>
            <a:r>
              <a:rPr lang="en-US" sz="2400" dirty="0"/>
              <a:t>Variables can be declared both at the beginning and in the middle of block code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for (</a:t>
            </a: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=0;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&lt;10; </a:t>
            </a: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>
                <a:latin typeface="Courier New"/>
                <a:cs typeface="Courier New"/>
              </a:rPr>
              <a:t>++){ </a:t>
            </a:r>
          </a:p>
          <a:p>
            <a:pPr marL="400050" lvl="1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x = 12;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...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int</a:t>
            </a:r>
            <a:r>
              <a:rPr lang="en-US" sz="1600" dirty="0">
                <a:latin typeface="Courier New"/>
                <a:cs typeface="Courier New"/>
              </a:rPr>
              <a:t> y; </a:t>
            </a:r>
          </a:p>
          <a:p>
            <a:pPr marL="400050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...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040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C </a:t>
            </a:r>
          </a:p>
          <a:p>
            <a:pPr lvl="1"/>
            <a:r>
              <a:rPr lang="en-US" dirty="0"/>
              <a:t>if-else</a:t>
            </a:r>
          </a:p>
          <a:p>
            <a:pPr lvl="1"/>
            <a:r>
              <a:rPr lang="en-US" dirty="0"/>
              <a:t>switch-case </a:t>
            </a:r>
          </a:p>
          <a:p>
            <a:pPr lvl="1"/>
            <a:r>
              <a:rPr lang="en-US" dirty="0"/>
              <a:t>while </a:t>
            </a:r>
          </a:p>
          <a:p>
            <a:pPr lvl="1"/>
            <a:r>
              <a:rPr lang="en-US" dirty="0"/>
              <a:t>do-while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break </a:t>
            </a:r>
          </a:p>
          <a:p>
            <a:pPr lvl="1"/>
            <a:r>
              <a:rPr lang="en-US" dirty="0"/>
              <a:t>continue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201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always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passed by value </a:t>
            </a:r>
          </a:p>
          <a:p>
            <a:r>
              <a:rPr lang="en-US" dirty="0"/>
              <a:t>...they can be primitive types or object references </a:t>
            </a:r>
          </a:p>
          <a:p>
            <a:r>
              <a:rPr lang="en-US" dirty="0"/>
              <a:t>Note well: </a:t>
            </a:r>
            <a:r>
              <a:rPr lang="en-US" dirty="0">
                <a:solidFill>
                  <a:srgbClr val="E46C0A"/>
                </a:solidFill>
              </a:rPr>
              <a:t>only the object reference is copied </a:t>
            </a:r>
            <a:r>
              <a:rPr lang="en-US" dirty="0"/>
              <a:t>not the value of the object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358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0848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swap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swap(Point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p1;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 = p2;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6000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6000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4765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4765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5289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5289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7452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4524041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7599728" y="2315253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swap()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8630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8650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7608384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7608384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8BD55A-4884-A348-A13C-B7E2FBBA6E60}"/>
              </a:ext>
            </a:extLst>
          </p:cNvPr>
          <p:cNvCxnSpPr>
            <a:cxnSpLocks/>
          </p:cNvCxnSpPr>
          <p:nvPr/>
        </p:nvCxnSpPr>
        <p:spPr>
          <a:xfrm flipH="1">
            <a:off x="7608384" y="3252124"/>
            <a:ext cx="923934" cy="5849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FACD0-AE90-1447-B8FF-B245354608CC}"/>
              </a:ext>
            </a:extLst>
          </p:cNvPr>
          <p:cNvCxnSpPr>
            <a:cxnSpLocks/>
          </p:cNvCxnSpPr>
          <p:nvPr/>
        </p:nvCxnSpPr>
        <p:spPr>
          <a:xfrm flipH="1" flipV="1">
            <a:off x="7599728" y="3270975"/>
            <a:ext cx="932590" cy="5661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5879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D137C7-7A08-2542-809B-F30C987A2B7E}"/>
              </a:ext>
            </a:extLst>
          </p:cNvPr>
          <p:cNvSpPr txBox="1"/>
          <p:nvPr/>
        </p:nvSpPr>
        <p:spPr>
          <a:xfrm>
            <a:off x="6339577" y="22768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36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30848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p1.move(10, 10);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p2.move(0, 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6000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6000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4765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4765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5289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5289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7452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4524041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7596336" y="2295310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move</a:t>
            </a:r>
            <a:r>
              <a:rPr lang="it-IT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8630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8650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7608384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7608384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5879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42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18BD67-256D-C546-A255-4594BB238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00200"/>
            <a:ext cx="7069554" cy="4525963"/>
          </a:xfrm>
        </p:spPr>
      </p:pic>
    </p:spTree>
    <p:extLst>
      <p:ext uri="{BB962C8B-B14F-4D97-AF65-F5344CB8AC3E}">
        <p14:creationId xmlns:p14="http://schemas.microsoft.com/office/powerpoint/2010/main" val="389327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79646"/>
                </a:solidFill>
              </a:rPr>
              <a:t>final</a:t>
            </a:r>
            <a:r>
              <a:rPr lang="en-US" dirty="0"/>
              <a:t> modifier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final float PI = 3.1415;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PI = 16.0;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ERROR, no changes allowed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Use uppercases (coding conventions)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631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Operators (integer and floating-point)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Operators follow C syntax: </a:t>
            </a:r>
          </a:p>
          <a:p>
            <a:pPr lvl="1"/>
            <a:r>
              <a:rPr lang="en-US" dirty="0"/>
              <a:t>arithmetical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- * / %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  <a:p>
            <a:pPr lvl="1"/>
            <a:r>
              <a:rPr lang="en-US" dirty="0"/>
              <a:t>Relational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==  !=  &gt;  &lt;  &gt;=  &lt;=</a:t>
            </a:r>
          </a:p>
          <a:p>
            <a:pPr lvl="1"/>
            <a:r>
              <a:rPr lang="en-US" dirty="0"/>
              <a:t>bitwise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&amp;  | ^ !  &gt;&gt;  &lt;&lt; </a:t>
            </a:r>
          </a:p>
          <a:p>
            <a:pPr lvl="1"/>
            <a:r>
              <a:rPr lang="en-US" dirty="0"/>
              <a:t>Logical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&amp;&amp; || ! ^</a:t>
            </a:r>
          </a:p>
          <a:p>
            <a:pPr lvl="1"/>
            <a:r>
              <a:rPr lang="en-US" dirty="0"/>
              <a:t>Assignment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 += -= *= /= %= &amp;= |= ^= </a:t>
            </a:r>
          </a:p>
          <a:p>
            <a:pPr lvl="1"/>
            <a:r>
              <a:rPr lang="en-US" dirty="0"/>
              <a:t>Increment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++  --</a:t>
            </a:r>
          </a:p>
          <a:p>
            <a:r>
              <a:rPr lang="en-US" dirty="0"/>
              <a:t>Chars can be treated as integers (e.g. switch)</a:t>
            </a:r>
          </a:p>
          <a:p>
            <a:r>
              <a:rPr lang="en-US" dirty="0"/>
              <a:t>Logical operators work ONLY on </a:t>
            </a:r>
            <a:r>
              <a:rPr lang="en-US" dirty="0" err="1"/>
              <a:t>booleans</a:t>
            </a:r>
            <a:r>
              <a:rPr lang="en-US" dirty="0"/>
              <a:t>. </a:t>
            </a:r>
            <a:r>
              <a:rPr lang="en-US" dirty="0" err="1"/>
              <a:t>int</a:t>
            </a:r>
            <a:r>
              <a:rPr lang="en-US" dirty="0"/>
              <a:t> is NOT considered a </a:t>
            </a:r>
            <a:r>
              <a:rPr lang="en-US" dirty="0" err="1"/>
              <a:t>boolean</a:t>
            </a:r>
            <a:r>
              <a:rPr lang="en-US" dirty="0"/>
              <a:t> value like in C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682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Switch with </a:t>
            </a:r>
            <a:r>
              <a:rPr lang="it-IT" dirty="0" err="1"/>
              <a:t>chars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Test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public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grade = ‘A';</a:t>
            </a:r>
          </a:p>
          <a:p>
            <a:pPr marL="0" indent="0">
              <a:buNone/>
            </a:pPr>
            <a:endParaRPr lang="it-IT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(grade) {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'A' :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Excellent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!"); 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'B' :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'C' :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Well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'D' :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passed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case '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' :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Better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again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default :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grade");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("Your grade </a:t>
            </a:r>
            <a:r>
              <a:rPr lang="it-IT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" + grade);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it-IT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798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1991: SUN develops a programming language for cable TV set-top boxes</a:t>
            </a:r>
          </a:p>
          <a:p>
            <a:r>
              <a:rPr lang="en-US" sz="2400" dirty="0"/>
              <a:t>1996: Java 1</a:t>
            </a:r>
          </a:p>
          <a:p>
            <a:r>
              <a:rPr lang="en-US" sz="2400" dirty="0"/>
              <a:t>1996: Netscape supports Java. Popularity grows</a:t>
            </a:r>
          </a:p>
          <a:p>
            <a:r>
              <a:rPr lang="en-US" sz="2400" dirty="0"/>
              <a:t>1998: Java 2 (libraries)</a:t>
            </a:r>
          </a:p>
          <a:p>
            <a:r>
              <a:rPr lang="en-US" sz="2400" dirty="0"/>
              <a:t>2005: Java 5 (major enhancements)</a:t>
            </a:r>
          </a:p>
          <a:p>
            <a:r>
              <a:rPr lang="en-US" sz="2400" dirty="0"/>
              <a:t>2014: Java 8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https://</a:t>
            </a:r>
            <a:r>
              <a:rPr lang="en-US" sz="2400" i="1" dirty="0" err="1"/>
              <a:t>en.wikipedia.org</a:t>
            </a:r>
            <a:r>
              <a:rPr lang="en-US" sz="2400" i="1" dirty="0"/>
              <a:t>/wiki/</a:t>
            </a:r>
            <a:r>
              <a:rPr lang="en-US" sz="2400" i="1" dirty="0" err="1"/>
              <a:t>Java_version_history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58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final double PI = 3.14;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/* this is a comment*/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Eclipse: CTRL+A, CTRL-I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(Auto Indent)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7305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Strings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61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primitive type to represent string </a:t>
            </a:r>
          </a:p>
          <a:p>
            <a:r>
              <a:rPr lang="en-US" dirty="0"/>
              <a:t>C </a:t>
            </a:r>
          </a:p>
          <a:p>
            <a:pPr lvl="1"/>
            <a:r>
              <a:rPr lang="en-US" b="1" dirty="0"/>
              <a:t>char s[] = “literal” </a:t>
            </a:r>
          </a:p>
          <a:p>
            <a:pPr lvl="1"/>
            <a:r>
              <a:rPr lang="en-US" dirty="0"/>
              <a:t>Equivalence between string and char arrays 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b="1" dirty="0"/>
              <a:t>char[] != String</a:t>
            </a:r>
          </a:p>
          <a:p>
            <a:pPr lvl="1"/>
            <a:r>
              <a:rPr lang="en-US" dirty="0" err="1">
                <a:solidFill>
                  <a:srgbClr val="F79646"/>
                </a:solidFill>
              </a:rPr>
              <a:t>java.lang.String</a:t>
            </a:r>
            <a:r>
              <a:rPr lang="en-US" dirty="0"/>
              <a:t> (see Java API)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7899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it-IT" sz="3600" dirty="0" err="1">
                <a:solidFill>
                  <a:schemeClr val="accent6">
                    <a:lumMod val="75000"/>
                  </a:schemeClr>
                </a:solidFill>
              </a:rPr>
              <a:t>Strings</a:t>
            </a:r>
            <a:r>
              <a:rPr lang="it-IT" sz="3600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sz="3600" dirty="0" err="1">
                <a:solidFill>
                  <a:schemeClr val="accent6">
                    <a:lumMod val="75000"/>
                  </a:schemeClr>
                </a:solidFill>
              </a:rPr>
              <a:t>immutable</a:t>
            </a:r>
            <a:r>
              <a:rPr lang="it-IT" sz="3600" dirty="0"/>
              <a:t>. the JVM can </a:t>
            </a:r>
            <a:r>
              <a:rPr lang="it-IT" sz="3600" dirty="0" err="1"/>
              <a:t>optimize</a:t>
            </a:r>
            <a:r>
              <a:rPr lang="it-IT" sz="3600" dirty="0"/>
              <a:t> the </a:t>
            </a:r>
            <a:r>
              <a:rPr lang="it-IT" sz="3600" dirty="0" err="1"/>
              <a:t>amount</a:t>
            </a:r>
            <a:r>
              <a:rPr lang="it-IT" sz="3600" dirty="0"/>
              <a:t> of </a:t>
            </a:r>
            <a:r>
              <a:rPr lang="it-IT" sz="3600" dirty="0" err="1"/>
              <a:t>memory</a:t>
            </a:r>
            <a:r>
              <a:rPr lang="it-IT" sz="3600" dirty="0"/>
              <a:t> </a:t>
            </a:r>
            <a:r>
              <a:rPr lang="it-IT" sz="3600" dirty="0" err="1"/>
              <a:t>allocated</a:t>
            </a:r>
            <a:r>
              <a:rPr lang="it-IT" sz="3600" dirty="0"/>
              <a:t> for </a:t>
            </a:r>
            <a:r>
              <a:rPr lang="it-IT" sz="3600" dirty="0" err="1"/>
              <a:t>them</a:t>
            </a:r>
            <a:r>
              <a:rPr lang="it-IT" sz="3600" dirty="0"/>
              <a:t> by </a:t>
            </a:r>
            <a:r>
              <a:rPr lang="it-IT" sz="3600" dirty="0" err="1"/>
              <a:t>storing</a:t>
            </a:r>
            <a:r>
              <a:rPr lang="it-IT" sz="3600" dirty="0"/>
              <a:t> </a:t>
            </a:r>
            <a:r>
              <a:rPr lang="it-IT" sz="3600" dirty="0" err="1"/>
              <a:t>only</a:t>
            </a:r>
            <a:r>
              <a:rPr lang="it-IT" sz="3600" dirty="0"/>
              <a:t> </a:t>
            </a:r>
            <a:r>
              <a:rPr lang="it-IT" sz="3600" dirty="0" err="1"/>
              <a:t>one</a:t>
            </a:r>
            <a:r>
              <a:rPr lang="it-IT" sz="3600" dirty="0"/>
              <a:t> copy of </a:t>
            </a:r>
            <a:r>
              <a:rPr lang="it-IT" sz="3600" dirty="0" err="1"/>
              <a:t>each</a:t>
            </a:r>
            <a:r>
              <a:rPr lang="it-IT" sz="3600" dirty="0"/>
              <a:t> </a:t>
            </a:r>
            <a:r>
              <a:rPr lang="it-IT" sz="3600" dirty="0" err="1"/>
              <a:t>literal</a:t>
            </a:r>
            <a:r>
              <a:rPr lang="it-IT" sz="3600" dirty="0"/>
              <a:t> </a:t>
            </a:r>
            <a:r>
              <a:rPr lang="it-IT" sz="3600" dirty="0" err="1"/>
              <a:t>String</a:t>
            </a:r>
            <a:r>
              <a:rPr lang="it-IT" sz="3600" dirty="0"/>
              <a:t> in the pool. </a:t>
            </a:r>
            <a:r>
              <a:rPr lang="it-IT" sz="3600" dirty="0" err="1"/>
              <a:t>This</a:t>
            </a:r>
            <a:r>
              <a:rPr lang="it-IT" sz="3600" dirty="0"/>
              <a:t> </a:t>
            </a:r>
            <a:r>
              <a:rPr lang="it-IT" sz="3600" dirty="0" err="1"/>
              <a:t>process</a:t>
            </a:r>
            <a:r>
              <a:rPr lang="it-IT" sz="3600" dirty="0"/>
              <a:t> </a:t>
            </a:r>
            <a:r>
              <a:rPr lang="it-IT" sz="3600" dirty="0" err="1"/>
              <a:t>is</a:t>
            </a:r>
            <a:r>
              <a:rPr lang="it-IT" sz="3600" dirty="0"/>
              <a:t> </a:t>
            </a:r>
            <a:r>
              <a:rPr lang="it-IT" sz="3600" dirty="0" err="1"/>
              <a:t>called</a:t>
            </a:r>
            <a:r>
              <a:rPr lang="it-IT" sz="3600" dirty="0"/>
              <a:t> </a:t>
            </a:r>
            <a:r>
              <a:rPr lang="it-IT" sz="3600" dirty="0" err="1"/>
              <a:t>interning</a:t>
            </a:r>
            <a:r>
              <a:rPr lang="it-IT" sz="3600" dirty="0"/>
              <a:t>.</a:t>
            </a:r>
          </a:p>
          <a:p>
            <a:pPr algn="just"/>
            <a:endParaRPr lang="it-IT" sz="3600" dirty="0"/>
          </a:p>
          <a:p>
            <a:pPr algn="just"/>
            <a:r>
              <a:rPr lang="it-IT" sz="3600" dirty="0" err="1"/>
              <a:t>When</a:t>
            </a:r>
            <a:r>
              <a:rPr lang="it-IT" sz="3600" dirty="0"/>
              <a:t> </a:t>
            </a:r>
            <a:r>
              <a:rPr lang="it-IT" sz="3600" dirty="0" err="1"/>
              <a:t>we</a:t>
            </a:r>
            <a:r>
              <a:rPr lang="it-IT" sz="3600" dirty="0"/>
              <a:t> create a </a:t>
            </a:r>
            <a:r>
              <a:rPr lang="it-IT" sz="3600" dirty="0" err="1"/>
              <a:t>String</a:t>
            </a:r>
            <a:r>
              <a:rPr lang="it-IT" sz="3600" dirty="0"/>
              <a:t> </a:t>
            </a:r>
            <a:r>
              <a:rPr lang="it-IT" sz="3600" dirty="0" err="1"/>
              <a:t>variable</a:t>
            </a:r>
            <a:r>
              <a:rPr lang="it-IT" sz="3600" dirty="0"/>
              <a:t> and </a:t>
            </a:r>
            <a:r>
              <a:rPr lang="it-IT" sz="3600" dirty="0" err="1"/>
              <a:t>assign</a:t>
            </a:r>
            <a:r>
              <a:rPr lang="it-IT" sz="3600" dirty="0"/>
              <a:t> a </a:t>
            </a:r>
            <a:r>
              <a:rPr lang="it-IT" sz="3600" dirty="0" err="1"/>
              <a:t>value</a:t>
            </a:r>
            <a:r>
              <a:rPr lang="it-IT" sz="3600" dirty="0"/>
              <a:t> to </a:t>
            </a:r>
            <a:r>
              <a:rPr lang="it-IT" sz="3600" dirty="0" err="1"/>
              <a:t>it</a:t>
            </a:r>
            <a:r>
              <a:rPr lang="it-IT" sz="3600" dirty="0"/>
              <a:t>, the JVM </a:t>
            </a:r>
            <a:r>
              <a:rPr lang="it-IT" sz="3600" dirty="0" err="1"/>
              <a:t>searches</a:t>
            </a:r>
            <a:r>
              <a:rPr lang="it-IT" sz="3600" dirty="0"/>
              <a:t> the pool for a </a:t>
            </a:r>
            <a:r>
              <a:rPr lang="it-IT" sz="3600" dirty="0" err="1"/>
              <a:t>String</a:t>
            </a:r>
            <a:r>
              <a:rPr lang="it-IT" sz="3600" dirty="0"/>
              <a:t> of </a:t>
            </a:r>
            <a:r>
              <a:rPr lang="it-IT" sz="3600" dirty="0" err="1"/>
              <a:t>equal</a:t>
            </a:r>
            <a:r>
              <a:rPr lang="it-IT" sz="3600" dirty="0"/>
              <a:t> </a:t>
            </a:r>
            <a:r>
              <a:rPr lang="it-IT" sz="3600" dirty="0" err="1"/>
              <a:t>value</a:t>
            </a:r>
            <a:r>
              <a:rPr lang="it-IT" sz="3600" dirty="0"/>
              <a:t>. </a:t>
            </a:r>
            <a:r>
              <a:rPr lang="it-IT" sz="3600" dirty="0" err="1"/>
              <a:t>If</a:t>
            </a:r>
            <a:r>
              <a:rPr lang="it-IT" sz="3600" dirty="0"/>
              <a:t> </a:t>
            </a:r>
            <a:r>
              <a:rPr lang="it-IT" sz="3600" dirty="0" err="1"/>
              <a:t>found</a:t>
            </a:r>
            <a:r>
              <a:rPr lang="it-IT" sz="3600" dirty="0"/>
              <a:t>, the Java </a:t>
            </a:r>
            <a:r>
              <a:rPr lang="it-IT" sz="3600" dirty="0" err="1"/>
              <a:t>compiler</a:t>
            </a:r>
            <a:r>
              <a:rPr lang="it-IT" sz="3600" dirty="0"/>
              <a:t> </a:t>
            </a:r>
            <a:r>
              <a:rPr lang="it-IT" sz="3600" dirty="0" err="1"/>
              <a:t>will</a:t>
            </a:r>
            <a:r>
              <a:rPr lang="it-IT" sz="3600" dirty="0"/>
              <a:t> </a:t>
            </a:r>
            <a:r>
              <a:rPr lang="it-IT" sz="3600" dirty="0" err="1"/>
              <a:t>simply</a:t>
            </a:r>
            <a:r>
              <a:rPr lang="it-IT" sz="3600" dirty="0"/>
              <a:t> </a:t>
            </a:r>
            <a:r>
              <a:rPr lang="it-IT" sz="3600" dirty="0" err="1"/>
              <a:t>return</a:t>
            </a:r>
            <a:r>
              <a:rPr lang="it-IT" sz="3600" dirty="0"/>
              <a:t> a </a:t>
            </a:r>
            <a:r>
              <a:rPr lang="it-IT" sz="3600" dirty="0" err="1"/>
              <a:t>reference</a:t>
            </a:r>
            <a:r>
              <a:rPr lang="it-IT" sz="3600" dirty="0"/>
              <a:t> to </a:t>
            </a:r>
            <a:r>
              <a:rPr lang="it-IT" sz="3600" dirty="0" err="1"/>
              <a:t>its</a:t>
            </a:r>
            <a:r>
              <a:rPr lang="it-IT" sz="3600" dirty="0"/>
              <a:t> </a:t>
            </a:r>
            <a:r>
              <a:rPr lang="it-IT" sz="3600" dirty="0" err="1"/>
              <a:t>memory</a:t>
            </a:r>
            <a:r>
              <a:rPr lang="it-IT" sz="3600" dirty="0"/>
              <a:t> </a:t>
            </a:r>
            <a:r>
              <a:rPr lang="it-IT" sz="3600" dirty="0" err="1"/>
              <a:t>address</a:t>
            </a:r>
            <a:r>
              <a:rPr lang="it-IT" sz="3600" dirty="0"/>
              <a:t>, </a:t>
            </a:r>
            <a:r>
              <a:rPr lang="it-IT" sz="3600" dirty="0" err="1"/>
              <a:t>without</a:t>
            </a:r>
            <a:r>
              <a:rPr lang="it-IT" sz="3600" dirty="0"/>
              <a:t> </a:t>
            </a:r>
            <a:r>
              <a:rPr lang="it-IT" sz="3600" dirty="0" err="1"/>
              <a:t>allocating</a:t>
            </a:r>
            <a:r>
              <a:rPr lang="it-IT" sz="3600" dirty="0"/>
              <a:t> </a:t>
            </a:r>
            <a:r>
              <a:rPr lang="it-IT" sz="3600" dirty="0" err="1"/>
              <a:t>additional</a:t>
            </a:r>
            <a:r>
              <a:rPr lang="it-IT" sz="3600" dirty="0"/>
              <a:t> </a:t>
            </a:r>
            <a:r>
              <a:rPr lang="it-IT" sz="3600" dirty="0" err="1"/>
              <a:t>memory</a:t>
            </a:r>
            <a:r>
              <a:rPr lang="it-IT" sz="3600" dirty="0"/>
              <a:t>.</a:t>
            </a:r>
          </a:p>
          <a:p>
            <a:pPr algn="just"/>
            <a:endParaRPr lang="it-IT" sz="3600" dirty="0"/>
          </a:p>
          <a:p>
            <a:pPr algn="just"/>
            <a:r>
              <a:rPr lang="it-IT" sz="3600" dirty="0" err="1"/>
              <a:t>If</a:t>
            </a:r>
            <a:r>
              <a:rPr lang="it-IT" sz="3600" dirty="0"/>
              <a:t> </a:t>
            </a:r>
            <a:r>
              <a:rPr lang="it-IT" sz="3600" dirty="0" err="1"/>
              <a:t>not</a:t>
            </a:r>
            <a:r>
              <a:rPr lang="it-IT" sz="3600" dirty="0"/>
              <a:t> </a:t>
            </a:r>
            <a:r>
              <a:rPr lang="it-IT" sz="3600" dirty="0" err="1"/>
              <a:t>found</a:t>
            </a:r>
            <a:r>
              <a:rPr lang="it-IT" sz="3600" dirty="0"/>
              <a:t>, </a:t>
            </a:r>
            <a:r>
              <a:rPr lang="it-IT" sz="3600" dirty="0" err="1"/>
              <a:t>it’ll</a:t>
            </a:r>
            <a:r>
              <a:rPr lang="it-IT" sz="3600" dirty="0"/>
              <a:t> be </a:t>
            </a:r>
            <a:r>
              <a:rPr lang="it-IT" sz="3600" dirty="0" err="1"/>
              <a:t>added</a:t>
            </a:r>
            <a:r>
              <a:rPr lang="it-IT" sz="3600" dirty="0"/>
              <a:t> to the pool (</a:t>
            </a:r>
            <a:r>
              <a:rPr lang="it-IT" sz="3600" dirty="0" err="1"/>
              <a:t>interned</a:t>
            </a:r>
            <a:r>
              <a:rPr lang="it-IT" sz="3600" dirty="0"/>
              <a:t>) and </a:t>
            </a:r>
            <a:r>
              <a:rPr lang="it-IT" sz="3600" dirty="0" err="1"/>
              <a:t>its</a:t>
            </a:r>
            <a:r>
              <a:rPr lang="it-IT" sz="3600" dirty="0"/>
              <a:t> </a:t>
            </a:r>
            <a:r>
              <a:rPr lang="it-IT" sz="3600" dirty="0" err="1"/>
              <a:t>reference</a:t>
            </a:r>
            <a:r>
              <a:rPr lang="it-IT" sz="3600" dirty="0"/>
              <a:t> </a:t>
            </a:r>
            <a:r>
              <a:rPr lang="it-IT" sz="3600" dirty="0" err="1"/>
              <a:t>will</a:t>
            </a:r>
            <a:r>
              <a:rPr lang="it-IT" sz="3600" dirty="0"/>
              <a:t> be </a:t>
            </a:r>
            <a:r>
              <a:rPr lang="it-IT" sz="3600" dirty="0" err="1"/>
              <a:t>returned</a:t>
            </a:r>
            <a:r>
              <a:rPr lang="it-IT" sz="3600" dirty="0"/>
              <a:t>.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marL="0" indent="0" algn="just" fontAlgn="base">
              <a:buNone/>
            </a:pP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 first = "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pPr marL="0" indent="0" algn="just" fontAlgn="base">
              <a:buNone/>
            </a:pP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pPr marL="0" indent="0" algn="just" fontAlgn="base">
              <a:buNone/>
            </a:pP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3600" dirty="0">
                <a:latin typeface="Consolas" panose="020B0609020204030204" pitchFamily="49" charset="0"/>
                <a:cs typeface="Consolas" panose="020B0609020204030204" pitchFamily="49" charset="0"/>
              </a:rPr>
              <a:t>);  //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5920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 err="1"/>
              <a:t>Let’s</a:t>
            </a:r>
            <a:r>
              <a:rPr lang="it-IT" dirty="0"/>
              <a:t> create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 </a:t>
            </a:r>
            <a:r>
              <a:rPr lang="it-IT" i="1" dirty="0"/>
              <a:t>new</a:t>
            </a:r>
            <a:r>
              <a:rPr lang="it-IT" dirty="0"/>
              <a:t> and </a:t>
            </a:r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references</a:t>
            </a:r>
            <a:r>
              <a:rPr lang="it-IT" dirty="0"/>
              <a:t>:</a:t>
            </a:r>
          </a:p>
          <a:p>
            <a:pPr marL="0" indent="0" algn="just">
              <a:buNone/>
            </a:pPr>
            <a:endParaRPr lang="it-IT" dirty="0"/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first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"; 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// False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 // False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061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E46C0A"/>
                </a:solidFill>
              </a:rPr>
              <a:t>String: an object storing a sequence of text characters.</a:t>
            </a:r>
          </a:p>
          <a:p>
            <a:r>
              <a:rPr lang="en-US" sz="2200" dirty="0"/>
              <a:t>Creating a string: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"text";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expression;</a:t>
            </a:r>
          </a:p>
          <a:p>
            <a:r>
              <a:rPr lang="en-US" sz="2200" dirty="0"/>
              <a:t>Examples: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"Marty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Stepp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x = 3;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y = 5;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point = "(" + x + ", " + y + ")";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470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12199" b="-12199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584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equals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Objects (not only Strings) are compared using a method named equals.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s1, s2;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 == s2)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("s1 and s2 refer to the same object");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(s1.equals(s2))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(”s1 and s2 refer to objects having the same content!");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8077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used to concatenate 2 strings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 = “This string” + “is made by two strings” </a:t>
            </a:r>
          </a:p>
          <a:p>
            <a:r>
              <a:rPr lang="en-US" sz="2400" dirty="0"/>
              <a:t>Works also with other types (automatically converted to string) 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(“pi = ” + 3.14);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(“x = ” + x);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2499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Java Strings are immutable. They are never actually modified.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two Strings are concatenated, the two Strings are actually discarded and a new one - containing their concatenation - is instantiated.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process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istead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3A0BA-76CF-C447-B96F-94455DB27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slow version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String s = "";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 += 'a';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fast version using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sb.append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('a');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sb.toString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321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Platform independence (portability)</a:t>
            </a:r>
          </a:p>
          <a:p>
            <a:pPr lvl="1"/>
            <a:r>
              <a:rPr lang="en-US" sz="1800" dirty="0"/>
              <a:t>Write once, run everywhere</a:t>
            </a:r>
          </a:p>
          <a:p>
            <a:pPr lvl="1"/>
            <a:r>
              <a:rPr lang="en-US" sz="1800" dirty="0"/>
              <a:t>Translated to intermediate language (</a:t>
            </a:r>
            <a:r>
              <a:rPr lang="en-US" sz="1800" dirty="0" err="1"/>
              <a:t>bytecode</a:t>
            </a:r>
            <a:r>
              <a:rPr lang="en-US" sz="1800" dirty="0"/>
              <a:t>)</a:t>
            </a:r>
          </a:p>
          <a:p>
            <a:r>
              <a:rPr lang="en-US" sz="1800" dirty="0"/>
              <a:t>Pure OO language</a:t>
            </a:r>
          </a:p>
          <a:p>
            <a:r>
              <a:rPr lang="en-US" sz="1800" dirty="0"/>
              <a:t>Strong type model and no pointers</a:t>
            </a:r>
          </a:p>
          <a:p>
            <a:r>
              <a:rPr lang="en-US" sz="1800" dirty="0"/>
              <a:t>Exceptions as a pervasive mechanism</a:t>
            </a:r>
          </a:p>
          <a:p>
            <a:r>
              <a:rPr lang="en-US" sz="1800" dirty="0"/>
              <a:t>Shares many syntax elements w/ C++ (learning curve less steep)</a:t>
            </a:r>
          </a:p>
          <a:p>
            <a:r>
              <a:rPr lang="en-US" sz="1800" dirty="0"/>
              <a:t>Automatic garbage collection</a:t>
            </a:r>
          </a:p>
          <a:p>
            <a:r>
              <a:rPr lang="en-US" sz="1800" dirty="0"/>
              <a:t>Run time loading and linking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546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180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</a:t>
            </a:r>
            <a:r>
              <a:rPr lang="en-US" dirty="0">
                <a:solidFill>
                  <a:schemeClr val="accent6"/>
                </a:solidFill>
              </a:rPr>
              <a:t>ordered sequence </a:t>
            </a:r>
            <a:r>
              <a:rPr lang="en-US" dirty="0"/>
              <a:t>of variables of the same type which are accessed through an </a:t>
            </a:r>
            <a:r>
              <a:rPr lang="en-US" dirty="0">
                <a:solidFill>
                  <a:srgbClr val="F79646"/>
                </a:solidFill>
              </a:rPr>
              <a:t>index </a:t>
            </a:r>
          </a:p>
          <a:p>
            <a:r>
              <a:rPr lang="en-US" dirty="0"/>
              <a:t>Can contain both </a:t>
            </a:r>
            <a:r>
              <a:rPr lang="en-US" dirty="0">
                <a:solidFill>
                  <a:srgbClr val="F79646"/>
                </a:solidFill>
              </a:rPr>
              <a:t>primitive types </a:t>
            </a:r>
            <a:r>
              <a:rPr lang="en-US" dirty="0"/>
              <a:t>or </a:t>
            </a:r>
            <a:r>
              <a:rPr lang="en-US" dirty="0">
                <a:solidFill>
                  <a:srgbClr val="F79646"/>
                </a:solidFill>
              </a:rPr>
              <a:t>object references </a:t>
            </a:r>
            <a:r>
              <a:rPr lang="en-US" dirty="0"/>
              <a:t>(no actual objects!) </a:t>
            </a:r>
          </a:p>
          <a:p>
            <a:r>
              <a:rPr lang="en-US" dirty="0"/>
              <a:t>Array </a:t>
            </a:r>
            <a:r>
              <a:rPr lang="en-US" dirty="0">
                <a:solidFill>
                  <a:srgbClr val="F79646"/>
                </a:solidFill>
              </a:rPr>
              <a:t>size</a:t>
            </a:r>
            <a:r>
              <a:rPr lang="en-US" dirty="0"/>
              <a:t> must be defined at creation time (cannot change afterwards)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945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 array reference can be declared with one of these equivalent syntaxes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v, </a:t>
            </a:r>
            <a:r>
              <a:rPr lang="en-US" dirty="0" err="1"/>
              <a:t>int</a:t>
            </a:r>
            <a:r>
              <a:rPr lang="en-US" dirty="0"/>
              <a:t> v[]</a:t>
            </a:r>
          </a:p>
          <a:p>
            <a:pPr lvl="1"/>
            <a:r>
              <a:rPr lang="en-US" dirty="0"/>
              <a:t>Point[] v, Point v[]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array is an Object, must be created using new, and it is stored in the heap (as all objects)</a:t>
            </a:r>
          </a:p>
          <a:p>
            <a:r>
              <a:rPr lang="en-US" dirty="0"/>
              <a:t>Array declaration (e.g., </a:t>
            </a:r>
            <a:r>
              <a:rPr lang="en-US" dirty="0" err="1"/>
              <a:t>int</a:t>
            </a:r>
            <a:r>
              <a:rPr lang="en-US" dirty="0"/>
              <a:t>[] v) allocates memory space for the reference only, which has default value =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6015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n-US" sz="2800" dirty="0"/>
              <a:t> operator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 = new </a:t>
            </a:r>
            <a:r>
              <a:rPr lang="en-US" dirty="0" err="1"/>
              <a:t>int</a:t>
            </a:r>
            <a:r>
              <a:rPr lang="en-US" dirty="0"/>
              <a:t>[256];</a:t>
            </a:r>
          </a:p>
          <a:p>
            <a:r>
              <a:rPr lang="en-US" sz="2800" dirty="0"/>
              <a:t>Using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static initialization</a:t>
            </a:r>
            <a:r>
              <a:rPr lang="en-US" sz="2800" dirty="0"/>
              <a:t>, filling the array with values </a:t>
            </a:r>
          </a:p>
          <a:p>
            <a:pPr marL="742950" lvl="2" indent="-342900"/>
            <a:r>
              <a:rPr lang="en-US" sz="2800" dirty="0" err="1"/>
              <a:t>int</a:t>
            </a:r>
            <a:r>
              <a:rPr lang="en-US" sz="2800" dirty="0"/>
              <a:t>[] v = {2,3,5,7,11,13};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315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Primitive types</a:t>
            </a:r>
          </a:p>
        </p:txBody>
      </p:sp>
      <p:pic>
        <p:nvPicPr>
          <p:cNvPr id="5" name="Content Placeholder 4" descr="Screen Shot 2016-03-07 at 16.48.1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76" r="-7076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55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Object reference</a:t>
            </a:r>
          </a:p>
        </p:txBody>
      </p:sp>
      <p:pic>
        <p:nvPicPr>
          <p:cNvPr id="5" name="Content Placeholder 4" descr="Screen Shot 2016-03-07 at 16.48.5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1" r="-4391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325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checks array bounds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at runtime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v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[16]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(v[20])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ArrayIndexOutOfBoundsException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length of an array (the maximum capacity of the array) is provided by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attribute length. </a:t>
            </a:r>
            <a:r>
              <a:rPr lang="en-US" sz="2400" i="1" dirty="0"/>
              <a:t>Not to be confused with the size() method provided by the Collection interface!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v[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0174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reference is not a pointer to the first element of the array 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reference to the array object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Arithmetic on pointers does not exist in Java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[16];</a:t>
            </a:r>
            <a:b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v2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v1 + 2;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1100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New loop construct:</a:t>
            </a:r>
            <a:br>
              <a:rPr lang="en-US" dirty="0"/>
            </a:b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set_expression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err="1"/>
              <a:t>set_expression</a:t>
            </a:r>
            <a:r>
              <a:rPr lang="en-US" i="1" dirty="0"/>
              <a:t> </a:t>
            </a:r>
            <a:r>
              <a:rPr lang="en-US" dirty="0"/>
              <a:t>can be either </a:t>
            </a:r>
          </a:p>
          <a:p>
            <a:pPr lvl="1"/>
            <a:r>
              <a:rPr lang="en-US" dirty="0"/>
              <a:t>an array </a:t>
            </a:r>
          </a:p>
          <a:p>
            <a:pPr lvl="1"/>
            <a:r>
              <a:rPr lang="en-US" dirty="0"/>
              <a:t>a class implementing </a:t>
            </a:r>
            <a:r>
              <a:rPr lang="en-US" dirty="0" err="1"/>
              <a:t>Iterable</a:t>
            </a:r>
            <a:r>
              <a:rPr lang="en-US" dirty="0"/>
              <a:t> (see Java Collection Framework)</a:t>
            </a:r>
          </a:p>
          <a:p>
            <a:r>
              <a:rPr lang="en-US" dirty="0"/>
              <a:t>The compiler can automatically loop with correct indexes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less error prone</a:t>
            </a:r>
            <a:br>
              <a:rPr lang="en-US" dirty="0">
                <a:solidFill>
                  <a:srgbClr val="F79646"/>
                </a:solidFill>
              </a:rPr>
            </a:br>
            <a:endParaRPr lang="en-US" dirty="0">
              <a:solidFill>
                <a:srgbClr val="F7964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0768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implicit index (also called for-each syntax)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explicit index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 = 0;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897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It’s a common program, similar to C/C++</a:t>
            </a:r>
          </a:p>
          <a:p>
            <a:pPr lvl="1"/>
            <a:r>
              <a:rPr lang="en-US" dirty="0"/>
              <a:t>Runs through the Java interpreter (Java) of the installed Java Virtual Machine (JVM)</a:t>
            </a:r>
          </a:p>
          <a:p>
            <a:r>
              <a:rPr lang="en-US" dirty="0"/>
              <a:t>Servlet (Web server)</a:t>
            </a:r>
          </a:p>
          <a:p>
            <a:pPr lvl="1"/>
            <a:r>
              <a:rPr lang="en-US" dirty="0"/>
              <a:t>Java program that extends the capabilities of a Web server</a:t>
            </a:r>
          </a:p>
          <a:p>
            <a:pPr lvl="1"/>
            <a:r>
              <a:rPr lang="en-US" dirty="0"/>
              <a:t>Java counterpart to other dynamic Web content technologies such as PHP and ASP.NET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026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array of arrays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  <p:pic>
        <p:nvPicPr>
          <p:cNvPr id="5" name="Picture 4" descr="Screen Shot 2016-03-09 at 16.08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6660232" cy="32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0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and columns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 rows are not stored in adjacent positions in memory they can be easily exchanged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  <p:pic>
        <p:nvPicPr>
          <p:cNvPr id="5" name="Picture 4" descr="Screen Shot 2016-03-09 at 16.0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56992"/>
            <a:ext cx="6804248" cy="20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86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with different length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(bi-dimensional array) is indeed an array of arrays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  <p:pic>
        <p:nvPicPr>
          <p:cNvPr id="5" name="Picture 4" descr="Screen Shot 2016-03-09 at 16.08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08920"/>
            <a:ext cx="645663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3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/>
              <a:t>Alter-ego of </a:t>
            </a:r>
            <a:r>
              <a:rPr lang="it-IT" i="1" dirty="0" err="1"/>
              <a:t>java.util.Collections</a:t>
            </a:r>
            <a:endParaRPr lang="it-IT" i="1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for </a:t>
            </a:r>
            <a:r>
              <a:rPr lang="it-IT" dirty="0" err="1"/>
              <a:t>manipulating</a:t>
            </a:r>
            <a:r>
              <a:rPr lang="it-IT" dirty="0"/>
              <a:t> arrays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sorting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searching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filling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printing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being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viewed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Lists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it-IT" dirty="0" err="1"/>
              <a:t>binarySearch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sort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fill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toString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asList</a:t>
            </a:r>
            <a:r>
              <a:rPr lang="it-IT" dirty="0"/>
              <a:t>()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992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 </a:t>
            </a:r>
            <a:r>
              <a:rPr lang="it-IT" dirty="0" err="1"/>
              <a:t>System.arraycopy</a:t>
            </a:r>
            <a:r>
              <a:rPr lang="it-IT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600" dirty="0" err="1">
                <a:solidFill>
                  <a:schemeClr val="accent6">
                    <a:lumMod val="75000"/>
                  </a:schemeClr>
                </a:solidFill>
              </a:rPr>
              <a:t>System.arraycopy</a:t>
            </a:r>
            <a:r>
              <a:rPr lang="it-IT" sz="26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it-IT" sz="2600" dirty="0"/>
              <a:t> </a:t>
            </a:r>
            <a:r>
              <a:rPr lang="it-IT" sz="2600" dirty="0" err="1"/>
              <a:t>copies</a:t>
            </a:r>
            <a:r>
              <a:rPr lang="it-IT" sz="2600" dirty="0"/>
              <a:t> an array from the </a:t>
            </a:r>
            <a:r>
              <a:rPr lang="it-IT" sz="2600" dirty="0" err="1"/>
              <a:t>specified</a:t>
            </a:r>
            <a:r>
              <a:rPr lang="it-IT" sz="2600" dirty="0"/>
              <a:t> source array, </a:t>
            </a:r>
            <a:r>
              <a:rPr lang="it-IT" sz="2600" dirty="0" err="1"/>
              <a:t>beginning</a:t>
            </a:r>
            <a:r>
              <a:rPr lang="it-IT" sz="2600" dirty="0"/>
              <a:t> </a:t>
            </a:r>
            <a:r>
              <a:rPr lang="it-IT" sz="2600" dirty="0" err="1"/>
              <a:t>at</a:t>
            </a:r>
            <a:r>
              <a:rPr lang="it-IT" sz="2600" dirty="0"/>
              <a:t> the </a:t>
            </a:r>
            <a:r>
              <a:rPr lang="it-IT" sz="2600" dirty="0" err="1"/>
              <a:t>specified</a:t>
            </a:r>
            <a:r>
              <a:rPr lang="it-IT" sz="2600" dirty="0"/>
              <a:t> position, to the </a:t>
            </a:r>
            <a:r>
              <a:rPr lang="it-IT" sz="2600" dirty="0" err="1"/>
              <a:t>specified</a:t>
            </a:r>
            <a:r>
              <a:rPr lang="it-IT" sz="2600" dirty="0"/>
              <a:t> position of the </a:t>
            </a:r>
            <a:r>
              <a:rPr lang="it-IT" sz="2600" dirty="0" err="1"/>
              <a:t>destination</a:t>
            </a:r>
            <a:r>
              <a:rPr lang="it-IT" sz="2600" dirty="0"/>
              <a:t> array. </a:t>
            </a:r>
          </a:p>
          <a:p>
            <a:r>
              <a:rPr lang="it-IT" sz="2600" dirty="0"/>
              <a:t>A </a:t>
            </a:r>
            <a:r>
              <a:rPr lang="it-IT" sz="2600" dirty="0" err="1"/>
              <a:t>subsequence</a:t>
            </a:r>
            <a:r>
              <a:rPr lang="it-IT" sz="2600" dirty="0"/>
              <a:t> of array </a:t>
            </a:r>
            <a:r>
              <a:rPr lang="it-IT" sz="2600" dirty="0" err="1"/>
              <a:t>components</a:t>
            </a:r>
            <a:r>
              <a:rPr lang="it-IT" sz="2600" dirty="0"/>
              <a:t> are </a:t>
            </a:r>
            <a:r>
              <a:rPr lang="it-IT" sz="2600" dirty="0" err="1"/>
              <a:t>copied</a:t>
            </a:r>
            <a:r>
              <a:rPr lang="it-IT" sz="2600" dirty="0"/>
              <a:t> from the source array </a:t>
            </a:r>
            <a:r>
              <a:rPr lang="it-IT" sz="2600" dirty="0" err="1"/>
              <a:t>referenced</a:t>
            </a:r>
            <a:r>
              <a:rPr lang="it-IT" sz="2600" dirty="0"/>
              <a:t> by </a:t>
            </a:r>
            <a:r>
              <a:rPr lang="it-IT" sz="2600" dirty="0" err="1"/>
              <a:t>src</a:t>
            </a:r>
            <a:r>
              <a:rPr lang="it-IT" sz="2600" dirty="0"/>
              <a:t> to the </a:t>
            </a:r>
            <a:r>
              <a:rPr lang="it-IT" sz="2600" dirty="0" err="1"/>
              <a:t>destination</a:t>
            </a:r>
            <a:r>
              <a:rPr lang="it-IT" sz="2600" dirty="0"/>
              <a:t> array </a:t>
            </a:r>
            <a:r>
              <a:rPr lang="it-IT" sz="2600" dirty="0" err="1"/>
              <a:t>referenced</a:t>
            </a:r>
            <a:r>
              <a:rPr lang="it-IT" sz="2600" dirty="0"/>
              <a:t> by dest. The </a:t>
            </a:r>
            <a:r>
              <a:rPr lang="it-IT" sz="2600" dirty="0" err="1"/>
              <a:t>number</a:t>
            </a:r>
            <a:r>
              <a:rPr lang="it-IT" sz="2600" dirty="0"/>
              <a:t> of </a:t>
            </a:r>
            <a:r>
              <a:rPr lang="it-IT" sz="2600" dirty="0" err="1"/>
              <a:t>components</a:t>
            </a:r>
            <a:r>
              <a:rPr lang="it-IT" sz="2600" dirty="0"/>
              <a:t> </a:t>
            </a:r>
            <a:r>
              <a:rPr lang="it-IT" sz="2600" dirty="0" err="1"/>
              <a:t>copied</a:t>
            </a:r>
            <a:r>
              <a:rPr lang="it-IT" sz="2600" dirty="0"/>
              <a:t>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equal</a:t>
            </a:r>
            <a:r>
              <a:rPr lang="it-IT" sz="2600" dirty="0"/>
              <a:t> to the </a:t>
            </a:r>
            <a:r>
              <a:rPr lang="it-IT" sz="2600" dirty="0" err="1"/>
              <a:t>length</a:t>
            </a:r>
            <a:r>
              <a:rPr lang="it-IT" sz="2600" dirty="0"/>
              <a:t> </a:t>
            </a:r>
            <a:r>
              <a:rPr lang="it-IT" sz="2600" dirty="0" err="1"/>
              <a:t>argument</a:t>
            </a:r>
            <a:r>
              <a:rPr lang="it-IT" sz="2600" dirty="0"/>
              <a:t>.</a:t>
            </a:r>
          </a:p>
          <a:p>
            <a:endParaRPr lang="it-IT" sz="2600" dirty="0"/>
          </a:p>
          <a:p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arraycopy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(Object </a:t>
            </a:r>
            <a:r>
              <a:rPr lang="it-IT" sz="2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srcPos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, Object </a:t>
            </a:r>
            <a:r>
              <a:rPr lang="it-IT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destPos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it-IT" sz="2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639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Random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Random();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v2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Arrays.fill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15);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v1.length; i++)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v1[i] =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rnd.nextInt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System.arraycopy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0, v2, 0, 10);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("v2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(v2));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[15, 15, 15, 15, 15, 15, 15, 15, 15, 15]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[37, 48, 19, 66, 18, 41, 8, 35, 44, 16]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[8, 16, 18, 19, 35, 37, 41, 44, 48, 66]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v2 = [8, 16, 18, 19, 35, 37, 41, 44, 48, 66]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945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</a:t>
            </a:r>
          </a:p>
        </p:txBody>
      </p:sp>
      <p:pic>
        <p:nvPicPr>
          <p:cNvPr id="5" name="Content Placeholder 4" descr="Screen Shot 2016-03-04 at 13.13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" b="1644"/>
          <a:stretch>
            <a:fillRect/>
          </a:stretch>
        </p:blipFill>
        <p:spPr>
          <a:xfrm>
            <a:off x="899592" y="1600201"/>
            <a:ext cx="7787208" cy="42826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751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vs Interpreted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5" name="Picture 4" descr="Screen Shot 2016-03-04 at 13.41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2856"/>
            <a:ext cx="4059102" cy="2664296"/>
          </a:xfrm>
          <a:prstGeom prst="rect">
            <a:avLst/>
          </a:prstGeom>
        </p:spPr>
      </p:pic>
      <p:pic>
        <p:nvPicPr>
          <p:cNvPr id="7" name="Content Placeholder 4" descr="Screen Shot 2016-03-04 at 13.41.49.png">
            <a:extLst>
              <a:ext uri="{FF2B5EF4-FFF2-40B4-BE49-F238E27FC236}">
                <a16:creationId xmlns:a16="http://schemas.microsoft.com/office/drawing/2014/main" id="{7B90398F-D888-3942-9FBF-B77D36104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41" r="-25541"/>
          <a:stretch>
            <a:fillRect/>
          </a:stretch>
        </p:blipFill>
        <p:spPr>
          <a:xfrm>
            <a:off x="4355976" y="2132857"/>
            <a:ext cx="4846917" cy="2665618"/>
          </a:xfrm>
        </p:spPr>
      </p:pic>
    </p:spTree>
    <p:extLst>
      <p:ext uri="{BB962C8B-B14F-4D97-AF65-F5344CB8AC3E}">
        <p14:creationId xmlns:p14="http://schemas.microsoft.com/office/powerpoint/2010/main" val="70532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Program, files and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sz="2400" dirty="0"/>
              <a:t>A program is made of one or more packages, containing one or more files</a:t>
            </a:r>
          </a:p>
          <a:p>
            <a:r>
              <a:rPr lang="en-US" sz="2400" dirty="0"/>
              <a:t>A file contains one </a:t>
            </a:r>
            <a:r>
              <a:rPr lang="en-US" sz="2400" i="1" dirty="0"/>
              <a:t>public</a:t>
            </a:r>
            <a:r>
              <a:rPr lang="en-US" sz="2400" dirty="0"/>
              <a:t> class and, optionally, multiple </a:t>
            </a:r>
            <a:r>
              <a:rPr lang="en-US" sz="2400" i="1" dirty="0"/>
              <a:t>private</a:t>
            </a:r>
            <a:r>
              <a:rPr lang="en-US" sz="2400" dirty="0"/>
              <a:t> classes. The file name must be equal to the public class name.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6" name="Picture 5" descr="Screen Shot 2016-03-04 at 13.38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705625"/>
            <a:ext cx="7452320" cy="19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4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Java there are no functions, but only methods within classes</a:t>
            </a:r>
          </a:p>
          <a:p>
            <a:r>
              <a:rPr lang="en-US" sz="2800" dirty="0"/>
              <a:t>The execution of a Java program starts from a special method:</a:t>
            </a:r>
          </a:p>
          <a:p>
            <a:pPr marL="0" indent="0">
              <a:buNone/>
            </a:pPr>
            <a:r>
              <a:rPr lang="en-US" sz="2800" b="1" i="1" dirty="0"/>
              <a:t>public static void main(String[] </a:t>
            </a:r>
            <a:r>
              <a:rPr lang="en-US" sz="2800" b="1" i="1" dirty="0" err="1"/>
              <a:t>args</a:t>
            </a:r>
            <a:r>
              <a:rPr lang="en-US" sz="2800" b="1" i="1" dirty="0"/>
              <a:t>) {</a:t>
            </a:r>
          </a:p>
          <a:p>
            <a:pPr marL="0" indent="0">
              <a:buNone/>
            </a:pPr>
            <a:r>
              <a:rPr lang="it-IT" sz="2800" b="1" i="1" dirty="0"/>
              <a:t>	</a:t>
            </a:r>
            <a:r>
              <a:rPr lang="mr-IN" sz="2800" b="1" i="1" dirty="0"/>
              <a:t>…</a:t>
            </a:r>
            <a:endParaRPr lang="it-IT" sz="2800" b="1" i="1" dirty="0"/>
          </a:p>
          <a:p>
            <a:pPr marL="0" indent="0">
              <a:buNone/>
            </a:pPr>
            <a:r>
              <a:rPr lang="it-IT" sz="2800" b="1" i="1" dirty="0"/>
              <a:t>}</a:t>
            </a:r>
            <a:endParaRPr lang="en-US" sz="2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58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Basic </a:t>
            </a:r>
            <a:r>
              <a:rPr lang="it-IT" dirty="0" err="1"/>
              <a:t>concepts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6720</TotalTime>
  <Words>1917</Words>
  <Application>Microsoft Macintosh PowerPoint</Application>
  <PresentationFormat>On-screen Show (4:3)</PresentationFormat>
  <Paragraphs>404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Consolas</vt:lpstr>
      <vt:lpstr>Courier</vt:lpstr>
      <vt:lpstr>Courier New</vt:lpstr>
      <vt:lpstr>Mangal</vt:lpstr>
      <vt:lpstr>Wingdings</vt:lpstr>
      <vt:lpstr>Nicola</vt:lpstr>
      <vt:lpstr>Introduction to Java</vt:lpstr>
      <vt:lpstr>Java Timeline</vt:lpstr>
      <vt:lpstr>Java Features</vt:lpstr>
      <vt:lpstr>Java Programs</vt:lpstr>
      <vt:lpstr>Building and running</vt:lpstr>
      <vt:lpstr>Compiled vs Interpreted</vt:lpstr>
      <vt:lpstr>Program, files and classes </vt:lpstr>
      <vt:lpstr>public static void main(String[] args)</vt:lpstr>
      <vt:lpstr>Basic concepts</vt:lpstr>
      <vt:lpstr>Comments</vt:lpstr>
      <vt:lpstr>Code blocks and Scope </vt:lpstr>
      <vt:lpstr>Control statements </vt:lpstr>
      <vt:lpstr>Passing Parameters</vt:lpstr>
      <vt:lpstr>Passing Parameters </vt:lpstr>
      <vt:lpstr>Passing Parameters </vt:lpstr>
      <vt:lpstr>Primitive types </vt:lpstr>
      <vt:lpstr>Constants</vt:lpstr>
      <vt:lpstr>Operators (integer and floating-point) </vt:lpstr>
      <vt:lpstr>Switch with chars</vt:lpstr>
      <vt:lpstr>Coding Conventions</vt:lpstr>
      <vt:lpstr>Strings</vt:lpstr>
      <vt:lpstr>String</vt:lpstr>
      <vt:lpstr>String</vt:lpstr>
      <vt:lpstr>String</vt:lpstr>
      <vt:lpstr>String</vt:lpstr>
      <vt:lpstr>String</vt:lpstr>
      <vt:lpstr>The equals method</vt:lpstr>
      <vt:lpstr>Operator +</vt:lpstr>
      <vt:lpstr>StringBuilder</vt:lpstr>
      <vt:lpstr>Array</vt:lpstr>
      <vt:lpstr>Array</vt:lpstr>
      <vt:lpstr>Array declaration</vt:lpstr>
      <vt:lpstr>Array creation</vt:lpstr>
      <vt:lpstr>Example – Primitive types</vt:lpstr>
      <vt:lpstr>Example – Object reference</vt:lpstr>
      <vt:lpstr>Operations on arrays </vt:lpstr>
      <vt:lpstr>Operations on arrays </vt:lpstr>
      <vt:lpstr>Operations on arrays </vt:lpstr>
      <vt:lpstr>For each</vt:lpstr>
      <vt:lpstr>Multidimensional array</vt:lpstr>
      <vt:lpstr>Rows and columns </vt:lpstr>
      <vt:lpstr>Rows with different length </vt:lpstr>
      <vt:lpstr>java.util.Arrays</vt:lpstr>
      <vt:lpstr> System.arraycopy()</vt:lpstr>
      <vt:lpstr>Example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329</cp:revision>
  <cp:lastPrinted>2020-03-01T16:00:09Z</cp:lastPrinted>
  <dcterms:created xsi:type="dcterms:W3CDTF">2011-09-06T09:06:15Z</dcterms:created>
  <dcterms:modified xsi:type="dcterms:W3CDTF">2021-03-24T08:10:54Z</dcterms:modified>
</cp:coreProperties>
</file>