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1" r:id="rId3"/>
    <p:sldId id="292" r:id="rId4"/>
    <p:sldId id="293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71" r:id="rId13"/>
    <p:sldId id="273" r:id="rId14"/>
    <p:sldId id="274" r:id="rId15"/>
    <p:sldId id="275" r:id="rId16"/>
    <p:sldId id="278" r:id="rId17"/>
    <p:sldId id="272" r:id="rId18"/>
    <p:sldId id="270" r:id="rId19"/>
    <p:sldId id="277" r:id="rId20"/>
    <p:sldId id="269" r:id="rId21"/>
    <p:sldId id="276" r:id="rId22"/>
    <p:sldId id="280" r:id="rId23"/>
    <p:sldId id="279" r:id="rId24"/>
    <p:sldId id="281" r:id="rId25"/>
    <p:sldId id="282" r:id="rId26"/>
    <p:sldId id="283" r:id="rId27"/>
    <p:sldId id="285" r:id="rId28"/>
    <p:sldId id="284" r:id="rId29"/>
    <p:sldId id="287" r:id="rId30"/>
    <p:sldId id="286" r:id="rId31"/>
    <p:sldId id="288" r:id="rId32"/>
    <p:sldId id="289" r:id="rId33"/>
    <p:sldId id="290" r:id="rId34"/>
    <p:sldId id="291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71"/>
    <p:restoredTop sz="93699"/>
  </p:normalViewPr>
  <p:slideViewPr>
    <p:cSldViewPr snapToGrid="0" snapToObjects="1">
      <p:cViewPr varScale="1">
        <p:scale>
          <a:sx n="120" d="100"/>
          <a:sy n="120" d="100"/>
        </p:scale>
        <p:origin x="96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600450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22313" y="4406900"/>
            <a:ext cx="8421687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457200" y="1388917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/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57200" y="4752218"/>
            <a:ext cx="86868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6609" y="6362700"/>
            <a:ext cx="4850191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F41FBFAF-0E6A-674B-978E-98A8470700C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" y="5829300"/>
            <a:ext cx="16891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Functional Interfaces</a:t>
            </a:r>
          </a:p>
        </p:txBody>
      </p:sp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274216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3591F5A-6E00-B24C-A0BA-FAE00B31B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Interfaces are verbose! </a:t>
            </a:r>
            <a:r>
              <a:rPr lang="en-IT" dirty="0">
                <a:sym typeface="Wingdings" pitchFamily="2" charset="2"/>
              </a:rPr>
              <a:t>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9958E-5E76-8143-9C7E-21CE777EE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1800" dirty="0"/>
              <a:t>However, when you want to pass new behaviour to your </a:t>
            </a:r>
            <a:r>
              <a:rPr lang="en-GB" sz="1800" dirty="0" err="1"/>
              <a:t>filterStudent</a:t>
            </a:r>
            <a:r>
              <a:rPr lang="en-GB" sz="1800" dirty="0"/>
              <a:t> method, </a:t>
            </a:r>
            <a:r>
              <a:rPr lang="en-GB" sz="1800" dirty="0">
                <a:solidFill>
                  <a:schemeClr val="accent6">
                    <a:lumMod val="75000"/>
                  </a:schemeClr>
                </a:solidFill>
              </a:rPr>
              <a:t>you’re forced to declare several classes</a:t>
            </a:r>
            <a:r>
              <a:rPr lang="en-GB" sz="1800" dirty="0"/>
              <a:t> that implement the </a:t>
            </a:r>
            <a:r>
              <a:rPr lang="en-GB" sz="1800" dirty="0" err="1"/>
              <a:t>StudentPredicate</a:t>
            </a:r>
            <a:r>
              <a:rPr lang="en-GB" sz="1800" dirty="0"/>
              <a:t> interface and then instantiate several </a:t>
            </a:r>
            <a:r>
              <a:rPr lang="en-GB" sz="1800" dirty="0" err="1"/>
              <a:t>StudentPredicate</a:t>
            </a:r>
            <a:r>
              <a:rPr lang="en-GB" sz="1800" dirty="0"/>
              <a:t> objects that you allocate only once. </a:t>
            </a:r>
            <a:r>
              <a:rPr lang="en-GB" sz="1800" dirty="0">
                <a:solidFill>
                  <a:schemeClr val="accent6">
                    <a:lumMod val="75000"/>
                  </a:schemeClr>
                </a:solidFill>
              </a:rPr>
              <a:t>There’s a lot of verbosity involved and it’s a time-consuming process! Verbosity in general is bad</a:t>
            </a:r>
            <a:r>
              <a:rPr lang="en-GB" sz="1800" dirty="0"/>
              <a:t>; it discourages the use of a language feature because it takes a long time to write and maintain.</a:t>
            </a:r>
            <a:endParaRPr lang="en-GB" sz="18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GB" sz="1400" dirty="0"/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interface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StudentPredicate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test(Student s);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StudentBadPredicate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implements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StudentPredicate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test(Student s) {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() &gt;= 20 &amp;&amp;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() &lt;= 24;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StudentGoodPredicate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implements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StudentPredicate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test(Student s) {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() &gt;= 20 &amp;&amp;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() &lt;= 24;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07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3591F5A-6E00-B24C-A0BA-FAE00B31B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dirty="0"/>
              <a:t>Anonymous classes. Better.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9958E-5E76-8143-9C7E-21CE777EE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38084" y="1738423"/>
            <a:ext cx="4805916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List&lt;Student&gt; 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filterStudents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	List&lt;Student&gt; students, </a:t>
            </a:r>
            <a:r>
              <a:rPr lang="en-GB" sz="11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StudentPredicate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tester) {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	  List&lt;Student&gt; result = new 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for (Student s : students) {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if (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tester.test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(s)) {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GB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result.add</a:t>
            </a: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(s);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result;</a:t>
            </a:r>
          </a:p>
          <a:p>
            <a:pPr marL="0" indent="0">
              <a:buNone/>
            </a:pPr>
            <a:r>
              <a:rPr lang="en-GB" sz="11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= </a:t>
            </a:r>
            <a:r>
              <a:rPr lang="en-GB" sz="1100" i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filterStudents</a:t>
            </a: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(l, new </a:t>
            </a:r>
            <a:r>
              <a:rPr lang="en-GB" sz="11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StudentPredicate</a:t>
            </a: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@Override</a:t>
            </a:r>
            <a:b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GB" sz="11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test(Student p) {</a:t>
            </a:r>
            <a:b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GB" sz="11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p.getAverage</a:t>
            </a: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&gt;= 20 &amp;&amp; </a:t>
            </a:r>
            <a:r>
              <a:rPr lang="en-GB" sz="11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p.getAverage</a:t>
            </a: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&lt;= 24;</a:t>
            </a:r>
            <a:b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endParaRPr lang="en-IT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B9B11E-88ED-CD4D-B4ED-87C90852B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738423"/>
            <a:ext cx="4038600" cy="4525963"/>
          </a:xfrm>
        </p:spPr>
        <p:txBody>
          <a:bodyPr>
            <a:normAutofit/>
          </a:bodyPr>
          <a:lstStyle/>
          <a:p>
            <a:r>
              <a:rPr lang="en-GB" sz="2000" dirty="0"/>
              <a:t>Anonymous classes enable you to make your code more concise.</a:t>
            </a:r>
          </a:p>
          <a:p>
            <a:r>
              <a:rPr lang="en-GB" sz="2000" dirty="0"/>
              <a:t>They enable you to declare and instantiate a class at the same time. </a:t>
            </a:r>
          </a:p>
          <a:p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They are like local classes except that they do not have a name.</a:t>
            </a:r>
          </a:p>
          <a:p>
            <a:r>
              <a:rPr lang="en-GB" sz="2000" dirty="0"/>
              <a:t>Use them if you need to use a local class only once.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In short, they allow you to create ad hoc implementations. </a:t>
            </a:r>
          </a:p>
          <a:p>
            <a:endParaRPr lang="en-IT" sz="2000" dirty="0"/>
          </a:p>
        </p:txBody>
      </p:sp>
    </p:spTree>
    <p:extLst>
      <p:ext uri="{BB962C8B-B14F-4D97-AF65-F5344CB8AC3E}">
        <p14:creationId xmlns:p14="http://schemas.microsoft.com/office/powerpoint/2010/main" val="990084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F6E1BD-6305-0244-B1CF-2EBC45B98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Lambda expressions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3F8FA-2029-F441-A958-B7C1E8F99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A lambda expression can be understood as a concise representation of an anonymous function that can be passed around</a:t>
            </a:r>
            <a:r>
              <a:rPr lang="en-GB" dirty="0"/>
              <a:t>. It doesn’t have a name, but it has a list of parameters, a body, a return type, and also possibly a list of exceptions that can be thrown. That’s one big definition; let’s break it down:</a:t>
            </a:r>
          </a:p>
          <a:p>
            <a:pPr lvl="1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Anonymous</a:t>
            </a:r>
            <a:r>
              <a:rPr lang="en-GB" dirty="0"/>
              <a:t>—We say anonymous because it doesn’t have an explicit name like a method would normally have; less to write and think about!</a:t>
            </a:r>
          </a:p>
          <a:p>
            <a:pPr lvl="1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GB" dirty="0"/>
              <a:t>—We say function because a lambda isn’t associated with a particular class like a method is. But like a method, a lambda has a list of parameters, a body, a return type, and a possible list of exceptions that can be thrown.</a:t>
            </a:r>
          </a:p>
          <a:p>
            <a:pPr lvl="1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Passed around</a:t>
            </a:r>
            <a:r>
              <a:rPr lang="en-GB" dirty="0"/>
              <a:t>—A lambda expression can be passed as argument to a method or stored in a variable.</a:t>
            </a:r>
          </a:p>
          <a:p>
            <a:pPr lvl="1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Concise</a:t>
            </a:r>
            <a:r>
              <a:rPr lang="en-GB" dirty="0"/>
              <a:t>—You don’t need to write a lot of boilerplate like you do for anonymous classes.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480303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F6E1BD-6305-0244-B1CF-2EBC45B98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Lambda expressions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3F8FA-2029-F441-A958-B7C1E8F99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400" dirty="0"/>
              <a:t>This syntax was chosen by the Java language designers because it was well received in other languages, such as C#, Scala, JavaScript. The basic syntax of a lambda is either (referred to as an expression-style lambda)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    	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(parameters) -&gt; expression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or (note the curly braces for statements, this lambda is often called a block-style lambda)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    		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(parameters) -&gt; { statements; }</a:t>
            </a:r>
          </a:p>
        </p:txBody>
      </p:sp>
    </p:spTree>
    <p:extLst>
      <p:ext uri="{BB962C8B-B14F-4D97-AF65-F5344CB8AC3E}">
        <p14:creationId xmlns:p14="http://schemas.microsoft.com/office/powerpoint/2010/main" val="1211526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F6E1BD-6305-0244-B1CF-2EBC45B98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Lambda expressions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3F8FA-2029-F441-A958-B7C1E8F99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1. () -&gt; {}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2. () -&gt; "Raoul"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3. () -&gt; { return "Mario"; }</a:t>
            </a:r>
          </a:p>
          <a:p>
            <a:pPr marL="0" indent="0">
              <a:buNone/>
            </a:pPr>
            <a:endParaRPr lang="en-GB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wrong! not an expression! */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 (Integer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-&gt; return "Alan" + </a:t>
            </a: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</a:p>
          <a:p>
            <a:pPr marL="0" indent="0">
              <a:buNone/>
            </a:pPr>
            <a:endParaRPr lang="en-GB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wrong! not a statement! */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 (String s) -&gt; { "Iron Man"; }</a:t>
            </a:r>
          </a:p>
        </p:txBody>
      </p:sp>
    </p:spTree>
    <p:extLst>
      <p:ext uri="{BB962C8B-B14F-4D97-AF65-F5344CB8AC3E}">
        <p14:creationId xmlns:p14="http://schemas.microsoft.com/office/powerpoint/2010/main" val="3461501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F6E1BD-6305-0244-B1CF-2EBC45B98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Lambda expressions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3F8FA-2029-F441-A958-B7C1E8F99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1. A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expression 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(List&lt;String&gt; list) -&gt; </a:t>
            </a:r>
            <a:r>
              <a:rPr lang="en-GB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list.isEmpty</a:t>
            </a: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2. Creating objects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-&gt; new Apple(10) 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3. Consuming from an object 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(Apple a) -&gt; { </a:t>
            </a:r>
            <a:r>
              <a:rPr lang="en-GB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a.getWeight</a:t>
            </a: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 } 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4. Select/extract from an object 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s) -&gt; </a:t>
            </a:r>
            <a:r>
              <a:rPr lang="en-GB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s.length</a:t>
            </a: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5. Combine two values 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a, int b) -&gt; a * b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6. Compare two objects 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(Apple a1, Apple a2) -&gt; a1.getWeight().</a:t>
            </a:r>
            <a:r>
              <a:rPr lang="en-GB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compareTo</a:t>
            </a: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(a2.getWeight()) </a:t>
            </a:r>
          </a:p>
        </p:txBody>
      </p:sp>
    </p:spTree>
    <p:extLst>
      <p:ext uri="{BB962C8B-B14F-4D97-AF65-F5344CB8AC3E}">
        <p14:creationId xmlns:p14="http://schemas.microsoft.com/office/powerpoint/2010/main" val="3276999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F6E1BD-6305-0244-B1CF-2EBC45B98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Functional interfaces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3F8FA-2029-F441-A958-B7C1E8F99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sz="42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Functional interfaces or interfaces defining only one function </a:t>
            </a:r>
            <a:r>
              <a:rPr lang="en-GB" sz="4200" dirty="0">
                <a:latin typeface="Calibri" panose="020F0502020204030204" pitchFamily="34" charset="0"/>
                <a:cs typeface="Calibri" panose="020F0502020204030204" pitchFamily="34" charset="0"/>
              </a:rPr>
              <a:t>(one method) are ideal candidates for making use of lambda expressions. </a:t>
            </a:r>
          </a:p>
          <a:p>
            <a:r>
              <a:rPr lang="en-GB" sz="4200" dirty="0">
                <a:latin typeface="Calibri" panose="020F0502020204030204" pitchFamily="34" charset="0"/>
                <a:cs typeface="Calibri" panose="020F0502020204030204" pitchFamily="34" charset="0"/>
              </a:rPr>
              <a:t>Instead of using anonymous classes (still verbose!), </a:t>
            </a:r>
            <a:r>
              <a:rPr lang="en-GB" sz="42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lambda expressions can be used for providing the implementation of their single method!</a:t>
            </a:r>
          </a:p>
          <a:p>
            <a:pPr marL="0" indent="0">
              <a:buNone/>
            </a:pPr>
            <a:endParaRPr lang="en-IT" sz="38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500" dirty="0">
                <a:latin typeface="Consolas" panose="020B0609020204030204" pitchFamily="49" charset="0"/>
                <a:cs typeface="Consolas" panose="020B0609020204030204" pitchFamily="49" charset="0"/>
              </a:rPr>
              <a:t>public interface Comparator&lt;T&gt; {</a:t>
            </a:r>
          </a:p>
          <a:p>
            <a:pPr marL="0" indent="0">
              <a:buNone/>
            </a:pPr>
            <a:r>
              <a:rPr lang="en-GB" sz="2500" dirty="0">
                <a:latin typeface="Consolas" panose="020B0609020204030204" pitchFamily="49" charset="0"/>
                <a:cs typeface="Consolas" panose="020B0609020204030204" pitchFamily="49" charset="0"/>
              </a:rPr>
              <a:t>	int compare(T o1, T o2);</a:t>
            </a:r>
          </a:p>
          <a:p>
            <a:pPr marL="0" indent="0">
              <a:buNone/>
            </a:pPr>
            <a:r>
              <a:rPr lang="en-GB" sz="25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2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500" dirty="0">
                <a:latin typeface="Consolas" panose="020B0609020204030204" pitchFamily="49" charset="0"/>
                <a:cs typeface="Consolas" panose="020B0609020204030204" pitchFamily="49" charset="0"/>
              </a:rPr>
              <a:t>public interface Runnable {</a:t>
            </a:r>
          </a:p>
          <a:p>
            <a:pPr marL="0" indent="0">
              <a:buNone/>
            </a:pPr>
            <a:r>
              <a:rPr lang="en-GB" sz="2500" dirty="0">
                <a:latin typeface="Consolas" panose="020B0609020204030204" pitchFamily="49" charset="0"/>
                <a:cs typeface="Consolas" panose="020B0609020204030204" pitchFamily="49" charset="0"/>
              </a:rPr>
              <a:t>	void run(); </a:t>
            </a:r>
          </a:p>
          <a:p>
            <a:pPr marL="0" indent="0">
              <a:buNone/>
            </a:pPr>
            <a:r>
              <a:rPr lang="en-GB" sz="25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2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500" dirty="0">
                <a:latin typeface="Consolas" panose="020B0609020204030204" pitchFamily="49" charset="0"/>
                <a:cs typeface="Consolas" panose="020B0609020204030204" pitchFamily="49" charset="0"/>
              </a:rPr>
              <a:t>public interface ActionListener extends </a:t>
            </a:r>
            <a:r>
              <a:rPr lang="en-GB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EventListener</a:t>
            </a:r>
            <a:r>
              <a:rPr lang="en-GB" sz="25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GB" sz="2500" dirty="0">
                <a:latin typeface="Consolas" panose="020B0609020204030204" pitchFamily="49" charset="0"/>
                <a:cs typeface="Consolas" panose="020B0609020204030204" pitchFamily="49" charset="0"/>
              </a:rPr>
              <a:t>	void </a:t>
            </a:r>
            <a:r>
              <a:rPr lang="en-GB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actionPerformed</a:t>
            </a:r>
            <a:r>
              <a:rPr lang="en-GB" sz="25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ActionEvent</a:t>
            </a:r>
            <a:r>
              <a:rPr lang="en-GB" sz="2500" dirty="0">
                <a:latin typeface="Consolas" panose="020B0609020204030204" pitchFamily="49" charset="0"/>
                <a:cs typeface="Consolas" panose="020B0609020204030204" pitchFamily="49" charset="0"/>
              </a:rPr>
              <a:t> e);</a:t>
            </a:r>
          </a:p>
          <a:p>
            <a:pPr marL="0" indent="0">
              <a:buNone/>
            </a:pPr>
            <a:r>
              <a:rPr lang="en-GB" sz="25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2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500" dirty="0">
                <a:latin typeface="Consolas" panose="020B0609020204030204" pitchFamily="49" charset="0"/>
                <a:cs typeface="Consolas" panose="020B0609020204030204" pitchFamily="49" charset="0"/>
              </a:rPr>
              <a:t>public interface Callable&lt;V&gt; {</a:t>
            </a:r>
          </a:p>
          <a:p>
            <a:pPr marL="0" indent="0">
              <a:buNone/>
            </a:pPr>
            <a:r>
              <a:rPr lang="en-GB" sz="2500" dirty="0">
                <a:latin typeface="Consolas" panose="020B0609020204030204" pitchFamily="49" charset="0"/>
                <a:cs typeface="Consolas" panose="020B0609020204030204" pitchFamily="49" charset="0"/>
              </a:rPr>
              <a:t>	V call() throws Exception;</a:t>
            </a:r>
          </a:p>
          <a:p>
            <a:pPr marL="0" indent="0">
              <a:buNone/>
            </a:pPr>
            <a:r>
              <a:rPr lang="en-GB" sz="25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207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F6E1BD-6305-0244-B1CF-2EBC45B98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Lambda expressions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3F8FA-2029-F441-A958-B7C1E8F99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/>
              <a:t>Before (with anonymous classes):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Comparator&lt;Apple&gt;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byWeight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	new Comparator&lt;Apple&gt;() {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		public int compare(Apple a1, Apple a2){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		return a1.getWeight().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compareTo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(a2.getWeight());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		}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	};</a:t>
            </a:r>
          </a:p>
          <a:p>
            <a:pPr marL="0" indent="0">
              <a:buNone/>
            </a:pP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/>
              <a:t>After (with lambda expressions):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Comparator&lt;Apple&gt;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byWeight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(Apple a1, Apple a2) -&gt; a1.getWeight().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compareTo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(a2.getWeight());</a:t>
            </a:r>
          </a:p>
        </p:txBody>
      </p:sp>
    </p:spTree>
    <p:extLst>
      <p:ext uri="{BB962C8B-B14F-4D97-AF65-F5344CB8AC3E}">
        <p14:creationId xmlns:p14="http://schemas.microsoft.com/office/powerpoint/2010/main" val="794634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3591F5A-6E00-B24C-A0BA-FAE00B31B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dirty="0"/>
              <a:t>Lambda expressions. Much better!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9958E-5E76-8143-9C7E-21CE777EE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interface </a:t>
            </a:r>
            <a:r>
              <a:rPr lang="en-GB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StudentPredicate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test(Student p);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List&lt;Student&gt; </a:t>
            </a:r>
            <a:r>
              <a:rPr lang="en-GB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filterStudents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	List&lt;Student&gt; students, </a:t>
            </a:r>
            <a:r>
              <a:rPr lang="en-GB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StudentPredicate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tester) {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List&lt;Student&gt; result = new </a:t>
            </a:r>
            <a:r>
              <a:rPr lang="en-GB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for (Student s : students) {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    if (</a:t>
            </a:r>
            <a:r>
              <a:rPr lang="en-GB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tester.test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(s)) {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GB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result.add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(s);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result;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= </a:t>
            </a:r>
            <a:r>
              <a:rPr lang="en-GB" sz="13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filterStudents</a:t>
            </a:r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students, </a:t>
            </a:r>
          </a:p>
          <a:p>
            <a:pPr marL="0" indent="0">
              <a:buNone/>
            </a:pPr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(Student s) -&gt; </a:t>
            </a:r>
            <a:r>
              <a:rPr lang="en-GB" sz="13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&gt;= 20 &amp;&amp; </a:t>
            </a:r>
            <a:r>
              <a:rPr lang="en-GB" sz="13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&lt;= 24);</a:t>
            </a:r>
          </a:p>
          <a:p>
            <a:pPr marL="0" indent="0">
              <a:buNone/>
            </a:pPr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IT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311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3591F5A-6E00-B24C-A0BA-FAE00B31B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T" sz="3400" dirty="0"/>
              <a:t>Lambda expressions and Generics. Pro level!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9958E-5E76-8143-9C7E-21CE777EE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interface Predicate&lt;T&gt; {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test(T t);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&lt;T&gt; List&lt;T&gt; filter(List&lt;T&gt; l, Predicate&lt;T&gt; tester) {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List&lt;T&gt; result = new </a:t>
            </a:r>
            <a:r>
              <a:rPr lang="en-GB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for (T element : l) {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    if (</a:t>
            </a:r>
            <a:r>
              <a:rPr lang="en-GB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tester.test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(element)) {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GB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result.add</a:t>
            </a: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(element);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result;</a:t>
            </a:r>
          </a:p>
          <a:p>
            <a:pPr marL="0" indent="0">
              <a:buNone/>
            </a:pPr>
            <a:r>
              <a:rPr lang="en-GB" sz="13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 = filter(</a:t>
            </a:r>
          </a:p>
          <a:p>
            <a:pPr marL="0" indent="0">
              <a:buNone/>
            </a:pPr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students, </a:t>
            </a:r>
          </a:p>
          <a:p>
            <a:pPr marL="0" indent="0">
              <a:buNone/>
            </a:pPr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(Student s) -&gt; </a:t>
            </a:r>
            <a:r>
              <a:rPr lang="en-GB" sz="13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&gt;= 20 &amp;&amp; </a:t>
            </a:r>
            <a:r>
              <a:rPr lang="en-GB" sz="13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&lt;= 24);</a:t>
            </a:r>
          </a:p>
          <a:p>
            <a:pPr marL="0" indent="0">
              <a:buNone/>
            </a:pPr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IT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52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C88E5-2C9B-D44E-9C2B-70CED2009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Programming</a:t>
            </a:r>
            <a:endParaRPr lang="en-IT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721774E-0D02-3645-A9C9-EFE7F6932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The </a:t>
            </a:r>
            <a:r>
              <a:rPr lang="en-GB" i="1" dirty="0"/>
              <a:t>imperative programming </a:t>
            </a:r>
            <a:r>
              <a:rPr lang="en-GB" dirty="0"/>
              <a:t>paradigm allows you to describe a program in terms of a sequence of statements that mutate state. </a:t>
            </a:r>
          </a:p>
          <a:p>
            <a:pPr lvl="1"/>
            <a:r>
              <a:rPr lang="en-GB" dirty="0"/>
              <a:t>OOP Principles (</a:t>
            </a:r>
            <a:r>
              <a:rPr lang="en-GB" i="1" dirty="0">
                <a:solidFill>
                  <a:schemeClr val="accent6">
                    <a:lumMod val="75000"/>
                  </a:schemeClr>
                </a:solidFill>
              </a:rPr>
              <a:t>value parametrization</a:t>
            </a:r>
            <a:r>
              <a:rPr lang="en-GB" dirty="0"/>
              <a:t>)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The </a:t>
            </a:r>
            <a:r>
              <a:rPr lang="en-GB" i="1" dirty="0">
                <a:solidFill>
                  <a:schemeClr val="accent6">
                    <a:lumMod val="75000"/>
                  </a:schemeClr>
                </a:solidFill>
              </a:rPr>
              <a:t>functional programming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paradigm describes a program by applying and composing functions. </a:t>
            </a:r>
            <a:r>
              <a:rPr lang="en-GB" dirty="0"/>
              <a:t>It is a declarative programming paradigm in which function definitions are trees of expressions that map values to other values.</a:t>
            </a:r>
          </a:p>
          <a:p>
            <a:pPr lvl="1"/>
            <a:r>
              <a:rPr lang="en-GB" dirty="0"/>
              <a:t>Ability to pass functions (code) to other functions (</a:t>
            </a:r>
            <a:r>
              <a:rPr lang="en-GB" i="1" dirty="0">
                <a:solidFill>
                  <a:schemeClr val="accent6">
                    <a:lumMod val="75000"/>
                  </a:schemeClr>
                </a:solidFill>
              </a:rPr>
              <a:t>behaviour parametrization</a:t>
            </a:r>
            <a:r>
              <a:rPr lang="en-GB" i="1" dirty="0"/>
              <a:t>)</a:t>
            </a:r>
          </a:p>
          <a:p>
            <a:pPr lvl="1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No shared mutable data</a:t>
            </a:r>
          </a:p>
        </p:txBody>
      </p:sp>
    </p:spTree>
    <p:extLst>
      <p:ext uri="{BB962C8B-B14F-4D97-AF65-F5344CB8AC3E}">
        <p14:creationId xmlns:p14="http://schemas.microsoft.com/office/powerpoint/2010/main" val="1389120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3591F5A-6E00-B24C-A0BA-FAE00B31B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Behavior parametrization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FECBB1D-9585-2F47-94FD-57B36ACB8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219" y="1515140"/>
            <a:ext cx="7820396" cy="4411991"/>
          </a:xfrm>
        </p:spPr>
      </p:pic>
    </p:spTree>
    <p:extLst>
      <p:ext uri="{BB962C8B-B14F-4D97-AF65-F5344CB8AC3E}">
        <p14:creationId xmlns:p14="http://schemas.microsoft.com/office/powerpoint/2010/main" val="2615110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Functional</a:t>
            </a:r>
            <a:r>
              <a:rPr lang="it-IT" dirty="0"/>
              <a:t> </a:t>
            </a:r>
            <a:r>
              <a:rPr lang="it-IT" dirty="0" err="1"/>
              <a:t>Interfaces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38488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6D15F-1FD2-0449-8665-F9D48AC9B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Functional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18494-2EFF-4545-85AF-F8888BFEE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What can you do with functional interfaces? Lambda expressions let you provide the implementation of the abstract method of a functional interface directly inline and </a:t>
            </a:r>
            <a:r>
              <a:rPr lang="en-GB" sz="2800" i="1" dirty="0">
                <a:solidFill>
                  <a:schemeClr val="accent6">
                    <a:lumMod val="75000"/>
                  </a:schemeClr>
                </a:solidFill>
              </a:rPr>
              <a:t>treat the whole expression as an instance of a functional interface </a:t>
            </a:r>
            <a:r>
              <a:rPr lang="en-GB" sz="2800" dirty="0"/>
              <a:t>(more technically speaking, an instance of a </a:t>
            </a:r>
            <a:r>
              <a:rPr lang="en-GB" sz="2800" i="1" dirty="0"/>
              <a:t>concrete implementation </a:t>
            </a:r>
            <a:r>
              <a:rPr lang="en-GB" sz="2800" dirty="0"/>
              <a:t>of the functional interface) </a:t>
            </a:r>
          </a:p>
          <a:p>
            <a:endParaRPr lang="en-IT" sz="2800" dirty="0"/>
          </a:p>
        </p:txBody>
      </p:sp>
    </p:spTree>
    <p:extLst>
      <p:ext uri="{BB962C8B-B14F-4D97-AF65-F5344CB8AC3E}">
        <p14:creationId xmlns:p14="http://schemas.microsoft.com/office/powerpoint/2010/main" val="2315573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B0A95-8375-1D42-801C-C0A28F84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An example: Runnable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ADF63-48A4-2849-B079-C9CA1EBD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void process(Runnable r) { 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r.run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/* main method */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Runnable r1 = new Runnable() { 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	public void run() { 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("Hello World 1"); 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	}};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Runnable r2 = () -&gt;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("Hello World 2"); 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process(r1); 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process(r2); 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process(() -&gt;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("Hello World 3")); 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400" dirty="0"/>
              <a:t> 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endParaRPr lang="en-IT" sz="1400" dirty="0"/>
          </a:p>
        </p:txBody>
      </p:sp>
    </p:spTree>
    <p:extLst>
      <p:ext uri="{BB962C8B-B14F-4D97-AF65-F5344CB8AC3E}">
        <p14:creationId xmlns:p14="http://schemas.microsoft.com/office/powerpoint/2010/main" val="3205418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D207-ED03-B34F-BAD4-550D3F45A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java.util.function.Predicate</a:t>
            </a:r>
            <a:r>
              <a:rPr lang="en-GB" dirty="0"/>
              <a:t>&lt;T&gt;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9EA4B-73A1-1C41-AC48-CF1AC9F30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</a:t>
            </a:r>
            <a:r>
              <a:rPr lang="en-GB" dirty="0" err="1"/>
              <a:t>java.util.function.Predicate</a:t>
            </a:r>
            <a:r>
              <a:rPr lang="en-GB" dirty="0"/>
              <a:t>&lt;T&gt; interface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defines an abstract method named test that accepts an object of generic type T and returns a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boolean</a:t>
            </a:r>
            <a:r>
              <a:rPr lang="en-GB" dirty="0"/>
              <a:t>. </a:t>
            </a:r>
          </a:p>
          <a:p>
            <a:r>
              <a:rPr lang="en-GB" dirty="0"/>
              <a:t>It’s exactly the same one that you created earlier, but it’s available out of the box! </a:t>
            </a:r>
          </a:p>
          <a:p>
            <a:r>
              <a:rPr lang="en-GB" dirty="0"/>
              <a:t>You might want to use this interface when you need to represent a </a:t>
            </a:r>
            <a:r>
              <a:rPr lang="en-GB" dirty="0" err="1"/>
              <a:t>boolean</a:t>
            </a:r>
            <a:r>
              <a:rPr lang="en-GB" dirty="0"/>
              <a:t> expression that uses an object of type T. </a:t>
            </a: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330949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D207-ED03-B34F-BAD4-550D3F45A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java.util.function.Predicate</a:t>
            </a:r>
            <a:r>
              <a:rPr lang="en-GB" dirty="0"/>
              <a:t>&lt;T&gt;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9EA4B-73A1-1C41-AC48-CF1AC9F30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The </a:t>
            </a:r>
            <a:r>
              <a:rPr lang="en-GB" dirty="0" err="1"/>
              <a:t>java.util.function.Predicate</a:t>
            </a:r>
            <a:r>
              <a:rPr lang="en-GB" dirty="0"/>
              <a:t>&lt;T&gt; interface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defines an abstract method named test that accepts an object of generic type T and returns a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boolean</a:t>
            </a:r>
            <a:r>
              <a:rPr lang="en-GB" dirty="0"/>
              <a:t>. </a:t>
            </a:r>
          </a:p>
          <a:p>
            <a:r>
              <a:rPr lang="en-GB" dirty="0"/>
              <a:t>It’s exactly the same one that you created earlier, but it’s available out of the box! </a:t>
            </a:r>
          </a:p>
          <a:p>
            <a:r>
              <a:rPr lang="en-GB" dirty="0"/>
              <a:t>You might want to use this interface when you need to represent a </a:t>
            </a:r>
            <a:r>
              <a:rPr lang="en-GB" dirty="0" err="1"/>
              <a:t>boolean</a:t>
            </a:r>
            <a:r>
              <a:rPr lang="en-GB" dirty="0"/>
              <a:t> expression that uses an object of type T.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FunctionalInterface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public interface Predicate&lt;T&gt; {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test(T t);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endParaRPr lang="en-GB" dirty="0"/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9292084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D207-ED03-B34F-BAD4-550D3F45A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java.util.function.Predicate</a:t>
            </a:r>
            <a:r>
              <a:rPr lang="en-GB" dirty="0"/>
              <a:t>&lt;T&gt;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9EA4B-73A1-1C41-AC48-CF1AC9F30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&lt;T&gt; List&lt;T&gt;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processPredicate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			List&lt;T&gt; items,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			Predicate&lt;T&gt; tester) {</a:t>
            </a:r>
            <a:b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 List&lt;T&gt; result = new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  <a:b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 for (T item : items) {</a:t>
            </a:r>
            <a:b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tester.test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(item)) {</a:t>
            </a:r>
            <a:b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result.add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(item);</a:t>
            </a:r>
            <a:b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 return result;</a:t>
            </a:r>
            <a:b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/* main */</a:t>
            </a:r>
          </a:p>
          <a:p>
            <a:pPr marL="0" indent="0">
              <a:buNone/>
            </a:pPr>
            <a:r>
              <a:rPr lang="en-GB" sz="1800" i="1" dirty="0">
                <a:latin typeface="Consolas" panose="020B0609020204030204" pitchFamily="49" charset="0"/>
                <a:cs typeface="Consolas" panose="020B0609020204030204" pitchFamily="49" charset="0"/>
              </a:rPr>
              <a:t>results = </a:t>
            </a:r>
            <a:r>
              <a:rPr lang="en-GB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processPredicate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	students, 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	(Student s) -&gt;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() &gt;= 20 &amp;&amp;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() &lt;= 24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1060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3F74D-4D82-9E4E-8E61-28D888507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java.util.function.Consumer</a:t>
            </a:r>
            <a:r>
              <a:rPr lang="en-GB" dirty="0"/>
              <a:t>&lt;T&gt;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47273-2875-AF41-8720-F1B4B5D0B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/>
              <a:t>The </a:t>
            </a:r>
            <a:r>
              <a:rPr lang="en-GB" sz="2200" dirty="0" err="1"/>
              <a:t>java.util.function.Consumer</a:t>
            </a:r>
            <a:r>
              <a:rPr lang="en-GB" sz="2200" dirty="0"/>
              <a:t>&lt;T&gt; interface 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</a:rPr>
              <a:t>defines an abstract method named accept that takes an object of generic type T and returns no result (void). </a:t>
            </a:r>
          </a:p>
          <a:p>
            <a:r>
              <a:rPr lang="en-GB" sz="2200" dirty="0"/>
              <a:t>You might use this interface when you need to access an object of type T and perform some operations on it. </a:t>
            </a:r>
          </a:p>
          <a:p>
            <a:pPr marL="0" indent="0">
              <a:buNone/>
            </a:pPr>
            <a:endParaRPr lang="en-GB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FunctionalInterface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public interface Consumer&lt;T&gt; { 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	void accept(T t); 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endParaRPr lang="en-GB" sz="2200" dirty="0"/>
          </a:p>
          <a:p>
            <a:endParaRPr lang="en-IT" sz="2200" dirty="0"/>
          </a:p>
        </p:txBody>
      </p:sp>
    </p:spTree>
    <p:extLst>
      <p:ext uri="{BB962C8B-B14F-4D97-AF65-F5344CB8AC3E}">
        <p14:creationId xmlns:p14="http://schemas.microsoft.com/office/powerpoint/2010/main" val="3144108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6AA5A-6988-7549-ACD7-782C2920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java.util.function.Consumer</a:t>
            </a:r>
            <a:r>
              <a:rPr lang="en-GB" dirty="0"/>
              <a:t>&lt;T&gt;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1C842-03CA-5B42-90CC-B07853327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&lt;T&gt; List&lt;T&gt;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processPredicateConsumer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(List&lt;T&gt; items,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   Predicate&lt;T&gt; tester,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   Consumer&lt;T&gt; consumer) {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List&lt;T&gt; result = new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for (T item : items) {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tester.test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(item)) {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consumer.accept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(item);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result.add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(item);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return result;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/* main */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results = </a:t>
            </a:r>
            <a:r>
              <a:rPr lang="en-GB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processPredicateConsumer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students,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(Student s) -&gt;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() &gt;= 20 &amp;&amp;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() &lt;= 24,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(Student s) -&gt;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GB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(s)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IT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556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6E488-139D-6046-960B-5D100CF25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java.util.function.Function</a:t>
            </a:r>
            <a:r>
              <a:rPr lang="en-GB" dirty="0"/>
              <a:t>&lt;T, R&gt;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29822-E4EC-BE4E-A753-2B1D6F53A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/>
              <a:t>The </a:t>
            </a:r>
            <a:r>
              <a:rPr lang="en-GB" sz="2200" dirty="0" err="1"/>
              <a:t>java.util.function.Function</a:t>
            </a:r>
            <a:r>
              <a:rPr lang="en-GB" sz="2200" dirty="0"/>
              <a:t>&lt;T, R&gt; interface 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</a:rPr>
              <a:t>defines an abstract method named apply that takes an object of generic type T as input and returns an object of generic type R. </a:t>
            </a:r>
          </a:p>
          <a:p>
            <a:r>
              <a:rPr lang="en-GB" sz="2200" dirty="0"/>
              <a:t>You might use this interface when you need to define a lambda that maps information from an input object to an output (for example, extracting the weight of an apple or mapping a string to its length).</a:t>
            </a:r>
          </a:p>
          <a:p>
            <a:endParaRPr lang="en-GB" sz="2200" dirty="0"/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FunctionalInterface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public interface Function&lt;T, R&gt; { 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	R apply(T t); 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endParaRPr lang="en-GB" sz="2200" dirty="0"/>
          </a:p>
          <a:p>
            <a:endParaRPr lang="en-IT" sz="2200" dirty="0"/>
          </a:p>
        </p:txBody>
      </p:sp>
    </p:spTree>
    <p:extLst>
      <p:ext uri="{BB962C8B-B14F-4D97-AF65-F5344CB8AC3E}">
        <p14:creationId xmlns:p14="http://schemas.microsoft.com/office/powerpoint/2010/main" val="905054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3556B-6A53-C040-A05E-E5AAC7804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Conflicting worlds?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6AB0A-2153-7948-AC84-01F56A280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Functional programs can be very terse and elegant, packing a lot of behaviour into very few lines of code. </a:t>
            </a:r>
            <a:r>
              <a:rPr lang="en-GB" dirty="0"/>
              <a:t>Functional programmers will make the case that in a multicore world, you need to avoid mutable state in order to scale out your programs. </a:t>
            </a:r>
          </a:p>
          <a:p>
            <a:r>
              <a:rPr lang="en-GB" dirty="0"/>
              <a:t>Object-oriented programmers will retort that in actual business environments object-oriented programming scales out well in terms of developers, and as an industry, we know how to do it.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Software engineering requires us to match technical solutions to business problems. </a:t>
            </a: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4000041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2FCEF-4835-E245-812F-3691D54D0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java.util.function.Function</a:t>
            </a:r>
            <a:r>
              <a:rPr lang="en-GB" dirty="0"/>
              <a:t>&lt;T, R&gt;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C3BD1-5B30-ED43-9B81-3260C6E1A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&lt;X, Y&gt; List&lt;X&gt;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processPredicateConsumerFunction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(List&lt;X&gt; items,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Predicate&lt;X&gt; tester,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Function&lt;X, Y&gt; mapper,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Consumer&lt;Y&gt; consumer) {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List&lt;X&gt; result = new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for (X item : items) {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tester.test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(item)) {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Y output =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mapper.apply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(item);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consumer.accept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(output);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result.add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(item);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return result;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/* main */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results =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processPredicateConsumerFunction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students,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(Student s) -&gt;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() &gt;= 20 &amp;&amp;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() &lt;= 24,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(Student s) -&gt;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s.getName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(),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(String s) -&gt;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(s)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);</a:t>
            </a:r>
            <a:endParaRPr lang="en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3117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579A4-49A3-9D4B-B12C-50D878DA0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Key Functional Interfaces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7BCCCF-C3BF-8A4A-BCD0-C759C575A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70803"/>
            <a:ext cx="8229600" cy="4491440"/>
          </a:xfrm>
        </p:spPr>
      </p:pic>
    </p:spTree>
    <p:extLst>
      <p:ext uri="{BB962C8B-B14F-4D97-AF65-F5344CB8AC3E}">
        <p14:creationId xmlns:p14="http://schemas.microsoft.com/office/powerpoint/2010/main" val="31267322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579A4-49A3-9D4B-B12C-50D878DA0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Key Functional Interfaces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21E6849-1D7C-6D43-A07E-1E0032293C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46937"/>
            <a:ext cx="8229600" cy="4313512"/>
          </a:xfrm>
        </p:spPr>
      </p:pic>
    </p:spTree>
    <p:extLst>
      <p:ext uri="{BB962C8B-B14F-4D97-AF65-F5344CB8AC3E}">
        <p14:creationId xmlns:p14="http://schemas.microsoft.com/office/powerpoint/2010/main" val="23343524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143CA-9C32-964B-8ED0-3080ABF7A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 references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E048A-1143-F045-8C05-D51AF711A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Method references let you reuse existing method definitions and pass them like lambdas</a:t>
            </a:r>
            <a:r>
              <a:rPr lang="en-GB" dirty="0"/>
              <a:t>. In some cases they appear more readable and feel more natural than using lambda expressions. </a:t>
            </a:r>
          </a:p>
          <a:p>
            <a:r>
              <a:rPr lang="en-GB" dirty="0"/>
              <a:t>Method references can be seen as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shorthand for lambdas calling only a specific method</a:t>
            </a:r>
            <a:r>
              <a:rPr lang="en-GB" dirty="0"/>
              <a:t>. The basic idea is that if a lambda represents “call this method directly,” it’s best to refer to the method by name rather than by a description of how to call it. </a:t>
            </a:r>
          </a:p>
          <a:p>
            <a:endParaRPr lang="en-GB" dirty="0"/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3985154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143CA-9C32-964B-8ED0-3080ABF7A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 references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E048A-1143-F045-8C05-D51AF711A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&lt;X, Y&gt; List&lt;X&gt;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processPredicateConsumerFunction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(List&lt;X&gt; items,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Predicate&lt;X&gt; tester,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Function&lt;X, Y&gt; mapper,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Consumer&lt;Y&gt; consumer) {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List&lt;X&gt; result = new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for (X item : items) {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tester.test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(item)) {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Y output =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mapper.apply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(item);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consumer.accept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(output);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result.add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(item);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return result;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/* main */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results =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processPredicateConsumerFunction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students,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(Student s) -&gt;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() &gt;= 20 &amp;&amp;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() &lt;= 24,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Student::</a:t>
            </a:r>
            <a:r>
              <a:rPr lang="en-GB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</a:t>
            </a: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GB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</a:t>
            </a: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GB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03288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A1070F-2811-5949-8467-998EAE5CE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Conflicting worlds?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68FFCD-9E36-DC40-B32E-82A24993F8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000" i="1" dirty="0">
                <a:latin typeface="Calibri" panose="020F0502020204030204" pitchFamily="34" charset="0"/>
                <a:cs typeface="Calibri" panose="020F0502020204030204" pitchFamily="34" charset="0"/>
              </a:rPr>
              <a:t>A typical problem in 1991: The Berlin wall is collapsing. The US will guarantee peace and harmony for centuries! Model my small company, employees, departments, salaries!</a:t>
            </a:r>
          </a:p>
          <a:p>
            <a:pPr marL="0" indent="0">
              <a:buNone/>
            </a:pPr>
            <a:endParaRPr lang="en-GB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public class Employee {</a:t>
            </a:r>
          </a:p>
          <a:p>
            <a:pPr marL="0" indent="0">
              <a:buNone/>
            </a:pP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    private String name;</a:t>
            </a:r>
          </a:p>
          <a:p>
            <a:pPr marL="0" indent="0">
              <a:buNone/>
            </a:pP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    private String </a:t>
            </a:r>
            <a:r>
              <a:rPr lang="en-GB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GB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    public Employee(String name, String </a:t>
            </a:r>
            <a:r>
              <a:rPr lang="en-GB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 = name;</a:t>
            </a:r>
          </a:p>
          <a:p>
            <a:pPr marL="0" indent="0">
              <a:buNone/>
            </a:pP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this.lastname</a:t>
            </a: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GB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    @Override</a:t>
            </a:r>
          </a:p>
          <a:p>
            <a:pPr marL="0" indent="0">
              <a:buNone/>
            </a:pP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GB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"Employee{" +</a:t>
            </a:r>
          </a:p>
          <a:p>
            <a:pPr marL="0" indent="0">
              <a:buNone/>
            </a:pP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"name='" + name + '\'' +</a:t>
            </a:r>
          </a:p>
          <a:p>
            <a:pPr marL="0" indent="0">
              <a:buNone/>
            </a:pP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", </a:t>
            </a:r>
            <a:r>
              <a:rPr lang="en-GB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='" + </a:t>
            </a:r>
            <a:r>
              <a:rPr lang="en-GB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 + '}';</a:t>
            </a:r>
          </a:p>
          <a:p>
            <a:pPr marL="0" indent="0">
              <a:buNone/>
            </a:pP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05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IT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61FEAB-8009-1249-9FA9-466BB7668F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000" i="1" dirty="0">
                <a:latin typeface="Calibri" panose="020F0502020204030204" pitchFamily="34" charset="0"/>
                <a:cs typeface="Calibri" panose="020F0502020204030204" pitchFamily="34" charset="0"/>
              </a:rPr>
              <a:t>A typical problem in 2021: my company now has 178000 employees but it is struggling against Chinese competition. Analyse my 20TB dataset for finding lazy people!</a:t>
            </a:r>
          </a:p>
          <a:p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List&lt;Employee&gt; l = employees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.stream() 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.filter(c -&gt;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c.getVacations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() &gt; 5) .collect(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Collectors.toList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en-IT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074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45481-4B8A-B147-A18B-B49E7243C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Why is Java still changing? 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A74C4-3399-194D-8497-CF03C710CE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The rise of big-data, and affordable multi-core architectures made functional programming concepts popular again.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A number of languages (Java, Python, Scala) are introducing ways for better supporting functional programming.</a:t>
            </a:r>
          </a:p>
          <a:p>
            <a:r>
              <a:rPr lang="en-GB" dirty="0"/>
              <a:t>Haskell is a recent purely functional language.</a:t>
            </a:r>
          </a:p>
          <a:p>
            <a:r>
              <a:rPr lang="en-GB" dirty="0"/>
              <a:t>Languages need to evolve to track changing hardware or programmers expectations. Otherwise, they die (COBOL, LISP, …)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B3A886-4373-E841-B41C-82C5A36BDA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32041"/>
          <a:stretch/>
        </p:blipFill>
        <p:spPr>
          <a:xfrm>
            <a:off x="4648199" y="2413594"/>
            <a:ext cx="4469821" cy="3109554"/>
          </a:xfrm>
        </p:spPr>
      </p:pic>
    </p:spTree>
    <p:extLst>
      <p:ext uri="{BB962C8B-B14F-4D97-AF65-F5344CB8AC3E}">
        <p14:creationId xmlns:p14="http://schemas.microsoft.com/office/powerpoint/2010/main" val="2306031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3591F5A-6E00-B24C-A0BA-FAE00B31B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Filtering students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9958E-5E76-8143-9C7E-21CE777EE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dirty="0"/>
              <a:t>Suppose you have a class Student with a method </a:t>
            </a:r>
            <a:r>
              <a:rPr lang="en-GB" sz="2400" i="1" dirty="0" err="1"/>
              <a:t>getAverage</a:t>
            </a:r>
            <a:r>
              <a:rPr lang="en-GB" sz="2400" i="1" dirty="0"/>
              <a:t>()</a:t>
            </a:r>
            <a:r>
              <a:rPr lang="en-GB" sz="2400" dirty="0"/>
              <a:t> and a collection </a:t>
            </a:r>
            <a:r>
              <a:rPr lang="en-GB" sz="2400" i="1" dirty="0"/>
              <a:t>students</a:t>
            </a:r>
            <a:r>
              <a:rPr lang="en-GB" sz="2400" dirty="0"/>
              <a:t> holding a list of Student references.</a:t>
            </a:r>
          </a:p>
          <a:p>
            <a:r>
              <a:rPr lang="en-GB" sz="2400" dirty="0"/>
              <a:t>You want to 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select all the students with a specific average</a:t>
            </a:r>
            <a:r>
              <a:rPr lang="en-GB" sz="2400" dirty="0"/>
              <a:t>.</a:t>
            </a:r>
          </a:p>
          <a:p>
            <a:endParaRPr lang="en-GB" sz="2400" dirty="0"/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List&lt;Student&gt;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filterStudentsByGrade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		List&lt;Student&gt; students, double average) {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List&lt;Student&gt; result = new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for (Student s : students) {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() == average) {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result.add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(s);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 result;</a:t>
            </a:r>
            <a:b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691718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3591F5A-6E00-B24C-A0BA-FAE00B31B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dirty="0"/>
              <a:t>Different filter, different code??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9958E-5E76-8143-9C7E-21CE777EE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600" dirty="0"/>
              <a:t>Now you want to </a:t>
            </a:r>
            <a:r>
              <a:rPr lang="en-GB" sz="2600" dirty="0">
                <a:solidFill>
                  <a:schemeClr val="accent6">
                    <a:lumMod val="75000"/>
                  </a:schemeClr>
                </a:solidFill>
              </a:rPr>
              <a:t>select all the students with an average comprised within a given range</a:t>
            </a:r>
            <a:r>
              <a:rPr lang="en-GB" sz="2600" dirty="0"/>
              <a:t>.</a:t>
            </a:r>
          </a:p>
          <a:p>
            <a:r>
              <a:rPr lang="en-GB" sz="2600" dirty="0"/>
              <a:t>Breaks the </a:t>
            </a:r>
            <a:r>
              <a:rPr lang="en-GB" sz="2600" dirty="0">
                <a:solidFill>
                  <a:schemeClr val="accent6">
                    <a:lumMod val="75000"/>
                  </a:schemeClr>
                </a:solidFill>
              </a:rPr>
              <a:t>DRY (don’t repeat yourself) </a:t>
            </a:r>
            <a:r>
              <a:rPr lang="en-GB" sz="2600" dirty="0"/>
              <a:t>principle of software engineering. These two methods vary only in one line: </a:t>
            </a:r>
            <a:r>
              <a:rPr lang="en-GB" sz="2600" dirty="0">
                <a:solidFill>
                  <a:schemeClr val="accent6">
                    <a:lumMod val="75000"/>
                  </a:schemeClr>
                </a:solidFill>
              </a:rPr>
              <a:t>the highlighted condition inside the if construct.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List&lt;Student&gt;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filterStudentsByGradeRange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			List&lt;Student&gt; students, int low, int high) {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List&lt;Student&gt; result = new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for (Student s : students) {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if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&gt; low &amp;&amp; 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 high) 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result.add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(s);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result;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257309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3591F5A-6E00-B24C-A0BA-FAE00B31B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Interfaces help us! </a:t>
            </a:r>
            <a:r>
              <a:rPr lang="en-IT" dirty="0">
                <a:sym typeface="Wingdings" pitchFamily="2" charset="2"/>
              </a:rPr>
              <a:t>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9958E-5E76-8143-9C7E-21CE777EE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sz="4000" dirty="0"/>
              <a:t>We can define a </a:t>
            </a:r>
            <a:r>
              <a:rPr lang="en-GB" sz="4000" i="1" dirty="0" err="1"/>
              <a:t>StudentPredicate</a:t>
            </a:r>
            <a:r>
              <a:rPr lang="en-GB" sz="4000" dirty="0"/>
              <a:t> interface encapsulating the </a:t>
            </a:r>
            <a:r>
              <a:rPr lang="en-GB" sz="4000" dirty="0">
                <a:solidFill>
                  <a:schemeClr val="accent6">
                    <a:lumMod val="75000"/>
                  </a:schemeClr>
                </a:solidFill>
              </a:rPr>
              <a:t>selection strategy</a:t>
            </a:r>
            <a:r>
              <a:rPr lang="en-GB" sz="4000" dirty="0"/>
              <a:t>. Different classes can then implement different strategies.</a:t>
            </a:r>
            <a:endParaRPr lang="en-GB" sz="4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interface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StudentPredicate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test(Student s);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StudentBadPredicate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implements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StudentPredicate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test(Student s) {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() &lt;= 20;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StudentGoodPredicate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implements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StudentPredicate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test(Student p) {</a:t>
            </a:r>
            <a:b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s.getAverage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() &gt;= 26;</a:t>
            </a:r>
            <a:b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IT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512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3591F5A-6E00-B24C-A0BA-FAE00B31B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Interfaces help us! </a:t>
            </a:r>
            <a:r>
              <a:rPr lang="en-IT" dirty="0">
                <a:sym typeface="Wingdings" pitchFamily="2" charset="2"/>
              </a:rPr>
              <a:t>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9958E-5E76-8143-9C7E-21CE777EE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1900" dirty="0"/>
              <a:t>This code is much </a:t>
            </a:r>
            <a:r>
              <a:rPr lang="en-GB" sz="1900" dirty="0">
                <a:solidFill>
                  <a:schemeClr val="accent6">
                    <a:lumMod val="75000"/>
                  </a:schemeClr>
                </a:solidFill>
              </a:rPr>
              <a:t>more flexible </a:t>
            </a:r>
            <a:r>
              <a:rPr lang="en-GB" sz="1900" dirty="0"/>
              <a:t>than our first attempt, and at the same time it’s </a:t>
            </a:r>
            <a:r>
              <a:rPr lang="en-GB" sz="1900" dirty="0">
                <a:solidFill>
                  <a:schemeClr val="accent6">
                    <a:lumMod val="75000"/>
                  </a:schemeClr>
                </a:solidFill>
              </a:rPr>
              <a:t>easy to read </a:t>
            </a:r>
            <a:r>
              <a:rPr lang="en-GB" sz="1900" dirty="0"/>
              <a:t>and to use! </a:t>
            </a:r>
          </a:p>
          <a:p>
            <a:r>
              <a:rPr lang="en-GB" sz="1900" dirty="0">
                <a:solidFill>
                  <a:schemeClr val="accent6">
                    <a:lumMod val="75000"/>
                  </a:schemeClr>
                </a:solidFill>
              </a:rPr>
              <a:t>Behaviour parameterization </a:t>
            </a:r>
            <a:r>
              <a:rPr lang="en-GB" sz="1900" dirty="0"/>
              <a:t>is great because it enables you to separate the logic of iterating the collection to filter and the behaviour to apply on each element of that collection.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List&lt;Student&gt;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filterStudents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			List&lt;Student&gt; students,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StudentPredicate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tester) {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List&lt;Student&gt; result = new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for (Student s : students) {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if (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tester.test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(s)) {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result.add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(s);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result;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/* main */</a:t>
            </a:r>
          </a:p>
          <a:p>
            <a:pPr marL="0" indent="0">
              <a:buNone/>
            </a:pP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goodStudents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filterStudents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(students, new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StudentGoodPredicate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badStudents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filterStudents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(students, new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StudentBadPredicate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endParaRPr lang="en-IT" sz="1000" dirty="0"/>
          </a:p>
        </p:txBody>
      </p:sp>
    </p:spTree>
    <p:extLst>
      <p:ext uri="{BB962C8B-B14F-4D97-AF65-F5344CB8AC3E}">
        <p14:creationId xmlns:p14="http://schemas.microsoft.com/office/powerpoint/2010/main" val="3217887992"/>
      </p:ext>
    </p:extLst>
  </p:cSld>
  <p:clrMapOvr>
    <a:masterClrMapping/>
  </p:clrMapOvr>
</p:sld>
</file>

<file path=ppt/theme/theme1.xml><?xml version="1.0" encoding="utf-8"?>
<a:theme xmlns:a="http://schemas.openxmlformats.org/drawingml/2006/main" name="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ING.thmx</Template>
  <TotalTime>2176</TotalTime>
  <Words>3341</Words>
  <Application>Microsoft Macintosh PowerPoint</Application>
  <PresentationFormat>On-screen Show (4:3)</PresentationFormat>
  <Paragraphs>329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Consolas</vt:lpstr>
      <vt:lpstr>ING</vt:lpstr>
      <vt:lpstr>Functional Interfaces</vt:lpstr>
      <vt:lpstr>Functional Programming</vt:lpstr>
      <vt:lpstr>Conflicting worlds?</vt:lpstr>
      <vt:lpstr>Conflicting worlds?</vt:lpstr>
      <vt:lpstr>Why is Java still changing? </vt:lpstr>
      <vt:lpstr>Filtering students</vt:lpstr>
      <vt:lpstr>Different filter, different code??</vt:lpstr>
      <vt:lpstr>Interfaces help us! </vt:lpstr>
      <vt:lpstr>Interfaces help us! </vt:lpstr>
      <vt:lpstr>Interfaces are verbose! </vt:lpstr>
      <vt:lpstr>Anonymous classes. Better.</vt:lpstr>
      <vt:lpstr>Lambda expressions</vt:lpstr>
      <vt:lpstr>Lambda expressions</vt:lpstr>
      <vt:lpstr>Lambda expressions</vt:lpstr>
      <vt:lpstr>Lambda expressions</vt:lpstr>
      <vt:lpstr>Functional interfaces</vt:lpstr>
      <vt:lpstr>Lambda expressions</vt:lpstr>
      <vt:lpstr>Lambda expressions. Much better!</vt:lpstr>
      <vt:lpstr>Lambda expressions and Generics. Pro level!</vt:lpstr>
      <vt:lpstr>Behavior parametrization</vt:lpstr>
      <vt:lpstr>Functional Interfaces</vt:lpstr>
      <vt:lpstr>Functional interfaces</vt:lpstr>
      <vt:lpstr>An example: Runnable</vt:lpstr>
      <vt:lpstr>java.util.function.Predicate&lt;T&gt;</vt:lpstr>
      <vt:lpstr>java.util.function.Predicate&lt;T&gt;</vt:lpstr>
      <vt:lpstr>java.util.function.Predicate&lt;T&gt;</vt:lpstr>
      <vt:lpstr>java.util.function.Consumer&lt;T&gt;</vt:lpstr>
      <vt:lpstr>java.util.function.Consumer&lt;T&gt;</vt:lpstr>
      <vt:lpstr>java.util.function.Function&lt;T, R&gt;</vt:lpstr>
      <vt:lpstr>java.util.function.Function&lt;T, R&gt;</vt:lpstr>
      <vt:lpstr>Key Functional Interfaces</vt:lpstr>
      <vt:lpstr>Key Functional Interfaces</vt:lpstr>
      <vt:lpstr>Method references</vt:lpstr>
      <vt:lpstr>Method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Threads</dc:title>
  <dc:creator>Nicola Bicocchi</dc:creator>
  <cp:lastModifiedBy>Microsoft Office User</cp:lastModifiedBy>
  <cp:revision>265</cp:revision>
  <dcterms:created xsi:type="dcterms:W3CDTF">2014-10-22T20:49:05Z</dcterms:created>
  <dcterms:modified xsi:type="dcterms:W3CDTF">2021-09-21T16:10:42Z</dcterms:modified>
</cp:coreProperties>
</file>