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9" r:id="rId2"/>
    <p:sldId id="260" r:id="rId3"/>
    <p:sldId id="262" r:id="rId4"/>
    <p:sldId id="264" r:id="rId5"/>
    <p:sldId id="263" r:id="rId6"/>
    <p:sldId id="268" r:id="rId7"/>
    <p:sldId id="284" r:id="rId8"/>
    <p:sldId id="333" r:id="rId9"/>
    <p:sldId id="332" r:id="rId10"/>
    <p:sldId id="270" r:id="rId11"/>
    <p:sldId id="283" r:id="rId12"/>
    <p:sldId id="273" r:id="rId13"/>
    <p:sldId id="276" r:id="rId14"/>
    <p:sldId id="285" r:id="rId15"/>
    <p:sldId id="277" r:id="rId16"/>
    <p:sldId id="278" r:id="rId17"/>
    <p:sldId id="286" r:id="rId18"/>
    <p:sldId id="287" r:id="rId19"/>
    <p:sldId id="288" r:id="rId20"/>
    <p:sldId id="275" r:id="rId21"/>
    <p:sldId id="289" r:id="rId22"/>
    <p:sldId id="334" r:id="rId23"/>
    <p:sldId id="324" r:id="rId24"/>
    <p:sldId id="335" r:id="rId25"/>
    <p:sldId id="280" r:id="rId26"/>
    <p:sldId id="290" r:id="rId27"/>
    <p:sldId id="291" r:id="rId28"/>
    <p:sldId id="294" r:id="rId29"/>
    <p:sldId id="295" r:id="rId30"/>
    <p:sldId id="292" r:id="rId31"/>
    <p:sldId id="296" r:id="rId32"/>
    <p:sldId id="297" r:id="rId33"/>
    <p:sldId id="298" r:id="rId34"/>
    <p:sldId id="336" r:id="rId35"/>
    <p:sldId id="299" r:id="rId36"/>
    <p:sldId id="323" r:id="rId37"/>
    <p:sldId id="326" r:id="rId38"/>
    <p:sldId id="325" r:id="rId39"/>
    <p:sldId id="300" r:id="rId40"/>
    <p:sldId id="322" r:id="rId41"/>
    <p:sldId id="330" r:id="rId42"/>
    <p:sldId id="337" r:id="rId43"/>
    <p:sldId id="301" r:id="rId44"/>
    <p:sldId id="304" r:id="rId45"/>
    <p:sldId id="306" r:id="rId46"/>
    <p:sldId id="308" r:id="rId47"/>
    <p:sldId id="310" r:id="rId48"/>
    <p:sldId id="312" r:id="rId49"/>
    <p:sldId id="313" r:id="rId50"/>
    <p:sldId id="314" r:id="rId51"/>
    <p:sldId id="315" r:id="rId52"/>
    <p:sldId id="309" r:id="rId53"/>
    <p:sldId id="338" r:id="rId54"/>
    <p:sldId id="316" r:id="rId55"/>
    <p:sldId id="317" r:id="rId56"/>
    <p:sldId id="319" r:id="rId57"/>
    <p:sldId id="318" r:id="rId58"/>
    <p:sldId id="320" r:id="rId59"/>
    <p:sldId id="311" r:id="rId60"/>
    <p:sldId id="327" r:id="rId61"/>
    <p:sldId id="328" r:id="rId6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amassa Simone" initials="CS" lastIdx="34" clrIdx="0">
    <p:extLst>
      <p:ext uri="{19B8F6BF-5375-455C-9EA6-DF929625EA0E}">
        <p15:presenceInfo xmlns:p15="http://schemas.microsoft.com/office/powerpoint/2012/main" userId="S-1-5-21-417365229-399659180-1714775081-164679" providerId="AD"/>
      </p:ext>
    </p:extLst>
  </p:cmAuthor>
  <p:cmAuthor id="2" name="Simone" initials="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290" autoAdjust="0"/>
  </p:normalViewPr>
  <p:slideViewPr>
    <p:cSldViewPr snapToGrid="0">
      <p:cViewPr varScale="1">
        <p:scale>
          <a:sx n="63" d="100"/>
          <a:sy n="63" d="100"/>
        </p:scale>
        <p:origin x="138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15"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5-25T01:26:32.229" idx="13">
    <p:pos x="10" y="10"/>
    <p:text/>
  </p:cm>
  <p:cm authorId="1" dt="2016-05-25T01:26:33.255" idx="14">
    <p:pos x="106" y="106"/>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55C5BB-DF46-4EC0-870A-A373002A9AFF}" type="datetimeFigureOut">
              <a:rPr lang="it-IT" smtClean="0"/>
              <a:pPr/>
              <a:t>13/02/2017</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58B646-FDF7-4CF1-8E1D-DFBF11E39D61}" type="slidenum">
              <a:rPr lang="it-IT" smtClean="0"/>
              <a:pPr/>
              <a:t>‹N›</a:t>
            </a:fld>
            <a:endParaRPr lang="it-IT"/>
          </a:p>
        </p:txBody>
      </p:sp>
    </p:spTree>
    <p:extLst>
      <p:ext uri="{BB962C8B-B14F-4D97-AF65-F5344CB8AC3E}">
        <p14:creationId xmlns:p14="http://schemas.microsoft.com/office/powerpoint/2010/main" val="650630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a:t>
            </a:fld>
            <a:endParaRPr lang="it-IT"/>
          </a:p>
        </p:txBody>
      </p:sp>
    </p:spTree>
    <p:extLst>
      <p:ext uri="{BB962C8B-B14F-4D97-AF65-F5344CB8AC3E}">
        <p14:creationId xmlns:p14="http://schemas.microsoft.com/office/powerpoint/2010/main" val="1852850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E’ ovviamente possibile</a:t>
            </a:r>
            <a:r>
              <a:rPr lang="it-IT" baseline="0" dirty="0" smtClean="0"/>
              <a:t> passare come parametri al costruttore valori costanti e/o collezioni invece che </a:t>
            </a:r>
            <a:r>
              <a:rPr lang="it-IT" baseline="0" dirty="0" err="1" smtClean="0"/>
              <a:t>reference</a:t>
            </a:r>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16</a:t>
            </a:fld>
            <a:endParaRPr lang="it-IT"/>
          </a:p>
        </p:txBody>
      </p:sp>
    </p:spTree>
    <p:extLst>
      <p:ext uri="{BB962C8B-B14F-4D97-AF65-F5344CB8AC3E}">
        <p14:creationId xmlns:p14="http://schemas.microsoft.com/office/powerpoint/2010/main" val="1967474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20</a:t>
            </a:fld>
            <a:endParaRPr lang="it-IT"/>
          </a:p>
        </p:txBody>
      </p:sp>
    </p:spTree>
    <p:extLst>
      <p:ext uri="{BB962C8B-B14F-4D97-AF65-F5344CB8AC3E}">
        <p14:creationId xmlns:p14="http://schemas.microsoft.com/office/powerpoint/2010/main" val="2689595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21</a:t>
            </a:fld>
            <a:endParaRPr lang="it-IT"/>
          </a:p>
        </p:txBody>
      </p:sp>
    </p:spTree>
    <p:extLst>
      <p:ext uri="{BB962C8B-B14F-4D97-AF65-F5344CB8AC3E}">
        <p14:creationId xmlns:p14="http://schemas.microsoft.com/office/powerpoint/2010/main" val="3362151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H</a:t>
            </a:r>
            <a:r>
              <a:rPr lang="it-IT" baseline="0" dirty="0" smtClean="0"/>
              <a:t>o voluto mostrare i </a:t>
            </a:r>
            <a:r>
              <a:rPr lang="it-IT" baseline="0" dirty="0" err="1" smtClean="0"/>
              <a:t>converters</a:t>
            </a:r>
            <a:r>
              <a:rPr lang="it-IT" baseline="0" dirty="0" smtClean="0"/>
              <a:t> perché </a:t>
            </a:r>
            <a:r>
              <a:rPr lang="it-IT" baseline="0" dirty="0" err="1" smtClean="0"/>
              <a:t>spring</a:t>
            </a:r>
            <a:r>
              <a:rPr lang="it-IT" baseline="0" dirty="0" smtClean="0"/>
              <a:t> supporta e gestisce molte funzioni di utilità come servizi, rendendo il codice ben scritto e facilmente mantenibile.</a:t>
            </a:r>
          </a:p>
          <a:p>
            <a:endParaRPr lang="it-IT" baseline="0" dirty="0" smtClean="0"/>
          </a:p>
          <a:p>
            <a:r>
              <a:rPr lang="it-IT" baseline="0" dirty="0" smtClean="0"/>
              <a:t>Lancia il codice, si vedrà funzionare il primo </a:t>
            </a:r>
            <a:r>
              <a:rPr lang="it-IT" baseline="0" dirty="0" err="1" smtClean="0"/>
              <a:t>converter</a:t>
            </a:r>
            <a:r>
              <a:rPr lang="it-IT" baseline="0" dirty="0" smtClean="0"/>
              <a:t> ma non il secondo.</a:t>
            </a:r>
          </a:p>
          <a:p>
            <a:r>
              <a:rPr lang="it-IT" baseline="0" dirty="0" smtClean="0"/>
              <a:t>Levare il commento nella configurazione dei Bean ed entrambi i </a:t>
            </a:r>
            <a:r>
              <a:rPr lang="it-IT" baseline="0" dirty="0" err="1" smtClean="0"/>
              <a:t>converter</a:t>
            </a:r>
            <a:r>
              <a:rPr lang="it-IT" baseline="0" dirty="0" smtClean="0"/>
              <a:t> saranno utilizzabili.</a:t>
            </a:r>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23</a:t>
            </a:fld>
            <a:endParaRPr lang="it-IT"/>
          </a:p>
        </p:txBody>
      </p:sp>
    </p:spTree>
    <p:extLst>
      <p:ext uri="{BB962C8B-B14F-4D97-AF65-F5344CB8AC3E}">
        <p14:creationId xmlns:p14="http://schemas.microsoft.com/office/powerpoint/2010/main" val="3754189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27</a:t>
            </a:fld>
            <a:endParaRPr lang="it-IT"/>
          </a:p>
        </p:txBody>
      </p:sp>
    </p:spTree>
    <p:extLst>
      <p:ext uri="{BB962C8B-B14F-4D97-AF65-F5344CB8AC3E}">
        <p14:creationId xmlns:p14="http://schemas.microsoft.com/office/powerpoint/2010/main" val="1180808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28</a:t>
            </a:fld>
            <a:endParaRPr lang="it-IT"/>
          </a:p>
        </p:txBody>
      </p:sp>
    </p:spTree>
    <p:extLst>
      <p:ext uri="{BB962C8B-B14F-4D97-AF65-F5344CB8AC3E}">
        <p14:creationId xmlns:p14="http://schemas.microsoft.com/office/powerpoint/2010/main" val="1883806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30</a:t>
            </a:fld>
            <a:endParaRPr lang="it-IT"/>
          </a:p>
        </p:txBody>
      </p:sp>
    </p:spTree>
    <p:extLst>
      <p:ext uri="{BB962C8B-B14F-4D97-AF65-F5344CB8AC3E}">
        <p14:creationId xmlns:p14="http://schemas.microsoft.com/office/powerpoint/2010/main" val="1289830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31</a:t>
            </a:fld>
            <a:endParaRPr lang="it-IT"/>
          </a:p>
        </p:txBody>
      </p:sp>
    </p:spTree>
    <p:extLst>
      <p:ext uri="{BB962C8B-B14F-4D97-AF65-F5344CB8AC3E}">
        <p14:creationId xmlns:p14="http://schemas.microsoft.com/office/powerpoint/2010/main" val="2556934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32</a:t>
            </a:fld>
            <a:endParaRPr lang="it-IT"/>
          </a:p>
        </p:txBody>
      </p:sp>
    </p:spTree>
    <p:extLst>
      <p:ext uri="{BB962C8B-B14F-4D97-AF65-F5344CB8AC3E}">
        <p14:creationId xmlns:p14="http://schemas.microsoft.com/office/powerpoint/2010/main" val="4030626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33</a:t>
            </a:fld>
            <a:endParaRPr lang="it-IT"/>
          </a:p>
        </p:txBody>
      </p:sp>
    </p:spTree>
    <p:extLst>
      <p:ext uri="{BB962C8B-B14F-4D97-AF65-F5344CB8AC3E}">
        <p14:creationId xmlns:p14="http://schemas.microsoft.com/office/powerpoint/2010/main" val="3961674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a:t>
            </a:fld>
            <a:endParaRPr lang="it-IT"/>
          </a:p>
        </p:txBody>
      </p:sp>
    </p:spTree>
    <p:extLst>
      <p:ext uri="{BB962C8B-B14F-4D97-AF65-F5344CB8AC3E}">
        <p14:creationId xmlns:p14="http://schemas.microsoft.com/office/powerpoint/2010/main" val="1493373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Nella nostra applicazione </a:t>
            </a:r>
            <a:r>
              <a:rPr lang="it-IT" dirty="0" err="1" smtClean="0"/>
              <a:t>enterprise</a:t>
            </a:r>
            <a:r>
              <a:rPr lang="it-IT" dirty="0" smtClean="0"/>
              <a:t> può quindi risultare utile configurare più</a:t>
            </a:r>
            <a:r>
              <a:rPr lang="it-IT" baseline="0" dirty="0" smtClean="0"/>
              <a:t> Bean </a:t>
            </a:r>
            <a:r>
              <a:rPr lang="it-IT" baseline="0" dirty="0" err="1" smtClean="0"/>
              <a:t>DataSource</a:t>
            </a:r>
            <a:r>
              <a:rPr lang="it-IT" baseline="0" dirty="0" smtClean="0"/>
              <a:t> ma associati a diversi profili: JNDI per collaudi e produzione, </a:t>
            </a:r>
            <a:r>
              <a:rPr lang="it-IT" baseline="0" dirty="0" err="1" smtClean="0"/>
              <a:t>embedded</a:t>
            </a:r>
            <a:r>
              <a:rPr lang="it-IT" baseline="0" dirty="0" smtClean="0"/>
              <a:t> per i </a:t>
            </a:r>
            <a:r>
              <a:rPr lang="it-IT" baseline="0" dirty="0" err="1" smtClean="0"/>
              <a:t>system</a:t>
            </a:r>
            <a:r>
              <a:rPr lang="it-IT" baseline="0" dirty="0" smtClean="0"/>
              <a:t> test e magari </a:t>
            </a:r>
            <a:r>
              <a:rPr lang="it-IT" baseline="0" dirty="0" err="1" smtClean="0"/>
              <a:t>jdbc</a:t>
            </a:r>
            <a:r>
              <a:rPr lang="it-IT" baseline="0" dirty="0" smtClean="0"/>
              <a:t> driver-</a:t>
            </a:r>
            <a:r>
              <a:rPr lang="it-IT" baseline="0" dirty="0" err="1" smtClean="0"/>
              <a:t>based</a:t>
            </a:r>
            <a:r>
              <a:rPr lang="it-IT" baseline="0" dirty="0" smtClean="0"/>
              <a:t> per sviluppo</a:t>
            </a:r>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37</a:t>
            </a:fld>
            <a:endParaRPr lang="it-IT"/>
          </a:p>
        </p:txBody>
      </p:sp>
    </p:spTree>
    <p:extLst>
      <p:ext uri="{BB962C8B-B14F-4D97-AF65-F5344CB8AC3E}">
        <p14:creationId xmlns:p14="http://schemas.microsoft.com/office/powerpoint/2010/main" val="1967572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Per utilizzare</a:t>
            </a:r>
            <a:r>
              <a:rPr lang="it-IT" baseline="0" dirty="0" smtClean="0"/>
              <a:t> la </a:t>
            </a:r>
            <a:r>
              <a:rPr lang="it-IT" baseline="0" dirty="0" err="1" smtClean="0"/>
              <a:t>JpaRepository</a:t>
            </a:r>
            <a:r>
              <a:rPr lang="it-IT" baseline="0" dirty="0" smtClean="0"/>
              <a:t>, l’interfaccia dei nostre </a:t>
            </a:r>
            <a:r>
              <a:rPr lang="it-IT" baseline="0" dirty="0" err="1" smtClean="0"/>
              <a:t>repository</a:t>
            </a:r>
            <a:r>
              <a:rPr lang="it-IT" baseline="0" dirty="0" smtClean="0"/>
              <a:t> dovrà implementare la </a:t>
            </a:r>
            <a:r>
              <a:rPr lang="it-IT" baseline="0" dirty="0" err="1" smtClean="0"/>
              <a:t>jpaRepository</a:t>
            </a:r>
            <a:r>
              <a:rPr lang="it-IT" baseline="0" dirty="0" smtClean="0"/>
              <a:t> di Spring ma inoltre nel file di configurazione dovremo aggiungere l’annotazione @</a:t>
            </a:r>
            <a:r>
              <a:rPr lang="it-IT" baseline="0" dirty="0" err="1" smtClean="0"/>
              <a:t>EnableJpaRepository</a:t>
            </a:r>
            <a:r>
              <a:rPr lang="it-IT" baseline="0" dirty="0" smtClean="0"/>
              <a:t>(package dove sono i </a:t>
            </a:r>
            <a:r>
              <a:rPr lang="it-IT" baseline="0" dirty="0" err="1" smtClean="0"/>
              <a:t>repository</a:t>
            </a:r>
            <a:r>
              <a:rPr lang="it-IT" baseline="0" dirty="0" smtClean="0"/>
              <a:t>) (interfacce)</a:t>
            </a:r>
          </a:p>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39</a:t>
            </a:fld>
            <a:endParaRPr lang="it-IT"/>
          </a:p>
        </p:txBody>
      </p:sp>
    </p:spTree>
    <p:extLst>
      <p:ext uri="{BB962C8B-B14F-4D97-AF65-F5344CB8AC3E}">
        <p14:creationId xmlns:p14="http://schemas.microsoft.com/office/powerpoint/2010/main" val="3203483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44</a:t>
            </a:fld>
            <a:endParaRPr lang="it-IT"/>
          </a:p>
        </p:txBody>
      </p:sp>
    </p:spTree>
    <p:extLst>
      <p:ext uri="{BB962C8B-B14F-4D97-AF65-F5344CB8AC3E}">
        <p14:creationId xmlns:p14="http://schemas.microsoft.com/office/powerpoint/2010/main" val="1884297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45</a:t>
            </a:fld>
            <a:endParaRPr lang="it-IT"/>
          </a:p>
        </p:txBody>
      </p:sp>
    </p:spTree>
    <p:extLst>
      <p:ext uri="{BB962C8B-B14F-4D97-AF65-F5344CB8AC3E}">
        <p14:creationId xmlns:p14="http://schemas.microsoft.com/office/powerpoint/2010/main" val="4020146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46</a:t>
            </a:fld>
            <a:endParaRPr lang="it-IT"/>
          </a:p>
        </p:txBody>
      </p:sp>
    </p:spTree>
    <p:extLst>
      <p:ext uri="{BB962C8B-B14F-4D97-AF65-F5344CB8AC3E}">
        <p14:creationId xmlns:p14="http://schemas.microsoft.com/office/powerpoint/2010/main" val="995976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47</a:t>
            </a:fld>
            <a:endParaRPr lang="it-IT"/>
          </a:p>
        </p:txBody>
      </p:sp>
    </p:spTree>
    <p:extLst>
      <p:ext uri="{BB962C8B-B14F-4D97-AF65-F5344CB8AC3E}">
        <p14:creationId xmlns:p14="http://schemas.microsoft.com/office/powerpoint/2010/main" val="3586223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48</a:t>
            </a:fld>
            <a:endParaRPr lang="it-IT"/>
          </a:p>
        </p:txBody>
      </p:sp>
    </p:spTree>
    <p:extLst>
      <p:ext uri="{BB962C8B-B14F-4D97-AF65-F5344CB8AC3E}">
        <p14:creationId xmlns:p14="http://schemas.microsoft.com/office/powerpoint/2010/main" val="3310499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49</a:t>
            </a:fld>
            <a:endParaRPr lang="it-IT"/>
          </a:p>
        </p:txBody>
      </p:sp>
    </p:spTree>
    <p:extLst>
      <p:ext uri="{BB962C8B-B14F-4D97-AF65-F5344CB8AC3E}">
        <p14:creationId xmlns:p14="http://schemas.microsoft.com/office/powerpoint/2010/main" val="1933323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50</a:t>
            </a:fld>
            <a:endParaRPr lang="it-IT"/>
          </a:p>
        </p:txBody>
      </p:sp>
    </p:spTree>
    <p:extLst>
      <p:ext uri="{BB962C8B-B14F-4D97-AF65-F5344CB8AC3E}">
        <p14:creationId xmlns:p14="http://schemas.microsoft.com/office/powerpoint/2010/main" val="2566408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Far</a:t>
            </a:r>
            <a:r>
              <a:rPr lang="it-IT" baseline="0" dirty="0" smtClean="0"/>
              <a:t> notare che in questa classe poteva essere usato l’</a:t>
            </a:r>
            <a:r>
              <a:rPr lang="it-IT" baseline="0" dirty="0" err="1" smtClean="0"/>
              <a:t>injection</a:t>
            </a:r>
            <a:r>
              <a:rPr lang="it-IT" baseline="0" dirty="0" smtClean="0"/>
              <a:t> del </a:t>
            </a:r>
            <a:r>
              <a:rPr lang="it-IT" baseline="0" dirty="0" err="1" smtClean="0"/>
              <a:t>RestTemplate</a:t>
            </a:r>
            <a:r>
              <a:rPr lang="it-IT" baseline="0" dirty="0" smtClean="0"/>
              <a:t> invece di crearlo così. Per chiarezza mostro però questo codice</a:t>
            </a:r>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51</a:t>
            </a:fld>
            <a:endParaRPr lang="it-IT"/>
          </a:p>
        </p:txBody>
      </p:sp>
    </p:spTree>
    <p:extLst>
      <p:ext uri="{BB962C8B-B14F-4D97-AF65-F5344CB8AC3E}">
        <p14:creationId xmlns:p14="http://schemas.microsoft.com/office/powerpoint/2010/main" val="331189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4</a:t>
            </a:fld>
            <a:endParaRPr lang="it-IT"/>
          </a:p>
        </p:txBody>
      </p:sp>
    </p:spTree>
    <p:extLst>
      <p:ext uri="{BB962C8B-B14F-4D97-AF65-F5344CB8AC3E}">
        <p14:creationId xmlns:p14="http://schemas.microsoft.com/office/powerpoint/2010/main" val="3173264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52</a:t>
            </a:fld>
            <a:endParaRPr lang="it-IT"/>
          </a:p>
        </p:txBody>
      </p:sp>
    </p:spTree>
    <p:extLst>
      <p:ext uri="{BB962C8B-B14F-4D97-AF65-F5344CB8AC3E}">
        <p14:creationId xmlns:p14="http://schemas.microsoft.com/office/powerpoint/2010/main" val="1055653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54</a:t>
            </a:fld>
            <a:endParaRPr lang="it-IT"/>
          </a:p>
        </p:txBody>
      </p:sp>
    </p:spTree>
    <p:extLst>
      <p:ext uri="{BB962C8B-B14F-4D97-AF65-F5344CB8AC3E}">
        <p14:creationId xmlns:p14="http://schemas.microsoft.com/office/powerpoint/2010/main" val="37882291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55</a:t>
            </a:fld>
            <a:endParaRPr lang="it-IT"/>
          </a:p>
        </p:txBody>
      </p:sp>
    </p:spTree>
    <p:extLst>
      <p:ext uri="{BB962C8B-B14F-4D97-AF65-F5344CB8AC3E}">
        <p14:creationId xmlns:p14="http://schemas.microsoft.com/office/powerpoint/2010/main" val="301174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smtClean="0"/>
              <a:t>Step</a:t>
            </a:r>
            <a:r>
              <a:rPr lang="it-IT" dirty="0" smtClean="0"/>
              <a:t>: incapsula la logica di una parte del job, che è indipendente</a:t>
            </a:r>
            <a:r>
              <a:rPr lang="it-IT" baseline="0" dirty="0" smtClean="0"/>
              <a:t> da altri fase sequenziali del job</a:t>
            </a:r>
          </a:p>
          <a:p>
            <a:r>
              <a:rPr lang="it-IT" baseline="0" dirty="0" err="1" smtClean="0"/>
              <a:t>ItemReader</a:t>
            </a:r>
            <a:r>
              <a:rPr lang="it-IT" baseline="0" dirty="0" smtClean="0"/>
              <a:t>: parte dello </a:t>
            </a:r>
            <a:r>
              <a:rPr lang="it-IT" baseline="0" dirty="0" err="1" smtClean="0"/>
              <a:t>step</a:t>
            </a:r>
            <a:r>
              <a:rPr lang="it-IT" baseline="0" dirty="0" smtClean="0"/>
              <a:t> che ha il compito di reperire i dati. Supportati vari </a:t>
            </a:r>
            <a:r>
              <a:rPr lang="it-IT" baseline="0" dirty="0" err="1" smtClean="0"/>
              <a:t>adapter</a:t>
            </a:r>
            <a:r>
              <a:rPr lang="it-IT" baseline="0" dirty="0" smtClean="0"/>
              <a:t>: </a:t>
            </a:r>
            <a:r>
              <a:rPr lang="it-IT" baseline="0" dirty="0" err="1" smtClean="0"/>
              <a:t>Flat</a:t>
            </a:r>
            <a:r>
              <a:rPr lang="it-IT" baseline="0" dirty="0" smtClean="0"/>
              <a:t> File (es </a:t>
            </a:r>
            <a:r>
              <a:rPr lang="it-IT" baseline="0" dirty="0" err="1" smtClean="0"/>
              <a:t>csv</a:t>
            </a:r>
            <a:r>
              <a:rPr lang="it-IT" baseline="0" dirty="0" smtClean="0"/>
              <a:t>), XML, Database, JMS</a:t>
            </a:r>
          </a:p>
          <a:p>
            <a:r>
              <a:rPr lang="it-IT" baseline="0" dirty="0" err="1" smtClean="0"/>
              <a:t>ItemProcessor</a:t>
            </a:r>
            <a:r>
              <a:rPr lang="it-IT" baseline="0" dirty="0" smtClean="0"/>
              <a:t>: parte dello </a:t>
            </a:r>
            <a:r>
              <a:rPr lang="it-IT" baseline="0" dirty="0" err="1" smtClean="0"/>
              <a:t>step</a:t>
            </a:r>
            <a:r>
              <a:rPr lang="it-IT" baseline="0" dirty="0" smtClean="0"/>
              <a:t> che implementa la logica funzionale che va a </a:t>
            </a:r>
            <a:r>
              <a:rPr lang="it-IT" baseline="0" dirty="0" err="1" smtClean="0"/>
              <a:t>modifiare</a:t>
            </a:r>
            <a:r>
              <a:rPr lang="it-IT" baseline="0" dirty="0" smtClean="0"/>
              <a:t> i dati resi disponibili dal </a:t>
            </a:r>
            <a:r>
              <a:rPr lang="it-IT" baseline="0" dirty="0" err="1" smtClean="0"/>
              <a:t>reader</a:t>
            </a:r>
            <a:endParaRPr lang="it-IT"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it-IT" baseline="0" dirty="0" err="1" smtClean="0"/>
              <a:t>ItemWriter</a:t>
            </a:r>
            <a:r>
              <a:rPr lang="it-IT" baseline="0" dirty="0" smtClean="0"/>
              <a:t>: parte dello </a:t>
            </a:r>
            <a:r>
              <a:rPr lang="it-IT" baseline="0" dirty="0" err="1" smtClean="0"/>
              <a:t>step</a:t>
            </a:r>
            <a:r>
              <a:rPr lang="it-IT" baseline="0" dirty="0" smtClean="0"/>
              <a:t> che ha il compito di condividere il risultato. Supportati vari </a:t>
            </a:r>
            <a:r>
              <a:rPr lang="it-IT" baseline="0" dirty="0" err="1" smtClean="0"/>
              <a:t>adapter</a:t>
            </a:r>
            <a:r>
              <a:rPr lang="it-IT" baseline="0" dirty="0" smtClean="0"/>
              <a:t>: </a:t>
            </a:r>
            <a:r>
              <a:rPr lang="it-IT" baseline="0" dirty="0" err="1" smtClean="0"/>
              <a:t>Flat</a:t>
            </a:r>
            <a:r>
              <a:rPr lang="it-IT" baseline="0" dirty="0" smtClean="0"/>
              <a:t> File (es </a:t>
            </a:r>
            <a:r>
              <a:rPr lang="it-IT" baseline="0" dirty="0" err="1" smtClean="0"/>
              <a:t>csv</a:t>
            </a:r>
            <a:r>
              <a:rPr lang="it-IT" baseline="0" dirty="0" smtClean="0"/>
              <a:t>), XML, Database, JMS</a:t>
            </a:r>
            <a:endParaRPr lang="it-IT" dirty="0" smtClean="0"/>
          </a:p>
          <a:p>
            <a:r>
              <a:rPr lang="it-IT" dirty="0" smtClean="0"/>
              <a:t>Job </a:t>
            </a:r>
            <a:r>
              <a:rPr lang="it-IT" dirty="0" err="1" smtClean="0"/>
              <a:t>Repository</a:t>
            </a:r>
            <a:r>
              <a:rPr lang="it-IT" dirty="0" smtClean="0"/>
              <a:t>:</a:t>
            </a:r>
            <a:r>
              <a:rPr lang="it-IT" baseline="0" dirty="0" smtClean="0"/>
              <a:t> luogo in cui vengono salvati i metadati appartenenti alle esecuzioni a </a:t>
            </a:r>
            <a:r>
              <a:rPr lang="it-IT" baseline="0" dirty="0" err="1" smtClean="0"/>
              <a:t>runtime</a:t>
            </a:r>
            <a:endParaRPr lang="it-IT" baseline="0" dirty="0" smtClean="0"/>
          </a:p>
          <a:p>
            <a:endParaRPr lang="it-IT" baseline="0" dirty="0" smtClean="0"/>
          </a:p>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56</a:t>
            </a:fld>
            <a:endParaRPr lang="it-IT"/>
          </a:p>
        </p:txBody>
      </p:sp>
    </p:spTree>
    <p:extLst>
      <p:ext uri="{BB962C8B-B14F-4D97-AF65-F5344CB8AC3E}">
        <p14:creationId xmlns:p14="http://schemas.microsoft.com/office/powerpoint/2010/main" val="9732568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57</a:t>
            </a:fld>
            <a:endParaRPr lang="it-IT"/>
          </a:p>
        </p:txBody>
      </p:sp>
    </p:spTree>
    <p:extLst>
      <p:ext uri="{BB962C8B-B14F-4D97-AF65-F5344CB8AC3E}">
        <p14:creationId xmlns:p14="http://schemas.microsoft.com/office/powerpoint/2010/main" val="4683440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58</a:t>
            </a:fld>
            <a:endParaRPr lang="it-IT"/>
          </a:p>
        </p:txBody>
      </p:sp>
    </p:spTree>
    <p:extLst>
      <p:ext uri="{BB962C8B-B14F-4D97-AF65-F5344CB8AC3E}">
        <p14:creationId xmlns:p14="http://schemas.microsoft.com/office/powerpoint/2010/main" val="1278124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59</a:t>
            </a:fld>
            <a:endParaRPr lang="it-IT"/>
          </a:p>
        </p:txBody>
      </p:sp>
    </p:spTree>
    <p:extLst>
      <p:ext uri="{BB962C8B-B14F-4D97-AF65-F5344CB8AC3E}">
        <p14:creationId xmlns:p14="http://schemas.microsoft.com/office/powerpoint/2010/main" val="2889080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60</a:t>
            </a:fld>
            <a:endParaRPr lang="it-IT"/>
          </a:p>
        </p:txBody>
      </p:sp>
    </p:spTree>
    <p:extLst>
      <p:ext uri="{BB962C8B-B14F-4D97-AF65-F5344CB8AC3E}">
        <p14:creationId xmlns:p14="http://schemas.microsoft.com/office/powerpoint/2010/main" val="7028996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61</a:t>
            </a:fld>
            <a:endParaRPr lang="it-IT"/>
          </a:p>
        </p:txBody>
      </p:sp>
    </p:spTree>
    <p:extLst>
      <p:ext uri="{BB962C8B-B14F-4D97-AF65-F5344CB8AC3E}">
        <p14:creationId xmlns:p14="http://schemas.microsoft.com/office/powerpoint/2010/main" val="3840061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rtl="0"/>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7</a:t>
            </a:fld>
            <a:endParaRPr lang="it-IT"/>
          </a:p>
        </p:txBody>
      </p:sp>
    </p:spTree>
    <p:extLst>
      <p:ext uri="{BB962C8B-B14F-4D97-AF65-F5344CB8AC3E}">
        <p14:creationId xmlns:p14="http://schemas.microsoft.com/office/powerpoint/2010/main" val="2039818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All’esempio su </a:t>
            </a:r>
            <a:r>
              <a:rPr lang="it-IT" dirty="0" err="1" smtClean="0"/>
              <a:t>eclipse</a:t>
            </a:r>
            <a:r>
              <a:rPr lang="it-IT" dirty="0" smtClean="0"/>
              <a:t> prima lancia </a:t>
            </a:r>
            <a:r>
              <a:rPr lang="it-IT" dirty="0" err="1" smtClean="0"/>
              <a:t>it.simone.esempio.di.TestDI</a:t>
            </a:r>
            <a:r>
              <a:rPr lang="it-IT" baseline="0" dirty="0" smtClean="0"/>
              <a:t> senza </a:t>
            </a:r>
            <a:r>
              <a:rPr lang="it-IT" baseline="0" dirty="0" err="1" smtClean="0"/>
              <a:t>@Component</a:t>
            </a:r>
            <a:r>
              <a:rPr lang="it-IT" baseline="0" dirty="0" smtClean="0"/>
              <a:t> su </a:t>
            </a:r>
            <a:r>
              <a:rPr lang="it-IT" baseline="0" dirty="0" err="1" smtClean="0"/>
              <a:t>LettoreMultimdiale</a:t>
            </a:r>
            <a:r>
              <a:rPr lang="it-IT" baseline="0" dirty="0" smtClean="0"/>
              <a:t> per far vedere l’eccezione.</a:t>
            </a:r>
          </a:p>
          <a:p>
            <a:r>
              <a:rPr lang="it-IT" baseline="0" dirty="0" smtClean="0"/>
              <a:t>Dopo inserisci l’annotazione e fai vedere come tutto lavora.</a:t>
            </a:r>
          </a:p>
          <a:p>
            <a:r>
              <a:rPr lang="it-IT" baseline="0" dirty="0" smtClean="0"/>
              <a:t>Primo esempio con la classe Dvd senza annotazione, poi con annotazione (senza </a:t>
            </a:r>
            <a:r>
              <a:rPr lang="it-IT" baseline="0" dirty="0" err="1" smtClean="0"/>
              <a:t>Primary</a:t>
            </a:r>
            <a:r>
              <a:rPr lang="it-IT" baseline="0" dirty="0" smtClean="0"/>
              <a:t>) e poi risolvi eccezione con </a:t>
            </a:r>
            <a:r>
              <a:rPr lang="it-IT" baseline="0" dirty="0" err="1" smtClean="0"/>
              <a:t>primary</a:t>
            </a:r>
            <a:r>
              <a:rPr lang="it-IT" baseline="0" dirty="0" smtClean="0"/>
              <a:t>.</a:t>
            </a:r>
          </a:p>
          <a:p>
            <a:endParaRPr lang="it-IT" baseline="0" dirty="0" smtClean="0"/>
          </a:p>
          <a:p>
            <a:r>
              <a:rPr lang="it-IT" baseline="0" dirty="0" smtClean="0"/>
              <a:t>Cosi accenno all’</a:t>
            </a:r>
            <a:r>
              <a:rPr lang="it-IT" baseline="0" dirty="0" err="1" smtClean="0"/>
              <a:t>autowiring</a:t>
            </a:r>
            <a:r>
              <a:rPr lang="it-IT" baseline="0" dirty="0" smtClean="0"/>
              <a:t>, al </a:t>
            </a:r>
            <a:r>
              <a:rPr lang="it-IT" baseline="0" dirty="0" err="1" smtClean="0"/>
              <a:t>get</a:t>
            </a:r>
            <a:r>
              <a:rPr lang="it-IT" baseline="0" dirty="0" smtClean="0"/>
              <a:t> di un </a:t>
            </a:r>
            <a:r>
              <a:rPr lang="it-IT" baseline="0" dirty="0" err="1" smtClean="0"/>
              <a:t>bean</a:t>
            </a:r>
            <a:r>
              <a:rPr lang="it-IT" baseline="0" dirty="0" smtClean="0"/>
              <a:t> da </a:t>
            </a:r>
            <a:r>
              <a:rPr lang="it-IT" baseline="0" dirty="0" err="1" smtClean="0"/>
              <a:t>ApplicationContext</a:t>
            </a:r>
            <a:r>
              <a:rPr lang="it-IT" baseline="0" dirty="0" smtClean="0"/>
              <a:t> e alla risoluzione di ambiguità in fase di </a:t>
            </a:r>
            <a:r>
              <a:rPr lang="it-IT" baseline="0" dirty="0" err="1" smtClean="0"/>
              <a:t>Wiring</a:t>
            </a:r>
            <a:r>
              <a:rPr lang="it-IT" baseline="0" dirty="0" smtClean="0"/>
              <a:t>.</a:t>
            </a:r>
          </a:p>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10</a:t>
            </a:fld>
            <a:endParaRPr lang="it-IT"/>
          </a:p>
        </p:txBody>
      </p:sp>
    </p:spTree>
    <p:extLst>
      <p:ext uri="{BB962C8B-B14F-4D97-AF65-F5344CB8AC3E}">
        <p14:creationId xmlns:p14="http://schemas.microsoft.com/office/powerpoint/2010/main" val="2566373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smtClean="0"/>
          </a:p>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11</a:t>
            </a:fld>
            <a:endParaRPr lang="it-IT"/>
          </a:p>
        </p:txBody>
      </p:sp>
    </p:spTree>
    <p:extLst>
      <p:ext uri="{BB962C8B-B14F-4D97-AF65-F5344CB8AC3E}">
        <p14:creationId xmlns:p14="http://schemas.microsoft.com/office/powerpoint/2010/main" val="3864048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Con questa</a:t>
            </a:r>
            <a:r>
              <a:rPr lang="it-IT" baseline="0" dirty="0" smtClean="0"/>
              <a:t> sintassi si ricercano i component nel package della classe di configurazione, nei suoi sotto package e nei package e sotto package di appartenenza delle classi specificate</a:t>
            </a:r>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13</a:t>
            </a:fld>
            <a:endParaRPr lang="it-IT"/>
          </a:p>
        </p:txBody>
      </p:sp>
    </p:spTree>
    <p:extLst>
      <p:ext uri="{BB962C8B-B14F-4D97-AF65-F5344CB8AC3E}">
        <p14:creationId xmlns:p14="http://schemas.microsoft.com/office/powerpoint/2010/main" val="799809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14</a:t>
            </a:fld>
            <a:endParaRPr lang="it-IT"/>
          </a:p>
        </p:txBody>
      </p:sp>
    </p:spTree>
    <p:extLst>
      <p:ext uri="{BB962C8B-B14F-4D97-AF65-F5344CB8AC3E}">
        <p14:creationId xmlns:p14="http://schemas.microsoft.com/office/powerpoint/2010/main" val="62535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Si</a:t>
            </a:r>
            <a:r>
              <a:rPr lang="it-IT" baseline="0" dirty="0" smtClean="0"/>
              <a:t> predilige l’uso dell’</a:t>
            </a:r>
            <a:r>
              <a:rPr lang="it-IT" baseline="0" dirty="0" err="1" smtClean="0"/>
              <a:t>id</a:t>
            </a:r>
            <a:r>
              <a:rPr lang="it-IT" baseline="0" dirty="0" smtClean="0"/>
              <a:t> e non del richiamo al metodo per far capire come anche il richiamo al metodo non è diretto, ma viene intercettato da </a:t>
            </a:r>
            <a:r>
              <a:rPr lang="it-IT" baseline="0" dirty="0" err="1" smtClean="0"/>
              <a:t>spring</a:t>
            </a:r>
            <a:r>
              <a:rPr lang="it-IT" baseline="0" dirty="0" smtClean="0"/>
              <a:t> e viene passato il </a:t>
            </a:r>
            <a:r>
              <a:rPr lang="it-IT" baseline="0" dirty="0" err="1" smtClean="0"/>
              <a:t>bean</a:t>
            </a:r>
            <a:r>
              <a:rPr lang="it-IT" baseline="0" dirty="0" smtClean="0"/>
              <a:t> che era già stato chiamato da un’eventuale invocazione precedente, questo perché in </a:t>
            </a:r>
            <a:r>
              <a:rPr lang="it-IT" baseline="0" dirty="0" err="1" smtClean="0"/>
              <a:t>spring</a:t>
            </a:r>
            <a:r>
              <a:rPr lang="it-IT" baseline="0" dirty="0" smtClean="0"/>
              <a:t> di default i </a:t>
            </a:r>
            <a:r>
              <a:rPr lang="it-IT" baseline="0" dirty="0" err="1" smtClean="0"/>
              <a:t>bean</a:t>
            </a:r>
            <a:r>
              <a:rPr lang="it-IT" baseline="0" dirty="0" smtClean="0"/>
              <a:t> sono singleton e sono quindi correlati a più oggetti.</a:t>
            </a:r>
          </a:p>
          <a:p>
            <a:pPr>
              <a:buFontTx/>
              <a:buChar char="-"/>
            </a:pPr>
            <a:r>
              <a:rPr lang="it-IT" baseline="0" dirty="0" smtClean="0"/>
              <a:t>Lancia esempio così funzionante</a:t>
            </a:r>
            <a:endParaRPr lang="it-IT" baseline="0" dirty="0"/>
          </a:p>
          <a:p>
            <a:pPr>
              <a:buFontTx/>
              <a:buChar char="-"/>
            </a:pPr>
            <a:r>
              <a:rPr lang="it-IT" baseline="0" dirty="0" smtClean="0"/>
              <a:t>Introdurre codice per creazione Bean DVD , far vedere errore e anche qui risolvere la problematica con </a:t>
            </a:r>
            <a:r>
              <a:rPr lang="it-IT" baseline="0" dirty="0" err="1" smtClean="0"/>
              <a:t>Primary</a:t>
            </a:r>
            <a:endParaRPr lang="it-IT" baseline="0" dirty="0" smtClean="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15</a:t>
            </a:fld>
            <a:endParaRPr lang="it-IT"/>
          </a:p>
        </p:txBody>
      </p:sp>
    </p:spTree>
    <p:extLst>
      <p:ext uri="{BB962C8B-B14F-4D97-AF65-F5344CB8AC3E}">
        <p14:creationId xmlns:p14="http://schemas.microsoft.com/office/powerpoint/2010/main" val="866599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8205E794-A549-463B-B7B3-711DAAF83CCF}" type="datetimeFigureOut">
              <a:rPr lang="it-IT" smtClean="0"/>
              <a:pPr/>
              <a:t>13/02/2017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46789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205E794-A549-463B-B7B3-711DAAF83CCF}" type="datetimeFigureOut">
              <a:rPr lang="it-IT" smtClean="0"/>
              <a:pPr/>
              <a:t>13/02/2017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122648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205E794-A549-463B-B7B3-711DAAF83CCF}" type="datetimeFigureOut">
              <a:rPr lang="it-IT" smtClean="0"/>
              <a:pPr/>
              <a:t>13/02/2017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027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it-IT" dirty="0"/>
          </a:p>
        </p:txBody>
      </p:sp>
      <p:pic>
        <p:nvPicPr>
          <p:cNvPr id="8" name="Immagin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6425" y="6311011"/>
            <a:ext cx="1603375" cy="410464"/>
          </a:xfrm>
          <a:prstGeom prst="rect">
            <a:avLst/>
          </a:prstGeom>
        </p:spPr>
      </p:pic>
      <p:sp>
        <p:nvSpPr>
          <p:cNvPr id="7" name="Segnaposto data 6"/>
          <p:cNvSpPr>
            <a:spLocks noGrp="1"/>
          </p:cNvSpPr>
          <p:nvPr>
            <p:ph type="dt" sz="half" idx="10"/>
          </p:nvPr>
        </p:nvSpPr>
        <p:spPr/>
        <p:txBody>
          <a:bodyPr/>
          <a:lstStyle/>
          <a:p>
            <a:fld id="{8205E794-A549-463B-B7B3-711DAAF83CCF}" type="datetimeFigureOut">
              <a:rPr lang="it-IT" smtClean="0"/>
              <a:pPr/>
              <a:t>13/02/2017</a:t>
            </a:fld>
            <a:endParaRPr lang="it-IT"/>
          </a:p>
        </p:txBody>
      </p:sp>
      <p:sp>
        <p:nvSpPr>
          <p:cNvPr id="9" name="Segnaposto piè di pagina 8"/>
          <p:cNvSpPr>
            <a:spLocks noGrp="1"/>
          </p:cNvSpPr>
          <p:nvPr>
            <p:ph type="ftr" sz="quarter" idx="11"/>
          </p:nvPr>
        </p:nvSpPr>
        <p:spPr/>
        <p:txBody>
          <a:bodyPr/>
          <a:lstStyle/>
          <a:p>
            <a:endParaRPr lang="it-IT"/>
          </a:p>
        </p:txBody>
      </p:sp>
      <p:sp>
        <p:nvSpPr>
          <p:cNvPr id="10" name="Segnaposto numero diapositiva 9"/>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28093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8205E794-A549-463B-B7B3-711DAAF83CCF}" type="datetimeFigureOut">
              <a:rPr lang="it-IT" smtClean="0"/>
              <a:pPr/>
              <a:t>13/02/2017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34703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8205E794-A549-463B-B7B3-711DAAF83CCF}" type="datetimeFigureOut">
              <a:rPr lang="it-IT" smtClean="0"/>
              <a:pPr/>
              <a:t>13/02/2017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337585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8205E794-A549-463B-B7B3-711DAAF83CCF}" type="datetimeFigureOut">
              <a:rPr lang="it-IT" smtClean="0"/>
              <a:pPr/>
              <a:t>13/02/2017</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403443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8205E794-A549-463B-B7B3-711DAAF83CCF}" type="datetimeFigureOut">
              <a:rPr lang="it-IT" smtClean="0"/>
              <a:pPr/>
              <a:t>13/02/2017</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374979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205E794-A549-463B-B7B3-711DAAF83CCF}" type="datetimeFigureOut">
              <a:rPr lang="it-IT" smtClean="0"/>
              <a:pPr/>
              <a:t>13/02/2017</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416961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205E794-A549-463B-B7B3-711DAAF83CCF}" type="datetimeFigureOut">
              <a:rPr lang="it-IT" smtClean="0"/>
              <a:pPr/>
              <a:t>13/02/2017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405220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205E794-A549-463B-B7B3-711DAAF83CCF}" type="datetimeFigureOut">
              <a:rPr lang="it-IT" smtClean="0"/>
              <a:pPr/>
              <a:t>13/02/2017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1968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5E794-A549-463B-B7B3-711DAAF83CCF}" type="datetimeFigureOut">
              <a:rPr lang="it-IT" smtClean="0"/>
              <a:pPr/>
              <a:t>13/02/2017</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520E2-CEF9-48C2-B0DA-2ABCBBF71F76}" type="slidenum">
              <a:rPr lang="it-IT" smtClean="0"/>
              <a:pPr/>
              <a:t>‹N›</a:t>
            </a:fld>
            <a:endParaRPr lang="it-IT"/>
          </a:p>
        </p:txBody>
      </p:sp>
    </p:spTree>
    <p:extLst>
      <p:ext uri="{BB962C8B-B14F-4D97-AF65-F5344CB8AC3E}">
        <p14:creationId xmlns:p14="http://schemas.microsoft.com/office/powerpoint/2010/main" val="3099137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png"/><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github.com/SimoneCas/java.g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1.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1.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lumOff val="5000"/>
              </a:schemeClr>
            </a:gs>
            <a:gs pos="100000">
              <a:srgbClr val="DFEED5"/>
            </a:gs>
            <a:gs pos="99000">
              <a:schemeClr val="accent6">
                <a:lumMod val="60000"/>
                <a:lumOff val="40000"/>
              </a:schemeClr>
            </a:gs>
            <a:gs pos="33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3" name="Gruppo 2"/>
          <p:cNvGrpSpPr/>
          <p:nvPr/>
        </p:nvGrpSpPr>
        <p:grpSpPr>
          <a:xfrm>
            <a:off x="961201" y="2924397"/>
            <a:ext cx="10269595" cy="3451775"/>
            <a:chOff x="961201" y="2924397"/>
            <a:chExt cx="10269595" cy="3451775"/>
          </a:xfrm>
        </p:grpSpPr>
        <p:pic>
          <p:nvPicPr>
            <p:cNvPr id="2" name="Immagine 1"/>
            <p:cNvPicPr>
              <a:picLocks noChangeAspect="1"/>
            </p:cNvPicPr>
            <p:nvPr/>
          </p:nvPicPr>
          <p:blipFill>
            <a:blip r:embed="rId3"/>
            <a:stretch>
              <a:fillRect/>
            </a:stretch>
          </p:blipFill>
          <p:spPr>
            <a:xfrm>
              <a:off x="2547974" y="4614047"/>
              <a:ext cx="2628900" cy="1762125"/>
            </a:xfrm>
            <a:prstGeom prst="rect">
              <a:avLst/>
            </a:prstGeom>
          </p:spPr>
        </p:pic>
        <p:grpSp>
          <p:nvGrpSpPr>
            <p:cNvPr id="14" name="Gruppo 13"/>
            <p:cNvGrpSpPr/>
            <p:nvPr/>
          </p:nvGrpSpPr>
          <p:grpSpPr>
            <a:xfrm>
              <a:off x="961201" y="2924397"/>
              <a:ext cx="10269595" cy="3423948"/>
              <a:chOff x="355153" y="2364644"/>
              <a:chExt cx="10269595" cy="3423948"/>
            </a:xfrm>
          </p:grpSpPr>
          <p:pic>
            <p:nvPicPr>
              <p:cNvPr id="10" name="Immagin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3508" y="4014085"/>
                <a:ext cx="2626583" cy="1774507"/>
              </a:xfrm>
              <a:prstGeom prst="rect">
                <a:avLst/>
              </a:prstGeom>
            </p:spPr>
          </p:pic>
          <p:pic>
            <p:nvPicPr>
              <p:cNvPr id="11" name="Immagin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98165" y="2462165"/>
                <a:ext cx="2626583" cy="1774507"/>
              </a:xfrm>
              <a:prstGeom prst="rect">
                <a:avLst/>
              </a:prstGeom>
            </p:spPr>
          </p:pic>
          <p:pic>
            <p:nvPicPr>
              <p:cNvPr id="12" name="Immagin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48326" y="2446531"/>
                <a:ext cx="2626583" cy="1805776"/>
              </a:xfrm>
              <a:prstGeom prst="rect">
                <a:avLst/>
              </a:prstGeom>
            </p:spPr>
          </p:pic>
          <p:pic>
            <p:nvPicPr>
              <p:cNvPr id="13" name="Immagin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5153" y="2364644"/>
                <a:ext cx="2569917" cy="1766818"/>
              </a:xfrm>
              <a:prstGeom prst="rect">
                <a:avLst/>
              </a:prstGeom>
            </p:spPr>
          </p:pic>
        </p:grpSp>
      </p:grpSp>
      <p:pic>
        <p:nvPicPr>
          <p:cNvPr id="8" name="Immagine 7"/>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8143" y="448207"/>
            <a:ext cx="7619048" cy="2476190"/>
          </a:xfrm>
          <a:prstGeom prst="rect">
            <a:avLst/>
          </a:prstGeom>
        </p:spPr>
      </p:pic>
    </p:spTree>
    <p:extLst>
      <p:ext uri="{BB962C8B-B14F-4D97-AF65-F5344CB8AC3E}">
        <p14:creationId xmlns:p14="http://schemas.microsoft.com/office/powerpoint/2010/main" val="3637569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65867" y="395784"/>
            <a:ext cx="8060267" cy="584775"/>
          </a:xfrm>
          <a:prstGeom prst="rect">
            <a:avLst/>
          </a:prstGeom>
          <a:noFill/>
        </p:spPr>
        <p:txBody>
          <a:bodyPr wrap="square" rtlCol="0">
            <a:spAutoFit/>
          </a:bodyPr>
          <a:lstStyle/>
          <a:p>
            <a:pPr algn="ctr"/>
            <a:r>
              <a:rPr lang="it-IT" sz="3200" b="1" dirty="0" smtClean="0">
                <a:solidFill>
                  <a:prstClr val="black"/>
                </a:solidFill>
              </a:rPr>
              <a:t>ESEMPIO CODICE DEPENDENCY INJECTION (1)</a:t>
            </a:r>
            <a:endParaRPr lang="it-IT" sz="3200" b="1" dirty="0">
              <a:solidFill>
                <a:prstClr val="black"/>
              </a:solidFill>
            </a:endParaRPr>
          </a:p>
        </p:txBody>
      </p:sp>
      <p:sp>
        <p:nvSpPr>
          <p:cNvPr id="5" name="CasellaDiTesto 4"/>
          <p:cNvSpPr txBox="1"/>
          <p:nvPr/>
        </p:nvSpPr>
        <p:spPr>
          <a:xfrm>
            <a:off x="480199" y="1225518"/>
            <a:ext cx="5677469" cy="584775"/>
          </a:xfrm>
          <a:prstGeom prst="rect">
            <a:avLst/>
          </a:prstGeom>
          <a:noFill/>
        </p:spPr>
        <p:txBody>
          <a:bodyPr wrap="square" rtlCol="0">
            <a:spAutoFit/>
          </a:bodyPr>
          <a:lstStyle/>
          <a:p>
            <a:pPr algn="ctr"/>
            <a:r>
              <a:rPr lang="it-IT" sz="3200" b="1" dirty="0" smtClean="0">
                <a:solidFill>
                  <a:srgbClr val="92D050"/>
                </a:solidFill>
              </a:rPr>
              <a:t>Chiamante</a:t>
            </a:r>
            <a:endParaRPr lang="it-IT" sz="3200" b="1" dirty="0">
              <a:solidFill>
                <a:srgbClr val="92D050"/>
              </a:solidFill>
            </a:endParaRPr>
          </a:p>
        </p:txBody>
      </p:sp>
      <p:sp>
        <p:nvSpPr>
          <p:cNvPr id="6" name="CasellaDiTesto 5"/>
          <p:cNvSpPr txBox="1"/>
          <p:nvPr/>
        </p:nvSpPr>
        <p:spPr>
          <a:xfrm>
            <a:off x="6372886" y="1225521"/>
            <a:ext cx="5677469" cy="584775"/>
          </a:xfrm>
          <a:prstGeom prst="rect">
            <a:avLst/>
          </a:prstGeom>
          <a:noFill/>
        </p:spPr>
        <p:txBody>
          <a:bodyPr wrap="square" rtlCol="0">
            <a:spAutoFit/>
          </a:bodyPr>
          <a:lstStyle/>
          <a:p>
            <a:pPr algn="ctr"/>
            <a:r>
              <a:rPr lang="it-IT" sz="3200" b="1" dirty="0" smtClean="0">
                <a:solidFill>
                  <a:srgbClr val="92D050"/>
                </a:solidFill>
              </a:rPr>
              <a:t>Chiamato</a:t>
            </a:r>
            <a:endParaRPr lang="it-IT" sz="3200" b="1" dirty="0">
              <a:solidFill>
                <a:srgbClr val="92D050"/>
              </a:solidFill>
            </a:endParaRPr>
          </a:p>
        </p:txBody>
      </p:sp>
      <p:pic>
        <p:nvPicPr>
          <p:cNvPr id="102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9044" y="1825626"/>
            <a:ext cx="5297487" cy="427747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786437" y="1865841"/>
            <a:ext cx="6178946" cy="3705226"/>
          </a:xfrm>
          <a:prstGeom prst="rect">
            <a:avLst/>
          </a:prstGeom>
          <a:noFill/>
          <a:ln w="9525">
            <a:noFill/>
            <a:miter lim="800000"/>
            <a:headEnd/>
            <a:tailEnd/>
          </a:ln>
        </p:spPr>
      </p:pic>
      <p:grpSp>
        <p:nvGrpSpPr>
          <p:cNvPr id="7" name="Gruppo 6"/>
          <p:cNvGrpSpPr/>
          <p:nvPr/>
        </p:nvGrpSpPr>
        <p:grpSpPr>
          <a:xfrm>
            <a:off x="9956801" y="0"/>
            <a:ext cx="2235199" cy="800942"/>
            <a:chOff x="9956801" y="0"/>
            <a:chExt cx="2235199" cy="800942"/>
          </a:xfrm>
        </p:grpSpPr>
        <p:pic>
          <p:nvPicPr>
            <p:cNvPr id="8" name="Immagine 7"/>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9" name="CasellaDiTesto 8"/>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4006077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65867" y="395784"/>
            <a:ext cx="8060267" cy="584775"/>
          </a:xfrm>
          <a:prstGeom prst="rect">
            <a:avLst/>
          </a:prstGeom>
          <a:noFill/>
        </p:spPr>
        <p:txBody>
          <a:bodyPr wrap="square" rtlCol="0">
            <a:spAutoFit/>
          </a:bodyPr>
          <a:lstStyle/>
          <a:p>
            <a:pPr algn="ctr"/>
            <a:r>
              <a:rPr lang="it-IT" sz="3200" b="1" dirty="0" smtClean="0">
                <a:solidFill>
                  <a:prstClr val="black"/>
                </a:solidFill>
              </a:rPr>
              <a:t>ESEMPIO CODICE DEPENDENCY INJECTION (2)</a:t>
            </a:r>
            <a:endParaRPr lang="it-IT" sz="3200" b="1" dirty="0">
              <a:solidFill>
                <a:prstClr val="black"/>
              </a:solidFill>
            </a:endParaRPr>
          </a:p>
        </p:txBody>
      </p:sp>
      <p:sp>
        <p:nvSpPr>
          <p:cNvPr id="5" name="CasellaDiTesto 4"/>
          <p:cNvSpPr txBox="1"/>
          <p:nvPr/>
        </p:nvSpPr>
        <p:spPr>
          <a:xfrm>
            <a:off x="3257266" y="1225518"/>
            <a:ext cx="5677469" cy="584775"/>
          </a:xfrm>
          <a:prstGeom prst="rect">
            <a:avLst/>
          </a:prstGeom>
          <a:noFill/>
        </p:spPr>
        <p:txBody>
          <a:bodyPr wrap="square" rtlCol="0">
            <a:spAutoFit/>
          </a:bodyPr>
          <a:lstStyle/>
          <a:p>
            <a:pPr algn="ctr"/>
            <a:r>
              <a:rPr lang="it-IT" sz="3200" b="1" dirty="0" smtClean="0">
                <a:solidFill>
                  <a:srgbClr val="92D050"/>
                </a:solidFill>
              </a:rPr>
              <a:t>Configurazione</a:t>
            </a:r>
            <a:endParaRPr lang="it-IT" sz="3200" b="1" dirty="0">
              <a:solidFill>
                <a:srgbClr val="92D050"/>
              </a:solidFill>
            </a:endParaRPr>
          </a:p>
        </p:txBody>
      </p:sp>
      <p:pic>
        <p:nvPicPr>
          <p:cNvPr id="2050" name="Picture 2"/>
          <p:cNvPicPr>
            <a:picLocks noChangeAspect="1" noChangeArrowheads="1"/>
          </p:cNvPicPr>
          <p:nvPr/>
        </p:nvPicPr>
        <p:blipFill>
          <a:blip r:embed="rId3" cstate="print"/>
          <a:srcRect/>
          <a:stretch>
            <a:fillRect/>
          </a:stretch>
        </p:blipFill>
        <p:spPr bwMode="auto">
          <a:xfrm>
            <a:off x="2236347" y="2104496"/>
            <a:ext cx="7719307" cy="2975504"/>
          </a:xfrm>
          <a:prstGeom prst="rect">
            <a:avLst/>
          </a:prstGeom>
          <a:noFill/>
          <a:ln w="9525">
            <a:noFill/>
            <a:miter lim="800000"/>
            <a:headEnd/>
            <a:tailEnd/>
          </a:ln>
        </p:spPr>
      </p:pic>
      <p:grpSp>
        <p:nvGrpSpPr>
          <p:cNvPr id="6"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4006077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CONFIGURAZIONE BEAN</a:t>
            </a:r>
            <a:endParaRPr lang="it-IT" sz="3200" b="1" dirty="0">
              <a:solidFill>
                <a:prstClr val="black"/>
              </a:solidFill>
            </a:endParaRPr>
          </a:p>
        </p:txBody>
      </p:sp>
      <p:sp>
        <p:nvSpPr>
          <p:cNvPr id="4" name="CasellaDiTesto 3"/>
          <p:cNvSpPr txBox="1"/>
          <p:nvPr/>
        </p:nvSpPr>
        <p:spPr>
          <a:xfrm>
            <a:off x="982133" y="1286934"/>
            <a:ext cx="10735734" cy="4524315"/>
          </a:xfrm>
          <a:prstGeom prst="rect">
            <a:avLst/>
          </a:prstGeom>
          <a:noFill/>
        </p:spPr>
        <p:txBody>
          <a:bodyPr wrap="square" rtlCol="0">
            <a:spAutoFit/>
          </a:bodyPr>
          <a:lstStyle/>
          <a:p>
            <a:r>
              <a:rPr lang="it-IT" sz="2400" dirty="0" err="1" smtClean="0"/>
              <a:t>Spring</a:t>
            </a:r>
            <a:r>
              <a:rPr lang="it-IT" sz="2400" dirty="0" smtClean="0"/>
              <a:t> è responsabile di creare, gestire ed associare i Bean creati; rimane onere dello sviluppatore indicare al </a:t>
            </a:r>
            <a:r>
              <a:rPr lang="it-IT" sz="2400" dirty="0" err="1" smtClean="0"/>
              <a:t>framework</a:t>
            </a:r>
            <a:r>
              <a:rPr lang="it-IT" sz="2400" dirty="0" smtClean="0"/>
              <a:t> quali oggetti dovranno essere gestiti come Bean </a:t>
            </a:r>
            <a:r>
              <a:rPr lang="it-IT" sz="2400" dirty="0" err="1" smtClean="0"/>
              <a:t>Spring</a:t>
            </a:r>
            <a:r>
              <a:rPr lang="it-IT" sz="2400" dirty="0" smtClean="0"/>
              <a:t>.</a:t>
            </a:r>
          </a:p>
          <a:p>
            <a:endParaRPr lang="it-IT" sz="2400" dirty="0" smtClean="0"/>
          </a:p>
          <a:p>
            <a:r>
              <a:rPr lang="it-IT" sz="2400" dirty="0" err="1" smtClean="0"/>
              <a:t>Spring</a:t>
            </a:r>
            <a:r>
              <a:rPr lang="it-IT" sz="2400" dirty="0" smtClean="0"/>
              <a:t> offre 3 diverse modalità per configurare i Bean:</a:t>
            </a:r>
          </a:p>
          <a:p>
            <a:pPr>
              <a:buFontTx/>
              <a:buChar char="-"/>
            </a:pPr>
            <a:r>
              <a:rPr lang="it-IT" sz="2400" b="1" dirty="0" smtClean="0"/>
              <a:t>Configurazione automatica</a:t>
            </a:r>
          </a:p>
          <a:p>
            <a:pPr>
              <a:buFontTx/>
              <a:buChar char="-"/>
            </a:pPr>
            <a:r>
              <a:rPr lang="it-IT" sz="2400" b="1" dirty="0" smtClean="0"/>
              <a:t>Configurazione Java</a:t>
            </a:r>
          </a:p>
          <a:p>
            <a:pPr>
              <a:buFontTx/>
              <a:buChar char="-"/>
            </a:pPr>
            <a:r>
              <a:rPr lang="it-IT" sz="2400" b="1" dirty="0" smtClean="0"/>
              <a:t>Configurazione Xml</a:t>
            </a:r>
          </a:p>
          <a:p>
            <a:pPr>
              <a:buFontTx/>
              <a:buChar char="-"/>
            </a:pPr>
            <a:endParaRPr lang="it-IT" sz="2400" dirty="0" smtClean="0"/>
          </a:p>
          <a:p>
            <a:r>
              <a:rPr lang="it-IT" sz="2400" u="sng" dirty="0" smtClean="0"/>
              <a:t>Si consiglia di utilizzare la configurazione automatica e solo se non sufficiente, utilizzare la configurazione esplicita Java.</a:t>
            </a:r>
            <a:r>
              <a:rPr lang="it-IT" sz="2400" dirty="0" smtClean="0"/>
              <a:t> </a:t>
            </a:r>
          </a:p>
          <a:p>
            <a:r>
              <a:rPr lang="it-IT" sz="2400" dirty="0" smtClean="0"/>
              <a:t>Evitare di utilizzare la configurazione Xml poiché risulta sempre più lunga e prolissa. </a:t>
            </a:r>
          </a:p>
        </p:txBody>
      </p:sp>
      <p:grpSp>
        <p:nvGrpSpPr>
          <p:cNvPr id="7" name="Gruppo 6"/>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4017922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23550" y="395784"/>
            <a:ext cx="6744901" cy="584775"/>
          </a:xfrm>
          <a:prstGeom prst="rect">
            <a:avLst/>
          </a:prstGeom>
          <a:noFill/>
        </p:spPr>
        <p:txBody>
          <a:bodyPr wrap="square" rtlCol="0">
            <a:spAutoFit/>
          </a:bodyPr>
          <a:lstStyle/>
          <a:p>
            <a:pPr algn="ctr"/>
            <a:r>
              <a:rPr lang="it-IT" sz="3200" b="1" dirty="0" smtClean="0">
                <a:solidFill>
                  <a:prstClr val="black"/>
                </a:solidFill>
              </a:rPr>
              <a:t>CONFIGURAZIONE AUTOMATICA (1)</a:t>
            </a:r>
          </a:p>
        </p:txBody>
      </p:sp>
      <p:pic>
        <p:nvPicPr>
          <p:cNvPr id="4" name="Picture 2"/>
          <p:cNvPicPr>
            <a:picLocks noChangeAspect="1" noChangeArrowheads="1"/>
          </p:cNvPicPr>
          <p:nvPr/>
        </p:nvPicPr>
        <p:blipFill>
          <a:blip r:embed="rId3" cstate="print"/>
          <a:srcRect/>
          <a:stretch>
            <a:fillRect/>
          </a:stretch>
        </p:blipFill>
        <p:spPr bwMode="auto">
          <a:xfrm>
            <a:off x="1728346" y="1579562"/>
            <a:ext cx="7719307" cy="2975504"/>
          </a:xfrm>
          <a:prstGeom prst="rect">
            <a:avLst/>
          </a:prstGeom>
          <a:noFill/>
          <a:ln w="9525">
            <a:noFill/>
            <a:miter lim="800000"/>
            <a:headEnd/>
            <a:tailEnd/>
          </a:ln>
        </p:spPr>
      </p:pic>
      <p:sp>
        <p:nvSpPr>
          <p:cNvPr id="5" name="CasellaDiTesto 4"/>
          <p:cNvSpPr txBox="1"/>
          <p:nvPr/>
        </p:nvSpPr>
        <p:spPr>
          <a:xfrm>
            <a:off x="948266" y="4758267"/>
            <a:ext cx="10735734" cy="1200329"/>
          </a:xfrm>
          <a:prstGeom prst="rect">
            <a:avLst/>
          </a:prstGeom>
          <a:noFill/>
        </p:spPr>
        <p:txBody>
          <a:bodyPr wrap="square" rtlCol="0">
            <a:spAutoFit/>
          </a:bodyPr>
          <a:lstStyle/>
          <a:p>
            <a:r>
              <a:rPr lang="it-IT" sz="2400" b="1" dirty="0" err="1" smtClean="0"/>
              <a:t>@Configuration</a:t>
            </a:r>
            <a:r>
              <a:rPr lang="it-IT" sz="2400" dirty="0" smtClean="0"/>
              <a:t>: indica che la classe descrive configurazione dei </a:t>
            </a:r>
            <a:r>
              <a:rPr lang="it-IT" sz="2400" dirty="0" err="1" smtClean="0"/>
              <a:t>bean</a:t>
            </a:r>
            <a:endParaRPr lang="it-IT" sz="2400" dirty="0" smtClean="0"/>
          </a:p>
          <a:p>
            <a:r>
              <a:rPr lang="it-IT" sz="2400" b="1" dirty="0" err="1" smtClean="0"/>
              <a:t>@ComponentScan</a:t>
            </a:r>
            <a:r>
              <a:rPr lang="it-IT" sz="2400" dirty="0" smtClean="0"/>
              <a:t>: indica che la configurazione dei </a:t>
            </a:r>
            <a:r>
              <a:rPr lang="it-IT" sz="2400" dirty="0" err="1" smtClean="0"/>
              <a:t>bean</a:t>
            </a:r>
            <a:r>
              <a:rPr lang="it-IT" sz="2400" dirty="0" smtClean="0"/>
              <a:t> non avverrà in modo esplicito in questa classe ma tramite annotazioni nelle singole classi</a:t>
            </a:r>
          </a:p>
        </p:txBody>
      </p:sp>
      <p:sp>
        <p:nvSpPr>
          <p:cNvPr id="6" name="Fumetto 1 5"/>
          <p:cNvSpPr/>
          <p:nvPr/>
        </p:nvSpPr>
        <p:spPr>
          <a:xfrm>
            <a:off x="4673599" y="1862666"/>
            <a:ext cx="7264400" cy="1371601"/>
          </a:xfrm>
          <a:prstGeom prst="wedgeRectCallout">
            <a:avLst>
              <a:gd name="adj1" fmla="val -60614"/>
              <a:gd name="adj2" fmla="val 50452"/>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Così dichiarata, la scansione delle classi  avverrà solo nel suo package di appartenenza e nei sotto package. Se si vuole  ricercare in diversi package basta utilizzare la seguente sintassi:</a:t>
            </a:r>
          </a:p>
          <a:p>
            <a:pPr algn="ctr"/>
            <a:r>
              <a:rPr lang="it-IT" b="1" dirty="0" err="1" smtClean="0">
                <a:solidFill>
                  <a:schemeClr val="tx1"/>
                </a:solidFill>
              </a:rPr>
              <a:t>@ComponentScan</a:t>
            </a:r>
            <a:r>
              <a:rPr lang="it-IT" b="1" dirty="0" smtClean="0">
                <a:solidFill>
                  <a:schemeClr val="tx1"/>
                </a:solidFill>
              </a:rPr>
              <a:t>(</a:t>
            </a:r>
            <a:r>
              <a:rPr lang="it-IT" b="1" dirty="0" err="1" smtClean="0">
                <a:solidFill>
                  <a:schemeClr val="tx1"/>
                </a:solidFill>
              </a:rPr>
              <a:t>basePackageClasses=</a:t>
            </a:r>
            <a:r>
              <a:rPr lang="it-IT" b="1" dirty="0" smtClean="0">
                <a:solidFill>
                  <a:schemeClr val="tx1"/>
                </a:solidFill>
              </a:rPr>
              <a:t>{</a:t>
            </a:r>
            <a:r>
              <a:rPr lang="it-IT" b="1" dirty="0" err="1" smtClean="0">
                <a:solidFill>
                  <a:schemeClr val="tx1"/>
                </a:solidFill>
              </a:rPr>
              <a:t>CDPlayer.class</a:t>
            </a:r>
            <a:r>
              <a:rPr lang="it-IT" b="1" dirty="0" smtClean="0">
                <a:solidFill>
                  <a:schemeClr val="tx1"/>
                </a:solidFill>
              </a:rPr>
              <a:t>, </a:t>
            </a:r>
            <a:r>
              <a:rPr lang="it-IT" b="1" dirty="0" err="1" smtClean="0">
                <a:solidFill>
                  <a:schemeClr val="tx1"/>
                </a:solidFill>
              </a:rPr>
              <a:t>DVDPlayer.class</a:t>
            </a:r>
            <a:r>
              <a:rPr lang="it-IT" b="1" dirty="0" smtClean="0">
                <a:solidFill>
                  <a:schemeClr val="tx1"/>
                </a:solidFill>
              </a:rPr>
              <a:t>})</a:t>
            </a:r>
          </a:p>
        </p:txBody>
      </p:sp>
      <p:grpSp>
        <p:nvGrpSpPr>
          <p:cNvPr id="7" name="Gruppo 6"/>
          <p:cNvGrpSpPr/>
          <p:nvPr/>
        </p:nvGrpSpPr>
        <p:grpSpPr>
          <a:xfrm>
            <a:off x="9956801" y="0"/>
            <a:ext cx="2235199" cy="800942"/>
            <a:chOff x="9956801" y="0"/>
            <a:chExt cx="2235199" cy="800942"/>
          </a:xfrm>
        </p:grpSpPr>
        <p:pic>
          <p:nvPicPr>
            <p:cNvPr id="8" name="Immagine 7"/>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9" name="CasellaDiTesto 8"/>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705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23550" y="395784"/>
            <a:ext cx="6744901" cy="584775"/>
          </a:xfrm>
          <a:prstGeom prst="rect">
            <a:avLst/>
          </a:prstGeom>
          <a:noFill/>
        </p:spPr>
        <p:txBody>
          <a:bodyPr wrap="square" rtlCol="0">
            <a:spAutoFit/>
          </a:bodyPr>
          <a:lstStyle/>
          <a:p>
            <a:pPr algn="ctr"/>
            <a:r>
              <a:rPr lang="it-IT" sz="3200" b="1" dirty="0" smtClean="0">
                <a:solidFill>
                  <a:prstClr val="black"/>
                </a:solidFill>
              </a:rPr>
              <a:t>CONFIGURAZIONE AUTOMATICA (2)</a:t>
            </a:r>
          </a:p>
        </p:txBody>
      </p:sp>
      <p:sp>
        <p:nvSpPr>
          <p:cNvPr id="5" name="CasellaDiTesto 4"/>
          <p:cNvSpPr txBox="1"/>
          <p:nvPr/>
        </p:nvSpPr>
        <p:spPr>
          <a:xfrm>
            <a:off x="685800" y="4758267"/>
            <a:ext cx="10820401" cy="1200329"/>
          </a:xfrm>
          <a:prstGeom prst="rect">
            <a:avLst/>
          </a:prstGeom>
          <a:noFill/>
        </p:spPr>
        <p:txBody>
          <a:bodyPr wrap="square" rtlCol="0">
            <a:spAutoFit/>
          </a:bodyPr>
          <a:lstStyle/>
          <a:p>
            <a:r>
              <a:rPr lang="it-IT" sz="2400" dirty="0" err="1" smtClean="0"/>
              <a:t>@Component</a:t>
            </a:r>
            <a:r>
              <a:rPr lang="it-IT" sz="2400" dirty="0" smtClean="0"/>
              <a:t>: indica che gli oggetti di questa classe saranno gestiti come Bean </a:t>
            </a:r>
            <a:r>
              <a:rPr lang="it-IT" sz="2400" dirty="0" err="1" smtClean="0"/>
              <a:t>Spring</a:t>
            </a:r>
            <a:endParaRPr lang="it-IT" sz="2400" dirty="0" smtClean="0"/>
          </a:p>
          <a:p>
            <a:r>
              <a:rPr lang="it-IT" sz="2400" dirty="0" err="1" smtClean="0"/>
              <a:t>@Autowired</a:t>
            </a:r>
            <a:r>
              <a:rPr lang="it-IT" sz="2400" dirty="0" smtClean="0"/>
              <a:t>: indica a </a:t>
            </a:r>
            <a:r>
              <a:rPr lang="it-IT" sz="2400" dirty="0" err="1" smtClean="0"/>
              <a:t>Spring</a:t>
            </a:r>
            <a:r>
              <a:rPr lang="it-IT" sz="2400" dirty="0" smtClean="0"/>
              <a:t> di “iniettare” un </a:t>
            </a:r>
            <a:r>
              <a:rPr lang="it-IT" sz="2400" dirty="0" err="1" smtClean="0"/>
              <a:t>bean</a:t>
            </a:r>
            <a:r>
              <a:rPr lang="it-IT" sz="2400" dirty="0" smtClean="0"/>
              <a:t> del tipo richiesto nella fase d’invocazione del costruttore</a:t>
            </a:r>
          </a:p>
        </p:txBody>
      </p:sp>
      <p:pic>
        <p:nvPicPr>
          <p:cNvPr id="6" name="Picture 2"/>
          <p:cNvPicPr>
            <a:picLocks noChangeAspect="1" noChangeArrowheads="1"/>
          </p:cNvPicPr>
          <p:nvPr/>
        </p:nvPicPr>
        <p:blipFill>
          <a:blip r:embed="rId3" cstate="print"/>
          <a:srcRect l="4264" b="49332"/>
          <a:stretch>
            <a:fillRect/>
          </a:stretch>
        </p:blipFill>
        <p:spPr bwMode="auto">
          <a:xfrm>
            <a:off x="2269067" y="1104590"/>
            <a:ext cx="7162799" cy="3061010"/>
          </a:xfrm>
          <a:prstGeom prst="rect">
            <a:avLst/>
          </a:prstGeom>
          <a:noFill/>
          <a:ln w="9525">
            <a:noFill/>
            <a:miter lim="800000"/>
            <a:headEnd/>
            <a:tailEnd/>
          </a:ln>
        </p:spPr>
      </p:pic>
      <p:sp>
        <p:nvSpPr>
          <p:cNvPr id="7" name="Fumetto 1 6"/>
          <p:cNvSpPr/>
          <p:nvPr/>
        </p:nvSpPr>
        <p:spPr>
          <a:xfrm>
            <a:off x="4436533" y="1337735"/>
            <a:ext cx="7552266" cy="1049866"/>
          </a:xfrm>
          <a:prstGeom prst="wedgeRectCallout">
            <a:avLst>
              <a:gd name="adj1" fmla="val -61313"/>
              <a:gd name="adj2" fmla="val 4798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Così dichiarato l’</a:t>
            </a:r>
            <a:r>
              <a:rPr lang="it-IT" b="1" dirty="0" err="1" smtClean="0">
                <a:solidFill>
                  <a:schemeClr val="tx1"/>
                </a:solidFill>
              </a:rPr>
              <a:t>id</a:t>
            </a:r>
            <a:r>
              <a:rPr lang="it-IT" b="1" dirty="0" smtClean="0">
                <a:solidFill>
                  <a:schemeClr val="tx1"/>
                </a:solidFill>
              </a:rPr>
              <a:t> del Bean sarà uguale al nome della classe con la prima lettera minuscola. Se si vuole dichiarare l’</a:t>
            </a:r>
            <a:r>
              <a:rPr lang="it-IT" b="1" dirty="0" err="1" smtClean="0">
                <a:solidFill>
                  <a:schemeClr val="tx1"/>
                </a:solidFill>
              </a:rPr>
              <a:t>id</a:t>
            </a:r>
            <a:r>
              <a:rPr lang="it-IT" b="1" dirty="0" smtClean="0">
                <a:solidFill>
                  <a:schemeClr val="tx1"/>
                </a:solidFill>
              </a:rPr>
              <a:t> basta usare :</a:t>
            </a:r>
          </a:p>
          <a:p>
            <a:pPr algn="ctr"/>
            <a:r>
              <a:rPr lang="it-IT" b="1" dirty="0" err="1" smtClean="0">
                <a:solidFill>
                  <a:schemeClr val="tx1"/>
                </a:solidFill>
              </a:rPr>
              <a:t>@Component</a:t>
            </a:r>
            <a:r>
              <a:rPr lang="it-IT" b="1" dirty="0" smtClean="0">
                <a:solidFill>
                  <a:schemeClr val="tx1"/>
                </a:solidFill>
              </a:rPr>
              <a:t>(“</a:t>
            </a:r>
            <a:r>
              <a:rPr lang="it-IT" b="1" dirty="0" err="1" smtClean="0">
                <a:solidFill>
                  <a:schemeClr val="tx1"/>
                </a:solidFill>
              </a:rPr>
              <a:t>idName</a:t>
            </a:r>
            <a:r>
              <a:rPr lang="it-IT" b="1" dirty="0" smtClean="0">
                <a:solidFill>
                  <a:schemeClr val="tx1"/>
                </a:solidFill>
              </a:rPr>
              <a:t>”)</a:t>
            </a:r>
            <a:endParaRPr lang="it-IT" b="1" dirty="0">
              <a:solidFill>
                <a:schemeClr val="tx1"/>
              </a:solidFill>
            </a:endParaRPr>
          </a:p>
        </p:txBody>
      </p:sp>
      <p:sp>
        <p:nvSpPr>
          <p:cNvPr id="8" name="Fumetto 1 7"/>
          <p:cNvSpPr/>
          <p:nvPr/>
        </p:nvSpPr>
        <p:spPr>
          <a:xfrm>
            <a:off x="4639734" y="2523068"/>
            <a:ext cx="7332133" cy="1049866"/>
          </a:xfrm>
          <a:prstGeom prst="wedgeRectCallout">
            <a:avLst>
              <a:gd name="adj1" fmla="val -58542"/>
              <a:gd name="adj2" fmla="val 4475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Se non trova nessun Bean che soddisfa l’</a:t>
            </a:r>
            <a:r>
              <a:rPr lang="it-IT" b="1" dirty="0" err="1" smtClean="0">
                <a:solidFill>
                  <a:schemeClr val="tx1"/>
                </a:solidFill>
              </a:rPr>
              <a:t>Injection</a:t>
            </a:r>
            <a:r>
              <a:rPr lang="it-IT" b="1" dirty="0" smtClean="0">
                <a:solidFill>
                  <a:schemeClr val="tx1"/>
                </a:solidFill>
              </a:rPr>
              <a:t> o ne trova più di uno, genera un’eccezione. Per </a:t>
            </a:r>
            <a:r>
              <a:rPr lang="it-IT" b="1" dirty="0" err="1" smtClean="0">
                <a:solidFill>
                  <a:schemeClr val="tx1"/>
                </a:solidFill>
              </a:rPr>
              <a:t>ovvaire</a:t>
            </a:r>
            <a:r>
              <a:rPr lang="it-IT" b="1" dirty="0" smtClean="0">
                <a:solidFill>
                  <a:schemeClr val="tx1"/>
                </a:solidFill>
              </a:rPr>
              <a:t> al primo caso:</a:t>
            </a:r>
          </a:p>
          <a:p>
            <a:pPr algn="ctr"/>
            <a:r>
              <a:rPr lang="it-IT" b="1" dirty="0" err="1" smtClean="0">
                <a:solidFill>
                  <a:schemeClr val="tx1"/>
                </a:solidFill>
              </a:rPr>
              <a:t>@Autowired</a:t>
            </a:r>
            <a:r>
              <a:rPr lang="it-IT" b="1" dirty="0" smtClean="0">
                <a:solidFill>
                  <a:schemeClr val="tx1"/>
                </a:solidFill>
              </a:rPr>
              <a:t>(</a:t>
            </a:r>
            <a:r>
              <a:rPr lang="it-IT" b="1" dirty="0" err="1" smtClean="0">
                <a:solidFill>
                  <a:schemeClr val="tx1"/>
                </a:solidFill>
              </a:rPr>
              <a:t>required=false</a:t>
            </a:r>
            <a:r>
              <a:rPr lang="it-IT" b="1" dirty="0" smtClean="0">
                <a:solidFill>
                  <a:schemeClr val="tx1"/>
                </a:solidFill>
              </a:rPr>
              <a:t>)</a:t>
            </a:r>
          </a:p>
        </p:txBody>
      </p:sp>
      <p:grpSp>
        <p:nvGrpSpPr>
          <p:cNvPr id="9" name="Gruppo 8"/>
          <p:cNvGrpSpPr/>
          <p:nvPr/>
        </p:nvGrpSpPr>
        <p:grpSpPr>
          <a:xfrm>
            <a:off x="9956801" y="0"/>
            <a:ext cx="2235199" cy="800942"/>
            <a:chOff x="9956801" y="0"/>
            <a:chExt cx="2235199" cy="800942"/>
          </a:xfrm>
        </p:grpSpPr>
        <p:pic>
          <p:nvPicPr>
            <p:cNvPr id="10" name="Immagin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1" name="CasellaDiTesto 10"/>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705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bg/>
                                          </p:spTgt>
                                        </p:tgtEl>
                                        <p:attrNameLst>
                                          <p:attrName>style.visibility</p:attrName>
                                        </p:attrNameLst>
                                      </p:cBhvr>
                                      <p:to>
                                        <p:strVal val="visible"/>
                                      </p:to>
                                    </p:set>
                                    <p:animEffect transition="in" filter="fade">
                                      <p:cBhvr>
                                        <p:cTn id="18" dur="500"/>
                                        <p:tgtEl>
                                          <p:spTgt spid="8">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500"/>
                                        <p:tgtEl>
                                          <p:spTgt spid="8">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animBg="1"/>
      <p:bldP spid="8" grpId="0" uiExpand="1"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3" cstate="print"/>
          <a:srcRect t="76035"/>
          <a:stretch/>
        </p:blipFill>
        <p:spPr bwMode="auto">
          <a:xfrm>
            <a:off x="415925" y="4072128"/>
            <a:ext cx="6654924" cy="1150113"/>
          </a:xfrm>
          <a:prstGeom prst="rect">
            <a:avLst/>
          </a:prstGeom>
          <a:noFill/>
          <a:ln w="9525">
            <a:noFill/>
            <a:miter lim="800000"/>
            <a:headEnd/>
            <a:tailEnd/>
          </a:ln>
        </p:spPr>
      </p:pic>
      <p:pic>
        <p:nvPicPr>
          <p:cNvPr id="12" name="Picture 3"/>
          <p:cNvPicPr>
            <a:picLocks noChangeAspect="1" noChangeArrowheads="1"/>
          </p:cNvPicPr>
          <p:nvPr/>
        </p:nvPicPr>
        <p:blipFill rotWithShape="1">
          <a:blip r:embed="rId3" cstate="print"/>
          <a:srcRect b="51338"/>
          <a:stretch/>
        </p:blipFill>
        <p:spPr bwMode="auto">
          <a:xfrm>
            <a:off x="415924" y="1572829"/>
            <a:ext cx="6654924" cy="2335325"/>
          </a:xfrm>
          <a:prstGeom prst="rect">
            <a:avLst/>
          </a:prstGeom>
          <a:noFill/>
          <a:ln w="9525">
            <a:noFill/>
            <a:miter lim="800000"/>
            <a:headEnd/>
            <a:tailEnd/>
          </a:ln>
        </p:spPr>
      </p:pic>
      <p:cxnSp>
        <p:nvCxnSpPr>
          <p:cNvPr id="5" name="Connettore diritto 4"/>
          <p:cNvCxnSpPr/>
          <p:nvPr/>
        </p:nvCxnSpPr>
        <p:spPr>
          <a:xfrm>
            <a:off x="7070849" y="1326991"/>
            <a:ext cx="0" cy="4709588"/>
          </a:xfrm>
          <a:prstGeom prst="line">
            <a:avLst/>
          </a:prstGeom>
        </p:spPr>
        <p:style>
          <a:lnRef idx="3">
            <a:schemeClr val="accent6"/>
          </a:lnRef>
          <a:fillRef idx="0">
            <a:schemeClr val="accent6"/>
          </a:fillRef>
          <a:effectRef idx="2">
            <a:schemeClr val="accent6"/>
          </a:effectRef>
          <a:fontRef idx="minor">
            <a:schemeClr val="tx1"/>
          </a:fontRef>
        </p:style>
      </p:cxnSp>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CONFIGURAZIONE JAVA</a:t>
            </a:r>
            <a:endParaRPr lang="it-IT" sz="3200" b="1" dirty="0">
              <a:solidFill>
                <a:prstClr val="black"/>
              </a:solidFill>
            </a:endParaRPr>
          </a:p>
        </p:txBody>
      </p:sp>
      <p:sp>
        <p:nvSpPr>
          <p:cNvPr id="4" name="CasellaDiTesto 3"/>
          <p:cNvSpPr txBox="1"/>
          <p:nvPr/>
        </p:nvSpPr>
        <p:spPr>
          <a:xfrm>
            <a:off x="7070849" y="1900368"/>
            <a:ext cx="5058508" cy="4154984"/>
          </a:xfrm>
          <a:prstGeom prst="rect">
            <a:avLst/>
          </a:prstGeom>
          <a:noFill/>
        </p:spPr>
        <p:txBody>
          <a:bodyPr wrap="square" rtlCol="0">
            <a:spAutoFit/>
          </a:bodyPr>
          <a:lstStyle/>
          <a:p>
            <a:pPr marL="342900" indent="-342900">
              <a:buFont typeface="Courier New" panose="02070309020205020404" pitchFamily="49" charset="0"/>
              <a:buChar char="o"/>
            </a:pPr>
            <a:r>
              <a:rPr lang="it-IT" sz="2400" dirty="0" smtClean="0"/>
              <a:t>Le classi di dominio non presentano annotazioni per essere dichiarate Bean </a:t>
            </a:r>
            <a:r>
              <a:rPr lang="it-IT" sz="2400" dirty="0" err="1" smtClean="0"/>
              <a:t>Spring</a:t>
            </a:r>
            <a:endParaRPr lang="it-IT" sz="2400" dirty="0" smtClean="0"/>
          </a:p>
          <a:p>
            <a:endParaRPr lang="it-IT" sz="2400" dirty="0" smtClean="0"/>
          </a:p>
          <a:p>
            <a:pPr marL="342900" indent="-342900">
              <a:buFont typeface="Courier New" panose="02070309020205020404" pitchFamily="49" charset="0"/>
              <a:buChar char="o"/>
            </a:pPr>
            <a:r>
              <a:rPr lang="it-IT" sz="2400" dirty="0" smtClean="0"/>
              <a:t> Utile quando si vogliono gestire come Bean oggetti di librerie esterne in cui non sarebbe possibile utilizzare il </a:t>
            </a:r>
            <a:r>
              <a:rPr lang="it-IT" sz="2400" dirty="0" err="1" smtClean="0"/>
              <a:t>@ComponentScan</a:t>
            </a:r>
            <a:endParaRPr lang="it-IT" sz="2400" dirty="0" smtClean="0"/>
          </a:p>
          <a:p>
            <a:endParaRPr lang="it-IT" sz="2400" dirty="0" smtClean="0"/>
          </a:p>
          <a:p>
            <a:pPr>
              <a:buFontTx/>
              <a:buChar char="-"/>
            </a:pPr>
            <a:endParaRPr lang="it-IT" sz="2400" dirty="0" smtClean="0"/>
          </a:p>
          <a:p>
            <a:endParaRPr lang="it-IT" sz="2400" dirty="0" smtClean="0"/>
          </a:p>
        </p:txBody>
      </p:sp>
      <p:sp>
        <p:nvSpPr>
          <p:cNvPr id="7" name="Fumetto 1 6"/>
          <p:cNvSpPr/>
          <p:nvPr/>
        </p:nvSpPr>
        <p:spPr>
          <a:xfrm>
            <a:off x="2319866" y="2215559"/>
            <a:ext cx="7552266" cy="1049866"/>
          </a:xfrm>
          <a:prstGeom prst="wedgeRectCallout">
            <a:avLst>
              <a:gd name="adj1" fmla="val -61313"/>
              <a:gd name="adj2" fmla="val 4798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smtClean="0">
                <a:solidFill>
                  <a:schemeClr val="tx1"/>
                </a:solidFill>
              </a:rPr>
              <a:t>@Bean</a:t>
            </a:r>
            <a:r>
              <a:rPr lang="it-IT" b="1" dirty="0" smtClean="0">
                <a:solidFill>
                  <a:schemeClr val="tx1"/>
                </a:solidFill>
              </a:rPr>
              <a:t>: per definire che quel metodo comprende la logica di creazione del Bean dichiarato dal tipo di </a:t>
            </a:r>
            <a:r>
              <a:rPr lang="it-IT" b="1" dirty="0" err="1" smtClean="0">
                <a:solidFill>
                  <a:schemeClr val="tx1"/>
                </a:solidFill>
              </a:rPr>
              <a:t>Return</a:t>
            </a:r>
            <a:endParaRPr lang="it-IT" b="1" dirty="0">
              <a:solidFill>
                <a:schemeClr val="tx1"/>
              </a:solidFill>
            </a:endParaRPr>
          </a:p>
        </p:txBody>
      </p:sp>
      <p:sp>
        <p:nvSpPr>
          <p:cNvPr id="8" name="Fumetto 1 7"/>
          <p:cNvSpPr/>
          <p:nvPr/>
        </p:nvSpPr>
        <p:spPr>
          <a:xfrm>
            <a:off x="3996267" y="5108403"/>
            <a:ext cx="7552266" cy="1049866"/>
          </a:xfrm>
          <a:prstGeom prst="wedgeRectCallout">
            <a:avLst>
              <a:gd name="adj1" fmla="val -55879"/>
              <a:gd name="adj2" fmla="val -52662"/>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Per utilizzare un Bean come parametro di un altro costruttore, basta utilizzare il suo </a:t>
            </a:r>
            <a:r>
              <a:rPr lang="it-IT" b="1" dirty="0" err="1" smtClean="0">
                <a:solidFill>
                  <a:schemeClr val="tx1"/>
                </a:solidFill>
              </a:rPr>
              <a:t>Id</a:t>
            </a:r>
            <a:endParaRPr lang="it-IT" b="1" dirty="0">
              <a:solidFill>
                <a:schemeClr val="tx1"/>
              </a:solidFill>
            </a:endParaRPr>
          </a:p>
        </p:txBody>
      </p:sp>
      <p:grpSp>
        <p:nvGrpSpPr>
          <p:cNvPr id="9" name="Gruppo 8"/>
          <p:cNvGrpSpPr/>
          <p:nvPr/>
        </p:nvGrpSpPr>
        <p:grpSpPr>
          <a:xfrm>
            <a:off x="9956801" y="0"/>
            <a:ext cx="2235199" cy="800942"/>
            <a:chOff x="9956801" y="0"/>
            <a:chExt cx="2235199" cy="800942"/>
          </a:xfrm>
        </p:grpSpPr>
        <p:pic>
          <p:nvPicPr>
            <p:cNvPr id="10" name="Immagin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1" name="CasellaDiTesto 10"/>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94572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fade">
                                      <p:cBhvr>
                                        <p:cTn id="15" dur="500"/>
                                        <p:tgtEl>
                                          <p:spTgt spid="8">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8" grpId="0"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1077218"/>
          </a:xfrm>
          <a:prstGeom prst="rect">
            <a:avLst/>
          </a:prstGeom>
          <a:noFill/>
        </p:spPr>
        <p:txBody>
          <a:bodyPr wrap="square" rtlCol="0">
            <a:spAutoFit/>
          </a:bodyPr>
          <a:lstStyle/>
          <a:p>
            <a:pPr algn="ctr"/>
            <a:r>
              <a:rPr lang="it-IT" sz="3200" b="1" dirty="0" smtClean="0">
                <a:solidFill>
                  <a:prstClr val="black"/>
                </a:solidFill>
              </a:rPr>
              <a:t>CONFIGURAZIONE/ WIRING XML</a:t>
            </a:r>
            <a:endParaRPr lang="it-IT" sz="3200" b="1" dirty="0">
              <a:solidFill>
                <a:prstClr val="black"/>
              </a:solidFill>
            </a:endParaRPr>
          </a:p>
        </p:txBody>
      </p:sp>
      <p:pic>
        <p:nvPicPr>
          <p:cNvPr id="3074" name="Picture 2"/>
          <p:cNvPicPr>
            <a:picLocks noChangeAspect="1" noChangeArrowheads="1"/>
          </p:cNvPicPr>
          <p:nvPr/>
        </p:nvPicPr>
        <p:blipFill>
          <a:blip r:embed="rId3" cstate="print"/>
          <a:srcRect/>
          <a:stretch>
            <a:fillRect/>
          </a:stretch>
        </p:blipFill>
        <p:spPr bwMode="auto">
          <a:xfrm>
            <a:off x="1754982" y="1768475"/>
            <a:ext cx="8682037" cy="3131226"/>
          </a:xfrm>
          <a:prstGeom prst="rect">
            <a:avLst/>
          </a:prstGeom>
          <a:noFill/>
          <a:ln w="9525">
            <a:noFill/>
            <a:miter lim="800000"/>
            <a:headEnd/>
            <a:tailEnd/>
          </a:ln>
        </p:spPr>
      </p:pic>
      <p:sp>
        <p:nvSpPr>
          <p:cNvPr id="5" name="CasellaDiTesto 4"/>
          <p:cNvSpPr txBox="1"/>
          <p:nvPr/>
        </p:nvSpPr>
        <p:spPr>
          <a:xfrm>
            <a:off x="1430867" y="5317066"/>
            <a:ext cx="9330266" cy="1200329"/>
          </a:xfrm>
          <a:prstGeom prst="rect">
            <a:avLst/>
          </a:prstGeom>
          <a:noFill/>
        </p:spPr>
        <p:txBody>
          <a:bodyPr wrap="square" rtlCol="0">
            <a:spAutoFit/>
          </a:bodyPr>
          <a:lstStyle/>
          <a:p>
            <a:r>
              <a:rPr lang="it-IT" sz="2400" dirty="0" smtClean="0"/>
              <a:t>Configurazione sconsigliata in quanto prolissa e complicata da aggiornare.</a:t>
            </a:r>
          </a:p>
          <a:p>
            <a:pPr>
              <a:buFontTx/>
              <a:buChar char="-"/>
            </a:pPr>
            <a:endParaRPr lang="it-IT" sz="2400" dirty="0" smtClean="0"/>
          </a:p>
          <a:p>
            <a:endParaRPr lang="it-IT" sz="2400" dirty="0" smtClean="0"/>
          </a:p>
        </p:txBody>
      </p:sp>
      <p:sp>
        <p:nvSpPr>
          <p:cNvPr id="6" name="Fumetto 1 5"/>
          <p:cNvSpPr/>
          <p:nvPr/>
        </p:nvSpPr>
        <p:spPr>
          <a:xfrm>
            <a:off x="2370667" y="4639732"/>
            <a:ext cx="7552266" cy="745069"/>
          </a:xfrm>
          <a:prstGeom prst="wedgeRectCallout">
            <a:avLst>
              <a:gd name="adj1" fmla="val -19833"/>
              <a:gd name="adj2" fmla="val -11330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Possibilità di definire gli argomenti del costruttore in una forma contratta</a:t>
            </a:r>
            <a:endParaRPr lang="it-IT" b="1" dirty="0">
              <a:solidFill>
                <a:schemeClr val="tx1"/>
              </a:solidFill>
            </a:endParaRPr>
          </a:p>
        </p:txBody>
      </p:sp>
      <p:grpSp>
        <p:nvGrpSpPr>
          <p:cNvPr id="7" name="Gruppo 6"/>
          <p:cNvGrpSpPr/>
          <p:nvPr/>
        </p:nvGrpSpPr>
        <p:grpSpPr>
          <a:xfrm>
            <a:off x="9956801" y="0"/>
            <a:ext cx="2235199" cy="800942"/>
            <a:chOff x="9956801" y="0"/>
            <a:chExt cx="2235199" cy="800942"/>
          </a:xfrm>
        </p:grpSpPr>
        <p:pic>
          <p:nvPicPr>
            <p:cNvPr id="8" name="Immagine 7"/>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9" name="CasellaDiTesto 8"/>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9993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83165" y="1236663"/>
            <a:ext cx="4770967" cy="4759273"/>
          </a:xfrm>
          <a:prstGeom prst="rect">
            <a:avLst/>
          </a:prstGeom>
          <a:noFill/>
          <a:ln w="9525">
            <a:noFill/>
            <a:miter lim="800000"/>
            <a:headEnd/>
            <a:tailEnd/>
          </a:ln>
        </p:spPr>
      </p:pic>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BEAN IN UNIT TEST</a:t>
            </a:r>
            <a:endParaRPr lang="it-IT" sz="3200" b="1" dirty="0">
              <a:solidFill>
                <a:prstClr val="black"/>
              </a:solidFill>
            </a:endParaRPr>
          </a:p>
        </p:txBody>
      </p:sp>
      <p:sp>
        <p:nvSpPr>
          <p:cNvPr id="5" name="CasellaDiTesto 4"/>
          <p:cNvSpPr txBox="1"/>
          <p:nvPr/>
        </p:nvSpPr>
        <p:spPr>
          <a:xfrm>
            <a:off x="5918199" y="1134533"/>
            <a:ext cx="5681133" cy="5878532"/>
          </a:xfrm>
          <a:prstGeom prst="rect">
            <a:avLst/>
          </a:prstGeom>
          <a:noFill/>
        </p:spPr>
        <p:txBody>
          <a:bodyPr wrap="square" rtlCol="0">
            <a:spAutoFit/>
          </a:bodyPr>
          <a:lstStyle/>
          <a:p>
            <a:r>
              <a:rPr lang="it-IT" sz="2400" dirty="0" smtClean="0"/>
              <a:t>Questa classe mostra come i Bean </a:t>
            </a:r>
            <a:r>
              <a:rPr lang="it-IT" sz="2400" dirty="0" err="1" smtClean="0"/>
              <a:t>Spring</a:t>
            </a:r>
            <a:r>
              <a:rPr lang="it-IT" sz="2400" dirty="0" smtClean="0"/>
              <a:t> possano essere “iniettati” anche nella classe di test.</a:t>
            </a:r>
          </a:p>
          <a:p>
            <a:endParaRPr lang="it-IT" sz="1600" dirty="0" smtClean="0"/>
          </a:p>
          <a:p>
            <a:r>
              <a:rPr lang="it-IT" sz="2400" dirty="0" err="1" smtClean="0"/>
              <a:t>@RunWith</a:t>
            </a:r>
            <a:r>
              <a:rPr lang="it-IT" sz="2400" dirty="0" smtClean="0"/>
              <a:t>(): indica che la classe utilizza proprietà </a:t>
            </a:r>
            <a:r>
              <a:rPr lang="it-IT" sz="2400" dirty="0" err="1" smtClean="0"/>
              <a:t>JUnit</a:t>
            </a:r>
            <a:r>
              <a:rPr lang="it-IT" sz="2400" dirty="0" smtClean="0"/>
              <a:t> di </a:t>
            </a:r>
            <a:r>
              <a:rPr lang="it-IT" sz="2400" dirty="0" err="1" smtClean="0"/>
              <a:t>Spring</a:t>
            </a:r>
            <a:endParaRPr lang="it-IT" sz="2400" dirty="0" smtClean="0"/>
          </a:p>
          <a:p>
            <a:endParaRPr lang="it-IT" sz="1600" dirty="0" smtClean="0"/>
          </a:p>
          <a:p>
            <a:r>
              <a:rPr lang="it-IT" sz="2400" dirty="0" err="1" smtClean="0"/>
              <a:t>@ContextConfiguration</a:t>
            </a:r>
            <a:r>
              <a:rPr lang="it-IT" sz="2400" dirty="0" smtClean="0"/>
              <a:t>: si indica la classe di configurazione dei </a:t>
            </a:r>
            <a:r>
              <a:rPr lang="it-IT" sz="2400" dirty="0" err="1" smtClean="0"/>
              <a:t>bean</a:t>
            </a:r>
            <a:r>
              <a:rPr lang="it-IT" sz="2400" dirty="0" smtClean="0"/>
              <a:t> </a:t>
            </a:r>
            <a:r>
              <a:rPr lang="it-IT" sz="2400" dirty="0" err="1" smtClean="0"/>
              <a:t>Spring</a:t>
            </a:r>
            <a:r>
              <a:rPr lang="it-IT" sz="2400" dirty="0" smtClean="0"/>
              <a:t> da utilizzare</a:t>
            </a:r>
          </a:p>
          <a:p>
            <a:endParaRPr lang="it-IT" sz="1600" dirty="0" smtClean="0"/>
          </a:p>
          <a:p>
            <a:r>
              <a:rPr lang="it-IT" sz="2400" dirty="0" err="1" smtClean="0"/>
              <a:t>@Autowired</a:t>
            </a:r>
            <a:r>
              <a:rPr lang="it-IT" sz="2400" dirty="0" smtClean="0"/>
              <a:t>: </a:t>
            </a:r>
            <a:r>
              <a:rPr lang="it-IT" sz="2400" dirty="0" err="1" smtClean="0"/>
              <a:t>injection</a:t>
            </a:r>
            <a:r>
              <a:rPr lang="it-IT" sz="2400" dirty="0" smtClean="0"/>
              <a:t> del </a:t>
            </a:r>
            <a:r>
              <a:rPr lang="it-IT" sz="2400" dirty="0" err="1" smtClean="0"/>
              <a:t>bean</a:t>
            </a:r>
            <a:r>
              <a:rPr lang="it-IT" sz="2400" dirty="0" smtClean="0"/>
              <a:t> effettuato a livello di variabile d’istanza</a:t>
            </a:r>
          </a:p>
          <a:p>
            <a:endParaRPr lang="it-IT" sz="1600" dirty="0" smtClean="0"/>
          </a:p>
          <a:p>
            <a:r>
              <a:rPr lang="it-IT" sz="2400" dirty="0" err="1" smtClean="0"/>
              <a:t>@Test</a:t>
            </a:r>
            <a:r>
              <a:rPr lang="it-IT" sz="2400" dirty="0" smtClean="0"/>
              <a:t>: identifico il metodo come un caso di test</a:t>
            </a:r>
          </a:p>
          <a:p>
            <a:pPr>
              <a:buFontTx/>
              <a:buChar char="-"/>
            </a:pPr>
            <a:endParaRPr lang="it-IT" sz="2400" dirty="0" smtClean="0"/>
          </a:p>
          <a:p>
            <a:endParaRPr lang="it-IT" sz="2400" dirty="0" smtClean="0"/>
          </a:p>
        </p:txBody>
      </p:sp>
      <p:grpSp>
        <p:nvGrpSpPr>
          <p:cNvPr id="6"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cxnSp>
        <p:nvCxnSpPr>
          <p:cNvPr id="9" name="Connettore diritto 8"/>
          <p:cNvCxnSpPr/>
          <p:nvPr/>
        </p:nvCxnSpPr>
        <p:spPr>
          <a:xfrm flipH="1">
            <a:off x="5766816" y="1236663"/>
            <a:ext cx="12192" cy="5066601"/>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699938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CONFIGURAZIONE MISTA</a:t>
            </a:r>
            <a:endParaRPr lang="it-IT" sz="3200" b="1" dirty="0">
              <a:solidFill>
                <a:prstClr val="black"/>
              </a:solidFill>
            </a:endParaRPr>
          </a:p>
        </p:txBody>
      </p:sp>
      <p:pic>
        <p:nvPicPr>
          <p:cNvPr id="6" name="Picture 2"/>
          <p:cNvPicPr>
            <a:picLocks noChangeAspect="1" noChangeArrowheads="1"/>
          </p:cNvPicPr>
          <p:nvPr/>
        </p:nvPicPr>
        <p:blipFill>
          <a:blip r:embed="rId2" cstate="print"/>
          <a:srcRect/>
          <a:stretch>
            <a:fillRect/>
          </a:stretch>
        </p:blipFill>
        <p:spPr bwMode="auto">
          <a:xfrm>
            <a:off x="3965260" y="1245653"/>
            <a:ext cx="4261481" cy="2996354"/>
          </a:xfrm>
          <a:prstGeom prst="rect">
            <a:avLst/>
          </a:prstGeom>
          <a:noFill/>
          <a:ln w="9525">
            <a:noFill/>
            <a:miter lim="800000"/>
            <a:headEnd/>
            <a:tailEnd/>
          </a:ln>
        </p:spPr>
      </p:pic>
      <p:sp>
        <p:nvSpPr>
          <p:cNvPr id="7" name="CasellaDiTesto 6"/>
          <p:cNvSpPr txBox="1"/>
          <p:nvPr/>
        </p:nvSpPr>
        <p:spPr>
          <a:xfrm>
            <a:off x="770465" y="4352543"/>
            <a:ext cx="11133668" cy="2308324"/>
          </a:xfrm>
          <a:prstGeom prst="rect">
            <a:avLst/>
          </a:prstGeom>
          <a:noFill/>
        </p:spPr>
        <p:txBody>
          <a:bodyPr wrap="square" rtlCol="0">
            <a:spAutoFit/>
          </a:bodyPr>
          <a:lstStyle/>
          <a:p>
            <a:r>
              <a:rPr lang="it-IT" sz="2400" dirty="0" smtClean="0"/>
              <a:t>E’ possibile definire i Bean in diversi modi e in diverse classi/file simultaneamente ma ricordarsi che il </a:t>
            </a:r>
            <a:r>
              <a:rPr lang="it-IT" sz="2400" dirty="0" err="1" smtClean="0"/>
              <a:t>bean</a:t>
            </a:r>
            <a:r>
              <a:rPr lang="it-IT" sz="2400" dirty="0" smtClean="0"/>
              <a:t> una volta creato ha visibilità completa all’interno del Container </a:t>
            </a:r>
            <a:r>
              <a:rPr lang="it-IT" sz="2400" dirty="0" err="1" smtClean="0"/>
              <a:t>Spring</a:t>
            </a:r>
            <a:r>
              <a:rPr lang="it-IT" sz="2400" dirty="0" smtClean="0"/>
              <a:t>, quindi sarà possibile associare un </a:t>
            </a:r>
            <a:r>
              <a:rPr lang="it-IT" sz="2400" dirty="0" err="1" smtClean="0"/>
              <a:t>bean</a:t>
            </a:r>
            <a:r>
              <a:rPr lang="it-IT" sz="2400" dirty="0" smtClean="0"/>
              <a:t> configurato in una modalità con un </a:t>
            </a:r>
            <a:r>
              <a:rPr lang="it-IT" sz="2400" dirty="0" err="1" smtClean="0"/>
              <a:t>bean</a:t>
            </a:r>
            <a:r>
              <a:rPr lang="it-IT" sz="2400" dirty="0" smtClean="0"/>
              <a:t> configurato in un’altra modalità</a:t>
            </a:r>
          </a:p>
          <a:p>
            <a:pPr>
              <a:buFontTx/>
              <a:buChar char="-"/>
            </a:pPr>
            <a:endParaRPr lang="it-IT" sz="2400" dirty="0" smtClean="0"/>
          </a:p>
          <a:p>
            <a:endParaRPr lang="it-IT" sz="2400" dirty="0" smtClean="0"/>
          </a:p>
        </p:txBody>
      </p:sp>
      <p:grpSp>
        <p:nvGrpSpPr>
          <p:cNvPr id="8" name="Gruppo 7"/>
          <p:cNvGrpSpPr/>
          <p:nvPr/>
        </p:nvGrpSpPr>
        <p:grpSpPr>
          <a:xfrm>
            <a:off x="9956801" y="0"/>
            <a:ext cx="2235199" cy="800942"/>
            <a:chOff x="9956801" y="0"/>
            <a:chExt cx="2235199" cy="800942"/>
          </a:xfrm>
        </p:grpSpPr>
        <p:pic>
          <p:nvPicPr>
            <p:cNvPr id="9" name="Immagine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0" name="CasellaDiTesto 9"/>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999380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09633" y="395784"/>
            <a:ext cx="8172734" cy="584775"/>
          </a:xfrm>
          <a:prstGeom prst="rect">
            <a:avLst/>
          </a:prstGeom>
          <a:noFill/>
        </p:spPr>
        <p:txBody>
          <a:bodyPr wrap="square" rtlCol="0">
            <a:spAutoFit/>
          </a:bodyPr>
          <a:lstStyle/>
          <a:p>
            <a:pPr algn="ctr"/>
            <a:r>
              <a:rPr lang="it-IT" sz="3200" b="1" dirty="0" smtClean="0">
                <a:solidFill>
                  <a:prstClr val="black"/>
                </a:solidFill>
              </a:rPr>
              <a:t>RICHIAMARE BEAN DAL CONTESTO SPRING</a:t>
            </a:r>
            <a:endParaRPr lang="it-IT" sz="3200" b="1" dirty="0">
              <a:solidFill>
                <a:prstClr val="black"/>
              </a:solidFill>
            </a:endParaRPr>
          </a:p>
        </p:txBody>
      </p:sp>
      <p:pic>
        <p:nvPicPr>
          <p:cNvPr id="5123" name="Picture 3"/>
          <p:cNvPicPr>
            <a:picLocks noChangeAspect="1" noChangeArrowheads="1"/>
          </p:cNvPicPr>
          <p:nvPr/>
        </p:nvPicPr>
        <p:blipFill>
          <a:blip r:embed="rId2" cstate="print"/>
          <a:srcRect/>
          <a:stretch>
            <a:fillRect/>
          </a:stretch>
        </p:blipFill>
        <p:spPr bwMode="auto">
          <a:xfrm>
            <a:off x="1597006" y="2575946"/>
            <a:ext cx="9328188" cy="1083773"/>
          </a:xfrm>
          <a:prstGeom prst="rect">
            <a:avLst/>
          </a:prstGeom>
          <a:noFill/>
          <a:ln w="9525">
            <a:noFill/>
            <a:miter lim="800000"/>
            <a:headEnd/>
            <a:tailEnd/>
          </a:ln>
        </p:spPr>
      </p:pic>
      <p:sp>
        <p:nvSpPr>
          <p:cNvPr id="8" name="CasellaDiTesto 7"/>
          <p:cNvSpPr txBox="1"/>
          <p:nvPr/>
        </p:nvSpPr>
        <p:spPr>
          <a:xfrm>
            <a:off x="694266" y="1253066"/>
            <a:ext cx="11133668" cy="1200329"/>
          </a:xfrm>
          <a:prstGeom prst="rect">
            <a:avLst/>
          </a:prstGeom>
          <a:noFill/>
        </p:spPr>
        <p:txBody>
          <a:bodyPr wrap="square" rtlCol="0">
            <a:spAutoFit/>
          </a:bodyPr>
          <a:lstStyle/>
          <a:p>
            <a:r>
              <a:rPr lang="it-IT" sz="2400" dirty="0" smtClean="0"/>
              <a:t>Se si utilizza la configurazione automatica o la configurazione Java:</a:t>
            </a:r>
          </a:p>
          <a:p>
            <a:pPr lvl="1">
              <a:buFontTx/>
              <a:buChar char="-"/>
            </a:pPr>
            <a:r>
              <a:rPr lang="it-IT" sz="2400" dirty="0" smtClean="0"/>
              <a:t>utilizzare l’</a:t>
            </a:r>
            <a:r>
              <a:rPr lang="it-IT" sz="2400" dirty="0" err="1" smtClean="0"/>
              <a:t>AnnotationConfgApplicationContext</a:t>
            </a:r>
            <a:r>
              <a:rPr lang="it-IT" sz="2400" dirty="0" smtClean="0"/>
              <a:t>() come implementazione dell’interfaccia </a:t>
            </a:r>
            <a:r>
              <a:rPr lang="it-IT" sz="2400" dirty="0" err="1" smtClean="0"/>
              <a:t>ApplicationContext</a:t>
            </a:r>
            <a:endParaRPr lang="it-IT" sz="2400" dirty="0" smtClean="0"/>
          </a:p>
        </p:txBody>
      </p:sp>
      <p:pic>
        <p:nvPicPr>
          <p:cNvPr id="5124"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84295" y="4995334"/>
            <a:ext cx="9353610" cy="1090613"/>
          </a:xfrm>
          <a:prstGeom prst="rect">
            <a:avLst/>
          </a:prstGeom>
          <a:noFill/>
          <a:ln w="9525">
            <a:noFill/>
            <a:miter lim="800000"/>
            <a:headEnd/>
            <a:tailEnd/>
          </a:ln>
        </p:spPr>
      </p:pic>
      <p:sp>
        <p:nvSpPr>
          <p:cNvPr id="9" name="CasellaDiTesto 8"/>
          <p:cNvSpPr txBox="1"/>
          <p:nvPr/>
        </p:nvSpPr>
        <p:spPr>
          <a:xfrm>
            <a:off x="694266" y="3623736"/>
            <a:ext cx="11133668" cy="1200329"/>
          </a:xfrm>
          <a:prstGeom prst="rect">
            <a:avLst/>
          </a:prstGeom>
          <a:noFill/>
        </p:spPr>
        <p:txBody>
          <a:bodyPr wrap="square" rtlCol="0">
            <a:spAutoFit/>
          </a:bodyPr>
          <a:lstStyle/>
          <a:p>
            <a:r>
              <a:rPr lang="it-IT" sz="2400" dirty="0" smtClean="0"/>
              <a:t>Se si utilizza la configurazione xml:</a:t>
            </a:r>
          </a:p>
          <a:p>
            <a:pPr lvl="1">
              <a:buFontTx/>
              <a:buChar char="-"/>
            </a:pPr>
            <a:r>
              <a:rPr lang="it-IT" sz="2400" dirty="0" smtClean="0"/>
              <a:t>utilizzare la </a:t>
            </a:r>
            <a:r>
              <a:rPr lang="it-IT" sz="2400" dirty="0" err="1" smtClean="0"/>
              <a:t>ClassPathXmlApplicationContext</a:t>
            </a:r>
            <a:r>
              <a:rPr lang="it-IT" sz="2400" dirty="0" smtClean="0"/>
              <a:t>() come implementazione dell’interfaccia </a:t>
            </a:r>
            <a:r>
              <a:rPr lang="it-IT" sz="2400" dirty="0" err="1" smtClean="0"/>
              <a:t>ApplicationContext</a:t>
            </a:r>
            <a:endParaRPr lang="it-IT" sz="2400" dirty="0" smtClean="0"/>
          </a:p>
        </p:txBody>
      </p:sp>
      <p:grpSp>
        <p:nvGrpSpPr>
          <p:cNvPr id="10" name="Gruppo 9"/>
          <p:cNvGrpSpPr/>
          <p:nvPr/>
        </p:nvGrpSpPr>
        <p:grpSpPr>
          <a:xfrm>
            <a:off x="9956801" y="0"/>
            <a:ext cx="2235199" cy="800942"/>
            <a:chOff x="9956801" y="0"/>
            <a:chExt cx="2235199" cy="800942"/>
          </a:xfrm>
        </p:grpSpPr>
        <p:pic>
          <p:nvPicPr>
            <p:cNvPr id="11" name="Immagine 10"/>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2" name="CasellaDiTesto 11"/>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99938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asellaDiTesto 14"/>
          <p:cNvSpPr txBox="1"/>
          <p:nvPr/>
        </p:nvSpPr>
        <p:spPr>
          <a:xfrm>
            <a:off x="791400" y="1327289"/>
            <a:ext cx="8143335" cy="4154984"/>
          </a:xfrm>
          <a:prstGeom prst="rect">
            <a:avLst/>
          </a:prstGeom>
          <a:noFill/>
        </p:spPr>
        <p:txBody>
          <a:bodyPr wrap="square" rtlCol="0">
            <a:spAutoFit/>
          </a:bodyPr>
          <a:lstStyle/>
          <a:p>
            <a:pPr marL="285750" indent="-285750">
              <a:buFontTx/>
              <a:buChar char="-"/>
            </a:pPr>
            <a:r>
              <a:rPr lang="it-IT" b="1" dirty="0" smtClean="0"/>
              <a:t>Spring</a:t>
            </a:r>
          </a:p>
          <a:p>
            <a:pPr marL="285750" indent="-285750">
              <a:buFontTx/>
              <a:buChar char="-"/>
            </a:pPr>
            <a:endParaRPr lang="it-IT" sz="1200" b="1" dirty="0" smtClean="0"/>
          </a:p>
          <a:p>
            <a:pPr marL="285750" indent="-285750">
              <a:buFontTx/>
              <a:buChar char="-"/>
            </a:pPr>
            <a:endParaRPr lang="it-IT" b="1" dirty="0" smtClean="0"/>
          </a:p>
          <a:p>
            <a:pPr marL="285750" indent="-285750">
              <a:buFontTx/>
              <a:buChar char="-"/>
            </a:pPr>
            <a:r>
              <a:rPr lang="it-IT" b="1" dirty="0" smtClean="0"/>
              <a:t>Spring Core</a:t>
            </a:r>
          </a:p>
          <a:p>
            <a:endParaRPr lang="it-IT" sz="1200" b="1" dirty="0" smtClean="0"/>
          </a:p>
          <a:p>
            <a:endParaRPr lang="it-IT" b="1" dirty="0" smtClean="0"/>
          </a:p>
          <a:p>
            <a:pPr marL="285750" indent="-285750">
              <a:buFontTx/>
              <a:buChar char="-"/>
            </a:pPr>
            <a:r>
              <a:rPr lang="it-IT" b="1" dirty="0" smtClean="0"/>
              <a:t>Spring Data</a:t>
            </a:r>
          </a:p>
          <a:p>
            <a:endParaRPr lang="it-IT" sz="1200" b="1" dirty="0" smtClean="0"/>
          </a:p>
          <a:p>
            <a:endParaRPr lang="it-IT" b="1" dirty="0" smtClean="0"/>
          </a:p>
          <a:p>
            <a:pPr marL="285750" indent="-285750">
              <a:buFontTx/>
              <a:buChar char="-"/>
            </a:pPr>
            <a:r>
              <a:rPr lang="it-IT" b="1" dirty="0" smtClean="0"/>
              <a:t>Spring MVC</a:t>
            </a:r>
          </a:p>
          <a:p>
            <a:endParaRPr lang="it-IT" sz="1200" b="1" dirty="0" smtClean="0"/>
          </a:p>
          <a:p>
            <a:endParaRPr lang="it-IT" b="1" dirty="0" smtClean="0"/>
          </a:p>
          <a:p>
            <a:pPr marL="285750" indent="-285750">
              <a:buFontTx/>
              <a:buChar char="-"/>
            </a:pPr>
            <a:r>
              <a:rPr lang="it-IT" b="1" dirty="0" smtClean="0"/>
              <a:t>Spring REST</a:t>
            </a:r>
          </a:p>
          <a:p>
            <a:endParaRPr lang="it-IT" sz="1200" b="1" dirty="0" smtClean="0"/>
          </a:p>
          <a:p>
            <a:pPr marL="285750" indent="-285750">
              <a:buFontTx/>
              <a:buChar char="-"/>
            </a:pPr>
            <a:endParaRPr lang="it-IT" b="1" dirty="0" smtClean="0"/>
          </a:p>
          <a:p>
            <a:pPr marL="285750" indent="-285750">
              <a:buFontTx/>
              <a:buChar char="-"/>
            </a:pPr>
            <a:r>
              <a:rPr lang="it-IT" b="1" dirty="0" smtClean="0"/>
              <a:t>Spring </a:t>
            </a:r>
            <a:r>
              <a:rPr lang="it-IT" b="1" dirty="0" smtClean="0"/>
              <a:t>batch</a:t>
            </a:r>
            <a:endParaRPr lang="it-IT" b="1" dirty="0"/>
          </a:p>
        </p:txBody>
      </p:sp>
      <p:sp>
        <p:nvSpPr>
          <p:cNvPr id="16" name="CasellaDiTesto 15"/>
          <p:cNvSpPr txBox="1"/>
          <p:nvPr/>
        </p:nvSpPr>
        <p:spPr>
          <a:xfrm>
            <a:off x="3257266" y="341193"/>
            <a:ext cx="5677469" cy="584775"/>
          </a:xfrm>
          <a:prstGeom prst="rect">
            <a:avLst/>
          </a:prstGeom>
          <a:noFill/>
        </p:spPr>
        <p:txBody>
          <a:bodyPr wrap="square" rtlCol="0">
            <a:spAutoFit/>
          </a:bodyPr>
          <a:lstStyle/>
          <a:p>
            <a:pPr algn="ctr"/>
            <a:r>
              <a:rPr lang="it-IT" sz="3200" b="1" smtClean="0"/>
              <a:t>AGENDA</a:t>
            </a:r>
            <a:endParaRPr lang="it-IT" sz="3200" b="1" dirty="0"/>
          </a:p>
        </p:txBody>
      </p:sp>
      <p:sp>
        <p:nvSpPr>
          <p:cNvPr id="2" name="CasellaDiTesto 1"/>
          <p:cNvSpPr txBox="1"/>
          <p:nvPr/>
        </p:nvSpPr>
        <p:spPr>
          <a:xfrm>
            <a:off x="5705491" y="1327289"/>
            <a:ext cx="3433504" cy="369332"/>
          </a:xfrm>
          <a:prstGeom prst="rect">
            <a:avLst/>
          </a:prstGeom>
          <a:noFill/>
        </p:spPr>
        <p:txBody>
          <a:bodyPr wrap="none" rtlCol="0">
            <a:spAutoFit/>
          </a:bodyPr>
          <a:lstStyle/>
          <a:p>
            <a:r>
              <a:rPr lang="it-IT" dirty="0" smtClean="0"/>
              <a:t>Il Framework – Novità versione 4.0</a:t>
            </a:r>
            <a:endParaRPr lang="it-IT" dirty="0"/>
          </a:p>
        </p:txBody>
      </p:sp>
      <p:cxnSp>
        <p:nvCxnSpPr>
          <p:cNvPr id="6" name="Connettore diritto 5"/>
          <p:cNvCxnSpPr/>
          <p:nvPr/>
        </p:nvCxnSpPr>
        <p:spPr>
          <a:xfrm>
            <a:off x="1806026" y="1655349"/>
            <a:ext cx="4031103" cy="41272"/>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5705491" y="2048020"/>
            <a:ext cx="4974182" cy="369332"/>
          </a:xfrm>
          <a:prstGeom prst="rect">
            <a:avLst/>
          </a:prstGeom>
          <a:noFill/>
        </p:spPr>
        <p:txBody>
          <a:bodyPr wrap="none" rtlCol="0">
            <a:spAutoFit/>
          </a:bodyPr>
          <a:lstStyle/>
          <a:p>
            <a:r>
              <a:rPr lang="it-IT" dirty="0" smtClean="0"/>
              <a:t>Configurazione – </a:t>
            </a:r>
            <a:r>
              <a:rPr lang="it-IT" dirty="0" err="1" smtClean="0"/>
              <a:t>Dependency</a:t>
            </a:r>
            <a:r>
              <a:rPr lang="it-IT" dirty="0" smtClean="0"/>
              <a:t> </a:t>
            </a:r>
            <a:r>
              <a:rPr lang="it-IT" dirty="0" err="1" smtClean="0"/>
              <a:t>Injection</a:t>
            </a:r>
            <a:r>
              <a:rPr lang="it-IT" dirty="0" smtClean="0"/>
              <a:t> - Converter</a:t>
            </a:r>
            <a:endParaRPr lang="it-IT" dirty="0"/>
          </a:p>
        </p:txBody>
      </p:sp>
      <p:cxnSp>
        <p:nvCxnSpPr>
          <p:cNvPr id="9" name="Connettore diritto 8"/>
          <p:cNvCxnSpPr/>
          <p:nvPr/>
        </p:nvCxnSpPr>
        <p:spPr>
          <a:xfrm>
            <a:off x="2346733" y="2352741"/>
            <a:ext cx="3490396" cy="23339"/>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0" name="CasellaDiTesto 9"/>
          <p:cNvSpPr txBox="1"/>
          <p:nvPr/>
        </p:nvSpPr>
        <p:spPr>
          <a:xfrm>
            <a:off x="5837129" y="2774500"/>
            <a:ext cx="4364465" cy="369332"/>
          </a:xfrm>
          <a:prstGeom prst="rect">
            <a:avLst/>
          </a:prstGeom>
          <a:noFill/>
        </p:spPr>
        <p:txBody>
          <a:bodyPr wrap="none" rtlCol="0">
            <a:spAutoFit/>
          </a:bodyPr>
          <a:lstStyle/>
          <a:p>
            <a:r>
              <a:rPr lang="it-IT" dirty="0" err="1" smtClean="0"/>
              <a:t>Template</a:t>
            </a:r>
            <a:r>
              <a:rPr lang="it-IT" dirty="0" smtClean="0"/>
              <a:t> JDBC – </a:t>
            </a:r>
            <a:r>
              <a:rPr lang="it-IT" dirty="0" err="1" smtClean="0"/>
              <a:t>Repository</a:t>
            </a:r>
            <a:r>
              <a:rPr lang="it-IT" dirty="0" smtClean="0"/>
              <a:t> - </a:t>
            </a:r>
            <a:r>
              <a:rPr lang="it-IT" dirty="0" err="1" smtClean="0"/>
              <a:t>Transazionalità</a:t>
            </a:r>
            <a:endParaRPr lang="it-IT" dirty="0"/>
          </a:p>
        </p:txBody>
      </p:sp>
      <p:cxnSp>
        <p:nvCxnSpPr>
          <p:cNvPr id="11" name="Connettore diritto 10"/>
          <p:cNvCxnSpPr/>
          <p:nvPr/>
        </p:nvCxnSpPr>
        <p:spPr>
          <a:xfrm>
            <a:off x="2346733" y="3102560"/>
            <a:ext cx="3490396" cy="41272"/>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2" name="CasellaDiTesto 11"/>
          <p:cNvSpPr txBox="1"/>
          <p:nvPr/>
        </p:nvSpPr>
        <p:spPr>
          <a:xfrm>
            <a:off x="5837129" y="3431731"/>
            <a:ext cx="4661725" cy="369332"/>
          </a:xfrm>
          <a:prstGeom prst="rect">
            <a:avLst/>
          </a:prstGeom>
          <a:noFill/>
        </p:spPr>
        <p:txBody>
          <a:bodyPr wrap="none" rtlCol="0">
            <a:spAutoFit/>
          </a:bodyPr>
          <a:lstStyle/>
          <a:p>
            <a:r>
              <a:rPr lang="it-IT" dirty="0"/>
              <a:t>Configurazione – Unit Test – </a:t>
            </a:r>
            <a:r>
              <a:rPr lang="it-IT" dirty="0" err="1"/>
              <a:t>Exception</a:t>
            </a:r>
            <a:r>
              <a:rPr lang="it-IT" dirty="0"/>
              <a:t> Handling</a:t>
            </a:r>
          </a:p>
        </p:txBody>
      </p:sp>
      <p:cxnSp>
        <p:nvCxnSpPr>
          <p:cNvPr id="13" name="Connettore diritto 12"/>
          <p:cNvCxnSpPr/>
          <p:nvPr/>
        </p:nvCxnSpPr>
        <p:spPr>
          <a:xfrm>
            <a:off x="2346733" y="3797480"/>
            <a:ext cx="3490396" cy="0"/>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5837129" y="4272656"/>
            <a:ext cx="4177747" cy="369332"/>
          </a:xfrm>
          <a:prstGeom prst="rect">
            <a:avLst/>
          </a:prstGeom>
          <a:noFill/>
        </p:spPr>
        <p:txBody>
          <a:bodyPr wrap="none" rtlCol="0">
            <a:spAutoFit/>
          </a:bodyPr>
          <a:lstStyle/>
          <a:p>
            <a:r>
              <a:rPr lang="it-IT" dirty="0" smtClean="0"/>
              <a:t>Configurazione – </a:t>
            </a:r>
            <a:r>
              <a:rPr lang="it-IT" dirty="0" err="1" smtClean="0"/>
              <a:t>Rest</a:t>
            </a:r>
            <a:r>
              <a:rPr lang="it-IT" dirty="0" smtClean="0"/>
              <a:t> </a:t>
            </a:r>
            <a:r>
              <a:rPr lang="it-IT" dirty="0" err="1" smtClean="0"/>
              <a:t>Template</a:t>
            </a:r>
            <a:r>
              <a:rPr lang="it-IT" dirty="0" smtClean="0"/>
              <a:t> – Unit Test</a:t>
            </a:r>
            <a:endParaRPr lang="it-IT" dirty="0"/>
          </a:p>
        </p:txBody>
      </p:sp>
      <p:cxnSp>
        <p:nvCxnSpPr>
          <p:cNvPr id="17" name="Connettore diritto 16"/>
          <p:cNvCxnSpPr/>
          <p:nvPr/>
        </p:nvCxnSpPr>
        <p:spPr>
          <a:xfrm>
            <a:off x="2346733" y="4565232"/>
            <a:ext cx="3490396" cy="41272"/>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8" name="CasellaDiTesto 17"/>
          <p:cNvSpPr txBox="1"/>
          <p:nvPr/>
        </p:nvSpPr>
        <p:spPr>
          <a:xfrm>
            <a:off x="5837129" y="4965371"/>
            <a:ext cx="5484450" cy="369332"/>
          </a:xfrm>
          <a:prstGeom prst="rect">
            <a:avLst/>
          </a:prstGeom>
          <a:noFill/>
        </p:spPr>
        <p:txBody>
          <a:bodyPr wrap="none" rtlCol="0">
            <a:spAutoFit/>
          </a:bodyPr>
          <a:lstStyle/>
          <a:p>
            <a:r>
              <a:rPr lang="it-IT" dirty="0" smtClean="0"/>
              <a:t>Configurazione – Batch sequenziale – Batch </a:t>
            </a:r>
            <a:r>
              <a:rPr lang="it-IT" dirty="0" err="1" smtClean="0"/>
              <a:t>Mult-Thread</a:t>
            </a:r>
            <a:endParaRPr lang="it-IT" dirty="0"/>
          </a:p>
        </p:txBody>
      </p:sp>
      <p:cxnSp>
        <p:nvCxnSpPr>
          <p:cNvPr id="19" name="Connettore diritto 18"/>
          <p:cNvCxnSpPr/>
          <p:nvPr/>
        </p:nvCxnSpPr>
        <p:spPr>
          <a:xfrm>
            <a:off x="2346733" y="5299219"/>
            <a:ext cx="3490396" cy="41272"/>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80">
                                          <p:stCondLst>
                                            <p:cond delay="0"/>
                                          </p:stCondLst>
                                        </p:cTn>
                                        <p:tgtEl>
                                          <p:spTgt spid="6"/>
                                        </p:tgtEl>
                                      </p:cBhvr>
                                    </p:animEffect>
                                    <p:anim calcmode="lin" valueType="num">
                                      <p:cBhvr>
                                        <p:cTn id="2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gtEl>
                                      </p:cBhvr>
                                      <p:to x="100000" y="60000"/>
                                    </p:animScale>
                                    <p:animScale>
                                      <p:cBhvr>
                                        <p:cTn id="30" dur="166" decel="50000">
                                          <p:stCondLst>
                                            <p:cond delay="676"/>
                                          </p:stCondLst>
                                        </p:cTn>
                                        <p:tgtEl>
                                          <p:spTgt spid="6"/>
                                        </p:tgtEl>
                                      </p:cBhvr>
                                      <p:to x="100000" y="100000"/>
                                    </p:animScale>
                                    <p:animScale>
                                      <p:cBhvr>
                                        <p:cTn id="31" dur="26">
                                          <p:stCondLst>
                                            <p:cond delay="1312"/>
                                          </p:stCondLst>
                                        </p:cTn>
                                        <p:tgtEl>
                                          <p:spTgt spid="6"/>
                                        </p:tgtEl>
                                      </p:cBhvr>
                                      <p:to x="100000" y="80000"/>
                                    </p:animScale>
                                    <p:animScale>
                                      <p:cBhvr>
                                        <p:cTn id="32" dur="166" decel="50000">
                                          <p:stCondLst>
                                            <p:cond delay="1338"/>
                                          </p:stCondLst>
                                        </p:cTn>
                                        <p:tgtEl>
                                          <p:spTgt spid="6"/>
                                        </p:tgtEl>
                                      </p:cBhvr>
                                      <p:to x="100000" y="100000"/>
                                    </p:animScale>
                                    <p:animScale>
                                      <p:cBhvr>
                                        <p:cTn id="33" dur="26">
                                          <p:stCondLst>
                                            <p:cond delay="1642"/>
                                          </p:stCondLst>
                                        </p:cTn>
                                        <p:tgtEl>
                                          <p:spTgt spid="6"/>
                                        </p:tgtEl>
                                      </p:cBhvr>
                                      <p:to x="100000" y="90000"/>
                                    </p:animScale>
                                    <p:animScale>
                                      <p:cBhvr>
                                        <p:cTn id="34" dur="166" decel="50000">
                                          <p:stCondLst>
                                            <p:cond delay="1668"/>
                                          </p:stCondLst>
                                        </p:cTn>
                                        <p:tgtEl>
                                          <p:spTgt spid="6"/>
                                        </p:tgtEl>
                                      </p:cBhvr>
                                      <p:to x="100000" y="100000"/>
                                    </p:animScale>
                                    <p:animScale>
                                      <p:cBhvr>
                                        <p:cTn id="35" dur="26">
                                          <p:stCondLst>
                                            <p:cond delay="1808"/>
                                          </p:stCondLst>
                                        </p:cTn>
                                        <p:tgtEl>
                                          <p:spTgt spid="6"/>
                                        </p:tgtEl>
                                      </p:cBhvr>
                                      <p:to x="100000" y="95000"/>
                                    </p:animScale>
                                    <p:animScale>
                                      <p:cBhvr>
                                        <p:cTn id="36" dur="166" decel="50000">
                                          <p:stCondLst>
                                            <p:cond delay="1834"/>
                                          </p:stCondLst>
                                        </p:cTn>
                                        <p:tgtEl>
                                          <p:spTgt spid="6"/>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80">
                                          <p:stCondLst>
                                            <p:cond delay="0"/>
                                          </p:stCondLst>
                                        </p:cTn>
                                        <p:tgtEl>
                                          <p:spTgt spid="8"/>
                                        </p:tgtEl>
                                      </p:cBhvr>
                                    </p:animEffect>
                                    <p:anim calcmode="lin" valueType="num">
                                      <p:cBhvr>
                                        <p:cTn id="4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7" dur="26">
                                          <p:stCondLst>
                                            <p:cond delay="650"/>
                                          </p:stCondLst>
                                        </p:cTn>
                                        <p:tgtEl>
                                          <p:spTgt spid="8"/>
                                        </p:tgtEl>
                                      </p:cBhvr>
                                      <p:to x="100000" y="60000"/>
                                    </p:animScale>
                                    <p:animScale>
                                      <p:cBhvr>
                                        <p:cTn id="48" dur="166" decel="50000">
                                          <p:stCondLst>
                                            <p:cond delay="676"/>
                                          </p:stCondLst>
                                        </p:cTn>
                                        <p:tgtEl>
                                          <p:spTgt spid="8"/>
                                        </p:tgtEl>
                                      </p:cBhvr>
                                      <p:to x="100000" y="100000"/>
                                    </p:animScale>
                                    <p:animScale>
                                      <p:cBhvr>
                                        <p:cTn id="49" dur="26">
                                          <p:stCondLst>
                                            <p:cond delay="1312"/>
                                          </p:stCondLst>
                                        </p:cTn>
                                        <p:tgtEl>
                                          <p:spTgt spid="8"/>
                                        </p:tgtEl>
                                      </p:cBhvr>
                                      <p:to x="100000" y="80000"/>
                                    </p:animScale>
                                    <p:animScale>
                                      <p:cBhvr>
                                        <p:cTn id="50" dur="166" decel="50000">
                                          <p:stCondLst>
                                            <p:cond delay="1338"/>
                                          </p:stCondLst>
                                        </p:cTn>
                                        <p:tgtEl>
                                          <p:spTgt spid="8"/>
                                        </p:tgtEl>
                                      </p:cBhvr>
                                      <p:to x="100000" y="100000"/>
                                    </p:animScale>
                                    <p:animScale>
                                      <p:cBhvr>
                                        <p:cTn id="51" dur="26">
                                          <p:stCondLst>
                                            <p:cond delay="1642"/>
                                          </p:stCondLst>
                                        </p:cTn>
                                        <p:tgtEl>
                                          <p:spTgt spid="8"/>
                                        </p:tgtEl>
                                      </p:cBhvr>
                                      <p:to x="100000" y="90000"/>
                                    </p:animScale>
                                    <p:animScale>
                                      <p:cBhvr>
                                        <p:cTn id="52" dur="166" decel="50000">
                                          <p:stCondLst>
                                            <p:cond delay="1668"/>
                                          </p:stCondLst>
                                        </p:cTn>
                                        <p:tgtEl>
                                          <p:spTgt spid="8"/>
                                        </p:tgtEl>
                                      </p:cBhvr>
                                      <p:to x="100000" y="100000"/>
                                    </p:animScale>
                                    <p:animScale>
                                      <p:cBhvr>
                                        <p:cTn id="53" dur="26">
                                          <p:stCondLst>
                                            <p:cond delay="1808"/>
                                          </p:stCondLst>
                                        </p:cTn>
                                        <p:tgtEl>
                                          <p:spTgt spid="8"/>
                                        </p:tgtEl>
                                      </p:cBhvr>
                                      <p:to x="100000" y="95000"/>
                                    </p:animScale>
                                    <p:animScale>
                                      <p:cBhvr>
                                        <p:cTn id="54" dur="166" decel="50000">
                                          <p:stCondLst>
                                            <p:cond delay="1834"/>
                                          </p:stCondLst>
                                        </p:cTn>
                                        <p:tgtEl>
                                          <p:spTgt spid="8"/>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80">
                                          <p:stCondLst>
                                            <p:cond delay="0"/>
                                          </p:stCondLst>
                                        </p:cTn>
                                        <p:tgtEl>
                                          <p:spTgt spid="9"/>
                                        </p:tgtEl>
                                      </p:cBhvr>
                                    </p:animEffect>
                                    <p:anim calcmode="lin" valueType="num">
                                      <p:cBhvr>
                                        <p:cTn id="5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3" dur="26">
                                          <p:stCondLst>
                                            <p:cond delay="650"/>
                                          </p:stCondLst>
                                        </p:cTn>
                                        <p:tgtEl>
                                          <p:spTgt spid="9"/>
                                        </p:tgtEl>
                                      </p:cBhvr>
                                      <p:to x="100000" y="60000"/>
                                    </p:animScale>
                                    <p:animScale>
                                      <p:cBhvr>
                                        <p:cTn id="64" dur="166" decel="50000">
                                          <p:stCondLst>
                                            <p:cond delay="676"/>
                                          </p:stCondLst>
                                        </p:cTn>
                                        <p:tgtEl>
                                          <p:spTgt spid="9"/>
                                        </p:tgtEl>
                                      </p:cBhvr>
                                      <p:to x="100000" y="100000"/>
                                    </p:animScale>
                                    <p:animScale>
                                      <p:cBhvr>
                                        <p:cTn id="65" dur="26">
                                          <p:stCondLst>
                                            <p:cond delay="1312"/>
                                          </p:stCondLst>
                                        </p:cTn>
                                        <p:tgtEl>
                                          <p:spTgt spid="9"/>
                                        </p:tgtEl>
                                      </p:cBhvr>
                                      <p:to x="100000" y="80000"/>
                                    </p:animScale>
                                    <p:animScale>
                                      <p:cBhvr>
                                        <p:cTn id="66" dur="166" decel="50000">
                                          <p:stCondLst>
                                            <p:cond delay="1338"/>
                                          </p:stCondLst>
                                        </p:cTn>
                                        <p:tgtEl>
                                          <p:spTgt spid="9"/>
                                        </p:tgtEl>
                                      </p:cBhvr>
                                      <p:to x="100000" y="100000"/>
                                    </p:animScale>
                                    <p:animScale>
                                      <p:cBhvr>
                                        <p:cTn id="67" dur="26">
                                          <p:stCondLst>
                                            <p:cond delay="1642"/>
                                          </p:stCondLst>
                                        </p:cTn>
                                        <p:tgtEl>
                                          <p:spTgt spid="9"/>
                                        </p:tgtEl>
                                      </p:cBhvr>
                                      <p:to x="100000" y="90000"/>
                                    </p:animScale>
                                    <p:animScale>
                                      <p:cBhvr>
                                        <p:cTn id="68" dur="166" decel="50000">
                                          <p:stCondLst>
                                            <p:cond delay="1668"/>
                                          </p:stCondLst>
                                        </p:cTn>
                                        <p:tgtEl>
                                          <p:spTgt spid="9"/>
                                        </p:tgtEl>
                                      </p:cBhvr>
                                      <p:to x="100000" y="100000"/>
                                    </p:animScale>
                                    <p:animScale>
                                      <p:cBhvr>
                                        <p:cTn id="69" dur="26">
                                          <p:stCondLst>
                                            <p:cond delay="1808"/>
                                          </p:stCondLst>
                                        </p:cTn>
                                        <p:tgtEl>
                                          <p:spTgt spid="9"/>
                                        </p:tgtEl>
                                      </p:cBhvr>
                                      <p:to x="100000" y="95000"/>
                                    </p:animScale>
                                    <p:animScale>
                                      <p:cBhvr>
                                        <p:cTn id="70" dur="166" decel="50000">
                                          <p:stCondLst>
                                            <p:cond delay="1834"/>
                                          </p:stCondLst>
                                        </p:cTn>
                                        <p:tgtEl>
                                          <p:spTgt spid="9"/>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down)">
                                      <p:cBhvr>
                                        <p:cTn id="75" dur="580">
                                          <p:stCondLst>
                                            <p:cond delay="0"/>
                                          </p:stCondLst>
                                        </p:cTn>
                                        <p:tgtEl>
                                          <p:spTgt spid="10"/>
                                        </p:tgtEl>
                                      </p:cBhvr>
                                    </p:animEffect>
                                    <p:anim calcmode="lin" valueType="num">
                                      <p:cBhvr>
                                        <p:cTn id="7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81" dur="26">
                                          <p:stCondLst>
                                            <p:cond delay="650"/>
                                          </p:stCondLst>
                                        </p:cTn>
                                        <p:tgtEl>
                                          <p:spTgt spid="10"/>
                                        </p:tgtEl>
                                      </p:cBhvr>
                                      <p:to x="100000" y="60000"/>
                                    </p:animScale>
                                    <p:animScale>
                                      <p:cBhvr>
                                        <p:cTn id="82" dur="166" decel="50000">
                                          <p:stCondLst>
                                            <p:cond delay="676"/>
                                          </p:stCondLst>
                                        </p:cTn>
                                        <p:tgtEl>
                                          <p:spTgt spid="10"/>
                                        </p:tgtEl>
                                      </p:cBhvr>
                                      <p:to x="100000" y="100000"/>
                                    </p:animScale>
                                    <p:animScale>
                                      <p:cBhvr>
                                        <p:cTn id="83" dur="26">
                                          <p:stCondLst>
                                            <p:cond delay="1312"/>
                                          </p:stCondLst>
                                        </p:cTn>
                                        <p:tgtEl>
                                          <p:spTgt spid="10"/>
                                        </p:tgtEl>
                                      </p:cBhvr>
                                      <p:to x="100000" y="80000"/>
                                    </p:animScale>
                                    <p:animScale>
                                      <p:cBhvr>
                                        <p:cTn id="84" dur="166" decel="50000">
                                          <p:stCondLst>
                                            <p:cond delay="1338"/>
                                          </p:stCondLst>
                                        </p:cTn>
                                        <p:tgtEl>
                                          <p:spTgt spid="10"/>
                                        </p:tgtEl>
                                      </p:cBhvr>
                                      <p:to x="100000" y="100000"/>
                                    </p:animScale>
                                    <p:animScale>
                                      <p:cBhvr>
                                        <p:cTn id="85" dur="26">
                                          <p:stCondLst>
                                            <p:cond delay="1642"/>
                                          </p:stCondLst>
                                        </p:cTn>
                                        <p:tgtEl>
                                          <p:spTgt spid="10"/>
                                        </p:tgtEl>
                                      </p:cBhvr>
                                      <p:to x="100000" y="90000"/>
                                    </p:animScale>
                                    <p:animScale>
                                      <p:cBhvr>
                                        <p:cTn id="86" dur="166" decel="50000">
                                          <p:stCondLst>
                                            <p:cond delay="1668"/>
                                          </p:stCondLst>
                                        </p:cTn>
                                        <p:tgtEl>
                                          <p:spTgt spid="10"/>
                                        </p:tgtEl>
                                      </p:cBhvr>
                                      <p:to x="100000" y="100000"/>
                                    </p:animScale>
                                    <p:animScale>
                                      <p:cBhvr>
                                        <p:cTn id="87" dur="26">
                                          <p:stCondLst>
                                            <p:cond delay="1808"/>
                                          </p:stCondLst>
                                        </p:cTn>
                                        <p:tgtEl>
                                          <p:spTgt spid="10"/>
                                        </p:tgtEl>
                                      </p:cBhvr>
                                      <p:to x="100000" y="95000"/>
                                    </p:animScale>
                                    <p:animScale>
                                      <p:cBhvr>
                                        <p:cTn id="88" dur="166" decel="50000">
                                          <p:stCondLst>
                                            <p:cond delay="1834"/>
                                          </p:stCondLst>
                                        </p:cTn>
                                        <p:tgtEl>
                                          <p:spTgt spid="10"/>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down)">
                                      <p:cBhvr>
                                        <p:cTn id="91" dur="580">
                                          <p:stCondLst>
                                            <p:cond delay="0"/>
                                          </p:stCondLst>
                                        </p:cTn>
                                        <p:tgtEl>
                                          <p:spTgt spid="11"/>
                                        </p:tgtEl>
                                      </p:cBhvr>
                                    </p:animEffect>
                                    <p:anim calcmode="lin" valueType="num">
                                      <p:cBhvr>
                                        <p:cTn id="9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7" dur="26">
                                          <p:stCondLst>
                                            <p:cond delay="650"/>
                                          </p:stCondLst>
                                        </p:cTn>
                                        <p:tgtEl>
                                          <p:spTgt spid="11"/>
                                        </p:tgtEl>
                                      </p:cBhvr>
                                      <p:to x="100000" y="60000"/>
                                    </p:animScale>
                                    <p:animScale>
                                      <p:cBhvr>
                                        <p:cTn id="98" dur="166" decel="50000">
                                          <p:stCondLst>
                                            <p:cond delay="676"/>
                                          </p:stCondLst>
                                        </p:cTn>
                                        <p:tgtEl>
                                          <p:spTgt spid="11"/>
                                        </p:tgtEl>
                                      </p:cBhvr>
                                      <p:to x="100000" y="100000"/>
                                    </p:animScale>
                                    <p:animScale>
                                      <p:cBhvr>
                                        <p:cTn id="99" dur="26">
                                          <p:stCondLst>
                                            <p:cond delay="1312"/>
                                          </p:stCondLst>
                                        </p:cTn>
                                        <p:tgtEl>
                                          <p:spTgt spid="11"/>
                                        </p:tgtEl>
                                      </p:cBhvr>
                                      <p:to x="100000" y="80000"/>
                                    </p:animScale>
                                    <p:animScale>
                                      <p:cBhvr>
                                        <p:cTn id="100" dur="166" decel="50000">
                                          <p:stCondLst>
                                            <p:cond delay="1338"/>
                                          </p:stCondLst>
                                        </p:cTn>
                                        <p:tgtEl>
                                          <p:spTgt spid="11"/>
                                        </p:tgtEl>
                                      </p:cBhvr>
                                      <p:to x="100000" y="100000"/>
                                    </p:animScale>
                                    <p:animScale>
                                      <p:cBhvr>
                                        <p:cTn id="101" dur="26">
                                          <p:stCondLst>
                                            <p:cond delay="1642"/>
                                          </p:stCondLst>
                                        </p:cTn>
                                        <p:tgtEl>
                                          <p:spTgt spid="11"/>
                                        </p:tgtEl>
                                      </p:cBhvr>
                                      <p:to x="100000" y="90000"/>
                                    </p:animScale>
                                    <p:animScale>
                                      <p:cBhvr>
                                        <p:cTn id="102" dur="166" decel="50000">
                                          <p:stCondLst>
                                            <p:cond delay="1668"/>
                                          </p:stCondLst>
                                        </p:cTn>
                                        <p:tgtEl>
                                          <p:spTgt spid="11"/>
                                        </p:tgtEl>
                                      </p:cBhvr>
                                      <p:to x="100000" y="100000"/>
                                    </p:animScale>
                                    <p:animScale>
                                      <p:cBhvr>
                                        <p:cTn id="103" dur="26">
                                          <p:stCondLst>
                                            <p:cond delay="1808"/>
                                          </p:stCondLst>
                                        </p:cTn>
                                        <p:tgtEl>
                                          <p:spTgt spid="11"/>
                                        </p:tgtEl>
                                      </p:cBhvr>
                                      <p:to x="100000" y="95000"/>
                                    </p:animScale>
                                    <p:animScale>
                                      <p:cBhvr>
                                        <p:cTn id="104" dur="166" decel="50000">
                                          <p:stCondLst>
                                            <p:cond delay="1834"/>
                                          </p:stCondLst>
                                        </p:cTn>
                                        <p:tgtEl>
                                          <p:spTgt spid="11"/>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26" presetClass="entr" presetSubtype="0" fill="hold" grpId="0" nodeType="click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wipe(down)">
                                      <p:cBhvr>
                                        <p:cTn id="109" dur="580">
                                          <p:stCondLst>
                                            <p:cond delay="0"/>
                                          </p:stCondLst>
                                        </p:cTn>
                                        <p:tgtEl>
                                          <p:spTgt spid="12"/>
                                        </p:tgtEl>
                                      </p:cBhvr>
                                    </p:animEffect>
                                    <p:anim calcmode="lin" valueType="num">
                                      <p:cBhvr>
                                        <p:cTn id="11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15" dur="26">
                                          <p:stCondLst>
                                            <p:cond delay="650"/>
                                          </p:stCondLst>
                                        </p:cTn>
                                        <p:tgtEl>
                                          <p:spTgt spid="12"/>
                                        </p:tgtEl>
                                      </p:cBhvr>
                                      <p:to x="100000" y="60000"/>
                                    </p:animScale>
                                    <p:animScale>
                                      <p:cBhvr>
                                        <p:cTn id="116" dur="166" decel="50000">
                                          <p:stCondLst>
                                            <p:cond delay="676"/>
                                          </p:stCondLst>
                                        </p:cTn>
                                        <p:tgtEl>
                                          <p:spTgt spid="12"/>
                                        </p:tgtEl>
                                      </p:cBhvr>
                                      <p:to x="100000" y="100000"/>
                                    </p:animScale>
                                    <p:animScale>
                                      <p:cBhvr>
                                        <p:cTn id="117" dur="26">
                                          <p:stCondLst>
                                            <p:cond delay="1312"/>
                                          </p:stCondLst>
                                        </p:cTn>
                                        <p:tgtEl>
                                          <p:spTgt spid="12"/>
                                        </p:tgtEl>
                                      </p:cBhvr>
                                      <p:to x="100000" y="80000"/>
                                    </p:animScale>
                                    <p:animScale>
                                      <p:cBhvr>
                                        <p:cTn id="118" dur="166" decel="50000">
                                          <p:stCondLst>
                                            <p:cond delay="1338"/>
                                          </p:stCondLst>
                                        </p:cTn>
                                        <p:tgtEl>
                                          <p:spTgt spid="12"/>
                                        </p:tgtEl>
                                      </p:cBhvr>
                                      <p:to x="100000" y="100000"/>
                                    </p:animScale>
                                    <p:animScale>
                                      <p:cBhvr>
                                        <p:cTn id="119" dur="26">
                                          <p:stCondLst>
                                            <p:cond delay="1642"/>
                                          </p:stCondLst>
                                        </p:cTn>
                                        <p:tgtEl>
                                          <p:spTgt spid="12"/>
                                        </p:tgtEl>
                                      </p:cBhvr>
                                      <p:to x="100000" y="90000"/>
                                    </p:animScale>
                                    <p:animScale>
                                      <p:cBhvr>
                                        <p:cTn id="120" dur="166" decel="50000">
                                          <p:stCondLst>
                                            <p:cond delay="1668"/>
                                          </p:stCondLst>
                                        </p:cTn>
                                        <p:tgtEl>
                                          <p:spTgt spid="12"/>
                                        </p:tgtEl>
                                      </p:cBhvr>
                                      <p:to x="100000" y="100000"/>
                                    </p:animScale>
                                    <p:animScale>
                                      <p:cBhvr>
                                        <p:cTn id="121" dur="26">
                                          <p:stCondLst>
                                            <p:cond delay="1808"/>
                                          </p:stCondLst>
                                        </p:cTn>
                                        <p:tgtEl>
                                          <p:spTgt spid="12"/>
                                        </p:tgtEl>
                                      </p:cBhvr>
                                      <p:to x="100000" y="95000"/>
                                    </p:animScale>
                                    <p:animScale>
                                      <p:cBhvr>
                                        <p:cTn id="122" dur="166" decel="50000">
                                          <p:stCondLst>
                                            <p:cond delay="1834"/>
                                          </p:stCondLst>
                                        </p:cTn>
                                        <p:tgtEl>
                                          <p:spTgt spid="12"/>
                                        </p:tgtEl>
                                      </p:cBhvr>
                                      <p:to x="100000" y="100000"/>
                                    </p:animScale>
                                  </p:childTnLst>
                                </p:cTn>
                              </p:par>
                              <p:par>
                                <p:cTn id="123" presetID="26" presetClass="entr" presetSubtype="0" fill="hold" nodeType="withEffect">
                                  <p:stCondLst>
                                    <p:cond delay="0"/>
                                  </p:stCondLst>
                                  <p:childTnLst>
                                    <p:set>
                                      <p:cBhvr>
                                        <p:cTn id="124" dur="1" fill="hold">
                                          <p:stCondLst>
                                            <p:cond delay="0"/>
                                          </p:stCondLst>
                                        </p:cTn>
                                        <p:tgtEl>
                                          <p:spTgt spid="13"/>
                                        </p:tgtEl>
                                        <p:attrNameLst>
                                          <p:attrName>style.visibility</p:attrName>
                                        </p:attrNameLst>
                                      </p:cBhvr>
                                      <p:to>
                                        <p:strVal val="visible"/>
                                      </p:to>
                                    </p:set>
                                    <p:animEffect transition="in" filter="wipe(down)">
                                      <p:cBhvr>
                                        <p:cTn id="125" dur="580">
                                          <p:stCondLst>
                                            <p:cond delay="0"/>
                                          </p:stCondLst>
                                        </p:cTn>
                                        <p:tgtEl>
                                          <p:spTgt spid="13"/>
                                        </p:tgtEl>
                                      </p:cBhvr>
                                    </p:animEffect>
                                    <p:anim calcmode="lin" valueType="num">
                                      <p:cBhvr>
                                        <p:cTn id="12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1" dur="26">
                                          <p:stCondLst>
                                            <p:cond delay="650"/>
                                          </p:stCondLst>
                                        </p:cTn>
                                        <p:tgtEl>
                                          <p:spTgt spid="13"/>
                                        </p:tgtEl>
                                      </p:cBhvr>
                                      <p:to x="100000" y="60000"/>
                                    </p:animScale>
                                    <p:animScale>
                                      <p:cBhvr>
                                        <p:cTn id="132" dur="166" decel="50000">
                                          <p:stCondLst>
                                            <p:cond delay="676"/>
                                          </p:stCondLst>
                                        </p:cTn>
                                        <p:tgtEl>
                                          <p:spTgt spid="13"/>
                                        </p:tgtEl>
                                      </p:cBhvr>
                                      <p:to x="100000" y="100000"/>
                                    </p:animScale>
                                    <p:animScale>
                                      <p:cBhvr>
                                        <p:cTn id="133" dur="26">
                                          <p:stCondLst>
                                            <p:cond delay="1312"/>
                                          </p:stCondLst>
                                        </p:cTn>
                                        <p:tgtEl>
                                          <p:spTgt spid="13"/>
                                        </p:tgtEl>
                                      </p:cBhvr>
                                      <p:to x="100000" y="80000"/>
                                    </p:animScale>
                                    <p:animScale>
                                      <p:cBhvr>
                                        <p:cTn id="134" dur="166" decel="50000">
                                          <p:stCondLst>
                                            <p:cond delay="1338"/>
                                          </p:stCondLst>
                                        </p:cTn>
                                        <p:tgtEl>
                                          <p:spTgt spid="13"/>
                                        </p:tgtEl>
                                      </p:cBhvr>
                                      <p:to x="100000" y="100000"/>
                                    </p:animScale>
                                    <p:animScale>
                                      <p:cBhvr>
                                        <p:cTn id="135" dur="26">
                                          <p:stCondLst>
                                            <p:cond delay="1642"/>
                                          </p:stCondLst>
                                        </p:cTn>
                                        <p:tgtEl>
                                          <p:spTgt spid="13"/>
                                        </p:tgtEl>
                                      </p:cBhvr>
                                      <p:to x="100000" y="90000"/>
                                    </p:animScale>
                                    <p:animScale>
                                      <p:cBhvr>
                                        <p:cTn id="136" dur="166" decel="50000">
                                          <p:stCondLst>
                                            <p:cond delay="1668"/>
                                          </p:stCondLst>
                                        </p:cTn>
                                        <p:tgtEl>
                                          <p:spTgt spid="13"/>
                                        </p:tgtEl>
                                      </p:cBhvr>
                                      <p:to x="100000" y="100000"/>
                                    </p:animScale>
                                    <p:animScale>
                                      <p:cBhvr>
                                        <p:cTn id="137" dur="26">
                                          <p:stCondLst>
                                            <p:cond delay="1808"/>
                                          </p:stCondLst>
                                        </p:cTn>
                                        <p:tgtEl>
                                          <p:spTgt spid="13"/>
                                        </p:tgtEl>
                                      </p:cBhvr>
                                      <p:to x="100000" y="95000"/>
                                    </p:animScale>
                                    <p:animScale>
                                      <p:cBhvr>
                                        <p:cTn id="138" dur="166" decel="50000">
                                          <p:stCondLst>
                                            <p:cond delay="1834"/>
                                          </p:stCondLst>
                                        </p:cTn>
                                        <p:tgtEl>
                                          <p:spTgt spid="13"/>
                                        </p:tgtEl>
                                      </p:cBhvr>
                                      <p:to x="100000" y="100000"/>
                                    </p:animScale>
                                  </p:childTnLst>
                                </p:cTn>
                              </p:par>
                            </p:childTnLst>
                          </p:cTn>
                        </p:par>
                      </p:childTnLst>
                    </p:cTn>
                  </p:par>
                  <p:par>
                    <p:cTn id="139" fill="hold">
                      <p:stCondLst>
                        <p:cond delay="indefinite"/>
                      </p:stCondLst>
                      <p:childTnLst>
                        <p:par>
                          <p:cTn id="140" fill="hold">
                            <p:stCondLst>
                              <p:cond delay="0"/>
                            </p:stCondLst>
                            <p:childTnLst>
                              <p:par>
                                <p:cTn id="141" presetID="26" presetClass="entr" presetSubtype="0" fill="hold" grpId="0" nodeType="clickEffect">
                                  <p:stCondLst>
                                    <p:cond delay="0"/>
                                  </p:stCondLst>
                                  <p:childTnLst>
                                    <p:set>
                                      <p:cBhvr>
                                        <p:cTn id="142" dur="1" fill="hold">
                                          <p:stCondLst>
                                            <p:cond delay="0"/>
                                          </p:stCondLst>
                                        </p:cTn>
                                        <p:tgtEl>
                                          <p:spTgt spid="14"/>
                                        </p:tgtEl>
                                        <p:attrNameLst>
                                          <p:attrName>style.visibility</p:attrName>
                                        </p:attrNameLst>
                                      </p:cBhvr>
                                      <p:to>
                                        <p:strVal val="visible"/>
                                      </p:to>
                                    </p:set>
                                    <p:animEffect transition="in" filter="wipe(down)">
                                      <p:cBhvr>
                                        <p:cTn id="143" dur="580">
                                          <p:stCondLst>
                                            <p:cond delay="0"/>
                                          </p:stCondLst>
                                        </p:cTn>
                                        <p:tgtEl>
                                          <p:spTgt spid="14"/>
                                        </p:tgtEl>
                                      </p:cBhvr>
                                    </p:animEffect>
                                    <p:anim calcmode="lin" valueType="num">
                                      <p:cBhvr>
                                        <p:cTn id="14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49" dur="26">
                                          <p:stCondLst>
                                            <p:cond delay="650"/>
                                          </p:stCondLst>
                                        </p:cTn>
                                        <p:tgtEl>
                                          <p:spTgt spid="14"/>
                                        </p:tgtEl>
                                      </p:cBhvr>
                                      <p:to x="100000" y="60000"/>
                                    </p:animScale>
                                    <p:animScale>
                                      <p:cBhvr>
                                        <p:cTn id="150" dur="166" decel="50000">
                                          <p:stCondLst>
                                            <p:cond delay="676"/>
                                          </p:stCondLst>
                                        </p:cTn>
                                        <p:tgtEl>
                                          <p:spTgt spid="14"/>
                                        </p:tgtEl>
                                      </p:cBhvr>
                                      <p:to x="100000" y="100000"/>
                                    </p:animScale>
                                    <p:animScale>
                                      <p:cBhvr>
                                        <p:cTn id="151" dur="26">
                                          <p:stCondLst>
                                            <p:cond delay="1312"/>
                                          </p:stCondLst>
                                        </p:cTn>
                                        <p:tgtEl>
                                          <p:spTgt spid="14"/>
                                        </p:tgtEl>
                                      </p:cBhvr>
                                      <p:to x="100000" y="80000"/>
                                    </p:animScale>
                                    <p:animScale>
                                      <p:cBhvr>
                                        <p:cTn id="152" dur="166" decel="50000">
                                          <p:stCondLst>
                                            <p:cond delay="1338"/>
                                          </p:stCondLst>
                                        </p:cTn>
                                        <p:tgtEl>
                                          <p:spTgt spid="14"/>
                                        </p:tgtEl>
                                      </p:cBhvr>
                                      <p:to x="100000" y="100000"/>
                                    </p:animScale>
                                    <p:animScale>
                                      <p:cBhvr>
                                        <p:cTn id="153" dur="26">
                                          <p:stCondLst>
                                            <p:cond delay="1642"/>
                                          </p:stCondLst>
                                        </p:cTn>
                                        <p:tgtEl>
                                          <p:spTgt spid="14"/>
                                        </p:tgtEl>
                                      </p:cBhvr>
                                      <p:to x="100000" y="90000"/>
                                    </p:animScale>
                                    <p:animScale>
                                      <p:cBhvr>
                                        <p:cTn id="154" dur="166" decel="50000">
                                          <p:stCondLst>
                                            <p:cond delay="1668"/>
                                          </p:stCondLst>
                                        </p:cTn>
                                        <p:tgtEl>
                                          <p:spTgt spid="14"/>
                                        </p:tgtEl>
                                      </p:cBhvr>
                                      <p:to x="100000" y="100000"/>
                                    </p:animScale>
                                    <p:animScale>
                                      <p:cBhvr>
                                        <p:cTn id="155" dur="26">
                                          <p:stCondLst>
                                            <p:cond delay="1808"/>
                                          </p:stCondLst>
                                        </p:cTn>
                                        <p:tgtEl>
                                          <p:spTgt spid="14"/>
                                        </p:tgtEl>
                                      </p:cBhvr>
                                      <p:to x="100000" y="95000"/>
                                    </p:animScale>
                                    <p:animScale>
                                      <p:cBhvr>
                                        <p:cTn id="156" dur="166" decel="50000">
                                          <p:stCondLst>
                                            <p:cond delay="1834"/>
                                          </p:stCondLst>
                                        </p:cTn>
                                        <p:tgtEl>
                                          <p:spTgt spid="14"/>
                                        </p:tgtEl>
                                      </p:cBhvr>
                                      <p:to x="100000" y="100000"/>
                                    </p:animScale>
                                  </p:childTnLst>
                                </p:cTn>
                              </p:par>
                              <p:par>
                                <p:cTn id="157" presetID="26" presetClass="entr" presetSubtype="0" fill="hold" nodeType="withEffect">
                                  <p:stCondLst>
                                    <p:cond delay="0"/>
                                  </p:stCondLst>
                                  <p:childTnLst>
                                    <p:set>
                                      <p:cBhvr>
                                        <p:cTn id="158" dur="1" fill="hold">
                                          <p:stCondLst>
                                            <p:cond delay="0"/>
                                          </p:stCondLst>
                                        </p:cTn>
                                        <p:tgtEl>
                                          <p:spTgt spid="17"/>
                                        </p:tgtEl>
                                        <p:attrNameLst>
                                          <p:attrName>style.visibility</p:attrName>
                                        </p:attrNameLst>
                                      </p:cBhvr>
                                      <p:to>
                                        <p:strVal val="visible"/>
                                      </p:to>
                                    </p:set>
                                    <p:animEffect transition="in" filter="wipe(down)">
                                      <p:cBhvr>
                                        <p:cTn id="159" dur="580">
                                          <p:stCondLst>
                                            <p:cond delay="0"/>
                                          </p:stCondLst>
                                        </p:cTn>
                                        <p:tgtEl>
                                          <p:spTgt spid="17"/>
                                        </p:tgtEl>
                                      </p:cBhvr>
                                    </p:animEffect>
                                    <p:anim calcmode="lin" valueType="num">
                                      <p:cBhvr>
                                        <p:cTn id="160"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61"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62"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63"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64"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65" dur="26">
                                          <p:stCondLst>
                                            <p:cond delay="650"/>
                                          </p:stCondLst>
                                        </p:cTn>
                                        <p:tgtEl>
                                          <p:spTgt spid="17"/>
                                        </p:tgtEl>
                                      </p:cBhvr>
                                      <p:to x="100000" y="60000"/>
                                    </p:animScale>
                                    <p:animScale>
                                      <p:cBhvr>
                                        <p:cTn id="166" dur="166" decel="50000">
                                          <p:stCondLst>
                                            <p:cond delay="676"/>
                                          </p:stCondLst>
                                        </p:cTn>
                                        <p:tgtEl>
                                          <p:spTgt spid="17"/>
                                        </p:tgtEl>
                                      </p:cBhvr>
                                      <p:to x="100000" y="100000"/>
                                    </p:animScale>
                                    <p:animScale>
                                      <p:cBhvr>
                                        <p:cTn id="167" dur="26">
                                          <p:stCondLst>
                                            <p:cond delay="1312"/>
                                          </p:stCondLst>
                                        </p:cTn>
                                        <p:tgtEl>
                                          <p:spTgt spid="17"/>
                                        </p:tgtEl>
                                      </p:cBhvr>
                                      <p:to x="100000" y="80000"/>
                                    </p:animScale>
                                    <p:animScale>
                                      <p:cBhvr>
                                        <p:cTn id="168" dur="166" decel="50000">
                                          <p:stCondLst>
                                            <p:cond delay="1338"/>
                                          </p:stCondLst>
                                        </p:cTn>
                                        <p:tgtEl>
                                          <p:spTgt spid="17"/>
                                        </p:tgtEl>
                                      </p:cBhvr>
                                      <p:to x="100000" y="100000"/>
                                    </p:animScale>
                                    <p:animScale>
                                      <p:cBhvr>
                                        <p:cTn id="169" dur="26">
                                          <p:stCondLst>
                                            <p:cond delay="1642"/>
                                          </p:stCondLst>
                                        </p:cTn>
                                        <p:tgtEl>
                                          <p:spTgt spid="17"/>
                                        </p:tgtEl>
                                      </p:cBhvr>
                                      <p:to x="100000" y="90000"/>
                                    </p:animScale>
                                    <p:animScale>
                                      <p:cBhvr>
                                        <p:cTn id="170" dur="166" decel="50000">
                                          <p:stCondLst>
                                            <p:cond delay="1668"/>
                                          </p:stCondLst>
                                        </p:cTn>
                                        <p:tgtEl>
                                          <p:spTgt spid="17"/>
                                        </p:tgtEl>
                                      </p:cBhvr>
                                      <p:to x="100000" y="100000"/>
                                    </p:animScale>
                                    <p:animScale>
                                      <p:cBhvr>
                                        <p:cTn id="171" dur="26">
                                          <p:stCondLst>
                                            <p:cond delay="1808"/>
                                          </p:stCondLst>
                                        </p:cTn>
                                        <p:tgtEl>
                                          <p:spTgt spid="17"/>
                                        </p:tgtEl>
                                      </p:cBhvr>
                                      <p:to x="100000" y="95000"/>
                                    </p:animScale>
                                    <p:animScale>
                                      <p:cBhvr>
                                        <p:cTn id="172" dur="166" decel="50000">
                                          <p:stCondLst>
                                            <p:cond delay="1834"/>
                                          </p:stCondLst>
                                        </p:cTn>
                                        <p:tgtEl>
                                          <p:spTgt spid="17"/>
                                        </p:tgtEl>
                                      </p:cBhvr>
                                      <p:to x="100000" y="100000"/>
                                    </p:animScale>
                                  </p:childTnLst>
                                </p:cTn>
                              </p:par>
                            </p:childTnLst>
                          </p:cTn>
                        </p:par>
                      </p:childTnLst>
                    </p:cTn>
                  </p:par>
                  <p:par>
                    <p:cTn id="173" fill="hold">
                      <p:stCondLst>
                        <p:cond delay="indefinite"/>
                      </p:stCondLst>
                      <p:childTnLst>
                        <p:par>
                          <p:cTn id="174" fill="hold">
                            <p:stCondLst>
                              <p:cond delay="0"/>
                            </p:stCondLst>
                            <p:childTnLst>
                              <p:par>
                                <p:cTn id="175" presetID="26" presetClass="entr" presetSubtype="0" fill="hold" grpId="0" nodeType="clickEffect">
                                  <p:stCondLst>
                                    <p:cond delay="0"/>
                                  </p:stCondLst>
                                  <p:childTnLst>
                                    <p:set>
                                      <p:cBhvr>
                                        <p:cTn id="176" dur="1" fill="hold">
                                          <p:stCondLst>
                                            <p:cond delay="0"/>
                                          </p:stCondLst>
                                        </p:cTn>
                                        <p:tgtEl>
                                          <p:spTgt spid="18"/>
                                        </p:tgtEl>
                                        <p:attrNameLst>
                                          <p:attrName>style.visibility</p:attrName>
                                        </p:attrNameLst>
                                      </p:cBhvr>
                                      <p:to>
                                        <p:strVal val="visible"/>
                                      </p:to>
                                    </p:set>
                                    <p:animEffect transition="in" filter="wipe(down)">
                                      <p:cBhvr>
                                        <p:cTn id="177" dur="580">
                                          <p:stCondLst>
                                            <p:cond delay="0"/>
                                          </p:stCondLst>
                                        </p:cTn>
                                        <p:tgtEl>
                                          <p:spTgt spid="18"/>
                                        </p:tgtEl>
                                      </p:cBhvr>
                                    </p:animEffect>
                                    <p:anim calcmode="lin" valueType="num">
                                      <p:cBhvr>
                                        <p:cTn id="17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7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8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8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8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83" dur="26">
                                          <p:stCondLst>
                                            <p:cond delay="650"/>
                                          </p:stCondLst>
                                        </p:cTn>
                                        <p:tgtEl>
                                          <p:spTgt spid="18"/>
                                        </p:tgtEl>
                                      </p:cBhvr>
                                      <p:to x="100000" y="60000"/>
                                    </p:animScale>
                                    <p:animScale>
                                      <p:cBhvr>
                                        <p:cTn id="184" dur="166" decel="50000">
                                          <p:stCondLst>
                                            <p:cond delay="676"/>
                                          </p:stCondLst>
                                        </p:cTn>
                                        <p:tgtEl>
                                          <p:spTgt spid="18"/>
                                        </p:tgtEl>
                                      </p:cBhvr>
                                      <p:to x="100000" y="100000"/>
                                    </p:animScale>
                                    <p:animScale>
                                      <p:cBhvr>
                                        <p:cTn id="185" dur="26">
                                          <p:stCondLst>
                                            <p:cond delay="1312"/>
                                          </p:stCondLst>
                                        </p:cTn>
                                        <p:tgtEl>
                                          <p:spTgt spid="18"/>
                                        </p:tgtEl>
                                      </p:cBhvr>
                                      <p:to x="100000" y="80000"/>
                                    </p:animScale>
                                    <p:animScale>
                                      <p:cBhvr>
                                        <p:cTn id="186" dur="166" decel="50000">
                                          <p:stCondLst>
                                            <p:cond delay="1338"/>
                                          </p:stCondLst>
                                        </p:cTn>
                                        <p:tgtEl>
                                          <p:spTgt spid="18"/>
                                        </p:tgtEl>
                                      </p:cBhvr>
                                      <p:to x="100000" y="100000"/>
                                    </p:animScale>
                                    <p:animScale>
                                      <p:cBhvr>
                                        <p:cTn id="187" dur="26">
                                          <p:stCondLst>
                                            <p:cond delay="1642"/>
                                          </p:stCondLst>
                                        </p:cTn>
                                        <p:tgtEl>
                                          <p:spTgt spid="18"/>
                                        </p:tgtEl>
                                      </p:cBhvr>
                                      <p:to x="100000" y="90000"/>
                                    </p:animScale>
                                    <p:animScale>
                                      <p:cBhvr>
                                        <p:cTn id="188" dur="166" decel="50000">
                                          <p:stCondLst>
                                            <p:cond delay="1668"/>
                                          </p:stCondLst>
                                        </p:cTn>
                                        <p:tgtEl>
                                          <p:spTgt spid="18"/>
                                        </p:tgtEl>
                                      </p:cBhvr>
                                      <p:to x="100000" y="100000"/>
                                    </p:animScale>
                                    <p:animScale>
                                      <p:cBhvr>
                                        <p:cTn id="189" dur="26">
                                          <p:stCondLst>
                                            <p:cond delay="1808"/>
                                          </p:stCondLst>
                                        </p:cTn>
                                        <p:tgtEl>
                                          <p:spTgt spid="18"/>
                                        </p:tgtEl>
                                      </p:cBhvr>
                                      <p:to x="100000" y="95000"/>
                                    </p:animScale>
                                    <p:animScale>
                                      <p:cBhvr>
                                        <p:cTn id="190" dur="166" decel="50000">
                                          <p:stCondLst>
                                            <p:cond delay="1834"/>
                                          </p:stCondLst>
                                        </p:cTn>
                                        <p:tgtEl>
                                          <p:spTgt spid="18"/>
                                        </p:tgtEl>
                                      </p:cBhvr>
                                      <p:to x="100000" y="100000"/>
                                    </p:animScale>
                                  </p:childTnLst>
                                </p:cTn>
                              </p:par>
                              <p:par>
                                <p:cTn id="191" presetID="26" presetClass="entr" presetSubtype="0" fill="hold" nodeType="withEffect">
                                  <p:stCondLst>
                                    <p:cond delay="0"/>
                                  </p:stCondLst>
                                  <p:childTnLst>
                                    <p:set>
                                      <p:cBhvr>
                                        <p:cTn id="192" dur="1" fill="hold">
                                          <p:stCondLst>
                                            <p:cond delay="0"/>
                                          </p:stCondLst>
                                        </p:cTn>
                                        <p:tgtEl>
                                          <p:spTgt spid="19"/>
                                        </p:tgtEl>
                                        <p:attrNameLst>
                                          <p:attrName>style.visibility</p:attrName>
                                        </p:attrNameLst>
                                      </p:cBhvr>
                                      <p:to>
                                        <p:strVal val="visible"/>
                                      </p:to>
                                    </p:set>
                                    <p:animEffect transition="in" filter="wipe(down)">
                                      <p:cBhvr>
                                        <p:cTn id="193" dur="580">
                                          <p:stCondLst>
                                            <p:cond delay="0"/>
                                          </p:stCondLst>
                                        </p:cTn>
                                        <p:tgtEl>
                                          <p:spTgt spid="19"/>
                                        </p:tgtEl>
                                      </p:cBhvr>
                                    </p:animEffect>
                                    <p:anim calcmode="lin" valueType="num">
                                      <p:cBhvr>
                                        <p:cTn id="19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9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9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9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9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99" dur="26">
                                          <p:stCondLst>
                                            <p:cond delay="650"/>
                                          </p:stCondLst>
                                        </p:cTn>
                                        <p:tgtEl>
                                          <p:spTgt spid="19"/>
                                        </p:tgtEl>
                                      </p:cBhvr>
                                      <p:to x="100000" y="60000"/>
                                    </p:animScale>
                                    <p:animScale>
                                      <p:cBhvr>
                                        <p:cTn id="200" dur="166" decel="50000">
                                          <p:stCondLst>
                                            <p:cond delay="676"/>
                                          </p:stCondLst>
                                        </p:cTn>
                                        <p:tgtEl>
                                          <p:spTgt spid="19"/>
                                        </p:tgtEl>
                                      </p:cBhvr>
                                      <p:to x="100000" y="100000"/>
                                    </p:animScale>
                                    <p:animScale>
                                      <p:cBhvr>
                                        <p:cTn id="201" dur="26">
                                          <p:stCondLst>
                                            <p:cond delay="1312"/>
                                          </p:stCondLst>
                                        </p:cTn>
                                        <p:tgtEl>
                                          <p:spTgt spid="19"/>
                                        </p:tgtEl>
                                      </p:cBhvr>
                                      <p:to x="100000" y="80000"/>
                                    </p:animScale>
                                    <p:animScale>
                                      <p:cBhvr>
                                        <p:cTn id="202" dur="166" decel="50000">
                                          <p:stCondLst>
                                            <p:cond delay="1338"/>
                                          </p:stCondLst>
                                        </p:cTn>
                                        <p:tgtEl>
                                          <p:spTgt spid="19"/>
                                        </p:tgtEl>
                                      </p:cBhvr>
                                      <p:to x="100000" y="100000"/>
                                    </p:animScale>
                                    <p:animScale>
                                      <p:cBhvr>
                                        <p:cTn id="203" dur="26">
                                          <p:stCondLst>
                                            <p:cond delay="1642"/>
                                          </p:stCondLst>
                                        </p:cTn>
                                        <p:tgtEl>
                                          <p:spTgt spid="19"/>
                                        </p:tgtEl>
                                      </p:cBhvr>
                                      <p:to x="100000" y="90000"/>
                                    </p:animScale>
                                    <p:animScale>
                                      <p:cBhvr>
                                        <p:cTn id="204" dur="166" decel="50000">
                                          <p:stCondLst>
                                            <p:cond delay="1668"/>
                                          </p:stCondLst>
                                        </p:cTn>
                                        <p:tgtEl>
                                          <p:spTgt spid="19"/>
                                        </p:tgtEl>
                                      </p:cBhvr>
                                      <p:to x="100000" y="100000"/>
                                    </p:animScale>
                                    <p:animScale>
                                      <p:cBhvr>
                                        <p:cTn id="205" dur="26">
                                          <p:stCondLst>
                                            <p:cond delay="1808"/>
                                          </p:stCondLst>
                                        </p:cTn>
                                        <p:tgtEl>
                                          <p:spTgt spid="19"/>
                                        </p:tgtEl>
                                      </p:cBhvr>
                                      <p:to x="100000" y="95000"/>
                                    </p:animScale>
                                    <p:animScale>
                                      <p:cBhvr>
                                        <p:cTn id="206" dur="166" decel="50000">
                                          <p:stCondLst>
                                            <p:cond delay="1834"/>
                                          </p:stCondLst>
                                        </p:cTn>
                                        <p:tgtEl>
                                          <p:spTgt spid="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P spid="12" grpId="0"/>
      <p:bldP spid="14"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GESTIONE AVANZATA DEI BEAN</a:t>
            </a:r>
            <a:endParaRPr lang="it-IT" sz="3200" b="1" dirty="0">
              <a:solidFill>
                <a:prstClr val="black"/>
              </a:solidFill>
            </a:endParaRPr>
          </a:p>
        </p:txBody>
      </p:sp>
      <p:sp>
        <p:nvSpPr>
          <p:cNvPr id="4" name="CasellaDiTesto 3"/>
          <p:cNvSpPr txBox="1"/>
          <p:nvPr/>
        </p:nvSpPr>
        <p:spPr>
          <a:xfrm>
            <a:off x="660400" y="1117604"/>
            <a:ext cx="11133668" cy="5047536"/>
          </a:xfrm>
          <a:prstGeom prst="rect">
            <a:avLst/>
          </a:prstGeom>
          <a:noFill/>
        </p:spPr>
        <p:txBody>
          <a:bodyPr wrap="square" rtlCol="0">
            <a:spAutoFit/>
          </a:bodyPr>
          <a:lstStyle/>
          <a:p>
            <a:r>
              <a:rPr lang="it-IT" sz="2400" b="1" dirty="0" err="1" smtClean="0"/>
              <a:t>@Profile</a:t>
            </a:r>
            <a:r>
              <a:rPr lang="it-IT" sz="2400" dirty="0" smtClean="0"/>
              <a:t>: è possibile definire più classi di configurazione, una per ogni profilo, potendo così eventualmente differenziare a </a:t>
            </a:r>
            <a:r>
              <a:rPr lang="it-IT" sz="2400" dirty="0" err="1" smtClean="0"/>
              <a:t>runtime</a:t>
            </a:r>
            <a:r>
              <a:rPr lang="it-IT" sz="2400" dirty="0" smtClean="0"/>
              <a:t> la creazione e la valorizzazione dei Bean, ad esempio per ambiente di esecuzione. (Esempio: definizione db in </a:t>
            </a:r>
            <a:r>
              <a:rPr lang="it-IT" sz="2400" dirty="0" err="1" smtClean="0"/>
              <a:t>memory</a:t>
            </a:r>
            <a:r>
              <a:rPr lang="it-IT" sz="2400" dirty="0" smtClean="0"/>
              <a:t> per </a:t>
            </a:r>
            <a:r>
              <a:rPr lang="it-IT" sz="2400" dirty="0" err="1" smtClean="0"/>
              <a:t>unit</a:t>
            </a:r>
            <a:r>
              <a:rPr lang="it-IT" sz="2400" dirty="0" smtClean="0"/>
              <a:t> test)</a:t>
            </a:r>
          </a:p>
          <a:p>
            <a:endParaRPr lang="it-IT" sz="1600" dirty="0" smtClean="0"/>
          </a:p>
          <a:p>
            <a:r>
              <a:rPr lang="it-IT" sz="2400" b="1" dirty="0" err="1" smtClean="0"/>
              <a:t>@Conditional</a:t>
            </a:r>
            <a:r>
              <a:rPr lang="it-IT" sz="2400" b="1" dirty="0" smtClean="0"/>
              <a:t>(</a:t>
            </a:r>
            <a:r>
              <a:rPr lang="it-IT" sz="2400" i="1" dirty="0" err="1" smtClean="0"/>
              <a:t>ClassCondition.class</a:t>
            </a:r>
            <a:r>
              <a:rPr lang="it-IT" sz="2400" b="1" dirty="0" smtClean="0"/>
              <a:t>)</a:t>
            </a:r>
            <a:r>
              <a:rPr lang="it-IT" sz="2400" dirty="0" smtClean="0"/>
              <a:t>: si può indicare al </a:t>
            </a:r>
            <a:r>
              <a:rPr lang="it-IT" sz="2400" dirty="0" err="1" smtClean="0"/>
              <a:t>framework</a:t>
            </a:r>
            <a:r>
              <a:rPr lang="it-IT" sz="2400" dirty="0" smtClean="0"/>
              <a:t>  condizioni personalizzabili per far creare o meno il </a:t>
            </a:r>
            <a:r>
              <a:rPr lang="it-IT" sz="2400" dirty="0" err="1" smtClean="0"/>
              <a:t>bean</a:t>
            </a:r>
            <a:r>
              <a:rPr lang="it-IT" sz="2400" dirty="0" smtClean="0"/>
              <a:t> con questa annotazione</a:t>
            </a:r>
          </a:p>
          <a:p>
            <a:endParaRPr lang="it-IT" sz="1600" dirty="0" smtClean="0"/>
          </a:p>
          <a:p>
            <a:r>
              <a:rPr lang="it-IT" sz="2400" b="1" dirty="0" err="1" smtClean="0"/>
              <a:t>@Primary</a:t>
            </a:r>
            <a:r>
              <a:rPr lang="it-IT" sz="2400" dirty="0" smtClean="0"/>
              <a:t>: nel caso in cui più Bean siano i prescelti per un’associazione in quanto compatibili, il </a:t>
            </a:r>
            <a:r>
              <a:rPr lang="it-IT" sz="2400" dirty="0" err="1" smtClean="0"/>
              <a:t>framework</a:t>
            </a:r>
            <a:r>
              <a:rPr lang="it-IT" sz="2400" dirty="0" smtClean="0"/>
              <a:t> lancerebbe un’eccezione perché non può risolvere l’ambiguità. Con questa annotazione si può definire una scelta primaria che non manderà in errore l’applicazione</a:t>
            </a:r>
          </a:p>
          <a:p>
            <a:endParaRPr lang="it-IT" sz="1600" dirty="0" smtClean="0"/>
          </a:p>
          <a:p>
            <a:r>
              <a:rPr lang="it-IT" sz="2400" b="1" dirty="0" err="1" smtClean="0"/>
              <a:t>@Qualifier</a:t>
            </a:r>
            <a:r>
              <a:rPr lang="it-IT" sz="2400" i="1" dirty="0" smtClean="0"/>
              <a:t>(“</a:t>
            </a:r>
            <a:r>
              <a:rPr lang="it-IT" sz="2400" i="1" dirty="0" err="1" smtClean="0"/>
              <a:t>idBean</a:t>
            </a:r>
            <a:r>
              <a:rPr lang="it-IT" sz="2400" i="1" dirty="0" smtClean="0"/>
              <a:t>”</a:t>
            </a:r>
            <a:r>
              <a:rPr lang="it-IT" sz="2400" b="1" dirty="0" smtClean="0"/>
              <a:t>)</a:t>
            </a:r>
            <a:r>
              <a:rPr lang="it-IT" sz="2400" dirty="0" smtClean="0"/>
              <a:t>: associato all’annotazione </a:t>
            </a:r>
            <a:r>
              <a:rPr lang="it-IT" sz="2400" dirty="0" err="1" smtClean="0"/>
              <a:t>@Autowiring</a:t>
            </a:r>
            <a:r>
              <a:rPr lang="it-IT" sz="2400" dirty="0" smtClean="0"/>
              <a:t> si può richiedere una specifica implementazione del </a:t>
            </a:r>
            <a:r>
              <a:rPr lang="it-IT" sz="2400" dirty="0" err="1" smtClean="0"/>
              <a:t>bean</a:t>
            </a:r>
            <a:r>
              <a:rPr lang="it-IT" sz="2400" dirty="0" smtClean="0"/>
              <a:t> basandosi sull’</a:t>
            </a:r>
            <a:r>
              <a:rPr lang="it-IT" sz="2400" dirty="0" err="1" smtClean="0"/>
              <a:t>id</a:t>
            </a:r>
            <a:r>
              <a:rPr lang="it-IT" sz="2400" dirty="0" smtClean="0"/>
              <a:t> richiesto</a:t>
            </a:r>
          </a:p>
        </p:txBody>
      </p:sp>
      <p:grpSp>
        <p:nvGrpSpPr>
          <p:cNvPr id="6"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995637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AMBITO DEI BEAN</a:t>
            </a:r>
            <a:endParaRPr lang="it-IT" sz="3200" b="1" dirty="0">
              <a:solidFill>
                <a:prstClr val="black"/>
              </a:solidFill>
            </a:endParaRPr>
          </a:p>
        </p:txBody>
      </p:sp>
      <p:sp>
        <p:nvSpPr>
          <p:cNvPr id="4" name="CasellaDiTesto 3"/>
          <p:cNvSpPr txBox="1"/>
          <p:nvPr/>
        </p:nvSpPr>
        <p:spPr>
          <a:xfrm>
            <a:off x="660400" y="1117604"/>
            <a:ext cx="11133668" cy="5016758"/>
          </a:xfrm>
          <a:prstGeom prst="rect">
            <a:avLst/>
          </a:prstGeom>
          <a:noFill/>
        </p:spPr>
        <p:txBody>
          <a:bodyPr wrap="square" rtlCol="0">
            <a:spAutoFit/>
          </a:bodyPr>
          <a:lstStyle/>
          <a:p>
            <a:r>
              <a:rPr lang="it-IT" sz="2400" dirty="0" smtClean="0"/>
              <a:t>Di default tutti i Bean sono gestiti come Singleton, quindi a partire da una classe sarà sempre generato un solo oggetto che sarà associato a tutti quei </a:t>
            </a:r>
            <a:r>
              <a:rPr lang="it-IT" sz="2400" dirty="0" err="1" smtClean="0"/>
              <a:t>bean</a:t>
            </a:r>
            <a:r>
              <a:rPr lang="it-IT" sz="2400" dirty="0" smtClean="0"/>
              <a:t> che ne prevedono una sua variabile d’istanza.</a:t>
            </a:r>
          </a:p>
          <a:p>
            <a:endParaRPr lang="it-IT" sz="800" dirty="0" smtClean="0"/>
          </a:p>
          <a:p>
            <a:r>
              <a:rPr lang="it-IT" sz="2400" dirty="0" smtClean="0"/>
              <a:t>E’ possibile definire un Bean con 4 diversi comportamenti:</a:t>
            </a:r>
          </a:p>
          <a:p>
            <a:r>
              <a:rPr lang="it-IT" sz="2400" dirty="0" smtClean="0"/>
              <a:t>-</a:t>
            </a:r>
            <a:r>
              <a:rPr lang="en-US" sz="2400" dirty="0" smtClean="0"/>
              <a:t>Singleton — Per </a:t>
            </a:r>
            <a:r>
              <a:rPr lang="en-US" sz="2400" dirty="0" err="1" smtClean="0"/>
              <a:t>l’intera</a:t>
            </a:r>
            <a:r>
              <a:rPr lang="en-US" sz="2400" dirty="0" smtClean="0"/>
              <a:t> </a:t>
            </a:r>
            <a:r>
              <a:rPr lang="en-US" sz="2400" dirty="0" err="1" smtClean="0"/>
              <a:t>applicazione</a:t>
            </a:r>
            <a:r>
              <a:rPr lang="en-US" sz="2400" dirty="0" smtClean="0"/>
              <a:t> è </a:t>
            </a:r>
            <a:r>
              <a:rPr lang="en-US" sz="2400" dirty="0" err="1" smtClean="0"/>
              <a:t>creata</a:t>
            </a:r>
            <a:r>
              <a:rPr lang="en-US" sz="2400" dirty="0" smtClean="0"/>
              <a:t> </a:t>
            </a:r>
            <a:r>
              <a:rPr lang="en-US" sz="2400" dirty="0" err="1" smtClean="0"/>
              <a:t>una</a:t>
            </a:r>
            <a:r>
              <a:rPr lang="en-US" sz="2400" dirty="0" smtClean="0"/>
              <a:t> sola </a:t>
            </a:r>
            <a:r>
              <a:rPr lang="en-US" sz="2400" dirty="0" err="1" smtClean="0"/>
              <a:t>istanza</a:t>
            </a:r>
            <a:r>
              <a:rPr lang="en-US" sz="2400" dirty="0" smtClean="0"/>
              <a:t> </a:t>
            </a:r>
            <a:r>
              <a:rPr lang="en-US" sz="2400" dirty="0" err="1" smtClean="0"/>
              <a:t>di</a:t>
            </a:r>
            <a:r>
              <a:rPr lang="en-US" sz="2400" dirty="0" smtClean="0"/>
              <a:t> Bean</a:t>
            </a:r>
          </a:p>
          <a:p>
            <a:pPr marL="1709738" indent="-1709738" fontAlgn="base"/>
            <a:r>
              <a:rPr lang="en-US" sz="2400" dirty="0" smtClean="0"/>
              <a:t>-Prototype — E’ </a:t>
            </a:r>
            <a:r>
              <a:rPr lang="en-US" sz="2400" dirty="0" err="1" smtClean="0"/>
              <a:t>creata</a:t>
            </a:r>
            <a:r>
              <a:rPr lang="en-US" sz="2400" dirty="0" smtClean="0"/>
              <a:t> </a:t>
            </a:r>
            <a:r>
              <a:rPr lang="en-US" sz="2400" dirty="0" err="1" smtClean="0"/>
              <a:t>un’istanza</a:t>
            </a:r>
            <a:r>
              <a:rPr lang="en-US" sz="2400" dirty="0" smtClean="0"/>
              <a:t> </a:t>
            </a:r>
            <a:r>
              <a:rPr lang="en-US" sz="2400" dirty="0" err="1" smtClean="0"/>
              <a:t>di</a:t>
            </a:r>
            <a:r>
              <a:rPr lang="en-US" sz="2400" dirty="0" smtClean="0"/>
              <a:t> Bean </a:t>
            </a:r>
            <a:r>
              <a:rPr lang="en-US" sz="2400" dirty="0" err="1" smtClean="0"/>
              <a:t>ogni</a:t>
            </a:r>
            <a:r>
              <a:rPr lang="en-US" sz="2400" dirty="0" smtClean="0"/>
              <a:t> </a:t>
            </a:r>
            <a:r>
              <a:rPr lang="en-US" sz="2400" dirty="0" err="1" smtClean="0"/>
              <a:t>volta</a:t>
            </a:r>
            <a:r>
              <a:rPr lang="en-US" sz="2400" dirty="0" smtClean="0"/>
              <a:t> </a:t>
            </a:r>
            <a:r>
              <a:rPr lang="en-US" sz="2400" dirty="0" err="1" smtClean="0"/>
              <a:t>che</a:t>
            </a:r>
            <a:r>
              <a:rPr lang="en-US" sz="2400" dirty="0" smtClean="0"/>
              <a:t> </a:t>
            </a:r>
            <a:r>
              <a:rPr lang="en-US" sz="2400" dirty="0" err="1" smtClean="0"/>
              <a:t>viene</a:t>
            </a:r>
            <a:r>
              <a:rPr lang="en-US" sz="2400" dirty="0" smtClean="0"/>
              <a:t> “</a:t>
            </a:r>
            <a:r>
              <a:rPr lang="en-US" sz="2400" dirty="0" err="1" smtClean="0"/>
              <a:t>iniettato</a:t>
            </a:r>
            <a:r>
              <a:rPr lang="en-US" sz="2400" dirty="0" smtClean="0"/>
              <a:t>” o </a:t>
            </a:r>
            <a:r>
              <a:rPr lang="en-US" sz="2400" dirty="0" err="1" smtClean="0"/>
              <a:t>richiamato</a:t>
            </a:r>
            <a:r>
              <a:rPr lang="en-US" sz="2400" dirty="0" smtClean="0"/>
              <a:t> </a:t>
            </a:r>
            <a:r>
              <a:rPr lang="en-US" sz="2400" dirty="0" err="1" smtClean="0"/>
              <a:t>dal</a:t>
            </a:r>
            <a:r>
              <a:rPr lang="en-US" sz="2400" dirty="0" smtClean="0"/>
              <a:t> </a:t>
            </a:r>
            <a:r>
              <a:rPr lang="en-US" sz="2400" dirty="0" err="1" smtClean="0"/>
              <a:t>Contesto</a:t>
            </a:r>
            <a:r>
              <a:rPr lang="en-US" sz="2400" dirty="0" smtClean="0"/>
              <a:t> Spring</a:t>
            </a:r>
          </a:p>
          <a:p>
            <a:r>
              <a:rPr lang="en-US" sz="2400" dirty="0" smtClean="0"/>
              <a:t>-Session — In </a:t>
            </a:r>
            <a:r>
              <a:rPr lang="en-US" sz="2400" dirty="0" err="1" smtClean="0"/>
              <a:t>una</a:t>
            </a:r>
            <a:r>
              <a:rPr lang="en-US" sz="2400" dirty="0" smtClean="0"/>
              <a:t> web application, è </a:t>
            </a:r>
            <a:r>
              <a:rPr lang="en-US" sz="2400" dirty="0" err="1" smtClean="0"/>
              <a:t>creata</a:t>
            </a:r>
            <a:r>
              <a:rPr lang="en-US" sz="2400" dirty="0" smtClean="0"/>
              <a:t> </a:t>
            </a:r>
            <a:r>
              <a:rPr lang="en-US" sz="2400" dirty="0" err="1" smtClean="0"/>
              <a:t>un’istanza</a:t>
            </a:r>
            <a:r>
              <a:rPr lang="en-US" sz="2400" dirty="0" smtClean="0"/>
              <a:t> </a:t>
            </a:r>
            <a:r>
              <a:rPr lang="en-US" sz="2400" dirty="0" err="1" smtClean="0"/>
              <a:t>di</a:t>
            </a:r>
            <a:r>
              <a:rPr lang="en-US" sz="2400" dirty="0" smtClean="0"/>
              <a:t> bean per </a:t>
            </a:r>
            <a:r>
              <a:rPr lang="en-US" sz="2400" dirty="0" err="1" smtClean="0"/>
              <a:t>ogni</a:t>
            </a:r>
            <a:r>
              <a:rPr lang="en-US" sz="2400" dirty="0" smtClean="0"/>
              <a:t> </a:t>
            </a:r>
            <a:r>
              <a:rPr lang="en-US" sz="2400" dirty="0" err="1" smtClean="0"/>
              <a:t>sessione</a:t>
            </a:r>
            <a:endParaRPr lang="en-US" sz="2400" dirty="0" smtClean="0"/>
          </a:p>
          <a:p>
            <a:pPr fontAlgn="base"/>
            <a:r>
              <a:rPr lang="en-US" sz="2400" dirty="0" smtClean="0"/>
              <a:t>-Request—In </a:t>
            </a:r>
            <a:r>
              <a:rPr lang="en-US" sz="2400" dirty="0" err="1" smtClean="0"/>
              <a:t>una</a:t>
            </a:r>
            <a:r>
              <a:rPr lang="en-US" sz="2400" dirty="0" smtClean="0"/>
              <a:t> web application, è </a:t>
            </a:r>
            <a:r>
              <a:rPr lang="en-US" sz="2400" dirty="0" err="1" smtClean="0"/>
              <a:t>creata</a:t>
            </a:r>
            <a:r>
              <a:rPr lang="en-US" sz="2400" dirty="0" smtClean="0"/>
              <a:t> </a:t>
            </a:r>
            <a:r>
              <a:rPr lang="en-US" sz="2400" dirty="0" err="1" smtClean="0"/>
              <a:t>un’istanza</a:t>
            </a:r>
            <a:r>
              <a:rPr lang="en-US" sz="2400" dirty="0" smtClean="0"/>
              <a:t> </a:t>
            </a:r>
            <a:r>
              <a:rPr lang="en-US" sz="2400" dirty="0" err="1" smtClean="0"/>
              <a:t>di</a:t>
            </a:r>
            <a:r>
              <a:rPr lang="en-US" sz="2400" dirty="0" smtClean="0"/>
              <a:t> bean per </a:t>
            </a:r>
            <a:r>
              <a:rPr lang="en-US" sz="2400" dirty="0" err="1" smtClean="0"/>
              <a:t>ogni</a:t>
            </a:r>
            <a:r>
              <a:rPr lang="en-US" sz="2400" dirty="0" smtClean="0"/>
              <a:t> </a:t>
            </a:r>
            <a:r>
              <a:rPr lang="en-US" sz="2400" dirty="0" err="1" smtClean="0"/>
              <a:t>richiesta</a:t>
            </a:r>
            <a:endParaRPr lang="en-US" sz="2400" dirty="0" smtClean="0"/>
          </a:p>
          <a:p>
            <a:pPr fontAlgn="base"/>
            <a:endParaRPr lang="en-US" sz="1600" dirty="0" smtClean="0"/>
          </a:p>
          <a:p>
            <a:pPr fontAlgn="base"/>
            <a:r>
              <a:rPr lang="en-US" sz="2400" dirty="0" err="1" smtClean="0"/>
              <a:t>Es</a:t>
            </a:r>
            <a:r>
              <a:rPr lang="en-US" sz="2400" dirty="0" smtClean="0"/>
              <a:t> di </a:t>
            </a:r>
            <a:r>
              <a:rPr lang="en-US" sz="2400" dirty="0" err="1" smtClean="0"/>
              <a:t>configurazione</a:t>
            </a:r>
            <a:r>
              <a:rPr lang="en-US" sz="2400" dirty="0" smtClean="0"/>
              <a:t>:</a:t>
            </a:r>
          </a:p>
          <a:p>
            <a:r>
              <a:rPr lang="it-IT" sz="2400" dirty="0" err="1" smtClean="0"/>
              <a:t>@Component</a:t>
            </a:r>
            <a:endParaRPr lang="it-IT" sz="2400" dirty="0" smtClean="0"/>
          </a:p>
          <a:p>
            <a:r>
              <a:rPr lang="it-IT" sz="2400" b="1" dirty="0" err="1" smtClean="0"/>
              <a:t>@Scope</a:t>
            </a:r>
            <a:r>
              <a:rPr lang="it-IT" sz="2400" b="1" dirty="0" smtClean="0"/>
              <a:t>(ConfigurableBeanFactory.SCOPE_PROTOTYPE)</a:t>
            </a:r>
            <a:endParaRPr lang="it-IT" sz="2400" dirty="0" smtClean="0"/>
          </a:p>
        </p:txBody>
      </p:sp>
      <p:grpSp>
        <p:nvGrpSpPr>
          <p:cNvPr id="3"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995637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Converter</a:t>
            </a:r>
            <a:endParaRPr lang="it-IT" sz="3200" b="1" dirty="0">
              <a:solidFill>
                <a:prstClr val="black"/>
              </a:solidFill>
            </a:endParaRPr>
          </a:p>
        </p:txBody>
      </p:sp>
      <p:grpSp>
        <p:nvGrpSpPr>
          <p:cNvPr id="9" name="Gruppo 8"/>
          <p:cNvGrpSpPr/>
          <p:nvPr/>
        </p:nvGrpSpPr>
        <p:grpSpPr>
          <a:xfrm>
            <a:off x="996287" y="1099305"/>
            <a:ext cx="10058400" cy="1472964"/>
            <a:chOff x="996287" y="1099305"/>
            <a:chExt cx="10058400" cy="1472964"/>
          </a:xfrm>
        </p:grpSpPr>
        <p:sp>
          <p:nvSpPr>
            <p:cNvPr id="10" name="CasellaDiTesto 9"/>
            <p:cNvSpPr txBox="1"/>
            <p:nvPr/>
          </p:nvSpPr>
          <p:spPr>
            <a:xfrm>
              <a:off x="996287" y="1741272"/>
              <a:ext cx="10058400" cy="830997"/>
            </a:xfrm>
            <a:prstGeom prst="rect">
              <a:avLst/>
            </a:prstGeom>
            <a:noFill/>
          </p:spPr>
          <p:txBody>
            <a:bodyPr wrap="square" rtlCol="0">
              <a:spAutoFit/>
            </a:bodyPr>
            <a:lstStyle/>
            <a:p>
              <a:pPr marL="342900" indent="-342900">
                <a:buFont typeface="Arial" panose="020B0604020202020204" pitchFamily="34" charset="0"/>
                <a:buChar char="•"/>
              </a:pPr>
              <a:r>
                <a:rPr lang="it-IT" sz="2400" dirty="0" smtClean="0"/>
                <a:t>Mantenere disaccoppiato il modello dati dalle interfacce invocate e/o esposte</a:t>
              </a:r>
            </a:p>
          </p:txBody>
        </p:sp>
        <p:sp>
          <p:nvSpPr>
            <p:cNvPr id="11" name="CasellaDiTesto 10"/>
            <p:cNvSpPr txBox="1"/>
            <p:nvPr/>
          </p:nvSpPr>
          <p:spPr>
            <a:xfrm>
              <a:off x="996287" y="1099305"/>
              <a:ext cx="2588161" cy="523220"/>
            </a:xfrm>
            <a:prstGeom prst="rect">
              <a:avLst/>
            </a:prstGeom>
            <a:noFill/>
          </p:spPr>
          <p:txBody>
            <a:bodyPr wrap="square" rtlCol="0">
              <a:spAutoFit/>
            </a:bodyPr>
            <a:lstStyle/>
            <a:p>
              <a:r>
                <a:rPr lang="it-IT" sz="2800" b="1" dirty="0" smtClean="0">
                  <a:solidFill>
                    <a:srgbClr val="92D050"/>
                  </a:solidFill>
                  <a:latin typeface="Arial Black" pitchFamily="34" charset="0"/>
                </a:rPr>
                <a:t>Problema</a:t>
              </a:r>
              <a:endParaRPr lang="it-IT" sz="1600" b="1" dirty="0" smtClean="0">
                <a:solidFill>
                  <a:srgbClr val="92D050"/>
                </a:solidFill>
                <a:latin typeface="Arial Black" pitchFamily="34" charset="0"/>
              </a:endParaRPr>
            </a:p>
          </p:txBody>
        </p:sp>
      </p:grpSp>
      <p:grpSp>
        <p:nvGrpSpPr>
          <p:cNvPr id="12" name="Gruppo 11"/>
          <p:cNvGrpSpPr/>
          <p:nvPr/>
        </p:nvGrpSpPr>
        <p:grpSpPr>
          <a:xfrm>
            <a:off x="990191" y="3068313"/>
            <a:ext cx="10070592" cy="2471231"/>
            <a:chOff x="990191" y="2726937"/>
            <a:chExt cx="10070592" cy="2471231"/>
          </a:xfrm>
        </p:grpSpPr>
        <p:sp>
          <p:nvSpPr>
            <p:cNvPr id="13" name="CasellaDiTesto 12"/>
            <p:cNvSpPr txBox="1"/>
            <p:nvPr/>
          </p:nvSpPr>
          <p:spPr>
            <a:xfrm>
              <a:off x="990191" y="2726937"/>
              <a:ext cx="2588161" cy="523220"/>
            </a:xfrm>
            <a:prstGeom prst="rect">
              <a:avLst/>
            </a:prstGeom>
            <a:noFill/>
          </p:spPr>
          <p:txBody>
            <a:bodyPr wrap="square" rtlCol="0">
              <a:spAutoFit/>
            </a:bodyPr>
            <a:lstStyle/>
            <a:p>
              <a:r>
                <a:rPr lang="it-IT" sz="2800" b="1" dirty="0" smtClean="0">
                  <a:solidFill>
                    <a:srgbClr val="92D050"/>
                  </a:solidFill>
                  <a:latin typeface="Arial Black" pitchFamily="34" charset="0"/>
                </a:rPr>
                <a:t>Soluzione</a:t>
              </a:r>
              <a:endParaRPr lang="it-IT" sz="1600" b="1" dirty="0" smtClean="0">
                <a:solidFill>
                  <a:srgbClr val="92D050"/>
                </a:solidFill>
                <a:latin typeface="Arial Black" pitchFamily="34" charset="0"/>
              </a:endParaRPr>
            </a:p>
          </p:txBody>
        </p:sp>
        <p:sp>
          <p:nvSpPr>
            <p:cNvPr id="14" name="CasellaDiTesto 13"/>
            <p:cNvSpPr txBox="1"/>
            <p:nvPr/>
          </p:nvSpPr>
          <p:spPr>
            <a:xfrm>
              <a:off x="1002383" y="3259176"/>
              <a:ext cx="10058400" cy="1938992"/>
            </a:xfrm>
            <a:prstGeom prst="rect">
              <a:avLst/>
            </a:prstGeom>
            <a:noFill/>
          </p:spPr>
          <p:txBody>
            <a:bodyPr wrap="square" rtlCol="0">
              <a:spAutoFit/>
            </a:bodyPr>
            <a:lstStyle/>
            <a:p>
              <a:pPr marL="342900" indent="-342900">
                <a:buFont typeface="Arial" panose="020B0604020202020204" pitchFamily="34" charset="0"/>
                <a:buChar char="•"/>
              </a:pPr>
              <a:r>
                <a:rPr lang="it-IT" sz="2400" dirty="0" smtClean="0"/>
                <a:t>Per ogni oggetto astratto definire una classe di modello</a:t>
              </a:r>
            </a:p>
            <a:p>
              <a:pPr marL="342900" indent="-342900">
                <a:buFont typeface="Arial" panose="020B0604020202020204" pitchFamily="34" charset="0"/>
                <a:buChar char="•"/>
              </a:pPr>
              <a:r>
                <a:rPr lang="it-IT" sz="2400" dirty="0" smtClean="0"/>
                <a:t>Per ogni oggetto astratto definire una classe specifica per ogni interfaccia invocata e/o esposta</a:t>
              </a:r>
            </a:p>
            <a:p>
              <a:pPr marL="342900" indent="-342900">
                <a:buFont typeface="Arial" panose="020B0604020202020204" pitchFamily="34" charset="0"/>
                <a:buChar char="•"/>
              </a:pPr>
              <a:r>
                <a:rPr lang="it-IT" sz="2400" dirty="0" smtClean="0"/>
                <a:t>Utilizzare un meccanismo efficiente di conversione tra le diverse classi che si riferiscono allo stesso oggetto astratto</a:t>
              </a:r>
            </a:p>
          </p:txBody>
        </p:sp>
      </p:grpSp>
    </p:spTree>
    <p:extLst>
      <p:ext uri="{BB962C8B-B14F-4D97-AF65-F5344CB8AC3E}">
        <p14:creationId xmlns:p14="http://schemas.microsoft.com/office/powerpoint/2010/main" val="2685026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CONVERTERS</a:t>
            </a:r>
            <a:endParaRPr lang="it-IT" sz="3200" b="1" dirty="0">
              <a:solidFill>
                <a:prstClr val="black"/>
              </a:solidFill>
            </a:endParaRPr>
          </a:p>
        </p:txBody>
      </p:sp>
      <p:sp>
        <p:nvSpPr>
          <p:cNvPr id="4" name="CasellaDiTesto 3"/>
          <p:cNvSpPr txBox="1"/>
          <p:nvPr/>
        </p:nvSpPr>
        <p:spPr>
          <a:xfrm>
            <a:off x="660400" y="1117604"/>
            <a:ext cx="11133668" cy="830997"/>
          </a:xfrm>
          <a:prstGeom prst="rect">
            <a:avLst/>
          </a:prstGeom>
          <a:noFill/>
        </p:spPr>
        <p:txBody>
          <a:bodyPr wrap="square" rtlCol="0">
            <a:spAutoFit/>
          </a:bodyPr>
          <a:lstStyle/>
          <a:p>
            <a:r>
              <a:rPr lang="it-IT" sz="2400" dirty="0" smtClean="0"/>
              <a:t>Spring offre l’interfaccia Converter&lt;S,T&gt; che permette di implementare una serie di </a:t>
            </a:r>
            <a:r>
              <a:rPr lang="it-IT" sz="2400" dirty="0" err="1" smtClean="0"/>
              <a:t>converter</a:t>
            </a:r>
            <a:r>
              <a:rPr lang="it-IT" sz="2400" dirty="0" smtClean="0"/>
              <a:t> utili all’interno dell’applicazione e richiamarli come servizi.</a:t>
            </a:r>
            <a:endParaRPr lang="en-US" sz="2400" dirty="0" smtClean="0"/>
          </a:p>
        </p:txBody>
      </p:sp>
      <p:grpSp>
        <p:nvGrpSpPr>
          <p:cNvPr id="3"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grpSp>
        <p:nvGrpSpPr>
          <p:cNvPr id="18" name="Gruppo 17"/>
          <p:cNvGrpSpPr/>
          <p:nvPr/>
        </p:nvGrpSpPr>
        <p:grpSpPr>
          <a:xfrm>
            <a:off x="1248156" y="2367472"/>
            <a:ext cx="9695688" cy="1109472"/>
            <a:chOff x="972312" y="2367472"/>
            <a:chExt cx="9695688" cy="1109472"/>
          </a:xfrm>
        </p:grpSpPr>
        <p:sp>
          <p:nvSpPr>
            <p:cNvPr id="5" name="Rettangolo 4"/>
            <p:cNvSpPr/>
            <p:nvPr/>
          </p:nvSpPr>
          <p:spPr>
            <a:xfrm>
              <a:off x="972312" y="2367472"/>
              <a:ext cx="2036064" cy="11094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smtClean="0"/>
                <a:t>CONVERTER</a:t>
              </a:r>
              <a:endParaRPr lang="it-IT" dirty="0"/>
            </a:p>
          </p:txBody>
        </p:sp>
        <p:sp>
          <p:nvSpPr>
            <p:cNvPr id="9" name="Rettangolo 8"/>
            <p:cNvSpPr/>
            <p:nvPr/>
          </p:nvSpPr>
          <p:spPr>
            <a:xfrm>
              <a:off x="4802124" y="2367472"/>
              <a:ext cx="2036064" cy="1109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CONVERSION SERVICE</a:t>
              </a:r>
              <a:endParaRPr lang="it-IT" dirty="0"/>
            </a:p>
          </p:txBody>
        </p:sp>
        <p:sp>
          <p:nvSpPr>
            <p:cNvPr id="10" name="Rettangolo 9"/>
            <p:cNvSpPr/>
            <p:nvPr/>
          </p:nvSpPr>
          <p:spPr>
            <a:xfrm>
              <a:off x="8631936" y="2367472"/>
              <a:ext cx="2036064" cy="11094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smtClean="0"/>
                <a:t>APPLICATION</a:t>
              </a:r>
              <a:endParaRPr lang="it-IT" dirty="0"/>
            </a:p>
          </p:txBody>
        </p:sp>
        <p:cxnSp>
          <p:nvCxnSpPr>
            <p:cNvPr id="12" name="Connettore 2 11"/>
            <p:cNvCxnSpPr>
              <a:stCxn id="10" idx="1"/>
              <a:endCxn id="9" idx="3"/>
            </p:cNvCxnSpPr>
            <p:nvPr/>
          </p:nvCxnSpPr>
          <p:spPr>
            <a:xfrm flipH="1">
              <a:off x="6838188" y="2922208"/>
              <a:ext cx="179374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Connettore 2 12"/>
            <p:cNvCxnSpPr>
              <a:stCxn id="5" idx="3"/>
              <a:endCxn id="9" idx="1"/>
            </p:cNvCxnSpPr>
            <p:nvPr/>
          </p:nvCxnSpPr>
          <p:spPr>
            <a:xfrm>
              <a:off x="3008376" y="2922208"/>
              <a:ext cx="179374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 name="CasellaDiTesto 15"/>
            <p:cNvSpPr txBox="1"/>
            <p:nvPr/>
          </p:nvSpPr>
          <p:spPr>
            <a:xfrm>
              <a:off x="7214727" y="2552876"/>
              <a:ext cx="1040670" cy="369332"/>
            </a:xfrm>
            <a:prstGeom prst="rect">
              <a:avLst/>
            </a:prstGeom>
            <a:noFill/>
          </p:spPr>
          <p:txBody>
            <a:bodyPr wrap="none" rtlCol="0">
              <a:spAutoFit/>
            </a:bodyPr>
            <a:lstStyle/>
            <a:p>
              <a:r>
                <a:rPr lang="it-IT" dirty="0" smtClean="0"/>
                <a:t>Richiama</a:t>
              </a:r>
              <a:endParaRPr lang="it-IT" dirty="0"/>
            </a:p>
          </p:txBody>
        </p:sp>
        <p:sp>
          <p:nvSpPr>
            <p:cNvPr id="17" name="CasellaDiTesto 16"/>
            <p:cNvSpPr txBox="1"/>
            <p:nvPr/>
          </p:nvSpPr>
          <p:spPr>
            <a:xfrm>
              <a:off x="3257266" y="2552876"/>
              <a:ext cx="1100879" cy="369332"/>
            </a:xfrm>
            <a:prstGeom prst="rect">
              <a:avLst/>
            </a:prstGeom>
            <a:noFill/>
          </p:spPr>
          <p:txBody>
            <a:bodyPr wrap="none" rtlCol="0">
              <a:spAutoFit/>
            </a:bodyPr>
            <a:lstStyle/>
            <a:p>
              <a:r>
                <a:rPr lang="it-IT" dirty="0" smtClean="0"/>
                <a:t>Si registra</a:t>
              </a:r>
              <a:endParaRPr lang="it-IT" dirty="0"/>
            </a:p>
          </p:txBody>
        </p:sp>
      </p:grpSp>
      <p:sp>
        <p:nvSpPr>
          <p:cNvPr id="21" name="CasellaDiTesto 20"/>
          <p:cNvSpPr txBox="1"/>
          <p:nvPr/>
        </p:nvSpPr>
        <p:spPr>
          <a:xfrm>
            <a:off x="880532" y="5752851"/>
            <a:ext cx="10566400" cy="461665"/>
          </a:xfrm>
          <a:prstGeom prst="rect">
            <a:avLst/>
          </a:prstGeom>
          <a:solidFill>
            <a:srgbClr val="92D050"/>
          </a:solidFill>
        </p:spPr>
        <p:txBody>
          <a:bodyPr wrap="square" rtlCol="0">
            <a:spAutoFit/>
          </a:bodyPr>
          <a:lstStyle/>
          <a:p>
            <a:pPr algn="ctr"/>
            <a:r>
              <a:rPr lang="it-IT" sz="2400" b="1" u="sng" dirty="0"/>
              <a:t>E</a:t>
            </a:r>
            <a:r>
              <a:rPr lang="it-IT" sz="2400" b="1" u="sng" dirty="0" smtClean="0"/>
              <a:t>sempio su codice</a:t>
            </a:r>
          </a:p>
        </p:txBody>
      </p:sp>
      <p:grpSp>
        <p:nvGrpSpPr>
          <p:cNvPr id="15" name="Gruppo 14"/>
          <p:cNvGrpSpPr/>
          <p:nvPr/>
        </p:nvGrpSpPr>
        <p:grpSpPr>
          <a:xfrm>
            <a:off x="179436" y="3983205"/>
            <a:ext cx="11833128" cy="1258382"/>
            <a:chOff x="154329" y="3983205"/>
            <a:chExt cx="11833128" cy="1258382"/>
          </a:xfrm>
        </p:grpSpPr>
        <p:pic>
          <p:nvPicPr>
            <p:cNvPr id="11" name="Immagine 10"/>
            <p:cNvPicPr>
              <a:picLocks noChangeAspect="1"/>
            </p:cNvPicPr>
            <p:nvPr/>
          </p:nvPicPr>
          <p:blipFill>
            <a:blip r:embed="rId4"/>
            <a:stretch>
              <a:fillRect/>
            </a:stretch>
          </p:blipFill>
          <p:spPr>
            <a:xfrm>
              <a:off x="154329" y="4010853"/>
              <a:ext cx="5562205" cy="1230734"/>
            </a:xfrm>
            <a:prstGeom prst="rect">
              <a:avLst/>
            </a:prstGeom>
          </p:spPr>
        </p:pic>
        <p:pic>
          <p:nvPicPr>
            <p:cNvPr id="14" name="Immagine 13"/>
            <p:cNvPicPr>
              <a:picLocks noChangeAspect="1"/>
            </p:cNvPicPr>
            <p:nvPr/>
          </p:nvPicPr>
          <p:blipFill>
            <a:blip r:embed="rId5"/>
            <a:stretch>
              <a:fillRect/>
            </a:stretch>
          </p:blipFill>
          <p:spPr>
            <a:xfrm>
              <a:off x="6001688" y="3983205"/>
              <a:ext cx="5985769" cy="1100831"/>
            </a:xfrm>
            <a:prstGeom prst="rect">
              <a:avLst/>
            </a:prstGeom>
          </p:spPr>
        </p:pic>
      </p:grpSp>
    </p:spTree>
    <p:extLst>
      <p:ext uri="{BB962C8B-B14F-4D97-AF65-F5344CB8AC3E}">
        <p14:creationId xmlns:p14="http://schemas.microsoft.com/office/powerpoint/2010/main" val="3425045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MVC</a:t>
            </a:r>
            <a:endParaRPr lang="it-IT" sz="3200" b="1" dirty="0">
              <a:solidFill>
                <a:prstClr val="black"/>
              </a:solidFill>
            </a:endParaRPr>
          </a:p>
        </p:txBody>
      </p:sp>
      <p:grpSp>
        <p:nvGrpSpPr>
          <p:cNvPr id="9" name="Gruppo 8"/>
          <p:cNvGrpSpPr/>
          <p:nvPr/>
        </p:nvGrpSpPr>
        <p:grpSpPr>
          <a:xfrm>
            <a:off x="996287" y="1099305"/>
            <a:ext cx="10058400" cy="2211627"/>
            <a:chOff x="996287" y="1099305"/>
            <a:chExt cx="10058400" cy="2211627"/>
          </a:xfrm>
        </p:grpSpPr>
        <p:sp>
          <p:nvSpPr>
            <p:cNvPr id="10" name="CasellaDiTesto 9"/>
            <p:cNvSpPr txBox="1"/>
            <p:nvPr/>
          </p:nvSpPr>
          <p:spPr>
            <a:xfrm>
              <a:off x="996287" y="1741272"/>
              <a:ext cx="10058400" cy="1569660"/>
            </a:xfrm>
            <a:prstGeom prst="rect">
              <a:avLst/>
            </a:prstGeom>
            <a:noFill/>
          </p:spPr>
          <p:txBody>
            <a:bodyPr wrap="square" rtlCol="0">
              <a:spAutoFit/>
            </a:bodyPr>
            <a:lstStyle/>
            <a:p>
              <a:pPr marL="342900" indent="-342900">
                <a:buFont typeface="Arial" panose="020B0604020202020204" pitchFamily="34" charset="0"/>
                <a:buChar char="•"/>
              </a:pPr>
              <a:r>
                <a:rPr lang="it-IT" sz="2400" dirty="0" smtClean="0"/>
                <a:t>Sviluppare applicazioni che siano di facile manutenibilità</a:t>
              </a:r>
            </a:p>
            <a:p>
              <a:pPr marL="342900" indent="-342900">
                <a:buFont typeface="Arial" panose="020B0604020202020204" pitchFamily="34" charset="0"/>
                <a:buChar char="•"/>
              </a:pPr>
              <a:r>
                <a:rPr lang="it-IT" sz="2400" dirty="0" smtClean="0"/>
                <a:t>Suddividere le logiche e le responsabilità delle classi sviluppate in modo che siano coese e facilmente modificabili </a:t>
              </a:r>
            </a:p>
            <a:p>
              <a:pPr marL="342900" indent="-342900">
                <a:buFont typeface="Arial" panose="020B0604020202020204" pitchFamily="34" charset="0"/>
                <a:buChar char="•"/>
              </a:pPr>
              <a:r>
                <a:rPr lang="it-IT" sz="2400" dirty="0" smtClean="0"/>
                <a:t>Supportare diverse tipologie di utenti con diverse interfacce</a:t>
              </a:r>
            </a:p>
          </p:txBody>
        </p:sp>
        <p:sp>
          <p:nvSpPr>
            <p:cNvPr id="11" name="CasellaDiTesto 10"/>
            <p:cNvSpPr txBox="1"/>
            <p:nvPr/>
          </p:nvSpPr>
          <p:spPr>
            <a:xfrm>
              <a:off x="996287" y="1099305"/>
              <a:ext cx="2588161" cy="523220"/>
            </a:xfrm>
            <a:prstGeom prst="rect">
              <a:avLst/>
            </a:prstGeom>
            <a:noFill/>
          </p:spPr>
          <p:txBody>
            <a:bodyPr wrap="square" rtlCol="0">
              <a:spAutoFit/>
            </a:bodyPr>
            <a:lstStyle/>
            <a:p>
              <a:r>
                <a:rPr lang="it-IT" sz="2800" b="1" dirty="0" smtClean="0">
                  <a:solidFill>
                    <a:srgbClr val="92D050"/>
                  </a:solidFill>
                  <a:latin typeface="Arial Black" pitchFamily="34" charset="0"/>
                </a:rPr>
                <a:t>Problema</a:t>
              </a:r>
              <a:endParaRPr lang="it-IT" sz="1600" b="1" dirty="0" smtClean="0">
                <a:solidFill>
                  <a:srgbClr val="92D050"/>
                </a:solidFill>
                <a:latin typeface="Arial Black" pitchFamily="34" charset="0"/>
              </a:endParaRPr>
            </a:p>
          </p:txBody>
        </p:sp>
      </p:grpSp>
      <p:grpSp>
        <p:nvGrpSpPr>
          <p:cNvPr id="12" name="Gruppo 11"/>
          <p:cNvGrpSpPr/>
          <p:nvPr/>
        </p:nvGrpSpPr>
        <p:grpSpPr>
          <a:xfrm>
            <a:off x="990191" y="3495033"/>
            <a:ext cx="10070592" cy="2101899"/>
            <a:chOff x="990191" y="2726937"/>
            <a:chExt cx="10070592" cy="2101899"/>
          </a:xfrm>
        </p:grpSpPr>
        <p:sp>
          <p:nvSpPr>
            <p:cNvPr id="13" name="CasellaDiTesto 12"/>
            <p:cNvSpPr txBox="1"/>
            <p:nvPr/>
          </p:nvSpPr>
          <p:spPr>
            <a:xfrm>
              <a:off x="990191" y="2726937"/>
              <a:ext cx="2588161" cy="523220"/>
            </a:xfrm>
            <a:prstGeom prst="rect">
              <a:avLst/>
            </a:prstGeom>
            <a:noFill/>
          </p:spPr>
          <p:txBody>
            <a:bodyPr wrap="square" rtlCol="0">
              <a:spAutoFit/>
            </a:bodyPr>
            <a:lstStyle/>
            <a:p>
              <a:r>
                <a:rPr lang="it-IT" sz="2800" b="1" dirty="0" smtClean="0">
                  <a:solidFill>
                    <a:srgbClr val="92D050"/>
                  </a:solidFill>
                  <a:latin typeface="Arial Black" pitchFamily="34" charset="0"/>
                </a:rPr>
                <a:t>Soluzione</a:t>
              </a:r>
              <a:endParaRPr lang="it-IT" sz="1600" b="1" dirty="0" smtClean="0">
                <a:solidFill>
                  <a:srgbClr val="92D050"/>
                </a:solidFill>
                <a:latin typeface="Arial Black" pitchFamily="34" charset="0"/>
              </a:endParaRPr>
            </a:p>
          </p:txBody>
        </p:sp>
        <p:sp>
          <p:nvSpPr>
            <p:cNvPr id="14" name="CasellaDiTesto 13"/>
            <p:cNvSpPr txBox="1"/>
            <p:nvPr/>
          </p:nvSpPr>
          <p:spPr>
            <a:xfrm>
              <a:off x="1002383" y="3259176"/>
              <a:ext cx="10058400" cy="1569660"/>
            </a:xfrm>
            <a:prstGeom prst="rect">
              <a:avLst/>
            </a:prstGeom>
            <a:noFill/>
          </p:spPr>
          <p:txBody>
            <a:bodyPr wrap="square" rtlCol="0">
              <a:spAutoFit/>
            </a:bodyPr>
            <a:lstStyle/>
            <a:p>
              <a:pPr marL="342900" indent="-342900">
                <a:buFont typeface="Arial" panose="020B0604020202020204" pitchFamily="34" charset="0"/>
                <a:buChar char="•"/>
              </a:pPr>
              <a:r>
                <a:rPr lang="it-IT" sz="2400" dirty="0" smtClean="0"/>
                <a:t>Suddivisione del codice in tre «</a:t>
              </a:r>
              <a:r>
                <a:rPr lang="it-IT" sz="2400" dirty="0" err="1" smtClean="0"/>
                <a:t>layer</a:t>
              </a:r>
              <a:r>
                <a:rPr lang="it-IT" sz="2400" dirty="0" smtClean="0"/>
                <a:t>» distinti e disaccoppiati per contesti:</a:t>
              </a:r>
            </a:p>
            <a:p>
              <a:pPr marL="800100" lvl="1" indent="-342900">
                <a:buFont typeface="Arial" panose="020B0604020202020204" pitchFamily="34" charset="0"/>
                <a:buChar char="•"/>
              </a:pPr>
              <a:r>
                <a:rPr lang="it-IT" sz="2400" dirty="0" smtClean="0"/>
                <a:t>Model: rappresenta gli oggetti di business  con i loro dati e funzionalità</a:t>
              </a:r>
            </a:p>
            <a:p>
              <a:pPr marL="800100" lvl="1" indent="-342900">
                <a:buFont typeface="Arial" panose="020B0604020202020204" pitchFamily="34" charset="0"/>
                <a:buChar char="•"/>
              </a:pPr>
              <a:r>
                <a:rPr lang="it-IT" sz="2400" dirty="0" err="1" smtClean="0"/>
                <a:t>View</a:t>
              </a:r>
              <a:r>
                <a:rPr lang="it-IT" sz="2400" dirty="0" smtClean="0"/>
                <a:t>: implementa la logica di presentazione del dato </a:t>
              </a:r>
            </a:p>
            <a:p>
              <a:pPr marL="800100" lvl="1" indent="-342900">
                <a:buFont typeface="Arial" panose="020B0604020202020204" pitchFamily="34" charset="0"/>
                <a:buChar char="•"/>
              </a:pPr>
              <a:r>
                <a:rPr lang="it-IT" sz="2400" dirty="0" smtClean="0"/>
                <a:t>Controller: implementa la logica di controllo gestendo le richieste utente</a:t>
              </a:r>
            </a:p>
          </p:txBody>
        </p:sp>
      </p:grpSp>
    </p:spTree>
    <p:extLst>
      <p:ext uri="{BB962C8B-B14F-4D97-AF65-F5344CB8AC3E}">
        <p14:creationId xmlns:p14="http://schemas.microsoft.com/office/powerpoint/2010/main" val="36314703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WEB - MVC</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660400" y="1117604"/>
            <a:ext cx="11133668" cy="4893647"/>
          </a:xfrm>
          <a:prstGeom prst="rect">
            <a:avLst/>
          </a:prstGeom>
          <a:noFill/>
        </p:spPr>
        <p:txBody>
          <a:bodyPr wrap="square" rtlCol="0">
            <a:spAutoFit/>
          </a:bodyPr>
          <a:lstStyle/>
          <a:p>
            <a:r>
              <a:rPr lang="it-IT" sz="2400" dirty="0" smtClean="0"/>
              <a:t>Il </a:t>
            </a:r>
            <a:r>
              <a:rPr lang="it-IT" sz="2400" dirty="0" err="1" smtClean="0"/>
              <a:t>framework</a:t>
            </a:r>
            <a:r>
              <a:rPr lang="it-IT" sz="2400" dirty="0" smtClean="0"/>
              <a:t> </a:t>
            </a:r>
            <a:r>
              <a:rPr lang="it-IT" sz="2400" dirty="0" err="1" smtClean="0"/>
              <a:t>Spring</a:t>
            </a:r>
            <a:r>
              <a:rPr lang="it-IT" sz="2400" dirty="0" smtClean="0"/>
              <a:t> MVC web fornisce un'architettura </a:t>
            </a:r>
            <a:r>
              <a:rPr lang="it-IT" sz="2400" dirty="0" err="1" smtClean="0"/>
              <a:t>model-view-controller</a:t>
            </a:r>
            <a:r>
              <a:rPr lang="it-IT" sz="2400" dirty="0" smtClean="0"/>
              <a:t> e componenti già pronti che possono essere utilizzati per sviluppare applicazioni web flessibili e con basso accoppiamento . </a:t>
            </a:r>
          </a:p>
          <a:p>
            <a:r>
              <a:rPr lang="it-IT" sz="2400" dirty="0" smtClean="0"/>
              <a:t>Il pattern MVC si traduce nel separare i diversi aspetti dell'applicazione ( logiche di controllo, logica di business  e di logica UI) , fornendo al contempo un basso accoppiamento tra questi elementi.</a:t>
            </a:r>
          </a:p>
          <a:p>
            <a:endParaRPr lang="it-IT" sz="2400" dirty="0" smtClean="0"/>
          </a:p>
          <a:p>
            <a:pPr>
              <a:buFontTx/>
              <a:buChar char="-"/>
            </a:pPr>
            <a:r>
              <a:rPr lang="it-IT" sz="2400" dirty="0" smtClean="0"/>
              <a:t> Il Modello incapsula i dati e le logiche di business dell’applicazione che in generale sarà composto da POJO .</a:t>
            </a:r>
          </a:p>
          <a:p>
            <a:pPr>
              <a:buFontTx/>
              <a:buChar char="-"/>
            </a:pPr>
            <a:r>
              <a:rPr lang="it-IT" sz="2400" dirty="0" smtClean="0"/>
              <a:t> La vista è responsabile del </a:t>
            </a:r>
            <a:r>
              <a:rPr lang="it-IT" sz="2400" dirty="0" err="1" smtClean="0"/>
              <a:t>rendering</a:t>
            </a:r>
            <a:r>
              <a:rPr lang="it-IT" sz="2400" dirty="0" smtClean="0"/>
              <a:t> dei dati del modello e , in generale,  genera l’output HTML che il browser del client è in grado di interpretare </a:t>
            </a:r>
          </a:p>
          <a:p>
            <a:pPr>
              <a:buFontTx/>
              <a:buChar char="-"/>
            </a:pPr>
            <a:r>
              <a:rPr lang="it-IT" sz="2400" dirty="0" smtClean="0"/>
              <a:t> Il controller è responsabile di elaborare le richieste degli utenti, di costruire il modello appropriato e di passarlo alla vista per il </a:t>
            </a:r>
            <a:r>
              <a:rPr lang="it-IT" sz="2400" dirty="0" err="1" smtClean="0"/>
              <a:t>rendering</a:t>
            </a:r>
            <a:r>
              <a:rPr lang="it-IT" sz="2400" dirty="0" smtClean="0"/>
              <a:t> .</a:t>
            </a:r>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GESTIONE </a:t>
            </a:r>
            <a:r>
              <a:rPr lang="it-IT" sz="3200" b="1" dirty="0" err="1" smtClean="0">
                <a:solidFill>
                  <a:prstClr val="black"/>
                </a:solidFill>
              </a:rPr>
              <a:t>DI</a:t>
            </a:r>
            <a:r>
              <a:rPr lang="it-IT" sz="3200" b="1" dirty="0" smtClean="0">
                <a:solidFill>
                  <a:prstClr val="black"/>
                </a:solidFill>
              </a:rPr>
              <a:t> UNA RICHIESTA</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6147" name="Picture 3"/>
          <p:cNvPicPr>
            <a:picLocks noChangeAspect="1" noChangeArrowheads="1"/>
          </p:cNvPicPr>
          <p:nvPr/>
        </p:nvPicPr>
        <p:blipFill>
          <a:blip r:embed="rId3" cstate="print"/>
          <a:srcRect/>
          <a:stretch>
            <a:fillRect/>
          </a:stretch>
        </p:blipFill>
        <p:spPr bwMode="auto">
          <a:xfrm>
            <a:off x="524405" y="1903941"/>
            <a:ext cx="5768464" cy="3413125"/>
          </a:xfrm>
          <a:prstGeom prst="rect">
            <a:avLst/>
          </a:prstGeom>
          <a:noFill/>
          <a:ln w="9525">
            <a:noFill/>
            <a:miter lim="800000"/>
            <a:headEnd/>
            <a:tailEnd/>
          </a:ln>
        </p:spPr>
      </p:pic>
      <p:sp>
        <p:nvSpPr>
          <p:cNvPr id="9" name="CasellaDiTesto 8"/>
          <p:cNvSpPr txBox="1"/>
          <p:nvPr/>
        </p:nvSpPr>
        <p:spPr>
          <a:xfrm>
            <a:off x="6553200" y="1117604"/>
            <a:ext cx="5240867" cy="1200329"/>
          </a:xfrm>
          <a:prstGeom prst="rect">
            <a:avLst/>
          </a:prstGeom>
          <a:noFill/>
        </p:spPr>
        <p:txBody>
          <a:bodyPr wrap="square" rtlCol="0">
            <a:spAutoFit/>
          </a:bodyPr>
          <a:lstStyle/>
          <a:p>
            <a:r>
              <a:rPr lang="it-IT" sz="2400" dirty="0" smtClean="0"/>
              <a:t>1 – Arriva la richiesta e viene intercettata dalla </a:t>
            </a:r>
            <a:r>
              <a:rPr lang="it-IT" sz="2400" dirty="0" err="1" smtClean="0"/>
              <a:t>DispatchServlet</a:t>
            </a:r>
            <a:r>
              <a:rPr lang="it-IT" sz="2400" dirty="0" smtClean="0"/>
              <a:t> che è il nostro </a:t>
            </a:r>
            <a:r>
              <a:rPr lang="it-IT" sz="2400" dirty="0" err="1" smtClean="0"/>
              <a:t>Front</a:t>
            </a:r>
            <a:r>
              <a:rPr lang="it-IT" sz="2400" dirty="0" smtClean="0"/>
              <a:t> Controller</a:t>
            </a:r>
          </a:p>
        </p:txBody>
      </p:sp>
      <p:sp>
        <p:nvSpPr>
          <p:cNvPr id="10" name="CasellaDiTesto 9"/>
          <p:cNvSpPr txBox="1"/>
          <p:nvPr/>
        </p:nvSpPr>
        <p:spPr>
          <a:xfrm>
            <a:off x="6553201" y="2319852"/>
            <a:ext cx="5240867" cy="830997"/>
          </a:xfrm>
          <a:prstGeom prst="rect">
            <a:avLst/>
          </a:prstGeom>
          <a:noFill/>
        </p:spPr>
        <p:txBody>
          <a:bodyPr wrap="square" rtlCol="0">
            <a:spAutoFit/>
          </a:bodyPr>
          <a:lstStyle/>
          <a:p>
            <a:r>
              <a:rPr lang="it-IT" sz="2400" dirty="0" smtClean="0"/>
              <a:t>2 – Si individua il Controller da richiamare tramite l’</a:t>
            </a:r>
            <a:r>
              <a:rPr lang="it-IT" sz="2400" dirty="0" err="1" smtClean="0"/>
              <a:t>Handler</a:t>
            </a:r>
            <a:r>
              <a:rPr lang="it-IT" sz="2400" dirty="0" smtClean="0"/>
              <a:t> </a:t>
            </a:r>
            <a:r>
              <a:rPr lang="it-IT" sz="2400" dirty="0" err="1" smtClean="0"/>
              <a:t>Mapping</a:t>
            </a:r>
            <a:endParaRPr lang="it-IT" sz="2400" dirty="0" smtClean="0"/>
          </a:p>
        </p:txBody>
      </p:sp>
      <p:sp>
        <p:nvSpPr>
          <p:cNvPr id="11" name="CasellaDiTesto 10"/>
          <p:cNvSpPr txBox="1"/>
          <p:nvPr/>
        </p:nvSpPr>
        <p:spPr>
          <a:xfrm>
            <a:off x="6570137" y="3047974"/>
            <a:ext cx="5240867" cy="830997"/>
          </a:xfrm>
          <a:prstGeom prst="rect">
            <a:avLst/>
          </a:prstGeom>
          <a:noFill/>
        </p:spPr>
        <p:txBody>
          <a:bodyPr wrap="square" rtlCol="0">
            <a:spAutoFit/>
          </a:bodyPr>
          <a:lstStyle/>
          <a:p>
            <a:r>
              <a:rPr lang="it-IT" sz="2400" dirty="0" smtClean="0"/>
              <a:t>3 – Si indirizza la richiesta con il </a:t>
            </a:r>
            <a:r>
              <a:rPr lang="it-IT" sz="2400" dirty="0" err="1" smtClean="0"/>
              <a:t>payload</a:t>
            </a:r>
            <a:r>
              <a:rPr lang="it-IT" sz="2400" dirty="0" smtClean="0"/>
              <a:t> al Controller prescelto</a:t>
            </a:r>
          </a:p>
        </p:txBody>
      </p:sp>
      <p:sp>
        <p:nvSpPr>
          <p:cNvPr id="12" name="CasellaDiTesto 11"/>
          <p:cNvSpPr txBox="1"/>
          <p:nvPr/>
        </p:nvSpPr>
        <p:spPr>
          <a:xfrm>
            <a:off x="6570140" y="3708364"/>
            <a:ext cx="5240867" cy="1200329"/>
          </a:xfrm>
          <a:prstGeom prst="rect">
            <a:avLst/>
          </a:prstGeom>
          <a:noFill/>
        </p:spPr>
        <p:txBody>
          <a:bodyPr wrap="square" rtlCol="0">
            <a:spAutoFit/>
          </a:bodyPr>
          <a:lstStyle/>
          <a:p>
            <a:r>
              <a:rPr lang="it-IT" sz="2400" dirty="0" smtClean="0"/>
              <a:t>4 – Il Controller gestisce la richiesta e ritorna parte del modello da restituire al client e il nome logico della vista</a:t>
            </a:r>
          </a:p>
        </p:txBody>
      </p:sp>
      <p:sp>
        <p:nvSpPr>
          <p:cNvPr id="13" name="CasellaDiTesto 12"/>
          <p:cNvSpPr txBox="1"/>
          <p:nvPr/>
        </p:nvSpPr>
        <p:spPr>
          <a:xfrm>
            <a:off x="6570143" y="4758213"/>
            <a:ext cx="5240867" cy="461665"/>
          </a:xfrm>
          <a:prstGeom prst="rect">
            <a:avLst/>
          </a:prstGeom>
          <a:noFill/>
        </p:spPr>
        <p:txBody>
          <a:bodyPr wrap="square" rtlCol="0">
            <a:spAutoFit/>
          </a:bodyPr>
          <a:lstStyle/>
          <a:p>
            <a:r>
              <a:rPr lang="it-IT" sz="2400" dirty="0" smtClean="0"/>
              <a:t>5 – Viene invocato il </a:t>
            </a:r>
            <a:r>
              <a:rPr lang="it-IT" sz="2400" dirty="0" err="1" smtClean="0"/>
              <a:t>ViewResolver</a:t>
            </a:r>
            <a:endParaRPr lang="it-IT" sz="2400" dirty="0" smtClean="0"/>
          </a:p>
        </p:txBody>
      </p:sp>
      <p:sp>
        <p:nvSpPr>
          <p:cNvPr id="14" name="CasellaDiTesto 13"/>
          <p:cNvSpPr txBox="1"/>
          <p:nvPr/>
        </p:nvSpPr>
        <p:spPr>
          <a:xfrm>
            <a:off x="6570146" y="5130742"/>
            <a:ext cx="5240867" cy="830997"/>
          </a:xfrm>
          <a:prstGeom prst="rect">
            <a:avLst/>
          </a:prstGeom>
          <a:noFill/>
        </p:spPr>
        <p:txBody>
          <a:bodyPr wrap="square" rtlCol="0">
            <a:spAutoFit/>
          </a:bodyPr>
          <a:lstStyle/>
          <a:p>
            <a:r>
              <a:rPr lang="it-IT" sz="2400" dirty="0" smtClean="0"/>
              <a:t>6 – Viene creata la Vista da restituire al client</a:t>
            </a:r>
          </a:p>
        </p:txBody>
      </p:sp>
      <p:sp>
        <p:nvSpPr>
          <p:cNvPr id="15" name="CasellaDiTesto 14"/>
          <p:cNvSpPr txBox="1"/>
          <p:nvPr/>
        </p:nvSpPr>
        <p:spPr>
          <a:xfrm>
            <a:off x="6570149" y="5824998"/>
            <a:ext cx="5240867" cy="461665"/>
          </a:xfrm>
          <a:prstGeom prst="rect">
            <a:avLst/>
          </a:prstGeom>
          <a:noFill/>
        </p:spPr>
        <p:txBody>
          <a:bodyPr wrap="square" rtlCol="0">
            <a:spAutoFit/>
          </a:bodyPr>
          <a:lstStyle/>
          <a:p>
            <a:r>
              <a:rPr lang="it-IT" sz="2400" dirty="0" smtClean="0"/>
              <a:t>7 – La risposta è ritornata al client</a:t>
            </a:r>
          </a:p>
        </p:txBody>
      </p:sp>
      <p:cxnSp>
        <p:nvCxnSpPr>
          <p:cNvPr id="16" name="Connettore diritto 15"/>
          <p:cNvCxnSpPr/>
          <p:nvPr/>
        </p:nvCxnSpPr>
        <p:spPr>
          <a:xfrm>
            <a:off x="6497825" y="1156303"/>
            <a:ext cx="0" cy="514800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4314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build="allAtOnce"/>
      <p:bldP spid="11" grpId="0" build="allAtOnce"/>
      <p:bldP spid="12" grpId="0" build="allAtOnce"/>
      <p:bldP spid="13" grpId="0" build="allAtOnce"/>
      <p:bldP spid="14" grpId="0" build="allAtOnce"/>
      <p:bldP spid="1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llaDiTesto 10"/>
          <p:cNvSpPr txBox="1"/>
          <p:nvPr/>
        </p:nvSpPr>
        <p:spPr>
          <a:xfrm>
            <a:off x="6807195" y="1276100"/>
            <a:ext cx="5240867" cy="5432256"/>
          </a:xfrm>
          <a:prstGeom prst="rect">
            <a:avLst/>
          </a:prstGeom>
          <a:noFill/>
        </p:spPr>
        <p:txBody>
          <a:bodyPr wrap="square" rtlCol="0">
            <a:spAutoFit/>
          </a:bodyPr>
          <a:lstStyle/>
          <a:p>
            <a:pPr>
              <a:buFontTx/>
              <a:buChar char="-"/>
            </a:pPr>
            <a:r>
              <a:rPr lang="it-IT" sz="2400" dirty="0" smtClean="0"/>
              <a:t>Classe che implementa la nostra </a:t>
            </a:r>
            <a:r>
              <a:rPr lang="it-IT" sz="2400" dirty="0" err="1" smtClean="0"/>
              <a:t>DispatchServlet</a:t>
            </a:r>
            <a:endParaRPr lang="it-IT" sz="2400" dirty="0" smtClean="0"/>
          </a:p>
          <a:p>
            <a:pPr>
              <a:buFontTx/>
              <a:buChar char="-"/>
            </a:pPr>
            <a:endParaRPr lang="it-IT" sz="1100" dirty="0" smtClean="0"/>
          </a:p>
          <a:p>
            <a:pPr>
              <a:buFontTx/>
              <a:buChar char="-"/>
            </a:pPr>
            <a:r>
              <a:rPr lang="it-IT" sz="2400" dirty="0" smtClean="0"/>
              <a:t>Il container </a:t>
            </a:r>
            <a:r>
              <a:rPr lang="it-IT" sz="2400" dirty="0" err="1" smtClean="0"/>
              <a:t>servlet</a:t>
            </a:r>
            <a:r>
              <a:rPr lang="it-IT" sz="2400" dirty="0" smtClean="0"/>
              <a:t> 3.0 ricerca all’avvio le classi che implementano l’interfaccia </a:t>
            </a:r>
            <a:r>
              <a:rPr lang="it-IT" sz="2400" dirty="0" err="1" smtClean="0"/>
              <a:t>javax.servlet.ServletContainerInitializer</a:t>
            </a:r>
            <a:r>
              <a:rPr lang="it-IT" sz="2400" dirty="0" smtClean="0"/>
              <a:t> per estrarre i </a:t>
            </a:r>
            <a:r>
              <a:rPr lang="it-IT" sz="2400" dirty="0" err="1" smtClean="0"/>
              <a:t>paramentri</a:t>
            </a:r>
            <a:r>
              <a:rPr lang="it-IT" sz="2400" dirty="0" smtClean="0"/>
              <a:t> di configurazione dell’ambiente.</a:t>
            </a:r>
          </a:p>
          <a:p>
            <a:pPr>
              <a:buFontTx/>
              <a:buChar char="-"/>
            </a:pPr>
            <a:endParaRPr lang="it-IT" sz="1100" dirty="0" smtClean="0"/>
          </a:p>
          <a:p>
            <a:r>
              <a:rPr lang="it-IT" sz="2400" dirty="0" err="1" smtClean="0"/>
              <a:t>-Spring</a:t>
            </a:r>
            <a:r>
              <a:rPr lang="it-IT" sz="2400" dirty="0" smtClean="0"/>
              <a:t> 3.2 introduce un’implementazione di base tramite </a:t>
            </a:r>
            <a:r>
              <a:rPr lang="it-IT" sz="2400" dirty="0" err="1" smtClean="0"/>
              <a:t>AbstractAnnotationConfigDispatcherServletInitializer</a:t>
            </a:r>
            <a:r>
              <a:rPr lang="it-IT" sz="2400" dirty="0" smtClean="0"/>
              <a:t> e quindi estendendola, avremo la nostra configurazione di </a:t>
            </a:r>
            <a:r>
              <a:rPr lang="it-IT" sz="2400" dirty="0" err="1" smtClean="0"/>
              <a:t>defatult</a:t>
            </a:r>
            <a:r>
              <a:rPr lang="it-IT" sz="2400" dirty="0" smtClean="0"/>
              <a:t> già pronta</a:t>
            </a:r>
          </a:p>
        </p:txBody>
      </p:sp>
      <p:pic>
        <p:nvPicPr>
          <p:cNvPr id="102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2166" y="1757891"/>
            <a:ext cx="6316420" cy="4219576"/>
          </a:xfrm>
          <a:prstGeom prst="rect">
            <a:avLst/>
          </a:prstGeom>
          <a:noFill/>
          <a:ln w="9525">
            <a:noFill/>
            <a:miter lim="800000"/>
            <a:headEnd/>
            <a:tailEnd/>
          </a:ln>
        </p:spPr>
      </p:pic>
      <p:cxnSp>
        <p:nvCxnSpPr>
          <p:cNvPr id="15" name="Connettore diritto 14"/>
          <p:cNvCxnSpPr/>
          <p:nvPr/>
        </p:nvCxnSpPr>
        <p:spPr>
          <a:xfrm flipH="1">
            <a:off x="6705089" y="1276100"/>
            <a:ext cx="13497" cy="4991627"/>
          </a:xfrm>
          <a:prstGeom prst="line">
            <a:avLst/>
          </a:prstGeom>
        </p:spPr>
        <p:style>
          <a:lnRef idx="3">
            <a:schemeClr val="accent6"/>
          </a:lnRef>
          <a:fillRef idx="0">
            <a:schemeClr val="accent6"/>
          </a:fillRef>
          <a:effectRef idx="2">
            <a:schemeClr val="accent6"/>
          </a:effectRef>
          <a:fontRef idx="minor">
            <a:schemeClr val="tx1"/>
          </a:fontRef>
        </p:style>
      </p:cxnSp>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CODICE (1)</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9" name="CasellaDiTesto 8"/>
          <p:cNvSpPr txBox="1"/>
          <p:nvPr/>
        </p:nvSpPr>
        <p:spPr>
          <a:xfrm>
            <a:off x="0" y="1157786"/>
            <a:ext cx="5677469" cy="584775"/>
          </a:xfrm>
          <a:prstGeom prst="rect">
            <a:avLst/>
          </a:prstGeom>
          <a:noFill/>
        </p:spPr>
        <p:txBody>
          <a:bodyPr wrap="square" rtlCol="0">
            <a:spAutoFit/>
          </a:bodyPr>
          <a:lstStyle/>
          <a:p>
            <a:pPr algn="ctr"/>
            <a:r>
              <a:rPr lang="it-IT" sz="3200" b="1" dirty="0" smtClean="0">
                <a:solidFill>
                  <a:srgbClr val="92D050"/>
                </a:solidFill>
              </a:rPr>
              <a:t>Configurazione MVC</a:t>
            </a:r>
            <a:endParaRPr lang="it-IT" sz="3200" b="1" dirty="0">
              <a:solidFill>
                <a:srgbClr val="92D050"/>
              </a:solidFill>
            </a:endParaRPr>
          </a:p>
        </p:txBody>
      </p:sp>
      <p:sp>
        <p:nvSpPr>
          <p:cNvPr id="12" name="Fumetto 1 11"/>
          <p:cNvSpPr/>
          <p:nvPr/>
        </p:nvSpPr>
        <p:spPr>
          <a:xfrm>
            <a:off x="4318001" y="1608669"/>
            <a:ext cx="7552266" cy="1049866"/>
          </a:xfrm>
          <a:prstGeom prst="wedgeRectCallout">
            <a:avLst>
              <a:gd name="adj1" fmla="val -57053"/>
              <a:gd name="adj2" fmla="val 94757"/>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Il metodo identifica 1 o più </a:t>
            </a:r>
            <a:r>
              <a:rPr lang="it-IT" b="1" dirty="0" err="1" smtClean="0">
                <a:solidFill>
                  <a:schemeClr val="tx1"/>
                </a:solidFill>
              </a:rPr>
              <a:t>path</a:t>
            </a:r>
            <a:r>
              <a:rPr lang="it-IT" b="1" dirty="0" smtClean="0">
                <a:solidFill>
                  <a:schemeClr val="tx1"/>
                </a:solidFill>
              </a:rPr>
              <a:t> che faranno legare la </a:t>
            </a:r>
            <a:r>
              <a:rPr lang="it-IT" b="1" dirty="0" err="1" smtClean="0">
                <a:solidFill>
                  <a:schemeClr val="tx1"/>
                </a:solidFill>
              </a:rPr>
              <a:t>request</a:t>
            </a:r>
            <a:r>
              <a:rPr lang="it-IT" b="1" dirty="0" smtClean="0">
                <a:solidFill>
                  <a:schemeClr val="tx1"/>
                </a:solidFill>
              </a:rPr>
              <a:t> a quel determinato </a:t>
            </a:r>
            <a:r>
              <a:rPr lang="it-IT" b="1" dirty="0" err="1" smtClean="0">
                <a:solidFill>
                  <a:schemeClr val="tx1"/>
                </a:solidFill>
              </a:rPr>
              <a:t>DispatchServlet</a:t>
            </a:r>
            <a:r>
              <a:rPr lang="it-IT" b="1" dirty="0" smtClean="0">
                <a:solidFill>
                  <a:schemeClr val="tx1"/>
                </a:solidFill>
              </a:rPr>
              <a:t>. Così configurato </a:t>
            </a:r>
            <a:r>
              <a:rPr lang="it-IT" b="1" dirty="0" err="1" smtClean="0">
                <a:solidFill>
                  <a:schemeClr val="tx1"/>
                </a:solidFill>
              </a:rPr>
              <a:t>rirulta</a:t>
            </a:r>
            <a:r>
              <a:rPr lang="it-IT" b="1" dirty="0" smtClean="0">
                <a:solidFill>
                  <a:schemeClr val="tx1"/>
                </a:solidFill>
              </a:rPr>
              <a:t> quello di Default</a:t>
            </a:r>
            <a:endParaRPr lang="it-IT" b="1" dirty="0">
              <a:solidFill>
                <a:schemeClr val="tx1"/>
              </a:solidFill>
            </a:endParaRPr>
          </a:p>
        </p:txBody>
      </p:sp>
      <p:sp>
        <p:nvSpPr>
          <p:cNvPr id="13" name="Fumetto 1 12"/>
          <p:cNvSpPr/>
          <p:nvPr/>
        </p:nvSpPr>
        <p:spPr>
          <a:xfrm>
            <a:off x="4301067" y="3031069"/>
            <a:ext cx="7552266" cy="1049866"/>
          </a:xfrm>
          <a:prstGeom prst="wedgeRectCallout">
            <a:avLst>
              <a:gd name="adj1" fmla="val -58847"/>
              <a:gd name="adj2" fmla="val 4798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Il  metodo ritorna tutte le classi annotate con </a:t>
            </a:r>
            <a:r>
              <a:rPr lang="it-IT" b="1" dirty="0" err="1" smtClean="0">
                <a:solidFill>
                  <a:schemeClr val="tx1"/>
                </a:solidFill>
              </a:rPr>
              <a:t>@Configuration</a:t>
            </a:r>
            <a:r>
              <a:rPr lang="it-IT" b="1" dirty="0" smtClean="0">
                <a:solidFill>
                  <a:schemeClr val="tx1"/>
                </a:solidFill>
              </a:rPr>
              <a:t> che configurano i </a:t>
            </a:r>
            <a:r>
              <a:rPr lang="it-IT" b="1" dirty="0" err="1" smtClean="0">
                <a:solidFill>
                  <a:schemeClr val="tx1"/>
                </a:solidFill>
              </a:rPr>
              <a:t>bean</a:t>
            </a:r>
            <a:r>
              <a:rPr lang="it-IT" b="1" dirty="0" smtClean="0">
                <a:solidFill>
                  <a:schemeClr val="tx1"/>
                </a:solidFill>
              </a:rPr>
              <a:t> del </a:t>
            </a:r>
            <a:r>
              <a:rPr lang="it-IT" b="1" dirty="0" err="1" smtClean="0">
                <a:solidFill>
                  <a:schemeClr val="tx1"/>
                </a:solidFill>
              </a:rPr>
              <a:t>constesto</a:t>
            </a:r>
            <a:r>
              <a:rPr lang="it-IT" b="1" dirty="0" smtClean="0">
                <a:solidFill>
                  <a:schemeClr val="tx1"/>
                </a:solidFill>
              </a:rPr>
              <a:t> </a:t>
            </a:r>
            <a:r>
              <a:rPr lang="it-IT" b="1" dirty="0" err="1" smtClean="0">
                <a:solidFill>
                  <a:schemeClr val="tx1"/>
                </a:solidFill>
              </a:rPr>
              <a:t>Spring</a:t>
            </a:r>
            <a:endParaRPr lang="it-IT" b="1" dirty="0">
              <a:solidFill>
                <a:schemeClr val="tx1"/>
              </a:solidFill>
            </a:endParaRPr>
          </a:p>
        </p:txBody>
      </p:sp>
      <p:sp>
        <p:nvSpPr>
          <p:cNvPr id="14" name="Fumetto 1 13"/>
          <p:cNvSpPr/>
          <p:nvPr/>
        </p:nvSpPr>
        <p:spPr>
          <a:xfrm>
            <a:off x="4453467" y="5418625"/>
            <a:ext cx="7552266" cy="1049866"/>
          </a:xfrm>
          <a:prstGeom prst="wedgeRectCallout">
            <a:avLst>
              <a:gd name="adj1" fmla="val -59520"/>
              <a:gd name="adj2" fmla="val -58469"/>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Il  metodo ritorna tutte le classi annotate con </a:t>
            </a:r>
            <a:r>
              <a:rPr lang="it-IT" b="1" dirty="0" err="1" smtClean="0">
                <a:solidFill>
                  <a:schemeClr val="tx1"/>
                </a:solidFill>
              </a:rPr>
              <a:t>@Configuration</a:t>
            </a:r>
            <a:r>
              <a:rPr lang="it-IT" b="1" dirty="0" smtClean="0">
                <a:solidFill>
                  <a:schemeClr val="tx1"/>
                </a:solidFill>
              </a:rPr>
              <a:t> che configurano i </a:t>
            </a:r>
            <a:r>
              <a:rPr lang="it-IT" b="1" dirty="0" err="1" smtClean="0">
                <a:solidFill>
                  <a:schemeClr val="tx1"/>
                </a:solidFill>
              </a:rPr>
              <a:t>bean</a:t>
            </a:r>
            <a:r>
              <a:rPr lang="it-IT" b="1" dirty="0" smtClean="0">
                <a:solidFill>
                  <a:schemeClr val="tx1"/>
                </a:solidFill>
              </a:rPr>
              <a:t> del </a:t>
            </a:r>
            <a:r>
              <a:rPr lang="it-IT" b="1" dirty="0" err="1" smtClean="0">
                <a:solidFill>
                  <a:schemeClr val="tx1"/>
                </a:solidFill>
              </a:rPr>
              <a:t>constesto</a:t>
            </a:r>
            <a:r>
              <a:rPr lang="it-IT" b="1" dirty="0" smtClean="0">
                <a:solidFill>
                  <a:schemeClr val="tx1"/>
                </a:solidFill>
              </a:rPr>
              <a:t> </a:t>
            </a:r>
            <a:r>
              <a:rPr lang="it-IT" b="1" dirty="0" err="1" smtClean="0">
                <a:solidFill>
                  <a:schemeClr val="tx1"/>
                </a:solidFill>
              </a:rPr>
              <a:t>Dispatch-Servlet</a:t>
            </a:r>
            <a:r>
              <a:rPr lang="it-IT" b="1" dirty="0" smtClean="0">
                <a:solidFill>
                  <a:schemeClr val="tx1"/>
                </a:solidFill>
              </a:rPr>
              <a:t> (</a:t>
            </a:r>
            <a:r>
              <a:rPr lang="en-US" b="1" dirty="0" smtClean="0">
                <a:solidFill>
                  <a:schemeClr val="tx1"/>
                </a:solidFill>
              </a:rPr>
              <a:t>bean web: controller, view resolvers, handler mapping)</a:t>
            </a:r>
            <a:endParaRPr lang="it-IT" b="1" dirty="0">
              <a:solidFill>
                <a:schemeClr val="tx1"/>
              </a:solidFill>
            </a:endParaRPr>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Effect transition="in" filter="fade">
                                      <p:cBhvr>
                                        <p:cTn id="7" dur="500"/>
                                        <p:tgtEl>
                                          <p:spTgt spid="1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bg/>
                                          </p:spTgt>
                                        </p:tgtEl>
                                        <p:attrNameLst>
                                          <p:attrName>style.visibility</p:attrName>
                                        </p:attrNameLst>
                                      </p:cBhvr>
                                      <p:to>
                                        <p:strVal val="visible"/>
                                      </p:to>
                                    </p:set>
                                    <p:animEffect transition="in" filter="fade">
                                      <p:cBhvr>
                                        <p:cTn id="15" dur="500"/>
                                        <p:tgtEl>
                                          <p:spTgt spid="13">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fade">
                                      <p:cBhvr>
                                        <p:cTn id="18" dur="500"/>
                                        <p:tgtEl>
                                          <p:spTgt spid="1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bg/>
                                          </p:spTgt>
                                        </p:tgtEl>
                                        <p:attrNameLst>
                                          <p:attrName>style.visibility</p:attrName>
                                        </p:attrNameLst>
                                      </p:cBhvr>
                                      <p:to>
                                        <p:strVal val="visible"/>
                                      </p:to>
                                    </p:set>
                                    <p:animEffect transition="in" filter="fade">
                                      <p:cBhvr>
                                        <p:cTn id="23" dur="500"/>
                                        <p:tgtEl>
                                          <p:spTgt spid="14">
                                            <p:bg/>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fade">
                                      <p:cBhvr>
                                        <p:cTn id="26"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animBg="1"/>
      <p:bldP spid="13" grpId="0" build="allAtOnce" animBg="1"/>
      <p:bldP spid="14"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CODICE (2) </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7"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62492" y="1701411"/>
            <a:ext cx="6581775" cy="4523630"/>
          </a:xfrm>
          <a:prstGeom prst="rect">
            <a:avLst/>
          </a:prstGeom>
          <a:noFill/>
          <a:ln w="9525">
            <a:noFill/>
            <a:miter lim="800000"/>
            <a:headEnd/>
            <a:tailEnd/>
          </a:ln>
        </p:spPr>
      </p:pic>
      <p:sp>
        <p:nvSpPr>
          <p:cNvPr id="11" name="CasellaDiTesto 10"/>
          <p:cNvSpPr txBox="1"/>
          <p:nvPr/>
        </p:nvSpPr>
        <p:spPr>
          <a:xfrm>
            <a:off x="406392" y="1157786"/>
            <a:ext cx="4792133" cy="584775"/>
          </a:xfrm>
          <a:prstGeom prst="rect">
            <a:avLst/>
          </a:prstGeom>
          <a:noFill/>
        </p:spPr>
        <p:txBody>
          <a:bodyPr wrap="square" rtlCol="0">
            <a:spAutoFit/>
          </a:bodyPr>
          <a:lstStyle/>
          <a:p>
            <a:pPr algn="ctr"/>
            <a:r>
              <a:rPr lang="it-IT" sz="3200" b="1" dirty="0" smtClean="0">
                <a:solidFill>
                  <a:srgbClr val="92D050"/>
                </a:solidFill>
              </a:rPr>
              <a:t>Configurazione Web</a:t>
            </a:r>
            <a:endParaRPr lang="it-IT" sz="3200" b="1" dirty="0">
              <a:solidFill>
                <a:srgbClr val="92D050"/>
              </a:solidFill>
            </a:endParaRPr>
          </a:p>
        </p:txBody>
      </p:sp>
      <p:sp>
        <p:nvSpPr>
          <p:cNvPr id="12" name="CasellaDiTesto 11"/>
          <p:cNvSpPr txBox="1"/>
          <p:nvPr/>
        </p:nvSpPr>
        <p:spPr>
          <a:xfrm>
            <a:off x="6977883" y="1117605"/>
            <a:ext cx="5240867" cy="5478423"/>
          </a:xfrm>
          <a:prstGeom prst="rect">
            <a:avLst/>
          </a:prstGeom>
          <a:noFill/>
        </p:spPr>
        <p:txBody>
          <a:bodyPr wrap="square" rtlCol="0">
            <a:spAutoFit/>
          </a:bodyPr>
          <a:lstStyle/>
          <a:p>
            <a:pPr>
              <a:buFontTx/>
              <a:buChar char="-"/>
            </a:pPr>
            <a:r>
              <a:rPr lang="it-IT" sz="2400" dirty="0" smtClean="0"/>
              <a:t>Classe che dichiara tutti i Bean Web:</a:t>
            </a:r>
          </a:p>
          <a:p>
            <a:pPr lvl="1">
              <a:buFontTx/>
              <a:buChar char="-"/>
            </a:pPr>
            <a:r>
              <a:rPr lang="it-IT" sz="2400" dirty="0" err="1" smtClean="0"/>
              <a:t>View</a:t>
            </a:r>
            <a:r>
              <a:rPr lang="it-IT" sz="2400" dirty="0" smtClean="0"/>
              <a:t> </a:t>
            </a:r>
            <a:r>
              <a:rPr lang="it-IT" sz="2400" dirty="0" err="1" smtClean="0"/>
              <a:t>Resolver</a:t>
            </a:r>
            <a:endParaRPr lang="it-IT" sz="2400" dirty="0" smtClean="0"/>
          </a:p>
          <a:p>
            <a:pPr lvl="1">
              <a:buFontTx/>
              <a:buChar char="-"/>
            </a:pPr>
            <a:r>
              <a:rPr lang="it-IT" sz="2400" dirty="0" smtClean="0"/>
              <a:t>Controller</a:t>
            </a:r>
          </a:p>
          <a:p>
            <a:pPr lvl="1">
              <a:buFontTx/>
              <a:buChar char="-"/>
            </a:pPr>
            <a:r>
              <a:rPr lang="it-IT" sz="2400" dirty="0" err="1" smtClean="0"/>
              <a:t>Handler</a:t>
            </a:r>
            <a:r>
              <a:rPr lang="it-IT" sz="2400" dirty="0" smtClean="0"/>
              <a:t> </a:t>
            </a:r>
            <a:r>
              <a:rPr lang="it-IT" sz="2400" dirty="0" err="1" smtClean="0"/>
              <a:t>Mapping</a:t>
            </a:r>
            <a:endParaRPr lang="it-IT" sz="2400" dirty="0" smtClean="0"/>
          </a:p>
          <a:p>
            <a:pPr>
              <a:buFontTx/>
              <a:buChar char="-"/>
            </a:pPr>
            <a:endParaRPr lang="it-IT" sz="1100" dirty="0" smtClean="0"/>
          </a:p>
          <a:p>
            <a:pPr>
              <a:buFontTx/>
              <a:buChar char="-"/>
            </a:pPr>
            <a:r>
              <a:rPr lang="it-IT" sz="2400" dirty="0" err="1" smtClean="0"/>
              <a:t>@EnableWebMvc</a:t>
            </a:r>
            <a:r>
              <a:rPr lang="it-IT" sz="2400" dirty="0" smtClean="0"/>
              <a:t>: annotazione che permette di abilitare </a:t>
            </a:r>
            <a:r>
              <a:rPr lang="it-IT" sz="2400" dirty="0" err="1" smtClean="0"/>
              <a:t>Spring</a:t>
            </a:r>
            <a:r>
              <a:rPr lang="it-IT" sz="2400" dirty="0" smtClean="0"/>
              <a:t> </a:t>
            </a:r>
            <a:r>
              <a:rPr lang="it-IT" sz="2400" dirty="0" err="1" smtClean="0"/>
              <a:t>Mvc</a:t>
            </a:r>
            <a:endParaRPr lang="it-IT" sz="2400" dirty="0" smtClean="0"/>
          </a:p>
          <a:p>
            <a:pPr>
              <a:buFontTx/>
              <a:buChar char="-"/>
            </a:pPr>
            <a:endParaRPr lang="it-IT" sz="1100" dirty="0" smtClean="0"/>
          </a:p>
          <a:p>
            <a:pPr>
              <a:buFontTx/>
              <a:buChar char="-"/>
            </a:pPr>
            <a:r>
              <a:rPr lang="it-IT" sz="2400" dirty="0" err="1" smtClean="0"/>
              <a:t>@ComponentScan</a:t>
            </a:r>
            <a:r>
              <a:rPr lang="it-IT" sz="2400" dirty="0" smtClean="0"/>
              <a:t>: i controller vengono ricercati nel codice e non dichiarati in questa classe</a:t>
            </a:r>
          </a:p>
          <a:p>
            <a:pPr>
              <a:buFontTx/>
              <a:buChar char="-"/>
            </a:pPr>
            <a:endParaRPr lang="it-IT" sz="1100" dirty="0" smtClean="0"/>
          </a:p>
          <a:p>
            <a:pPr>
              <a:buFontTx/>
              <a:buChar char="-"/>
            </a:pPr>
            <a:r>
              <a:rPr lang="it-IT" sz="2400" dirty="0" smtClean="0"/>
              <a:t>La classe estende </a:t>
            </a:r>
            <a:r>
              <a:rPr lang="it-IT" sz="2400" dirty="0" err="1" smtClean="0"/>
              <a:t>WebMcvConfigurerAdapter</a:t>
            </a:r>
            <a:r>
              <a:rPr lang="it-IT" sz="2400" dirty="0" smtClean="0"/>
              <a:t>, uno dei primi casi in cui ci troviamo a dover estendere una classe di </a:t>
            </a:r>
            <a:r>
              <a:rPr lang="it-IT" sz="2400" dirty="0" err="1" smtClean="0"/>
              <a:t>Spring</a:t>
            </a:r>
            <a:endParaRPr lang="it-IT" sz="2400" dirty="0" smtClean="0"/>
          </a:p>
        </p:txBody>
      </p:sp>
      <p:cxnSp>
        <p:nvCxnSpPr>
          <p:cNvPr id="9" name="Connettore diritto 8"/>
          <p:cNvCxnSpPr/>
          <p:nvPr/>
        </p:nvCxnSpPr>
        <p:spPr>
          <a:xfrm flipH="1">
            <a:off x="6985505" y="1166371"/>
            <a:ext cx="13497" cy="554400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43146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CODICE (3)</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8" name="CasellaDiTesto 7"/>
          <p:cNvSpPr txBox="1"/>
          <p:nvPr/>
        </p:nvSpPr>
        <p:spPr>
          <a:xfrm>
            <a:off x="728145" y="1157786"/>
            <a:ext cx="4809066" cy="584775"/>
          </a:xfrm>
          <a:prstGeom prst="rect">
            <a:avLst/>
          </a:prstGeom>
          <a:noFill/>
        </p:spPr>
        <p:txBody>
          <a:bodyPr wrap="square" rtlCol="0">
            <a:spAutoFit/>
          </a:bodyPr>
          <a:lstStyle/>
          <a:p>
            <a:pPr algn="ctr"/>
            <a:r>
              <a:rPr lang="it-IT" sz="3200" b="1" dirty="0" smtClean="0">
                <a:solidFill>
                  <a:srgbClr val="92D050"/>
                </a:solidFill>
              </a:rPr>
              <a:t>Configurazione Controller</a:t>
            </a:r>
            <a:endParaRPr lang="it-IT" sz="3200" b="1" dirty="0">
              <a:solidFill>
                <a:srgbClr val="92D050"/>
              </a:solidFill>
            </a:endParaRPr>
          </a:p>
        </p:txBody>
      </p:sp>
      <p:sp>
        <p:nvSpPr>
          <p:cNvPr id="9" name="CasellaDiTesto 8"/>
          <p:cNvSpPr txBox="1"/>
          <p:nvPr/>
        </p:nvSpPr>
        <p:spPr>
          <a:xfrm>
            <a:off x="6807195" y="1117605"/>
            <a:ext cx="5240867" cy="5232202"/>
          </a:xfrm>
          <a:prstGeom prst="rect">
            <a:avLst/>
          </a:prstGeom>
          <a:noFill/>
        </p:spPr>
        <p:txBody>
          <a:bodyPr wrap="square" rtlCol="0">
            <a:spAutoFit/>
          </a:bodyPr>
          <a:lstStyle/>
          <a:p>
            <a:pPr>
              <a:buFontTx/>
              <a:buChar char="-"/>
            </a:pPr>
            <a:r>
              <a:rPr lang="it-IT" sz="2400" dirty="0" smtClean="0"/>
              <a:t>Classe che implementa il nostro primo Controller</a:t>
            </a:r>
          </a:p>
          <a:p>
            <a:pPr>
              <a:buFontTx/>
              <a:buChar char="-"/>
            </a:pPr>
            <a:endParaRPr lang="it-IT" sz="1100" dirty="0" smtClean="0"/>
          </a:p>
          <a:p>
            <a:pPr>
              <a:buFontTx/>
              <a:buChar char="-"/>
            </a:pPr>
            <a:r>
              <a:rPr lang="it-IT" sz="2400" dirty="0" err="1" smtClean="0"/>
              <a:t>@Controller</a:t>
            </a:r>
            <a:r>
              <a:rPr lang="it-IT" sz="2400" dirty="0" smtClean="0"/>
              <a:t>: si dichiara a </a:t>
            </a:r>
            <a:r>
              <a:rPr lang="it-IT" sz="2400" dirty="0" err="1" smtClean="0"/>
              <a:t>Spring</a:t>
            </a:r>
            <a:r>
              <a:rPr lang="it-IT" sz="2400" dirty="0" smtClean="0"/>
              <a:t> di creare un Bean che agisca da controller (Si </a:t>
            </a:r>
            <a:r>
              <a:rPr lang="it-IT" sz="2400" dirty="0" err="1" smtClean="0"/>
              <a:t>poteve</a:t>
            </a:r>
            <a:r>
              <a:rPr lang="it-IT" sz="2400" dirty="0" smtClean="0"/>
              <a:t> dichiarare </a:t>
            </a:r>
            <a:r>
              <a:rPr lang="it-IT" sz="2400" dirty="0" err="1" smtClean="0"/>
              <a:t>Component</a:t>
            </a:r>
            <a:r>
              <a:rPr lang="it-IT" sz="2400" dirty="0" smtClean="0"/>
              <a:t> ma sarebbe stato meno chiaro)</a:t>
            </a:r>
          </a:p>
          <a:p>
            <a:pPr>
              <a:buFontTx/>
              <a:buChar char="-"/>
            </a:pPr>
            <a:endParaRPr lang="it-IT" sz="1100" dirty="0" smtClean="0"/>
          </a:p>
          <a:p>
            <a:pPr>
              <a:buFontTx/>
              <a:buChar char="-"/>
            </a:pPr>
            <a:r>
              <a:rPr lang="it-IT" sz="2400" dirty="0" err="1" smtClean="0"/>
              <a:t>@RequestMapping</a:t>
            </a:r>
            <a:r>
              <a:rPr lang="it-IT" sz="2400" dirty="0" smtClean="0"/>
              <a:t>: annotazione utilizzata per correlare il metodo da invocare con la </a:t>
            </a:r>
            <a:r>
              <a:rPr lang="it-IT" sz="2400" dirty="0" err="1" smtClean="0"/>
              <a:t>request</a:t>
            </a:r>
            <a:r>
              <a:rPr lang="it-IT" sz="2400" dirty="0" smtClean="0"/>
              <a:t> ricevuta. Il </a:t>
            </a:r>
            <a:r>
              <a:rPr lang="it-IT" sz="2400" dirty="0" err="1" smtClean="0"/>
              <a:t>RequestMapping</a:t>
            </a:r>
            <a:r>
              <a:rPr lang="it-IT" sz="2400" dirty="0" smtClean="0"/>
              <a:t> può essere definito a livello di:</a:t>
            </a:r>
          </a:p>
          <a:p>
            <a:pPr lvl="1">
              <a:buFontTx/>
              <a:buChar char="-"/>
            </a:pPr>
            <a:r>
              <a:rPr lang="it-IT" sz="2400" dirty="0" smtClean="0"/>
              <a:t>Metodo</a:t>
            </a:r>
          </a:p>
          <a:p>
            <a:pPr lvl="1">
              <a:buFontTx/>
              <a:buChar char="-"/>
            </a:pPr>
            <a:r>
              <a:rPr lang="it-IT" sz="2400" dirty="0" smtClean="0"/>
              <a:t>Classe</a:t>
            </a:r>
          </a:p>
        </p:txBody>
      </p:sp>
      <p:pic>
        <p:nvPicPr>
          <p:cNvPr id="20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7895" y="2040467"/>
            <a:ext cx="6136415" cy="3869266"/>
          </a:xfrm>
          <a:prstGeom prst="rect">
            <a:avLst/>
          </a:prstGeom>
          <a:noFill/>
          <a:ln w="9525">
            <a:noFill/>
            <a:miter lim="800000"/>
            <a:headEnd/>
            <a:tailEnd/>
          </a:ln>
        </p:spPr>
      </p:pic>
      <p:cxnSp>
        <p:nvCxnSpPr>
          <p:cNvPr id="10" name="Connettore diritto 9"/>
          <p:cNvCxnSpPr/>
          <p:nvPr/>
        </p:nvCxnSpPr>
        <p:spPr>
          <a:xfrm flipH="1">
            <a:off x="6705089" y="1166371"/>
            <a:ext cx="13497" cy="536400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43146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po 5"/>
          <p:cNvGrpSpPr/>
          <p:nvPr/>
        </p:nvGrpSpPr>
        <p:grpSpPr>
          <a:xfrm>
            <a:off x="2127980" y="3621024"/>
            <a:ext cx="7777544" cy="2607405"/>
            <a:chOff x="2127980" y="3316224"/>
            <a:chExt cx="7777544" cy="2607405"/>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86476" y="3447439"/>
              <a:ext cx="7619048" cy="2476190"/>
            </a:xfrm>
            <a:prstGeom prst="rect">
              <a:avLst/>
            </a:prstGeom>
            <a:effectLst>
              <a:glow>
                <a:schemeClr val="accent1">
                  <a:alpha val="40000"/>
                </a:schemeClr>
              </a:glow>
              <a:outerShdw blurRad="50800" dist="50800" dir="5400000" algn="ctr" rotWithShape="0">
                <a:srgbClr val="000000">
                  <a:alpha val="0"/>
                </a:srgbClr>
              </a:outerShdw>
            </a:effectLst>
          </p:spPr>
        </p:pic>
        <p:sp>
          <p:nvSpPr>
            <p:cNvPr id="3" name="Rettangolo 2"/>
            <p:cNvSpPr/>
            <p:nvPr/>
          </p:nvSpPr>
          <p:spPr>
            <a:xfrm>
              <a:off x="2127980" y="3316224"/>
              <a:ext cx="7619048" cy="2607405"/>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t>SPRING</a:t>
            </a:r>
            <a:endParaRPr lang="it-IT" sz="3200" b="1" dirty="0"/>
          </a:p>
        </p:txBody>
      </p:sp>
      <p:sp>
        <p:nvSpPr>
          <p:cNvPr id="4" name="CasellaDiTesto 3"/>
          <p:cNvSpPr txBox="1"/>
          <p:nvPr/>
        </p:nvSpPr>
        <p:spPr>
          <a:xfrm>
            <a:off x="1419367" y="1787855"/>
            <a:ext cx="9676262" cy="2308324"/>
          </a:xfrm>
          <a:prstGeom prst="rect">
            <a:avLst/>
          </a:prstGeom>
          <a:noFill/>
        </p:spPr>
        <p:txBody>
          <a:bodyPr wrap="square" rtlCol="0">
            <a:spAutoFit/>
          </a:bodyPr>
          <a:lstStyle/>
          <a:p>
            <a:pPr algn="just"/>
            <a:r>
              <a:rPr lang="it-IT" sz="2400" dirty="0"/>
              <a:t>Spring è un </a:t>
            </a:r>
            <a:r>
              <a:rPr lang="it-IT" sz="2400" dirty="0" err="1"/>
              <a:t>framework</a:t>
            </a:r>
            <a:r>
              <a:rPr lang="it-IT" sz="2400" dirty="0"/>
              <a:t> open source creato </a:t>
            </a:r>
            <a:r>
              <a:rPr lang="it-IT" sz="2400" dirty="0" smtClean="0"/>
              <a:t>originariamente </a:t>
            </a:r>
            <a:r>
              <a:rPr lang="it-IT" sz="2400" dirty="0"/>
              <a:t>da </a:t>
            </a:r>
            <a:r>
              <a:rPr lang="it-IT" sz="2400" dirty="0" err="1"/>
              <a:t>Rod</a:t>
            </a:r>
            <a:r>
              <a:rPr lang="it-IT" sz="2400" dirty="0"/>
              <a:t> Johnson per indirizzare le problematiche di progettazione e sviluppo di complesse applicazioni </a:t>
            </a:r>
            <a:r>
              <a:rPr lang="it-IT" sz="2400" dirty="0" err="1"/>
              <a:t>enterprise</a:t>
            </a:r>
            <a:r>
              <a:rPr lang="it-IT" sz="2400" dirty="0"/>
              <a:t>, gestendo il ciclo di vita di un POJO come se fosse un EJB. Oggi Spring non si limita allo sviluppo lato server ma supporta lo sviluppo di ogni tipo di applicazione Java introducendo semplicità, testabilità e basso accoppiamento.</a:t>
            </a:r>
          </a:p>
        </p:txBody>
      </p:sp>
    </p:spTree>
    <p:extLst>
      <p:ext uri="{BB962C8B-B14F-4D97-AF65-F5344CB8AC3E}">
        <p14:creationId xmlns:p14="http://schemas.microsoft.com/office/powerpoint/2010/main" val="3712385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UNIT TEST</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3074"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9007" y="1524001"/>
            <a:ext cx="6670335" cy="4402662"/>
          </a:xfrm>
          <a:prstGeom prst="rect">
            <a:avLst/>
          </a:prstGeom>
          <a:noFill/>
          <a:ln w="9525">
            <a:noFill/>
            <a:miter lim="800000"/>
            <a:headEnd/>
            <a:tailEnd/>
          </a:ln>
        </p:spPr>
      </p:pic>
      <p:sp>
        <p:nvSpPr>
          <p:cNvPr id="9" name="CasellaDiTesto 8"/>
          <p:cNvSpPr txBox="1"/>
          <p:nvPr/>
        </p:nvSpPr>
        <p:spPr>
          <a:xfrm>
            <a:off x="7128933" y="1117605"/>
            <a:ext cx="4919129" cy="4524315"/>
          </a:xfrm>
          <a:prstGeom prst="rect">
            <a:avLst/>
          </a:prstGeom>
          <a:noFill/>
        </p:spPr>
        <p:txBody>
          <a:bodyPr wrap="square" rtlCol="0">
            <a:spAutoFit/>
          </a:bodyPr>
          <a:lstStyle/>
          <a:p>
            <a:pPr>
              <a:buFontTx/>
              <a:buChar char="-"/>
            </a:pPr>
            <a:r>
              <a:rPr lang="it-IT" sz="2400" dirty="0" smtClean="0"/>
              <a:t>Su un controller oltre  a verificare il nome della </a:t>
            </a:r>
            <a:r>
              <a:rPr lang="it-IT" sz="2400" dirty="0" err="1" smtClean="0"/>
              <a:t>view</a:t>
            </a:r>
            <a:r>
              <a:rPr lang="it-IT" sz="2400" dirty="0" smtClean="0"/>
              <a:t> logica che ritorna possiamo simulare una reale invocazione tramite l’oggetto </a:t>
            </a:r>
            <a:r>
              <a:rPr lang="it-IT" sz="2400" dirty="0" err="1" smtClean="0"/>
              <a:t>MockMvc</a:t>
            </a:r>
            <a:endParaRPr lang="it-IT" sz="2400" dirty="0" smtClean="0"/>
          </a:p>
          <a:p>
            <a:pPr>
              <a:buFontTx/>
              <a:buChar char="-"/>
            </a:pPr>
            <a:endParaRPr lang="it-IT" sz="2400" dirty="0" smtClean="0"/>
          </a:p>
          <a:p>
            <a:pPr>
              <a:buFontTx/>
              <a:buChar char="-"/>
            </a:pPr>
            <a:r>
              <a:rPr lang="it-IT" sz="2400" dirty="0" smtClean="0"/>
              <a:t>Riga 25: generiamo il </a:t>
            </a:r>
            <a:r>
              <a:rPr lang="it-IT" sz="2400" dirty="0" smtClean="0"/>
              <a:t>Bean </a:t>
            </a:r>
            <a:r>
              <a:rPr lang="it-IT" sz="2400" dirty="0" smtClean="0"/>
              <a:t>Controller e lo avviamo in un contesto di </a:t>
            </a:r>
            <a:r>
              <a:rPr lang="it-IT" sz="2400" dirty="0" err="1" smtClean="0"/>
              <a:t>Mock</a:t>
            </a:r>
            <a:endParaRPr lang="it-IT" sz="2400" dirty="0" smtClean="0"/>
          </a:p>
          <a:p>
            <a:pPr>
              <a:buFontTx/>
              <a:buChar char="-"/>
            </a:pPr>
            <a:endParaRPr lang="it-IT" sz="2400" dirty="0" smtClean="0"/>
          </a:p>
          <a:p>
            <a:pPr>
              <a:buFontTx/>
              <a:buChar char="-"/>
            </a:pPr>
            <a:r>
              <a:rPr lang="it-IT" sz="2400" dirty="0" smtClean="0"/>
              <a:t>Riga 26: generiamo una chiamata e verifichiamo </a:t>
            </a:r>
            <a:r>
              <a:rPr lang="it-IT" sz="2400" dirty="0" smtClean="0"/>
              <a:t>che </a:t>
            </a:r>
            <a:r>
              <a:rPr lang="it-IT" sz="2400" dirty="0" smtClean="0"/>
              <a:t>la </a:t>
            </a:r>
            <a:r>
              <a:rPr lang="it-IT" sz="2400" dirty="0" err="1" smtClean="0"/>
              <a:t>View</a:t>
            </a:r>
            <a:r>
              <a:rPr lang="it-IT" sz="2400" dirty="0" smtClean="0"/>
              <a:t> </a:t>
            </a:r>
            <a:r>
              <a:rPr lang="it-IT" sz="2400" dirty="0" smtClean="0"/>
              <a:t>restituita sia “home”</a:t>
            </a:r>
          </a:p>
        </p:txBody>
      </p:sp>
      <p:cxnSp>
        <p:nvCxnSpPr>
          <p:cNvPr id="8" name="Connettore diritto 7"/>
          <p:cNvCxnSpPr/>
          <p:nvPr/>
        </p:nvCxnSpPr>
        <p:spPr>
          <a:xfrm flipH="1">
            <a:off x="7122184" y="1117605"/>
            <a:ext cx="13497" cy="478800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431460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INPUT/OUTPUT PARAMETER</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711200" y="1066806"/>
            <a:ext cx="10752666" cy="5262979"/>
          </a:xfrm>
          <a:prstGeom prst="rect">
            <a:avLst/>
          </a:prstGeom>
          <a:noFill/>
        </p:spPr>
        <p:txBody>
          <a:bodyPr wrap="square" rtlCol="0">
            <a:spAutoFit/>
          </a:bodyPr>
          <a:lstStyle/>
          <a:p>
            <a:r>
              <a:rPr lang="it-IT" sz="2400" dirty="0" smtClean="0"/>
              <a:t>Molte applicazione permettono all’utente di inserire informazioni o richieste complesse. Con </a:t>
            </a:r>
            <a:r>
              <a:rPr lang="it-IT" sz="2400" dirty="0" err="1" smtClean="0"/>
              <a:t>Spring</a:t>
            </a:r>
            <a:r>
              <a:rPr lang="it-IT" sz="2400" dirty="0" smtClean="0"/>
              <a:t> è possibile gestire in modo veloce 3 tipologie di input:</a:t>
            </a:r>
            <a:endParaRPr lang="it-IT" sz="1400" dirty="0" smtClean="0"/>
          </a:p>
          <a:p>
            <a:pPr marL="457200" indent="-457200">
              <a:buFont typeface="+mj-lt"/>
              <a:buAutoNum type="arabicPeriod"/>
            </a:pPr>
            <a:r>
              <a:rPr lang="it-IT" sz="2400" dirty="0" smtClean="0"/>
              <a:t> </a:t>
            </a:r>
            <a:r>
              <a:rPr lang="it-IT" sz="2400" b="1" dirty="0" err="1" smtClean="0"/>
              <a:t>Query</a:t>
            </a:r>
            <a:r>
              <a:rPr lang="it-IT" sz="2400" b="1" dirty="0" smtClean="0"/>
              <a:t> </a:t>
            </a:r>
            <a:r>
              <a:rPr lang="it-IT" sz="2400" b="1" dirty="0" err="1" smtClean="0"/>
              <a:t>parameters</a:t>
            </a:r>
            <a:r>
              <a:rPr lang="it-IT" sz="2400" dirty="0" smtClean="0"/>
              <a:t>:</a:t>
            </a:r>
          </a:p>
          <a:p>
            <a:r>
              <a:rPr lang="it-IT" sz="2400" dirty="0" smtClean="0"/>
              <a:t>	Parametri inviati tramite URI:  http://url/users</a:t>
            </a:r>
            <a:r>
              <a:rPr lang="it-IT" sz="2400" b="1" dirty="0" smtClean="0"/>
              <a:t>?count=3  </a:t>
            </a:r>
            <a:r>
              <a:rPr lang="it-IT" sz="2400" dirty="0" smtClean="0"/>
              <a:t>- Parametri inviati 	in chiaro tramite URI, permettendo l’invio di più parametri</a:t>
            </a:r>
            <a:r>
              <a:rPr lang="it-IT" sz="2400" b="1" dirty="0" smtClean="0"/>
              <a:t>  </a:t>
            </a:r>
          </a:p>
          <a:p>
            <a:pPr marL="457200" indent="-457200">
              <a:buFont typeface="+mj-lt"/>
              <a:buAutoNum type="arabicPeriod" startAt="2"/>
            </a:pPr>
            <a:r>
              <a:rPr lang="it-IT" sz="2400" dirty="0" smtClean="0"/>
              <a:t> </a:t>
            </a:r>
            <a:r>
              <a:rPr lang="it-IT" sz="2400" b="1" dirty="0" err="1" smtClean="0"/>
              <a:t>Form</a:t>
            </a:r>
            <a:r>
              <a:rPr lang="it-IT" sz="2400" b="1" dirty="0" smtClean="0"/>
              <a:t> </a:t>
            </a:r>
            <a:r>
              <a:rPr lang="it-IT" sz="2400" b="1" dirty="0" err="1" smtClean="0"/>
              <a:t>parmeters</a:t>
            </a:r>
            <a:r>
              <a:rPr lang="it-IT" sz="2400" dirty="0" smtClean="0"/>
              <a:t>:</a:t>
            </a:r>
          </a:p>
          <a:p>
            <a:pPr marL="896938" lvl="2">
              <a:tabLst>
                <a:tab pos="896938" algn="l"/>
              </a:tabLst>
            </a:pPr>
            <a:r>
              <a:rPr lang="it-IT" sz="2400" dirty="0" smtClean="0"/>
              <a:t>I parametri vengono inseriti tramite </a:t>
            </a:r>
            <a:r>
              <a:rPr lang="it-IT" sz="2400" dirty="0" err="1" smtClean="0"/>
              <a:t>form</a:t>
            </a:r>
            <a:r>
              <a:rPr lang="it-IT" sz="2400" dirty="0" smtClean="0"/>
              <a:t> e vengono passati tramite il corpo della richiesta – </a:t>
            </a:r>
            <a:r>
              <a:rPr lang="it-IT" sz="2400" dirty="0" err="1" smtClean="0"/>
              <a:t>Mapping</a:t>
            </a:r>
            <a:r>
              <a:rPr lang="it-IT" sz="2400" dirty="0" smtClean="0"/>
              <a:t> automatico tra i parametri e le variabili dell’oggetto del  modello che si passa.</a:t>
            </a:r>
          </a:p>
          <a:p>
            <a:pPr marL="457200" indent="-457200">
              <a:buFont typeface="+mj-lt"/>
              <a:buAutoNum type="arabicPeriod" startAt="2"/>
            </a:pPr>
            <a:r>
              <a:rPr lang="it-IT" sz="2400" dirty="0" smtClean="0"/>
              <a:t> </a:t>
            </a:r>
            <a:r>
              <a:rPr lang="it-IT" sz="2400" b="1" dirty="0" err="1" smtClean="0"/>
              <a:t>Path</a:t>
            </a:r>
            <a:r>
              <a:rPr lang="it-IT" sz="2400" b="1" dirty="0" smtClean="0"/>
              <a:t> </a:t>
            </a:r>
            <a:r>
              <a:rPr lang="it-IT" sz="2400" b="1" dirty="0" err="1" smtClean="0"/>
              <a:t>variables</a:t>
            </a:r>
            <a:r>
              <a:rPr lang="it-IT" sz="2400" dirty="0" smtClean="0"/>
              <a:t>:</a:t>
            </a:r>
          </a:p>
          <a:p>
            <a:pPr marL="982663" lvl="2" indent="-68263"/>
            <a:r>
              <a:rPr lang="it-IT" sz="2400" dirty="0" smtClean="0"/>
              <a:t>Parametro di </a:t>
            </a:r>
            <a:r>
              <a:rPr lang="it-IT" sz="2400" dirty="0" err="1" smtClean="0"/>
              <a:t>query</a:t>
            </a:r>
            <a:r>
              <a:rPr lang="it-IT" sz="2400" dirty="0" smtClean="0"/>
              <a:t> inviato tramite URI: http://url/users/Claudio  (si invia direttamente il valore senza specificare il nome del parametro) – Utile </a:t>
            </a:r>
            <a:r>
              <a:rPr lang="it-IT" sz="2400" dirty="0" smtClean="0"/>
              <a:t>quando si richiede un operazione di GET e si passa come input l’identificativo univoco </a:t>
            </a:r>
            <a:r>
              <a:rPr lang="it-IT" sz="2400" dirty="0" smtClean="0"/>
              <a:t>di quella </a:t>
            </a:r>
            <a:r>
              <a:rPr lang="it-IT" sz="2400" dirty="0" smtClean="0"/>
              <a:t>risorsa</a:t>
            </a:r>
            <a:endParaRPr lang="it-IT" sz="2400" dirty="0" smtClean="0"/>
          </a:p>
        </p:txBody>
      </p:sp>
    </p:spTree>
    <p:extLst>
      <p:ext uri="{BB962C8B-B14F-4D97-AF65-F5344CB8AC3E}">
        <p14:creationId xmlns:p14="http://schemas.microsoft.com/office/powerpoint/2010/main" val="2632412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ADVANCED</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711200" y="1066806"/>
            <a:ext cx="10752666" cy="3785652"/>
          </a:xfrm>
          <a:prstGeom prst="rect">
            <a:avLst/>
          </a:prstGeom>
          <a:noFill/>
        </p:spPr>
        <p:txBody>
          <a:bodyPr wrap="square" rtlCol="0">
            <a:spAutoFit/>
          </a:bodyPr>
          <a:lstStyle/>
          <a:p>
            <a:r>
              <a:rPr lang="it-IT" sz="2400" dirty="0" smtClean="0"/>
              <a:t>Tutte le Auto-configurazioni descritte precedentemente sfruttano le </a:t>
            </a:r>
            <a:r>
              <a:rPr lang="it-IT" sz="2400" dirty="0" err="1" smtClean="0"/>
              <a:t>features</a:t>
            </a:r>
            <a:r>
              <a:rPr lang="it-IT" sz="2400" dirty="0" smtClean="0"/>
              <a:t> del container </a:t>
            </a:r>
            <a:r>
              <a:rPr lang="it-IT" sz="2400" dirty="0" err="1" smtClean="0"/>
              <a:t>Servlet</a:t>
            </a:r>
            <a:r>
              <a:rPr lang="it-IT" sz="2400" dirty="0" smtClean="0"/>
              <a:t> 3.0. </a:t>
            </a:r>
          </a:p>
          <a:p>
            <a:endParaRPr lang="it-IT" sz="2400" dirty="0" smtClean="0"/>
          </a:p>
          <a:p>
            <a:pPr marL="365125" indent="-365125"/>
            <a:r>
              <a:rPr lang="it-IT" sz="2400" dirty="0"/>
              <a:t>- </a:t>
            </a:r>
            <a:r>
              <a:rPr lang="it-IT" sz="2400" dirty="0" smtClean="0"/>
              <a:t>	Se </a:t>
            </a:r>
            <a:r>
              <a:rPr lang="it-IT" sz="2400" dirty="0"/>
              <a:t>vogliamo registrare esplicitamente delle </a:t>
            </a:r>
            <a:r>
              <a:rPr lang="it-IT" sz="2400" dirty="0" err="1"/>
              <a:t>servlet</a:t>
            </a:r>
            <a:r>
              <a:rPr lang="it-IT" sz="2400" dirty="0"/>
              <a:t> e dei filtri, lo possiamo fare implementando l’interfaccia </a:t>
            </a:r>
            <a:r>
              <a:rPr lang="it-IT" sz="2400" dirty="0" err="1"/>
              <a:t>WebApplicationInitializer</a:t>
            </a:r>
            <a:r>
              <a:rPr lang="it-IT" sz="2400" dirty="0"/>
              <a:t> con la quale si </a:t>
            </a:r>
            <a:r>
              <a:rPr lang="it-IT" sz="2400" dirty="0" err="1"/>
              <a:t>gestitce</a:t>
            </a:r>
            <a:r>
              <a:rPr lang="it-IT" sz="2400" dirty="0"/>
              <a:t> in modo più “fine” (di basso livello) la loro creazione e configurazione.</a:t>
            </a:r>
          </a:p>
          <a:p>
            <a:pPr marL="342900" indent="-342900">
              <a:buFontTx/>
              <a:buChar char="-"/>
            </a:pPr>
            <a:r>
              <a:rPr lang="it-IT" sz="2400" dirty="0" smtClean="0"/>
              <a:t>Se </a:t>
            </a:r>
            <a:r>
              <a:rPr lang="it-IT" sz="2400" dirty="0" smtClean="0"/>
              <a:t>l’Application </a:t>
            </a:r>
            <a:r>
              <a:rPr lang="it-IT" sz="2400" dirty="0" smtClean="0"/>
              <a:t>server utilizzato non supporta le </a:t>
            </a:r>
            <a:r>
              <a:rPr lang="it-IT" sz="2400" dirty="0" err="1" smtClean="0"/>
              <a:t>Servlet</a:t>
            </a:r>
            <a:r>
              <a:rPr lang="it-IT" sz="2400" dirty="0" smtClean="0"/>
              <a:t> 3.0 si può comunque dichiarare </a:t>
            </a:r>
            <a:r>
              <a:rPr lang="it-IT" sz="2400" dirty="0" err="1" smtClean="0"/>
              <a:t>Servlet</a:t>
            </a:r>
            <a:r>
              <a:rPr lang="it-IT" sz="2400" dirty="0" smtClean="0"/>
              <a:t> sul file web.xml</a:t>
            </a:r>
          </a:p>
          <a:p>
            <a:pPr marL="342900" indent="-342900">
              <a:buFontTx/>
              <a:buChar char="-"/>
            </a:pPr>
            <a:r>
              <a:rPr lang="it-IT" sz="2400" dirty="0" smtClean="0"/>
              <a:t>E’ supportato un approccio ibrido, che permette di dichiarare </a:t>
            </a:r>
            <a:r>
              <a:rPr lang="it-IT" sz="2400" dirty="0" err="1" smtClean="0"/>
              <a:t>servlet</a:t>
            </a:r>
            <a:r>
              <a:rPr lang="it-IT" sz="2400" dirty="0" smtClean="0"/>
              <a:t> sia tramite web.xml che codice java</a:t>
            </a:r>
          </a:p>
        </p:txBody>
      </p:sp>
    </p:spTree>
    <p:extLst>
      <p:ext uri="{BB962C8B-B14F-4D97-AF65-F5344CB8AC3E}">
        <p14:creationId xmlns:p14="http://schemas.microsoft.com/office/powerpoint/2010/main" val="4263395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HANDLING EXCEPTIONS</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711200" y="1066806"/>
            <a:ext cx="10752666" cy="4154984"/>
          </a:xfrm>
          <a:prstGeom prst="rect">
            <a:avLst/>
          </a:prstGeom>
          <a:noFill/>
        </p:spPr>
        <p:txBody>
          <a:bodyPr wrap="square" rtlCol="0">
            <a:spAutoFit/>
          </a:bodyPr>
          <a:lstStyle/>
          <a:p>
            <a:r>
              <a:rPr lang="it-IT" sz="2400" dirty="0" smtClean="0"/>
              <a:t>Durante </a:t>
            </a:r>
            <a:r>
              <a:rPr lang="it-IT" sz="2400" dirty="0" smtClean="0"/>
              <a:t>la gestione di </a:t>
            </a:r>
            <a:r>
              <a:rPr lang="it-IT" sz="2400" dirty="0" smtClean="0"/>
              <a:t>una richiesta, anche in caso di errore, dovrà essere fornita una pagina di output all’utente, mostrando o meno l’eventuale errore.</a:t>
            </a:r>
          </a:p>
          <a:p>
            <a:endParaRPr lang="it-IT" sz="2400" dirty="0"/>
          </a:p>
          <a:p>
            <a:r>
              <a:rPr lang="it-IT" sz="2400" dirty="0" smtClean="0"/>
              <a:t>Spring  offre tre strumenti per la gestione delle eccezioni:</a:t>
            </a:r>
          </a:p>
          <a:p>
            <a:pPr marL="342900" indent="-342900">
              <a:buFontTx/>
              <a:buChar char="-"/>
            </a:pPr>
            <a:r>
              <a:rPr lang="it-IT" sz="2400" dirty="0" smtClean="0"/>
              <a:t>Alcune eccezioni Spring vengono automaticamente mappate su specifici HTTP status </a:t>
            </a:r>
            <a:r>
              <a:rPr lang="it-IT" sz="2400" dirty="0" err="1" smtClean="0"/>
              <a:t>codes</a:t>
            </a:r>
            <a:endParaRPr lang="it-IT" sz="2400" dirty="0" smtClean="0"/>
          </a:p>
          <a:p>
            <a:pPr marL="342900" indent="-342900">
              <a:buFontTx/>
              <a:buChar char="-"/>
            </a:pPr>
            <a:r>
              <a:rPr lang="it-IT" sz="2400" dirty="0" smtClean="0"/>
              <a:t>Un’eccezione può essere annotata con @</a:t>
            </a:r>
            <a:r>
              <a:rPr lang="it-IT" sz="2400" dirty="0" err="1" smtClean="0"/>
              <a:t>ResponseStatus</a:t>
            </a:r>
            <a:r>
              <a:rPr lang="it-IT" sz="2400" dirty="0" smtClean="0"/>
              <a:t> per mapparla ad un HTTP status code</a:t>
            </a:r>
          </a:p>
          <a:p>
            <a:pPr marL="342900" indent="-342900">
              <a:buFontTx/>
              <a:buChar char="-"/>
            </a:pPr>
            <a:r>
              <a:rPr lang="it-IT" sz="2400" dirty="0" smtClean="0"/>
              <a:t>Un metodo può essere annotato con </a:t>
            </a:r>
            <a:r>
              <a:rPr lang="en-US" sz="2400" dirty="0" smtClean="0"/>
              <a:t>@</a:t>
            </a:r>
            <a:r>
              <a:rPr lang="en-US" sz="2400" dirty="0" err="1"/>
              <a:t>ExceptionHandler</a:t>
            </a:r>
            <a:r>
              <a:rPr lang="en-US" sz="2400" dirty="0"/>
              <a:t> </a:t>
            </a:r>
            <a:r>
              <a:rPr lang="en-US" sz="2400" dirty="0" smtClean="0"/>
              <a:t>per </a:t>
            </a:r>
            <a:r>
              <a:rPr lang="en-US" sz="2400" dirty="0" err="1" smtClean="0"/>
              <a:t>catturare</a:t>
            </a:r>
            <a:r>
              <a:rPr lang="en-US" sz="2400" dirty="0" smtClean="0"/>
              <a:t> </a:t>
            </a:r>
            <a:r>
              <a:rPr lang="en-US" sz="2400" dirty="0" err="1" smtClean="0"/>
              <a:t>l’eccezione</a:t>
            </a:r>
            <a:endParaRPr lang="en-US" sz="2400" dirty="0"/>
          </a:p>
          <a:p>
            <a:r>
              <a:rPr lang="en-US" sz="2400" dirty="0"/>
              <a:t> </a:t>
            </a:r>
            <a:r>
              <a:rPr lang="en-US" sz="2400" dirty="0" smtClean="0"/>
              <a:t>    (</a:t>
            </a:r>
            <a:r>
              <a:rPr lang="en-US" sz="2400" dirty="0" err="1" smtClean="0"/>
              <a:t>cattura</a:t>
            </a:r>
            <a:r>
              <a:rPr lang="en-US" sz="2400" dirty="0" smtClean="0"/>
              <a:t> solo le </a:t>
            </a:r>
            <a:r>
              <a:rPr lang="en-US" sz="2400" dirty="0" err="1" smtClean="0"/>
              <a:t>eccezioni</a:t>
            </a:r>
            <a:r>
              <a:rPr lang="en-US" sz="2400" dirty="0" smtClean="0"/>
              <a:t> </a:t>
            </a:r>
            <a:r>
              <a:rPr lang="en-US" sz="2400" dirty="0" err="1" smtClean="0"/>
              <a:t>che</a:t>
            </a:r>
            <a:r>
              <a:rPr lang="en-US" sz="2400" dirty="0" smtClean="0"/>
              <a:t> </a:t>
            </a:r>
            <a:r>
              <a:rPr lang="en-US" sz="2400" dirty="0" err="1" smtClean="0"/>
              <a:t>avvengono</a:t>
            </a:r>
            <a:r>
              <a:rPr lang="en-US" sz="2400" dirty="0" smtClean="0"/>
              <a:t> in </a:t>
            </a:r>
            <a:r>
              <a:rPr lang="en-US" sz="2400" dirty="0" err="1" smtClean="0"/>
              <a:t>quel</a:t>
            </a:r>
            <a:r>
              <a:rPr lang="en-US" sz="2400" dirty="0" smtClean="0"/>
              <a:t> </a:t>
            </a:r>
            <a:r>
              <a:rPr lang="en-US" sz="2400" dirty="0" err="1" smtClean="0"/>
              <a:t>singolo</a:t>
            </a:r>
            <a:r>
              <a:rPr lang="en-US" sz="2400" dirty="0" smtClean="0"/>
              <a:t> controller)</a:t>
            </a:r>
            <a:endParaRPr lang="en-US" sz="2400" dirty="0"/>
          </a:p>
          <a:p>
            <a:r>
              <a:rPr lang="en-US" sz="2400" dirty="0" smtClean="0"/>
              <a:t>-    </a:t>
            </a:r>
            <a:r>
              <a:rPr lang="en-US" sz="2400" dirty="0" err="1" smtClean="0"/>
              <a:t>Metodo</a:t>
            </a:r>
            <a:r>
              <a:rPr lang="en-US" sz="2400" dirty="0" smtClean="0"/>
              <a:t> con @</a:t>
            </a:r>
            <a:r>
              <a:rPr lang="en-US" sz="2400" dirty="0" err="1" smtClean="0"/>
              <a:t>ExceptionHandler</a:t>
            </a:r>
            <a:r>
              <a:rPr lang="en-US" sz="2400" dirty="0" smtClean="0"/>
              <a:t> </a:t>
            </a:r>
            <a:r>
              <a:rPr lang="en-US" sz="2400" dirty="0" err="1" smtClean="0"/>
              <a:t>dichiarato</a:t>
            </a:r>
            <a:r>
              <a:rPr lang="en-US" sz="2400" dirty="0" smtClean="0"/>
              <a:t> in un Controller Advice    	</a:t>
            </a:r>
            <a:endParaRPr lang="en-US" sz="2400" dirty="0"/>
          </a:p>
        </p:txBody>
      </p:sp>
      <p:sp>
        <p:nvSpPr>
          <p:cNvPr id="8" name="CasellaDiTesto 7"/>
          <p:cNvSpPr txBox="1"/>
          <p:nvPr/>
        </p:nvSpPr>
        <p:spPr>
          <a:xfrm>
            <a:off x="880532" y="5472435"/>
            <a:ext cx="10566400" cy="461665"/>
          </a:xfrm>
          <a:prstGeom prst="rect">
            <a:avLst/>
          </a:prstGeom>
          <a:solidFill>
            <a:srgbClr val="92D050"/>
          </a:solidFill>
        </p:spPr>
        <p:txBody>
          <a:bodyPr wrap="square" rtlCol="0">
            <a:spAutoFit/>
          </a:bodyPr>
          <a:lstStyle/>
          <a:p>
            <a:pPr algn="ctr"/>
            <a:r>
              <a:rPr lang="it-IT" sz="2400" b="1" dirty="0"/>
              <a:t>E</a:t>
            </a:r>
            <a:r>
              <a:rPr lang="it-IT" sz="2400" b="1" dirty="0" smtClean="0"/>
              <a:t>sempio su codice</a:t>
            </a:r>
          </a:p>
        </p:txBody>
      </p:sp>
    </p:spTree>
    <p:extLst>
      <p:ext uri="{BB962C8B-B14F-4D97-AF65-F5344CB8AC3E}">
        <p14:creationId xmlns:p14="http://schemas.microsoft.com/office/powerpoint/2010/main" val="28021164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DATA MANAGEMENT</a:t>
            </a:r>
            <a:endParaRPr lang="it-IT" sz="3200" b="1" dirty="0">
              <a:solidFill>
                <a:prstClr val="black"/>
              </a:solidFill>
            </a:endParaRPr>
          </a:p>
        </p:txBody>
      </p:sp>
      <p:grpSp>
        <p:nvGrpSpPr>
          <p:cNvPr id="9" name="Gruppo 8"/>
          <p:cNvGrpSpPr/>
          <p:nvPr/>
        </p:nvGrpSpPr>
        <p:grpSpPr>
          <a:xfrm>
            <a:off x="996287" y="1099305"/>
            <a:ext cx="10058400" cy="1842296"/>
            <a:chOff x="996287" y="1099305"/>
            <a:chExt cx="10058400" cy="1842296"/>
          </a:xfrm>
        </p:grpSpPr>
        <p:sp>
          <p:nvSpPr>
            <p:cNvPr id="10" name="CasellaDiTesto 9"/>
            <p:cNvSpPr txBox="1"/>
            <p:nvPr/>
          </p:nvSpPr>
          <p:spPr>
            <a:xfrm>
              <a:off x="996287" y="1741272"/>
              <a:ext cx="10058400" cy="1200329"/>
            </a:xfrm>
            <a:prstGeom prst="rect">
              <a:avLst/>
            </a:prstGeom>
            <a:noFill/>
          </p:spPr>
          <p:txBody>
            <a:bodyPr wrap="square" rtlCol="0">
              <a:spAutoFit/>
            </a:bodyPr>
            <a:lstStyle/>
            <a:p>
              <a:pPr marL="342900" indent="-342900">
                <a:buFont typeface="Arial" panose="020B0604020202020204" pitchFamily="34" charset="0"/>
                <a:buChar char="•"/>
              </a:pPr>
              <a:r>
                <a:rPr lang="it-IT" sz="2400" dirty="0" smtClean="0"/>
                <a:t>Gestire la persistenza dei dati disaccoppiando le funzionalità di business dagli aspetti implementativi della persistenza dei dati</a:t>
              </a:r>
              <a:endParaRPr lang="it-IT" sz="2400" dirty="0" smtClean="0"/>
            </a:p>
            <a:p>
              <a:pPr marL="342900" indent="-342900">
                <a:buFont typeface="Arial" panose="020B0604020202020204" pitchFamily="34" charset="0"/>
                <a:buChar char="•"/>
              </a:pPr>
              <a:r>
                <a:rPr lang="it-IT" sz="2400" dirty="0" smtClean="0"/>
                <a:t>Escludere completamente logiche di persistenza dalle classi di dominio </a:t>
              </a:r>
              <a:endParaRPr lang="it-IT" sz="2400" dirty="0" smtClean="0"/>
            </a:p>
          </p:txBody>
        </p:sp>
        <p:sp>
          <p:nvSpPr>
            <p:cNvPr id="11" name="CasellaDiTesto 10"/>
            <p:cNvSpPr txBox="1"/>
            <p:nvPr/>
          </p:nvSpPr>
          <p:spPr>
            <a:xfrm>
              <a:off x="996287" y="1099305"/>
              <a:ext cx="2588161" cy="523220"/>
            </a:xfrm>
            <a:prstGeom prst="rect">
              <a:avLst/>
            </a:prstGeom>
            <a:noFill/>
          </p:spPr>
          <p:txBody>
            <a:bodyPr wrap="square" rtlCol="0">
              <a:spAutoFit/>
            </a:bodyPr>
            <a:lstStyle/>
            <a:p>
              <a:r>
                <a:rPr lang="it-IT" sz="2800" b="1" dirty="0" smtClean="0">
                  <a:solidFill>
                    <a:srgbClr val="92D050"/>
                  </a:solidFill>
                  <a:latin typeface="Arial Black" pitchFamily="34" charset="0"/>
                </a:rPr>
                <a:t>Problema</a:t>
              </a:r>
              <a:endParaRPr lang="it-IT" sz="1600" b="1" dirty="0" smtClean="0">
                <a:solidFill>
                  <a:srgbClr val="92D050"/>
                </a:solidFill>
                <a:latin typeface="Arial Black" pitchFamily="34" charset="0"/>
              </a:endParaRPr>
            </a:p>
          </p:txBody>
        </p:sp>
      </p:grpSp>
      <p:grpSp>
        <p:nvGrpSpPr>
          <p:cNvPr id="12" name="Gruppo 11"/>
          <p:cNvGrpSpPr/>
          <p:nvPr/>
        </p:nvGrpSpPr>
        <p:grpSpPr>
          <a:xfrm>
            <a:off x="990191" y="3299961"/>
            <a:ext cx="10070592" cy="2840563"/>
            <a:chOff x="990191" y="2726937"/>
            <a:chExt cx="10070592" cy="2840563"/>
          </a:xfrm>
        </p:grpSpPr>
        <p:sp>
          <p:nvSpPr>
            <p:cNvPr id="13" name="CasellaDiTesto 12"/>
            <p:cNvSpPr txBox="1"/>
            <p:nvPr/>
          </p:nvSpPr>
          <p:spPr>
            <a:xfrm>
              <a:off x="990191" y="2726937"/>
              <a:ext cx="2588161" cy="523220"/>
            </a:xfrm>
            <a:prstGeom prst="rect">
              <a:avLst/>
            </a:prstGeom>
            <a:noFill/>
          </p:spPr>
          <p:txBody>
            <a:bodyPr wrap="square" rtlCol="0">
              <a:spAutoFit/>
            </a:bodyPr>
            <a:lstStyle/>
            <a:p>
              <a:r>
                <a:rPr lang="it-IT" sz="2800" b="1" dirty="0" smtClean="0">
                  <a:solidFill>
                    <a:srgbClr val="92D050"/>
                  </a:solidFill>
                  <a:latin typeface="Arial Black" pitchFamily="34" charset="0"/>
                </a:rPr>
                <a:t>Soluzione</a:t>
              </a:r>
              <a:endParaRPr lang="it-IT" sz="1600" b="1" dirty="0" smtClean="0">
                <a:solidFill>
                  <a:srgbClr val="92D050"/>
                </a:solidFill>
                <a:latin typeface="Arial Black" pitchFamily="34" charset="0"/>
              </a:endParaRPr>
            </a:p>
          </p:txBody>
        </p:sp>
        <p:sp>
          <p:nvSpPr>
            <p:cNvPr id="14" name="CasellaDiTesto 13"/>
            <p:cNvSpPr txBox="1"/>
            <p:nvPr/>
          </p:nvSpPr>
          <p:spPr>
            <a:xfrm>
              <a:off x="1002383" y="3259176"/>
              <a:ext cx="10058400" cy="2308324"/>
            </a:xfrm>
            <a:prstGeom prst="rect">
              <a:avLst/>
            </a:prstGeom>
            <a:noFill/>
          </p:spPr>
          <p:txBody>
            <a:bodyPr wrap="square" rtlCol="0">
              <a:spAutoFit/>
            </a:bodyPr>
            <a:lstStyle/>
            <a:p>
              <a:pPr marL="342900" indent="-342900">
                <a:buFont typeface="Arial" panose="020B0604020202020204" pitchFamily="34" charset="0"/>
                <a:buChar char="•"/>
              </a:pPr>
              <a:r>
                <a:rPr lang="it-IT" sz="2400" dirty="0" smtClean="0"/>
                <a:t>Introdurre un strato denominato </a:t>
              </a:r>
              <a:r>
                <a:rPr lang="it-IT" sz="2400" dirty="0" err="1" smtClean="0"/>
                <a:t>Repository</a:t>
              </a:r>
              <a:r>
                <a:rPr lang="it-IT" sz="2400" dirty="0" smtClean="0"/>
                <a:t>, responsabile di intermediare tra lo strato di dominio e quello di persistenza</a:t>
              </a:r>
            </a:p>
            <a:p>
              <a:pPr marL="342900" indent="-342900">
                <a:buFont typeface="Arial" panose="020B0604020202020204" pitchFamily="34" charset="0"/>
                <a:buChar char="•"/>
              </a:pPr>
              <a:r>
                <a:rPr lang="it-IT" sz="2400" dirty="0" smtClean="0"/>
                <a:t>Nascondere le logiche di persistenza implementate, fornendo un’interfaccia stabile per gestire gli oggetti di dominio</a:t>
              </a:r>
            </a:p>
            <a:p>
              <a:pPr marL="342900" indent="-342900">
                <a:buFont typeface="Arial" panose="020B0604020202020204" pitchFamily="34" charset="0"/>
                <a:buChar char="•"/>
              </a:pPr>
              <a:r>
                <a:rPr lang="it-IT" sz="2400" dirty="0" smtClean="0"/>
                <a:t>Offrire allo strato applicativo oggetti complessi di dominio e non solo la </a:t>
              </a:r>
              <a:r>
                <a:rPr lang="it-IT" sz="2400" dirty="0" err="1" smtClean="0"/>
                <a:t>trascodifica</a:t>
              </a:r>
              <a:r>
                <a:rPr lang="it-IT" sz="2400" dirty="0" smtClean="0"/>
                <a:t> degli oggetti salvati nella base di dati</a:t>
              </a:r>
              <a:endParaRPr lang="it-IT" sz="2400" dirty="0" smtClean="0"/>
            </a:p>
          </p:txBody>
        </p:sp>
      </p:grpSp>
    </p:spTree>
    <p:extLst>
      <p:ext uri="{BB962C8B-B14F-4D97-AF65-F5344CB8AC3E}">
        <p14:creationId xmlns:p14="http://schemas.microsoft.com/office/powerpoint/2010/main" val="13692343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DATA</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DATA</a:t>
              </a:r>
            </a:p>
          </p:txBody>
        </p:sp>
      </p:grpSp>
      <p:sp>
        <p:nvSpPr>
          <p:cNvPr id="7" name="CasellaDiTesto 6"/>
          <p:cNvSpPr txBox="1"/>
          <p:nvPr/>
        </p:nvSpPr>
        <p:spPr>
          <a:xfrm>
            <a:off x="660400" y="1117604"/>
            <a:ext cx="11133668" cy="3801041"/>
          </a:xfrm>
          <a:prstGeom prst="rect">
            <a:avLst/>
          </a:prstGeom>
          <a:noFill/>
        </p:spPr>
        <p:txBody>
          <a:bodyPr wrap="square" rtlCol="0">
            <a:spAutoFit/>
          </a:bodyPr>
          <a:lstStyle/>
          <a:p>
            <a:r>
              <a:rPr lang="it-IT" sz="2400" dirty="0" smtClean="0"/>
              <a:t>Spring supporta e facilita l’interazione con le basi di dati relazionali sia tramite l’utilizzo di codice JDBC che degli Object-</a:t>
            </a:r>
            <a:r>
              <a:rPr lang="it-IT" sz="2400" dirty="0" err="1" smtClean="0"/>
              <a:t>relational</a:t>
            </a:r>
            <a:r>
              <a:rPr lang="it-IT" sz="2400" dirty="0" smtClean="0"/>
              <a:t> </a:t>
            </a:r>
            <a:r>
              <a:rPr lang="it-IT" sz="2400" dirty="0" err="1" smtClean="0"/>
              <a:t>mapping</a:t>
            </a:r>
            <a:r>
              <a:rPr lang="it-IT" sz="2400" dirty="0" smtClean="0"/>
              <a:t>, implementando per noi numerose righe di codice e numerosi aspetti legati alla persistenza del dato.</a:t>
            </a:r>
          </a:p>
          <a:p>
            <a:endParaRPr lang="it-IT" sz="1100" dirty="0"/>
          </a:p>
          <a:p>
            <a:r>
              <a:rPr lang="it-IT" sz="2400" dirty="0" smtClean="0"/>
              <a:t>Tecniche di persistenza supportate:</a:t>
            </a:r>
          </a:p>
          <a:p>
            <a:pPr marL="342900" indent="-342900">
              <a:buFont typeface="Arial" panose="020B0604020202020204" pitchFamily="34" charset="0"/>
              <a:buChar char="•"/>
            </a:pPr>
            <a:r>
              <a:rPr lang="it-IT" sz="2400" dirty="0" smtClean="0"/>
              <a:t>JDBC</a:t>
            </a:r>
            <a:endParaRPr lang="it-IT" sz="2400" dirty="0" smtClean="0"/>
          </a:p>
          <a:p>
            <a:pPr marL="342900" indent="-342900">
              <a:buFont typeface="Arial" panose="020B0604020202020204" pitchFamily="34" charset="0"/>
              <a:buChar char="•"/>
            </a:pPr>
            <a:r>
              <a:rPr lang="it-IT" sz="2400" dirty="0" smtClean="0"/>
              <a:t>ORM</a:t>
            </a:r>
            <a:endParaRPr lang="it-IT" sz="2400" dirty="0" smtClean="0"/>
          </a:p>
          <a:p>
            <a:pPr marL="342900" indent="-342900">
              <a:buFont typeface="Arial" panose="020B0604020202020204" pitchFamily="34" charset="0"/>
              <a:buChar char="•"/>
            </a:pPr>
            <a:r>
              <a:rPr lang="it-IT" sz="2400" dirty="0" smtClean="0"/>
              <a:t>JPA</a:t>
            </a:r>
          </a:p>
          <a:p>
            <a:endParaRPr lang="it-IT" sz="1100" dirty="0"/>
          </a:p>
          <a:p>
            <a:r>
              <a:rPr lang="it-IT" sz="2400" dirty="0" smtClean="0"/>
              <a:t>Per </a:t>
            </a:r>
            <a:r>
              <a:rPr lang="it-IT" sz="2400" dirty="0" smtClean="0"/>
              <a:t>evitare di accoppiare l’applicazione ad una </a:t>
            </a:r>
            <a:r>
              <a:rPr lang="it-IT" sz="2400" dirty="0" smtClean="0"/>
              <a:t>specifica strategia di persistenza è bene esporre i metodi dei </a:t>
            </a:r>
            <a:r>
              <a:rPr lang="it-IT" sz="2400" dirty="0" err="1" smtClean="0"/>
              <a:t>repository</a:t>
            </a:r>
            <a:r>
              <a:rPr lang="it-IT" sz="2400" dirty="0" smtClean="0"/>
              <a:t> </a:t>
            </a:r>
            <a:r>
              <a:rPr lang="it-IT" sz="2400" dirty="0" smtClean="0"/>
              <a:t>tramite </a:t>
            </a:r>
            <a:r>
              <a:rPr lang="it-IT" sz="2400" dirty="0" smtClean="0"/>
              <a:t>interfacce: </a:t>
            </a:r>
          </a:p>
        </p:txBody>
      </p:sp>
      <p:grpSp>
        <p:nvGrpSpPr>
          <p:cNvPr id="15" name="Gruppo 14"/>
          <p:cNvGrpSpPr/>
          <p:nvPr/>
        </p:nvGrpSpPr>
        <p:grpSpPr>
          <a:xfrm>
            <a:off x="1628078" y="5007853"/>
            <a:ext cx="8668205" cy="1117885"/>
            <a:chOff x="1628078" y="5007853"/>
            <a:chExt cx="8668205" cy="1117885"/>
          </a:xfrm>
        </p:grpSpPr>
        <p:sp>
          <p:nvSpPr>
            <p:cNvPr id="3" name="Rettangolo 2"/>
            <p:cNvSpPr/>
            <p:nvPr/>
          </p:nvSpPr>
          <p:spPr>
            <a:xfrm>
              <a:off x="1628078" y="5007853"/>
              <a:ext cx="2074127" cy="1103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Service Object</a:t>
              </a:r>
              <a:endParaRPr lang="it-IT" dirty="0">
                <a:solidFill>
                  <a:schemeClr val="tx1"/>
                </a:solidFill>
              </a:endParaRPr>
            </a:p>
          </p:txBody>
        </p:sp>
        <p:sp>
          <p:nvSpPr>
            <p:cNvPr id="8" name="Rettangolo 7"/>
            <p:cNvSpPr/>
            <p:nvPr/>
          </p:nvSpPr>
          <p:spPr>
            <a:xfrm>
              <a:off x="4925117" y="5015290"/>
              <a:ext cx="2074127" cy="11030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err="1" smtClean="0">
                  <a:solidFill>
                    <a:schemeClr val="tx1"/>
                  </a:solidFill>
                </a:rPr>
                <a:t>Repository</a:t>
              </a:r>
              <a:r>
                <a:rPr lang="it-IT" dirty="0" smtClean="0">
                  <a:solidFill>
                    <a:schemeClr val="tx1"/>
                  </a:solidFill>
                </a:rPr>
                <a:t> </a:t>
              </a:r>
              <a:r>
                <a:rPr lang="it-IT" dirty="0" err="1" smtClean="0">
                  <a:solidFill>
                    <a:schemeClr val="tx1"/>
                  </a:solidFill>
                </a:rPr>
                <a:t>Inteface</a:t>
              </a:r>
              <a:endParaRPr lang="it-IT" dirty="0">
                <a:solidFill>
                  <a:schemeClr val="tx1"/>
                </a:solidFill>
              </a:endParaRPr>
            </a:p>
          </p:txBody>
        </p:sp>
        <p:sp>
          <p:nvSpPr>
            <p:cNvPr id="9" name="Rettangolo 8"/>
            <p:cNvSpPr/>
            <p:nvPr/>
          </p:nvSpPr>
          <p:spPr>
            <a:xfrm>
              <a:off x="8222156" y="5022724"/>
              <a:ext cx="2074127" cy="11030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err="1" smtClean="0">
                  <a:solidFill>
                    <a:schemeClr val="tx1"/>
                  </a:solidFill>
                </a:rPr>
                <a:t>Repository</a:t>
              </a:r>
              <a:r>
                <a:rPr lang="it-IT" dirty="0" smtClean="0">
                  <a:solidFill>
                    <a:schemeClr val="tx1"/>
                  </a:solidFill>
                </a:rPr>
                <a:t> </a:t>
              </a:r>
              <a:r>
                <a:rPr lang="it-IT" dirty="0" err="1" smtClean="0">
                  <a:solidFill>
                    <a:schemeClr val="tx1"/>
                  </a:solidFill>
                </a:rPr>
                <a:t>Implementation</a:t>
              </a:r>
              <a:endParaRPr lang="it-IT" dirty="0">
                <a:solidFill>
                  <a:schemeClr val="tx1"/>
                </a:solidFill>
              </a:endParaRPr>
            </a:p>
          </p:txBody>
        </p:sp>
        <p:cxnSp>
          <p:nvCxnSpPr>
            <p:cNvPr id="11" name="Connettore 2 10"/>
            <p:cNvCxnSpPr>
              <a:stCxn id="3" idx="3"/>
              <a:endCxn id="8" idx="1"/>
            </p:cNvCxnSpPr>
            <p:nvPr/>
          </p:nvCxnSpPr>
          <p:spPr>
            <a:xfrm>
              <a:off x="3702205" y="5559359"/>
              <a:ext cx="122291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ttore 2 11"/>
            <p:cNvCxnSpPr>
              <a:stCxn id="9" idx="1"/>
              <a:endCxn id="8" idx="3"/>
            </p:cNvCxnSpPr>
            <p:nvPr/>
          </p:nvCxnSpPr>
          <p:spPr>
            <a:xfrm flipH="1" flipV="1">
              <a:off x="6999244" y="5566797"/>
              <a:ext cx="1222912" cy="743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349088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TEMPLATE</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DATA</a:t>
              </a:r>
            </a:p>
          </p:txBody>
        </p:sp>
      </p:grpSp>
      <p:sp>
        <p:nvSpPr>
          <p:cNvPr id="8" name="CasellaDiTesto 7"/>
          <p:cNvSpPr txBox="1"/>
          <p:nvPr/>
        </p:nvSpPr>
        <p:spPr>
          <a:xfrm>
            <a:off x="499872" y="1117604"/>
            <a:ext cx="11428166" cy="1938992"/>
          </a:xfrm>
          <a:prstGeom prst="rect">
            <a:avLst/>
          </a:prstGeom>
          <a:noFill/>
        </p:spPr>
        <p:txBody>
          <a:bodyPr wrap="square" rtlCol="0">
            <a:spAutoFit/>
          </a:bodyPr>
          <a:lstStyle/>
          <a:p>
            <a:pPr algn="just"/>
            <a:r>
              <a:rPr lang="it-IT" sz="2400" dirty="0" smtClean="0"/>
              <a:t>L’accesso ai dati comprende sempre due tipi di attività: attività fisse (gestione della connessione, gestione della </a:t>
            </a:r>
            <a:r>
              <a:rPr lang="it-IT" sz="2400" dirty="0" err="1" smtClean="0"/>
              <a:t>transazionalità</a:t>
            </a:r>
            <a:r>
              <a:rPr lang="it-IT" sz="2400" dirty="0" smtClean="0"/>
              <a:t>, gestione delle eccezioni) e attività variabili (</a:t>
            </a:r>
            <a:r>
              <a:rPr lang="it-IT" sz="2400" dirty="0" err="1" smtClean="0"/>
              <a:t>sql</a:t>
            </a:r>
            <a:r>
              <a:rPr lang="it-IT" sz="2400" dirty="0" smtClean="0"/>
              <a:t> statement e dati ritornati).</a:t>
            </a:r>
          </a:p>
          <a:p>
            <a:pPr algn="just"/>
            <a:r>
              <a:rPr lang="it-IT" sz="2400" dirty="0" smtClean="0"/>
              <a:t>Spring ha implementato diversi </a:t>
            </a:r>
            <a:r>
              <a:rPr lang="it-IT" sz="2400" dirty="0" err="1" smtClean="0"/>
              <a:t>template</a:t>
            </a:r>
            <a:r>
              <a:rPr lang="it-IT" sz="2400" dirty="0" smtClean="0"/>
              <a:t> per offrire, già implementate, agli sviluppatori tutte le attività fisse. (</a:t>
            </a:r>
            <a:r>
              <a:rPr lang="it-IT" sz="2400" dirty="0" err="1" smtClean="0"/>
              <a:t>JdbcTemplate</a:t>
            </a:r>
            <a:r>
              <a:rPr lang="it-IT" sz="2400" dirty="0" smtClean="0"/>
              <a:t>, </a:t>
            </a:r>
            <a:r>
              <a:rPr lang="it-IT" sz="2400" dirty="0" err="1" smtClean="0"/>
              <a:t>JpaTemplate</a:t>
            </a:r>
            <a:r>
              <a:rPr lang="it-IT" sz="2400" dirty="0" smtClean="0"/>
              <a:t>, </a:t>
            </a:r>
            <a:r>
              <a:rPr lang="it-IT" sz="2400" dirty="0" err="1" smtClean="0"/>
              <a:t>HibernateTemplate</a:t>
            </a:r>
            <a:r>
              <a:rPr lang="it-IT" sz="2400" dirty="0" smtClean="0"/>
              <a:t>)</a:t>
            </a:r>
            <a:endParaRPr lang="it-IT" sz="1100" dirty="0"/>
          </a:p>
        </p:txBody>
      </p:sp>
      <p:cxnSp>
        <p:nvCxnSpPr>
          <p:cNvPr id="14" name="Connettore diritto 13"/>
          <p:cNvCxnSpPr/>
          <p:nvPr/>
        </p:nvCxnSpPr>
        <p:spPr>
          <a:xfrm>
            <a:off x="6223000" y="3644900"/>
            <a:ext cx="12700" cy="2679700"/>
          </a:xfrm>
          <a:prstGeom prst="line">
            <a:avLst/>
          </a:prstGeom>
          <a:ln w="47625"/>
        </p:spPr>
        <p:style>
          <a:lnRef idx="1">
            <a:schemeClr val="accent6"/>
          </a:lnRef>
          <a:fillRef idx="0">
            <a:schemeClr val="accent6"/>
          </a:fillRef>
          <a:effectRef idx="0">
            <a:schemeClr val="accent6"/>
          </a:effectRef>
          <a:fontRef idx="minor">
            <a:schemeClr val="tx1"/>
          </a:fontRef>
        </p:style>
      </p:cxnSp>
      <p:grpSp>
        <p:nvGrpSpPr>
          <p:cNvPr id="17" name="Gruppo 16"/>
          <p:cNvGrpSpPr/>
          <p:nvPr/>
        </p:nvGrpSpPr>
        <p:grpSpPr>
          <a:xfrm>
            <a:off x="2644089" y="3644900"/>
            <a:ext cx="7056223" cy="461665"/>
            <a:chOff x="2514600" y="3644900"/>
            <a:chExt cx="7056223" cy="461665"/>
          </a:xfrm>
        </p:grpSpPr>
        <p:sp>
          <p:nvSpPr>
            <p:cNvPr id="15" name="CasellaDiTesto 14"/>
            <p:cNvSpPr txBox="1"/>
            <p:nvPr/>
          </p:nvSpPr>
          <p:spPr>
            <a:xfrm>
              <a:off x="2514600" y="3644900"/>
              <a:ext cx="2729786" cy="461665"/>
            </a:xfrm>
            <a:prstGeom prst="rect">
              <a:avLst/>
            </a:prstGeom>
            <a:noFill/>
          </p:spPr>
          <p:txBody>
            <a:bodyPr wrap="none" rtlCol="0">
              <a:spAutoFit/>
            </a:bodyPr>
            <a:lstStyle/>
            <a:p>
              <a:r>
                <a:rPr lang="it-IT" sz="2400" dirty="0" err="1"/>
                <a:t>Repository</a:t>
              </a:r>
              <a:r>
                <a:rPr lang="it-IT" dirty="0" smtClean="0"/>
                <a:t> </a:t>
              </a:r>
              <a:r>
                <a:rPr lang="it-IT" sz="2400" dirty="0" err="1"/>
                <a:t>Template</a:t>
              </a:r>
              <a:endParaRPr lang="it-IT" sz="2400" dirty="0"/>
            </a:p>
          </p:txBody>
        </p:sp>
        <p:sp>
          <p:nvSpPr>
            <p:cNvPr id="16" name="CasellaDiTesto 15"/>
            <p:cNvSpPr txBox="1"/>
            <p:nvPr/>
          </p:nvSpPr>
          <p:spPr>
            <a:xfrm>
              <a:off x="6946900" y="3644900"/>
              <a:ext cx="2623923" cy="461665"/>
            </a:xfrm>
            <a:prstGeom prst="rect">
              <a:avLst/>
            </a:prstGeom>
            <a:noFill/>
          </p:spPr>
          <p:txBody>
            <a:bodyPr wrap="none" rtlCol="0">
              <a:spAutoFit/>
            </a:bodyPr>
            <a:lstStyle/>
            <a:p>
              <a:r>
                <a:rPr lang="it-IT" sz="2400" dirty="0" err="1"/>
                <a:t>Repository</a:t>
              </a:r>
              <a:r>
                <a:rPr lang="it-IT" sz="2400" dirty="0"/>
                <a:t> </a:t>
              </a:r>
              <a:r>
                <a:rPr lang="it-IT" sz="2400" dirty="0" err="1"/>
                <a:t>Callback</a:t>
              </a:r>
              <a:endParaRPr lang="it-IT" sz="2400" dirty="0"/>
            </a:p>
          </p:txBody>
        </p:sp>
      </p:grpSp>
      <p:sp>
        <p:nvSpPr>
          <p:cNvPr id="18" name="CasellaDiTesto 17"/>
          <p:cNvSpPr txBox="1"/>
          <p:nvPr/>
        </p:nvSpPr>
        <p:spPr>
          <a:xfrm>
            <a:off x="2032000" y="4203700"/>
            <a:ext cx="3628301" cy="1754326"/>
          </a:xfrm>
          <a:prstGeom prst="rect">
            <a:avLst/>
          </a:prstGeom>
          <a:noFill/>
        </p:spPr>
        <p:txBody>
          <a:bodyPr wrap="none" rtlCol="0">
            <a:spAutoFit/>
          </a:bodyPr>
          <a:lstStyle/>
          <a:p>
            <a:pPr marL="342900" indent="-342900">
              <a:buAutoNum type="arabicPeriod"/>
            </a:pPr>
            <a:r>
              <a:rPr lang="it-IT" dirty="0" smtClean="0"/>
              <a:t>Preparazione risorse</a:t>
            </a:r>
          </a:p>
          <a:p>
            <a:pPr marL="342900" indent="-342900">
              <a:buAutoNum type="arabicPeriod"/>
            </a:pPr>
            <a:r>
              <a:rPr lang="it-IT" dirty="0" smtClean="0"/>
              <a:t>Avvio transazione</a:t>
            </a:r>
          </a:p>
          <a:p>
            <a:r>
              <a:rPr lang="it-IT" dirty="0" smtClean="0"/>
              <a:t> </a:t>
            </a:r>
          </a:p>
          <a:p>
            <a:pPr marL="342900" indent="-342900">
              <a:buAutoNum type="arabicPeriod"/>
            </a:pPr>
            <a:endParaRPr lang="it-IT" dirty="0" smtClean="0"/>
          </a:p>
          <a:p>
            <a:r>
              <a:rPr lang="it-IT" dirty="0" smtClean="0"/>
              <a:t>5.   </a:t>
            </a:r>
            <a:r>
              <a:rPr lang="it-IT" dirty="0" err="1" smtClean="0"/>
              <a:t>Commit</a:t>
            </a:r>
            <a:r>
              <a:rPr lang="it-IT" dirty="0" smtClean="0"/>
              <a:t>/</a:t>
            </a:r>
            <a:r>
              <a:rPr lang="it-IT" dirty="0" err="1" smtClean="0"/>
              <a:t>Rollback</a:t>
            </a:r>
            <a:r>
              <a:rPr lang="it-IT" dirty="0" smtClean="0"/>
              <a:t> transazione</a:t>
            </a:r>
          </a:p>
          <a:p>
            <a:r>
              <a:rPr lang="it-IT" dirty="0" smtClean="0"/>
              <a:t>6.   Chiusura risorse ed </a:t>
            </a:r>
            <a:r>
              <a:rPr lang="it-IT" dirty="0" err="1" smtClean="0"/>
              <a:t>Error</a:t>
            </a:r>
            <a:r>
              <a:rPr lang="it-IT" dirty="0" smtClean="0"/>
              <a:t> </a:t>
            </a:r>
            <a:r>
              <a:rPr lang="it-IT" dirty="0" err="1" smtClean="0"/>
              <a:t>Handler</a:t>
            </a:r>
            <a:endParaRPr lang="it-IT" dirty="0"/>
          </a:p>
        </p:txBody>
      </p:sp>
      <p:sp>
        <p:nvSpPr>
          <p:cNvPr id="19" name="CasellaDiTesto 18"/>
          <p:cNvSpPr txBox="1"/>
          <p:nvPr/>
        </p:nvSpPr>
        <p:spPr>
          <a:xfrm>
            <a:off x="6858000" y="4203700"/>
            <a:ext cx="2712666" cy="1200329"/>
          </a:xfrm>
          <a:prstGeom prst="rect">
            <a:avLst/>
          </a:prstGeom>
          <a:noFill/>
        </p:spPr>
        <p:txBody>
          <a:bodyPr wrap="none" rtlCol="0">
            <a:spAutoFit/>
          </a:bodyPr>
          <a:lstStyle/>
          <a:p>
            <a:endParaRPr lang="it-IT" dirty="0"/>
          </a:p>
          <a:p>
            <a:endParaRPr lang="it-IT" dirty="0" smtClean="0"/>
          </a:p>
          <a:p>
            <a:pPr marL="342900" indent="-342900">
              <a:buAutoNum type="arabicPeriod" startAt="3"/>
            </a:pPr>
            <a:r>
              <a:rPr lang="it-IT" dirty="0" smtClean="0"/>
              <a:t>Esecuzione transazione</a:t>
            </a:r>
          </a:p>
          <a:p>
            <a:pPr marL="342900" indent="-342900">
              <a:buAutoNum type="arabicPeriod" startAt="3"/>
            </a:pPr>
            <a:r>
              <a:rPr lang="it-IT" dirty="0" smtClean="0"/>
              <a:t>Ritorno dei dati</a:t>
            </a:r>
          </a:p>
        </p:txBody>
      </p:sp>
      <p:cxnSp>
        <p:nvCxnSpPr>
          <p:cNvPr id="21" name="Connettore 2 20"/>
          <p:cNvCxnSpPr/>
          <p:nvPr/>
        </p:nvCxnSpPr>
        <p:spPr>
          <a:xfrm>
            <a:off x="5448300" y="4673600"/>
            <a:ext cx="1409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ttore 2 22"/>
          <p:cNvCxnSpPr/>
          <p:nvPr/>
        </p:nvCxnSpPr>
        <p:spPr>
          <a:xfrm flipH="1" flipV="1">
            <a:off x="5448300" y="5404029"/>
            <a:ext cx="14097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7121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DATASOURCE</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DATA</a:t>
              </a:r>
            </a:p>
          </p:txBody>
        </p:sp>
      </p:grpSp>
      <p:sp>
        <p:nvSpPr>
          <p:cNvPr id="8" name="CasellaDiTesto 7"/>
          <p:cNvSpPr txBox="1"/>
          <p:nvPr/>
        </p:nvSpPr>
        <p:spPr>
          <a:xfrm>
            <a:off x="499872" y="1117604"/>
            <a:ext cx="11428166" cy="3262432"/>
          </a:xfrm>
          <a:prstGeom prst="rect">
            <a:avLst/>
          </a:prstGeom>
          <a:noFill/>
        </p:spPr>
        <p:txBody>
          <a:bodyPr wrap="square" rtlCol="0">
            <a:spAutoFit/>
          </a:bodyPr>
          <a:lstStyle/>
          <a:p>
            <a:pPr algn="just"/>
            <a:r>
              <a:rPr lang="it-IT" sz="2400" dirty="0" smtClean="0"/>
              <a:t>Supporta ed offre diverse tecniche per configurare e utilizzare i </a:t>
            </a:r>
            <a:r>
              <a:rPr lang="it-IT" sz="2400" dirty="0" err="1" smtClean="0"/>
              <a:t>Datasource</a:t>
            </a:r>
            <a:r>
              <a:rPr lang="it-IT" sz="2400" dirty="0" smtClean="0"/>
              <a:t> per connettersi alla base di dati:</a:t>
            </a:r>
          </a:p>
          <a:p>
            <a:pPr marL="171450" indent="-171450" algn="just">
              <a:buFont typeface="Arial" panose="020B0604020202020204" pitchFamily="34" charset="0"/>
              <a:buChar char="•"/>
            </a:pPr>
            <a:r>
              <a:rPr lang="it-IT" sz="2400" dirty="0" smtClean="0"/>
              <a:t>JNDI </a:t>
            </a:r>
            <a:r>
              <a:rPr lang="it-IT" sz="2400" dirty="0" err="1" smtClean="0"/>
              <a:t>Datasource</a:t>
            </a:r>
            <a:r>
              <a:rPr lang="it-IT" sz="2400" dirty="0" smtClean="0"/>
              <a:t> : gestione del pool e della configurazione esternamente all’applicazione</a:t>
            </a:r>
          </a:p>
          <a:p>
            <a:pPr marL="171450" indent="-171450" algn="just">
              <a:buFont typeface="Arial" panose="020B0604020202020204" pitchFamily="34" charset="0"/>
              <a:buChar char="•"/>
            </a:pPr>
            <a:r>
              <a:rPr lang="it-IT" sz="2400" dirty="0" smtClean="0"/>
              <a:t>JDBC Driver-</a:t>
            </a:r>
            <a:r>
              <a:rPr lang="it-IT" sz="2400" dirty="0" err="1" smtClean="0"/>
              <a:t>based</a:t>
            </a:r>
            <a:r>
              <a:rPr lang="it-IT" sz="2400" dirty="0" smtClean="0"/>
              <a:t>: configurazione più semplice, adottabile per piccole applicazioni e per esecuzioni in ambienti di sviluppo (</a:t>
            </a:r>
            <a:r>
              <a:rPr lang="it-IT" sz="2400" i="1" dirty="0" err="1" smtClean="0"/>
              <a:t>SingleConnectionDataSource</a:t>
            </a:r>
            <a:r>
              <a:rPr lang="it-IT" sz="2400" dirty="0" smtClean="0"/>
              <a:t>)</a:t>
            </a:r>
          </a:p>
          <a:p>
            <a:pPr marL="171450" indent="-171450" algn="just">
              <a:buFont typeface="Arial" panose="020B0604020202020204" pitchFamily="34" charset="0"/>
              <a:buChar char="•"/>
            </a:pPr>
            <a:r>
              <a:rPr lang="it-IT" sz="2400" dirty="0" smtClean="0"/>
              <a:t>Embedded </a:t>
            </a:r>
            <a:r>
              <a:rPr lang="it-IT" sz="2400" dirty="0" err="1" smtClean="0"/>
              <a:t>DataSource</a:t>
            </a:r>
            <a:r>
              <a:rPr lang="it-IT" sz="2400" dirty="0" smtClean="0"/>
              <a:t>: connessione </a:t>
            </a:r>
            <a:r>
              <a:rPr lang="it-IT" sz="2400" dirty="0" smtClean="0"/>
              <a:t>a </a:t>
            </a:r>
            <a:r>
              <a:rPr lang="it-IT" sz="2400" dirty="0" err="1" smtClean="0"/>
              <a:t>db</a:t>
            </a:r>
            <a:r>
              <a:rPr lang="it-IT" sz="2400" dirty="0" smtClean="0"/>
              <a:t> </a:t>
            </a:r>
            <a:r>
              <a:rPr lang="it-IT" sz="2400" dirty="0" err="1" smtClean="0"/>
              <a:t>embedded</a:t>
            </a:r>
            <a:r>
              <a:rPr lang="it-IT" sz="2400" dirty="0" smtClean="0"/>
              <a:t>, adottabile per ambienti di sviluppo e di test</a:t>
            </a:r>
          </a:p>
          <a:p>
            <a:pPr marL="171450" indent="-171450" algn="just">
              <a:buFont typeface="Arial" panose="020B0604020202020204" pitchFamily="34" charset="0"/>
              <a:buChar char="•"/>
            </a:pPr>
            <a:endParaRPr lang="it-IT" sz="1050" dirty="0"/>
          </a:p>
          <a:p>
            <a:pPr algn="just"/>
            <a:r>
              <a:rPr lang="it-IT" sz="2400" u="sng" dirty="0" smtClean="0"/>
              <a:t>Java </a:t>
            </a:r>
            <a:r>
              <a:rPr lang="it-IT" sz="2400" u="sng" dirty="0" err="1" smtClean="0"/>
              <a:t>Config</a:t>
            </a:r>
            <a:r>
              <a:rPr lang="it-IT" sz="2400" u="sng" dirty="0" smtClean="0"/>
              <a:t> Embedded </a:t>
            </a:r>
            <a:r>
              <a:rPr lang="it-IT" sz="2400" u="sng" dirty="0" err="1" smtClean="0"/>
              <a:t>DataSource</a:t>
            </a:r>
            <a:r>
              <a:rPr lang="it-IT" sz="2400" u="sng" dirty="0" smtClean="0"/>
              <a:t>:</a:t>
            </a:r>
            <a:endParaRPr lang="it-IT" sz="2400" u="sng" dirty="0"/>
          </a:p>
        </p:txBody>
      </p:sp>
      <p:pic>
        <p:nvPicPr>
          <p:cNvPr id="3" name="Immagine 2"/>
          <p:cNvPicPr>
            <a:picLocks noChangeAspect="1"/>
          </p:cNvPicPr>
          <p:nvPr/>
        </p:nvPicPr>
        <p:blipFill>
          <a:blip r:embed="rId4"/>
          <a:stretch>
            <a:fillRect/>
          </a:stretch>
        </p:blipFill>
        <p:spPr>
          <a:xfrm>
            <a:off x="3604641" y="4380036"/>
            <a:ext cx="4982718" cy="1906431"/>
          </a:xfrm>
          <a:prstGeom prst="rect">
            <a:avLst/>
          </a:prstGeom>
        </p:spPr>
      </p:pic>
    </p:spTree>
    <p:extLst>
      <p:ext uri="{BB962C8B-B14F-4D97-AF65-F5344CB8AC3E}">
        <p14:creationId xmlns:p14="http://schemas.microsoft.com/office/powerpoint/2010/main" val="9205060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ECCEZIONI</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DATA</a:t>
              </a:r>
            </a:p>
          </p:txBody>
        </p:sp>
      </p:grpSp>
      <p:sp>
        <p:nvSpPr>
          <p:cNvPr id="7" name="CasellaDiTesto 6"/>
          <p:cNvSpPr txBox="1"/>
          <p:nvPr/>
        </p:nvSpPr>
        <p:spPr>
          <a:xfrm>
            <a:off x="499872" y="1152153"/>
            <a:ext cx="11428166" cy="1569660"/>
          </a:xfrm>
          <a:prstGeom prst="rect">
            <a:avLst/>
          </a:prstGeom>
          <a:noFill/>
        </p:spPr>
        <p:txBody>
          <a:bodyPr wrap="square" rtlCol="0">
            <a:spAutoFit/>
          </a:bodyPr>
          <a:lstStyle/>
          <a:p>
            <a:pPr algn="just"/>
            <a:r>
              <a:rPr lang="it-IT" sz="2400" dirty="0" smtClean="0"/>
              <a:t>Spring offre numerose eccezioni per descrivere qualunque tipo di problema legato alla persistenza del dato. Le eccezioni sono indipendenti rispetto alla strategia di persistenza scelta, rendendo così possibile gestire le eccezioni in modo uniforme nello strato di Data Access.</a:t>
            </a:r>
            <a:endParaRPr lang="it-IT" sz="1100" dirty="0"/>
          </a:p>
        </p:txBody>
      </p:sp>
      <p:grpSp>
        <p:nvGrpSpPr>
          <p:cNvPr id="11" name="Gruppo 10"/>
          <p:cNvGrpSpPr/>
          <p:nvPr/>
        </p:nvGrpSpPr>
        <p:grpSpPr>
          <a:xfrm>
            <a:off x="1275861" y="2721813"/>
            <a:ext cx="9640279" cy="3002534"/>
            <a:chOff x="499872" y="2721813"/>
            <a:chExt cx="9640279" cy="3002534"/>
          </a:xfrm>
        </p:grpSpPr>
        <p:pic>
          <p:nvPicPr>
            <p:cNvPr id="3" name="Immagine 2"/>
            <p:cNvPicPr>
              <a:picLocks noChangeAspect="1"/>
            </p:cNvPicPr>
            <p:nvPr/>
          </p:nvPicPr>
          <p:blipFill>
            <a:blip r:embed="rId3"/>
            <a:stretch>
              <a:fillRect/>
            </a:stretch>
          </p:blipFill>
          <p:spPr>
            <a:xfrm>
              <a:off x="499872" y="2721813"/>
              <a:ext cx="5511776" cy="2752395"/>
            </a:xfrm>
            <a:prstGeom prst="rect">
              <a:avLst/>
            </a:prstGeom>
          </p:spPr>
        </p:pic>
        <p:grpSp>
          <p:nvGrpSpPr>
            <p:cNvPr id="10" name="Gruppo 9"/>
            <p:cNvGrpSpPr/>
            <p:nvPr/>
          </p:nvGrpSpPr>
          <p:grpSpPr>
            <a:xfrm>
              <a:off x="6213955" y="2721813"/>
              <a:ext cx="3926196" cy="3002534"/>
              <a:chOff x="6800459" y="2680624"/>
              <a:chExt cx="3926196" cy="3002534"/>
            </a:xfrm>
          </p:grpSpPr>
          <p:pic>
            <p:nvPicPr>
              <p:cNvPr id="8" name="Immagine 7"/>
              <p:cNvPicPr>
                <a:picLocks noChangeAspect="1"/>
              </p:cNvPicPr>
              <p:nvPr/>
            </p:nvPicPr>
            <p:blipFill>
              <a:blip r:embed="rId4"/>
              <a:stretch>
                <a:fillRect/>
              </a:stretch>
            </p:blipFill>
            <p:spPr>
              <a:xfrm>
                <a:off x="6800459" y="3073024"/>
                <a:ext cx="3647408" cy="2610134"/>
              </a:xfrm>
              <a:prstGeom prst="rect">
                <a:avLst/>
              </a:prstGeom>
            </p:spPr>
          </p:pic>
          <p:pic>
            <p:nvPicPr>
              <p:cNvPr id="9" name="Immagine 8"/>
              <p:cNvPicPr>
                <a:picLocks noChangeAspect="1"/>
              </p:cNvPicPr>
              <p:nvPr/>
            </p:nvPicPr>
            <p:blipFill>
              <a:blip r:embed="rId5"/>
              <a:stretch>
                <a:fillRect/>
              </a:stretch>
            </p:blipFill>
            <p:spPr>
              <a:xfrm>
                <a:off x="6874002" y="2680624"/>
                <a:ext cx="3852653" cy="392400"/>
              </a:xfrm>
              <a:prstGeom prst="rect">
                <a:avLst/>
              </a:prstGeom>
            </p:spPr>
          </p:pic>
        </p:grpSp>
      </p:grpSp>
    </p:spTree>
    <p:extLst>
      <p:ext uri="{BB962C8B-B14F-4D97-AF65-F5344CB8AC3E}">
        <p14:creationId xmlns:p14="http://schemas.microsoft.com/office/powerpoint/2010/main" val="33097509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DATA – </a:t>
            </a:r>
            <a:r>
              <a:rPr lang="it-IT" sz="3200" b="1" dirty="0" smtClean="0">
                <a:solidFill>
                  <a:prstClr val="black"/>
                </a:solidFill>
              </a:rPr>
              <a:t>@REPOSITORY</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DATA</a:t>
              </a:r>
            </a:p>
          </p:txBody>
        </p:sp>
      </p:grpSp>
      <p:sp>
        <p:nvSpPr>
          <p:cNvPr id="3" name="CasellaDiTesto 2"/>
          <p:cNvSpPr txBox="1"/>
          <p:nvPr/>
        </p:nvSpPr>
        <p:spPr>
          <a:xfrm>
            <a:off x="902208" y="1036320"/>
            <a:ext cx="10265664" cy="6740307"/>
          </a:xfrm>
          <a:prstGeom prst="rect">
            <a:avLst/>
          </a:prstGeom>
          <a:noFill/>
        </p:spPr>
        <p:txBody>
          <a:bodyPr wrap="square" rtlCol="0">
            <a:spAutoFit/>
          </a:bodyPr>
          <a:lstStyle/>
          <a:p>
            <a:r>
              <a:rPr lang="it-IT" sz="2400" b="1" dirty="0" smtClean="0"/>
              <a:t>QUERY PRE-IMPLEMENTATE:</a:t>
            </a:r>
          </a:p>
          <a:p>
            <a:r>
              <a:rPr lang="it-IT" sz="2400" dirty="0" smtClean="0"/>
              <a:t>L’interfaccia </a:t>
            </a:r>
            <a:r>
              <a:rPr lang="it-IT" sz="2400" dirty="0" err="1"/>
              <a:t>JpaRepository</a:t>
            </a:r>
            <a:r>
              <a:rPr lang="it-IT" sz="2400" dirty="0"/>
              <a:t> implementa per noi le principali </a:t>
            </a:r>
            <a:r>
              <a:rPr lang="it-IT" sz="2400" dirty="0" err="1"/>
              <a:t>query</a:t>
            </a:r>
            <a:r>
              <a:rPr lang="it-IT" sz="2400" dirty="0"/>
              <a:t> da poter lanciare sulla </a:t>
            </a:r>
            <a:r>
              <a:rPr lang="it-IT" sz="2400" dirty="0" smtClean="0"/>
              <a:t>tabella </a:t>
            </a:r>
            <a:r>
              <a:rPr lang="it-IT" sz="2400" dirty="0"/>
              <a:t>utilizzando una </a:t>
            </a:r>
            <a:r>
              <a:rPr lang="it-IT" sz="2400" dirty="0" smtClean="0"/>
              <a:t>precisa </a:t>
            </a:r>
            <a:r>
              <a:rPr lang="it-IT" sz="2400" dirty="0" err="1"/>
              <a:t>naming</a:t>
            </a:r>
            <a:r>
              <a:rPr lang="it-IT" sz="2400" dirty="0"/>
              <a:t> </a:t>
            </a:r>
            <a:r>
              <a:rPr lang="it-IT" sz="2400" dirty="0" smtClean="0"/>
              <a:t>convention e gestisce per noi le interazioni con l’</a:t>
            </a:r>
            <a:r>
              <a:rPr lang="it-IT" sz="2400" dirty="0" err="1" smtClean="0"/>
              <a:t>EntityManager</a:t>
            </a:r>
            <a:r>
              <a:rPr lang="it-IT" sz="2400" dirty="0" smtClean="0"/>
              <a:t>. Alcuni esempi:</a:t>
            </a:r>
            <a:endParaRPr lang="it-IT" sz="2400" dirty="0"/>
          </a:p>
          <a:p>
            <a:pPr marL="342900" indent="-342900">
              <a:buFont typeface="Courier New" panose="02070309020205020404" pitchFamily="49" charset="0"/>
              <a:buChar char="o"/>
            </a:pPr>
            <a:r>
              <a:rPr lang="it-IT" sz="2400" dirty="0" err="1" smtClean="0"/>
              <a:t>findOneByName</a:t>
            </a:r>
            <a:r>
              <a:rPr lang="it-IT" sz="2400" dirty="0" smtClean="0"/>
              <a:t>(</a:t>
            </a:r>
            <a:r>
              <a:rPr lang="it-IT" sz="2400" dirty="0" err="1" smtClean="0"/>
              <a:t>String</a:t>
            </a:r>
            <a:r>
              <a:rPr lang="it-IT" sz="2400" dirty="0" smtClean="0"/>
              <a:t> </a:t>
            </a:r>
            <a:r>
              <a:rPr lang="it-IT" sz="2400" dirty="0" err="1" smtClean="0"/>
              <a:t>name</a:t>
            </a:r>
            <a:r>
              <a:rPr lang="it-IT" sz="2400" dirty="0" smtClean="0"/>
              <a:t>); </a:t>
            </a:r>
            <a:endParaRPr lang="it-IT" sz="2400" dirty="0" smtClean="0"/>
          </a:p>
          <a:p>
            <a:pPr marL="342900" indent="-342900">
              <a:buFont typeface="Courier New" panose="02070309020205020404" pitchFamily="49" charset="0"/>
              <a:buChar char="o"/>
            </a:pPr>
            <a:r>
              <a:rPr lang="it-IT" sz="2400" dirty="0" err="1" smtClean="0"/>
              <a:t>findOneBySurname</a:t>
            </a:r>
            <a:r>
              <a:rPr lang="it-IT" sz="2400" dirty="0" smtClean="0"/>
              <a:t>(</a:t>
            </a:r>
            <a:r>
              <a:rPr lang="it-IT" sz="2400" dirty="0" err="1" smtClean="0"/>
              <a:t>String</a:t>
            </a:r>
            <a:r>
              <a:rPr lang="it-IT" sz="2400" dirty="0" smtClean="0"/>
              <a:t> </a:t>
            </a:r>
            <a:r>
              <a:rPr lang="it-IT" sz="2400" dirty="0" err="1" smtClean="0"/>
              <a:t>surname</a:t>
            </a:r>
            <a:r>
              <a:rPr lang="it-IT" sz="2400" dirty="0" smtClean="0"/>
              <a:t>); </a:t>
            </a:r>
            <a:endParaRPr lang="it-IT" sz="2400" dirty="0" smtClean="0"/>
          </a:p>
          <a:p>
            <a:pPr marL="342900" indent="-342900">
              <a:buFont typeface="Courier New" panose="02070309020205020404" pitchFamily="49" charset="0"/>
              <a:buChar char="o"/>
            </a:pPr>
            <a:r>
              <a:rPr lang="it-IT" sz="2400" dirty="0" err="1" smtClean="0"/>
              <a:t>save</a:t>
            </a:r>
            <a:r>
              <a:rPr lang="it-IT" sz="2400" dirty="0" smtClean="0"/>
              <a:t>(</a:t>
            </a:r>
            <a:r>
              <a:rPr lang="it-IT" sz="2400" dirty="0" err="1" smtClean="0"/>
              <a:t>PersonTB</a:t>
            </a:r>
            <a:r>
              <a:rPr lang="it-IT" sz="2400" dirty="0" smtClean="0"/>
              <a:t> </a:t>
            </a:r>
            <a:r>
              <a:rPr lang="it-IT" sz="2400" dirty="0" err="1" smtClean="0"/>
              <a:t>personTb</a:t>
            </a:r>
            <a:r>
              <a:rPr lang="it-IT" sz="2400" dirty="0" smtClean="0"/>
              <a:t>); </a:t>
            </a:r>
            <a:endParaRPr lang="it-IT" sz="2400" dirty="0" smtClean="0"/>
          </a:p>
          <a:p>
            <a:pPr marL="342900" indent="-342900">
              <a:buFont typeface="Courier New" panose="02070309020205020404" pitchFamily="49" charset="0"/>
              <a:buChar char="o"/>
            </a:pPr>
            <a:r>
              <a:rPr lang="it-IT" sz="2400" dirty="0" err="1" smtClean="0"/>
              <a:t>findAll</a:t>
            </a:r>
            <a:r>
              <a:rPr lang="it-IT" sz="2400" dirty="0" smtClean="0"/>
              <a:t>();</a:t>
            </a:r>
          </a:p>
          <a:p>
            <a:pPr marL="342900" indent="-342900">
              <a:buFont typeface="Arial" panose="020B0604020202020204" pitchFamily="34" charset="0"/>
              <a:buChar char="•"/>
            </a:pPr>
            <a:endParaRPr lang="it-IT" sz="1600" dirty="0"/>
          </a:p>
          <a:p>
            <a:r>
              <a:rPr lang="it-IT" sz="2400" b="1" dirty="0"/>
              <a:t>QUERY CUSTOM:</a:t>
            </a:r>
          </a:p>
          <a:p>
            <a:r>
              <a:rPr lang="it-IT" sz="2400" dirty="0" smtClean="0"/>
              <a:t>Possibilità di definire nell’interfaccia le </a:t>
            </a:r>
            <a:r>
              <a:rPr lang="it-IT" sz="2400" dirty="0" err="1" smtClean="0"/>
              <a:t>query</a:t>
            </a:r>
            <a:r>
              <a:rPr lang="it-IT" sz="2400" dirty="0" smtClean="0"/>
              <a:t> custom il linguaggio </a:t>
            </a:r>
            <a:r>
              <a:rPr lang="it-IT" sz="2400" dirty="0" err="1" smtClean="0"/>
              <a:t>sql</a:t>
            </a:r>
            <a:r>
              <a:rPr lang="it-IT" sz="2400" dirty="0" smtClean="0"/>
              <a:t> o ad oggetti per operare con una maggior libertà sul </a:t>
            </a:r>
            <a:r>
              <a:rPr lang="it-IT" sz="2400" dirty="0" err="1" smtClean="0"/>
              <a:t>db</a:t>
            </a:r>
            <a:r>
              <a:rPr lang="it-IT" sz="2400" dirty="0" smtClean="0"/>
              <a:t>.</a:t>
            </a:r>
          </a:p>
          <a:p>
            <a:endParaRPr lang="it-IT" sz="2400" dirty="0"/>
          </a:p>
          <a:p>
            <a:r>
              <a:rPr lang="it-IT" sz="2400" i="1" dirty="0"/>
              <a:t>@Query(</a:t>
            </a:r>
            <a:r>
              <a:rPr lang="it-IT" sz="2400" i="1" dirty="0" err="1"/>
              <a:t>value</a:t>
            </a:r>
            <a:r>
              <a:rPr lang="it-IT" sz="2400" i="1" dirty="0"/>
              <a:t> = QUERY_NATIVE_LIKE_SURNAME, </a:t>
            </a:r>
            <a:r>
              <a:rPr lang="it-IT" sz="2400" i="1" dirty="0" err="1"/>
              <a:t>nativeQuery</a:t>
            </a:r>
            <a:r>
              <a:rPr lang="it-IT" sz="2400" i="1" dirty="0"/>
              <a:t> = </a:t>
            </a:r>
            <a:r>
              <a:rPr lang="it-IT" sz="2400" i="1" dirty="0" err="1"/>
              <a:t>true</a:t>
            </a:r>
            <a:r>
              <a:rPr lang="it-IT" sz="2400" i="1" dirty="0"/>
              <a:t>)</a:t>
            </a:r>
          </a:p>
          <a:p>
            <a:r>
              <a:rPr lang="it-IT" sz="2400" dirty="0"/>
              <a:t> </a:t>
            </a:r>
          </a:p>
          <a:p>
            <a:endParaRPr lang="it-IT" dirty="0" smtClean="0"/>
          </a:p>
          <a:p>
            <a:endParaRPr lang="it-IT" dirty="0"/>
          </a:p>
          <a:p>
            <a:endParaRPr lang="it-IT" dirty="0" smtClean="0"/>
          </a:p>
          <a:p>
            <a:endParaRPr lang="it-IT" dirty="0"/>
          </a:p>
        </p:txBody>
      </p:sp>
    </p:spTree>
    <p:extLst>
      <p:ext uri="{BB962C8B-B14F-4D97-AF65-F5344CB8AC3E}">
        <p14:creationId xmlns:p14="http://schemas.microsoft.com/office/powerpoint/2010/main" val="3183345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OBBIETTIVO SPRING</a:t>
            </a:r>
            <a:endParaRPr lang="it-IT" sz="3200" b="1" dirty="0">
              <a:solidFill>
                <a:prstClr val="black"/>
              </a:solidFill>
            </a:endParaRPr>
          </a:p>
        </p:txBody>
      </p:sp>
      <p:sp>
        <p:nvSpPr>
          <p:cNvPr id="4" name="CasellaDiTesto 3"/>
          <p:cNvSpPr txBox="1"/>
          <p:nvPr/>
        </p:nvSpPr>
        <p:spPr>
          <a:xfrm>
            <a:off x="2035792" y="1198143"/>
            <a:ext cx="8120416"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3600" b="1" dirty="0" smtClean="0"/>
              <a:t>SEMPLIFICARE LO SVILUPPO JAVA</a:t>
            </a:r>
            <a:endParaRPr lang="it-IT" sz="3600" b="1" dirty="0">
              <a:solidFill>
                <a:prstClr val="black"/>
              </a:solidFill>
            </a:endParaRPr>
          </a:p>
        </p:txBody>
      </p:sp>
      <p:sp>
        <p:nvSpPr>
          <p:cNvPr id="3" name="CasellaDiTesto 2"/>
          <p:cNvSpPr txBox="1"/>
          <p:nvPr/>
        </p:nvSpPr>
        <p:spPr>
          <a:xfrm>
            <a:off x="1644703" y="3543338"/>
            <a:ext cx="8902595" cy="2215991"/>
          </a:xfrm>
          <a:prstGeom prst="rect">
            <a:avLst/>
          </a:prstGeom>
          <a:noFill/>
        </p:spPr>
        <p:txBody>
          <a:bodyPr wrap="square" rtlCol="0">
            <a:spAutoFit/>
          </a:bodyPr>
          <a:lstStyle/>
          <a:p>
            <a:pPr marL="342900" indent="-342900" fontAlgn="base">
              <a:buFont typeface="+mj-lt"/>
              <a:buAutoNum type="arabicPeriod"/>
            </a:pPr>
            <a:r>
              <a:rPr lang="en-US" sz="2400" dirty="0" smtClean="0"/>
              <a:t>Integrazione di Spring </a:t>
            </a:r>
            <a:r>
              <a:rPr lang="en-US" sz="2400" dirty="0" err="1" smtClean="0"/>
              <a:t>nel</a:t>
            </a:r>
            <a:r>
              <a:rPr lang="en-US" sz="2400" dirty="0" smtClean="0"/>
              <a:t> </a:t>
            </a:r>
            <a:r>
              <a:rPr lang="en-US" sz="2400" dirty="0" err="1" smtClean="0"/>
              <a:t>codice</a:t>
            </a:r>
            <a:r>
              <a:rPr lang="en-US" sz="2400" dirty="0" smtClean="0"/>
              <a:t> in </a:t>
            </a:r>
            <a:r>
              <a:rPr lang="en-US" sz="2400" dirty="0" err="1" smtClean="0"/>
              <a:t>modo</a:t>
            </a:r>
            <a:r>
              <a:rPr lang="en-US" sz="2400" dirty="0" smtClean="0"/>
              <a:t> agile e </a:t>
            </a:r>
            <a:r>
              <a:rPr lang="en-US" sz="2400" dirty="0" err="1" smtClean="0"/>
              <a:t>poco</a:t>
            </a:r>
            <a:r>
              <a:rPr lang="en-US" sz="2400" dirty="0" smtClean="0"/>
              <a:t> </a:t>
            </a:r>
            <a:r>
              <a:rPr lang="en-US" sz="2400" dirty="0" err="1" smtClean="0"/>
              <a:t>invasiva</a:t>
            </a:r>
            <a:r>
              <a:rPr lang="en-US" sz="2400" dirty="0" smtClean="0"/>
              <a:t> </a:t>
            </a:r>
            <a:endParaRPr lang="en-US" sz="2400" dirty="0"/>
          </a:p>
          <a:p>
            <a:pPr marL="342900" indent="-342900" fontAlgn="base">
              <a:buFont typeface="+mj-lt"/>
              <a:buAutoNum type="arabicPeriod"/>
            </a:pPr>
            <a:r>
              <a:rPr lang="en-US" sz="2400" dirty="0" smtClean="0"/>
              <a:t>Basso </a:t>
            </a:r>
            <a:r>
              <a:rPr lang="en-US" sz="2400" dirty="0" err="1" smtClean="0"/>
              <a:t>accoppiamento</a:t>
            </a:r>
            <a:r>
              <a:rPr lang="en-US" sz="2400" dirty="0" smtClean="0"/>
              <a:t> </a:t>
            </a:r>
            <a:r>
              <a:rPr lang="en-US" sz="2400" dirty="0" err="1" smtClean="0"/>
              <a:t>tramite</a:t>
            </a:r>
            <a:r>
              <a:rPr lang="en-US" sz="2400" dirty="0" smtClean="0"/>
              <a:t> DI </a:t>
            </a:r>
            <a:r>
              <a:rPr lang="en-US" sz="2400" dirty="0" err="1" smtClean="0"/>
              <a:t>ed</a:t>
            </a:r>
            <a:r>
              <a:rPr lang="en-US" sz="2400" dirty="0" smtClean="0"/>
              <a:t> </a:t>
            </a:r>
            <a:r>
              <a:rPr lang="en-US" sz="2400" dirty="0" err="1" smtClean="0"/>
              <a:t>Interfacce</a:t>
            </a:r>
            <a:endParaRPr lang="en-US" sz="2400" dirty="0"/>
          </a:p>
          <a:p>
            <a:pPr marL="342900" indent="-342900" fontAlgn="base">
              <a:buFont typeface="+mj-lt"/>
              <a:buAutoNum type="arabicPeriod"/>
            </a:pPr>
            <a:r>
              <a:rPr lang="en-US" sz="2400" dirty="0" err="1" smtClean="0"/>
              <a:t>Programmazione</a:t>
            </a:r>
            <a:r>
              <a:rPr lang="en-US" sz="2400" dirty="0" smtClean="0"/>
              <a:t> </a:t>
            </a:r>
            <a:r>
              <a:rPr lang="en-US" sz="2400" dirty="0" err="1" smtClean="0"/>
              <a:t>dichiarativa</a:t>
            </a:r>
            <a:r>
              <a:rPr lang="en-US" sz="2400" dirty="0" smtClean="0"/>
              <a:t> </a:t>
            </a:r>
            <a:r>
              <a:rPr lang="en-US" sz="2400" dirty="0" err="1" smtClean="0"/>
              <a:t>attraverso</a:t>
            </a:r>
            <a:r>
              <a:rPr lang="en-US" sz="2400" dirty="0" smtClean="0"/>
              <a:t> </a:t>
            </a:r>
            <a:r>
              <a:rPr lang="en-US" sz="2400" dirty="0" err="1" smtClean="0"/>
              <a:t>aspetti</a:t>
            </a:r>
            <a:r>
              <a:rPr lang="en-US" sz="2400" dirty="0" smtClean="0"/>
              <a:t> e </a:t>
            </a:r>
            <a:r>
              <a:rPr lang="en-US" sz="2400" dirty="0" err="1" smtClean="0"/>
              <a:t>convenzioni</a:t>
            </a:r>
            <a:r>
              <a:rPr lang="en-US" sz="2400" dirty="0" smtClean="0"/>
              <a:t> </a:t>
            </a:r>
            <a:r>
              <a:rPr lang="en-US" sz="2400" dirty="0" err="1" smtClean="0"/>
              <a:t>comuni</a:t>
            </a:r>
            <a:endParaRPr lang="en-US" sz="2400" dirty="0"/>
          </a:p>
          <a:p>
            <a:pPr marL="342900" indent="-342900" fontAlgn="base">
              <a:buFont typeface="+mj-lt"/>
              <a:buAutoNum type="arabicPeriod"/>
            </a:pPr>
            <a:r>
              <a:rPr lang="en-US" sz="2400" dirty="0" err="1" smtClean="0"/>
              <a:t>Eliminazione</a:t>
            </a:r>
            <a:r>
              <a:rPr lang="en-US" sz="2400" dirty="0" smtClean="0"/>
              <a:t> “</a:t>
            </a:r>
            <a:r>
              <a:rPr lang="en-US" sz="2400" dirty="0" err="1" smtClean="0"/>
              <a:t>codice</a:t>
            </a:r>
            <a:r>
              <a:rPr lang="en-US" sz="2400" dirty="0" smtClean="0"/>
              <a:t> </a:t>
            </a:r>
            <a:r>
              <a:rPr lang="en-US" sz="2400" dirty="0" err="1" smtClean="0"/>
              <a:t>duplicato</a:t>
            </a:r>
            <a:r>
              <a:rPr lang="en-US" sz="2400" dirty="0" smtClean="0"/>
              <a:t>” </a:t>
            </a:r>
            <a:r>
              <a:rPr lang="en-US" sz="2400" dirty="0" err="1" smtClean="0"/>
              <a:t>tramite</a:t>
            </a:r>
            <a:r>
              <a:rPr lang="en-US" sz="2400" dirty="0" smtClean="0"/>
              <a:t> </a:t>
            </a:r>
            <a:r>
              <a:rPr lang="en-US" sz="2400" dirty="0" err="1" smtClean="0"/>
              <a:t>aspetti</a:t>
            </a:r>
            <a:r>
              <a:rPr lang="en-US" sz="2400" dirty="0" smtClean="0"/>
              <a:t> e templates</a:t>
            </a:r>
            <a:endParaRPr lang="en-US" sz="2400" dirty="0"/>
          </a:p>
          <a:p>
            <a:endParaRPr lang="it-IT" dirty="0"/>
          </a:p>
        </p:txBody>
      </p:sp>
      <p:sp>
        <p:nvSpPr>
          <p:cNvPr id="7" name="CasellaDiTesto 6"/>
          <p:cNvSpPr txBox="1"/>
          <p:nvPr/>
        </p:nvSpPr>
        <p:spPr>
          <a:xfrm>
            <a:off x="5448869" y="2932925"/>
            <a:ext cx="1294263" cy="461665"/>
          </a:xfrm>
          <a:prstGeom prst="rect">
            <a:avLst/>
          </a:prstGeom>
          <a:noFill/>
        </p:spPr>
        <p:txBody>
          <a:bodyPr wrap="square" rtlCol="0">
            <a:spAutoFit/>
          </a:bodyPr>
          <a:lstStyle/>
          <a:p>
            <a:pPr algn="ctr"/>
            <a:r>
              <a:rPr lang="it-IT" sz="2400" dirty="0"/>
              <a:t>Tramite:</a:t>
            </a:r>
          </a:p>
        </p:txBody>
      </p:sp>
      <p:sp>
        <p:nvSpPr>
          <p:cNvPr id="6" name="CasellaDiTesto 5"/>
          <p:cNvSpPr txBox="1"/>
          <p:nvPr/>
        </p:nvSpPr>
        <p:spPr>
          <a:xfrm>
            <a:off x="2055460" y="1969959"/>
            <a:ext cx="8120416"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3600" b="1" dirty="0" smtClean="0"/>
              <a:t>AUMENTARE LA QUALITA’ DEL CODICE</a:t>
            </a:r>
          </a:p>
        </p:txBody>
      </p:sp>
    </p:spTree>
    <p:extLst>
      <p:ext uri="{BB962C8B-B14F-4D97-AF65-F5344CB8AC3E}">
        <p14:creationId xmlns:p14="http://schemas.microsoft.com/office/powerpoint/2010/main" val="2249446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6599" y="395784"/>
            <a:ext cx="6358803" cy="584775"/>
          </a:xfrm>
          <a:prstGeom prst="rect">
            <a:avLst/>
          </a:prstGeom>
          <a:noFill/>
        </p:spPr>
        <p:txBody>
          <a:bodyPr wrap="square" rtlCol="0">
            <a:spAutoFit/>
          </a:bodyPr>
          <a:lstStyle/>
          <a:p>
            <a:pPr algn="ctr"/>
            <a:r>
              <a:rPr lang="it-IT" sz="3200" b="1" dirty="0" smtClean="0">
                <a:solidFill>
                  <a:prstClr val="black"/>
                </a:solidFill>
              </a:rPr>
              <a:t>SPRING DATA – TRANSAZIONALITA’</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DATA</a:t>
              </a:r>
            </a:p>
          </p:txBody>
        </p:sp>
      </p:grpSp>
      <p:sp>
        <p:nvSpPr>
          <p:cNvPr id="9" name="CasellaDiTesto 8"/>
          <p:cNvSpPr txBox="1"/>
          <p:nvPr/>
        </p:nvSpPr>
        <p:spPr>
          <a:xfrm>
            <a:off x="499872" y="1117604"/>
            <a:ext cx="11428166" cy="2308324"/>
          </a:xfrm>
          <a:prstGeom prst="rect">
            <a:avLst/>
          </a:prstGeom>
          <a:noFill/>
        </p:spPr>
        <p:txBody>
          <a:bodyPr wrap="square" rtlCol="0">
            <a:spAutoFit/>
          </a:bodyPr>
          <a:lstStyle/>
          <a:p>
            <a:pPr algn="just"/>
            <a:r>
              <a:rPr lang="it-IT" sz="2400" dirty="0" smtClean="0"/>
              <a:t>Spring supporta sia le transazioni locali che le transazioni globali, permettendo di configurare il </a:t>
            </a:r>
            <a:r>
              <a:rPr lang="it-IT" sz="2400" dirty="0" err="1"/>
              <a:t>T</a:t>
            </a:r>
            <a:r>
              <a:rPr lang="it-IT" sz="2400" dirty="0" err="1" smtClean="0"/>
              <a:t>ransaction</a:t>
            </a:r>
            <a:r>
              <a:rPr lang="it-IT" sz="2400" dirty="0" smtClean="0"/>
              <a:t> Manager e le sue proprietà sia tramite configurazione xml che tramite annotazioni nel codice java.</a:t>
            </a:r>
          </a:p>
          <a:p>
            <a:pPr algn="just"/>
            <a:endParaRPr lang="it-IT" sz="2400" dirty="0" smtClean="0"/>
          </a:p>
          <a:p>
            <a:pPr algn="just"/>
            <a:r>
              <a:rPr lang="it-IT" sz="2400" dirty="0" smtClean="0"/>
              <a:t>Spring offre diverse implementazioni della seguente interfaccia, fornendo un alta compatibilità con le principali risorse e i principali Application </a:t>
            </a:r>
            <a:r>
              <a:rPr lang="it-IT" sz="2400" dirty="0"/>
              <a:t>S</a:t>
            </a:r>
            <a:r>
              <a:rPr lang="it-IT" sz="2400" dirty="0" smtClean="0"/>
              <a:t>erver</a:t>
            </a:r>
            <a:endParaRPr lang="it-IT" sz="2400" dirty="0"/>
          </a:p>
        </p:txBody>
      </p:sp>
      <p:grpSp>
        <p:nvGrpSpPr>
          <p:cNvPr id="11" name="Gruppo 10"/>
          <p:cNvGrpSpPr/>
          <p:nvPr/>
        </p:nvGrpSpPr>
        <p:grpSpPr>
          <a:xfrm>
            <a:off x="2690908" y="3742590"/>
            <a:ext cx="6810184" cy="2228850"/>
            <a:chOff x="592265" y="2454978"/>
            <a:chExt cx="6810184" cy="2228850"/>
          </a:xfrm>
        </p:grpSpPr>
        <p:pic>
          <p:nvPicPr>
            <p:cNvPr id="3" name="Immagine 2"/>
            <p:cNvPicPr>
              <a:picLocks noChangeAspect="1"/>
            </p:cNvPicPr>
            <p:nvPr/>
          </p:nvPicPr>
          <p:blipFill rotWithShape="1">
            <a:blip r:embed="rId3">
              <a:clrChange>
                <a:clrFrom>
                  <a:srgbClr val="FFFFFF"/>
                </a:clrFrom>
                <a:clrTo>
                  <a:srgbClr val="FFFFFF">
                    <a:alpha val="0"/>
                  </a:srgbClr>
                </a:clrTo>
              </a:clrChange>
            </a:blip>
            <a:srcRect r="47051"/>
            <a:stretch/>
          </p:blipFill>
          <p:spPr>
            <a:xfrm>
              <a:off x="592265" y="2454978"/>
              <a:ext cx="6717792" cy="2228850"/>
            </a:xfrm>
            <a:prstGeom prst="rect">
              <a:avLst/>
            </a:prstGeom>
          </p:spPr>
        </p:pic>
        <p:pic>
          <p:nvPicPr>
            <p:cNvPr id="10" name="Immagine 9"/>
            <p:cNvPicPr>
              <a:picLocks noChangeAspect="1"/>
            </p:cNvPicPr>
            <p:nvPr/>
          </p:nvPicPr>
          <p:blipFill rotWithShape="1">
            <a:blip r:embed="rId3">
              <a:clrChange>
                <a:clrFrom>
                  <a:srgbClr val="FFFFFF"/>
                </a:clrFrom>
                <a:clrTo>
                  <a:srgbClr val="FFFFFF">
                    <a:alpha val="0"/>
                  </a:srgbClr>
                </a:clrTo>
              </a:clrChange>
            </a:blip>
            <a:srcRect l="97087"/>
            <a:stretch/>
          </p:blipFill>
          <p:spPr>
            <a:xfrm>
              <a:off x="7032879" y="2454978"/>
              <a:ext cx="369570" cy="2228850"/>
            </a:xfrm>
            <a:prstGeom prst="rect">
              <a:avLst/>
            </a:prstGeom>
          </p:spPr>
        </p:pic>
      </p:grpSp>
    </p:spTree>
    <p:extLst>
      <p:ext uri="{BB962C8B-B14F-4D97-AF65-F5344CB8AC3E}">
        <p14:creationId xmlns:p14="http://schemas.microsoft.com/office/powerpoint/2010/main" val="38811946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6599" y="395784"/>
            <a:ext cx="6358803" cy="584775"/>
          </a:xfrm>
          <a:prstGeom prst="rect">
            <a:avLst/>
          </a:prstGeom>
          <a:noFill/>
        </p:spPr>
        <p:txBody>
          <a:bodyPr wrap="square" rtlCol="0">
            <a:spAutoFit/>
          </a:bodyPr>
          <a:lstStyle/>
          <a:p>
            <a:pPr algn="ctr"/>
            <a:r>
              <a:rPr lang="it-IT" sz="3200" b="1" dirty="0" smtClean="0">
                <a:solidFill>
                  <a:prstClr val="black"/>
                </a:solidFill>
              </a:rPr>
              <a:t>SPRING DATA – TRANSAZIONALITA’</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DATA</a:t>
              </a:r>
            </a:p>
          </p:txBody>
        </p:sp>
      </p:grpSp>
      <p:sp>
        <p:nvSpPr>
          <p:cNvPr id="9" name="CasellaDiTesto 8"/>
          <p:cNvSpPr txBox="1"/>
          <p:nvPr/>
        </p:nvSpPr>
        <p:spPr>
          <a:xfrm>
            <a:off x="499872" y="1117604"/>
            <a:ext cx="11428166" cy="1200329"/>
          </a:xfrm>
          <a:prstGeom prst="rect">
            <a:avLst/>
          </a:prstGeom>
          <a:noFill/>
        </p:spPr>
        <p:txBody>
          <a:bodyPr wrap="square" rtlCol="0">
            <a:spAutoFit/>
          </a:bodyPr>
          <a:lstStyle/>
          <a:p>
            <a:pPr algn="just"/>
            <a:r>
              <a:rPr lang="it-IT" sz="2400" dirty="0" smtClean="0"/>
              <a:t>Attraverso </a:t>
            </a:r>
            <a:r>
              <a:rPr lang="it-IT" sz="2400" dirty="0"/>
              <a:t>l’annotazione </a:t>
            </a:r>
            <a:r>
              <a:rPr lang="it-IT" sz="2400" b="1" dirty="0"/>
              <a:t>@</a:t>
            </a:r>
            <a:r>
              <a:rPr lang="it-IT" sz="2400" b="1" dirty="0" err="1" smtClean="0"/>
              <a:t>Transactional</a:t>
            </a:r>
            <a:r>
              <a:rPr lang="it-IT" sz="2400" b="1" dirty="0" smtClean="0"/>
              <a:t> </a:t>
            </a:r>
            <a:r>
              <a:rPr lang="it-IT" sz="2400" dirty="0" smtClean="0"/>
              <a:t>sarà possibile configurare esplicitamente a livello di classe o di metodo le caratteristiche transazionali di un oggetto.</a:t>
            </a:r>
          </a:p>
          <a:p>
            <a:pPr algn="just"/>
            <a:r>
              <a:rPr lang="it-IT" sz="2400" dirty="0" smtClean="0"/>
              <a:t>Si elencano le principali proprietà configurabili:</a:t>
            </a:r>
            <a:endParaRPr lang="it-IT" sz="2400" dirty="0"/>
          </a:p>
        </p:txBody>
      </p:sp>
      <p:grpSp>
        <p:nvGrpSpPr>
          <p:cNvPr id="15" name="Gruppo 14"/>
          <p:cNvGrpSpPr/>
          <p:nvPr/>
        </p:nvGrpSpPr>
        <p:grpSpPr>
          <a:xfrm>
            <a:off x="3151463" y="2415468"/>
            <a:ext cx="5889074" cy="4095059"/>
            <a:chOff x="432816" y="882753"/>
            <a:chExt cx="7570851" cy="5088687"/>
          </a:xfrm>
        </p:grpSpPr>
        <p:pic>
          <p:nvPicPr>
            <p:cNvPr id="16" name="Immagine 15"/>
            <p:cNvPicPr>
              <a:picLocks noChangeAspect="1"/>
            </p:cNvPicPr>
            <p:nvPr/>
          </p:nvPicPr>
          <p:blipFill rotWithShape="1">
            <a:blip r:embed="rId3">
              <a:clrChange>
                <a:clrFrom>
                  <a:srgbClr val="FFFFFF"/>
                </a:clrFrom>
                <a:clrTo>
                  <a:srgbClr val="FFFFFF">
                    <a:alpha val="0"/>
                  </a:srgbClr>
                </a:clrTo>
              </a:clrChange>
            </a:blip>
            <a:srcRect r="80859"/>
            <a:stretch/>
          </p:blipFill>
          <p:spPr>
            <a:xfrm>
              <a:off x="432816" y="885090"/>
              <a:ext cx="2359152" cy="5086350"/>
            </a:xfrm>
            <a:prstGeom prst="rect">
              <a:avLst/>
            </a:prstGeom>
          </p:spPr>
        </p:pic>
        <p:pic>
          <p:nvPicPr>
            <p:cNvPr id="17" name="Immagine 16"/>
            <p:cNvPicPr>
              <a:picLocks noChangeAspect="1"/>
            </p:cNvPicPr>
            <p:nvPr/>
          </p:nvPicPr>
          <p:blipFill rotWithShape="1">
            <a:blip r:embed="rId3">
              <a:clrChange>
                <a:clrFrom>
                  <a:srgbClr val="FFFFFF"/>
                </a:clrFrom>
                <a:clrTo>
                  <a:srgbClr val="FFFFFF">
                    <a:alpha val="0"/>
                  </a:srgbClr>
                </a:clrTo>
              </a:clrChange>
            </a:blip>
            <a:srcRect l="57716"/>
            <a:stretch/>
          </p:blipFill>
          <p:spPr>
            <a:xfrm>
              <a:off x="2791968" y="882753"/>
              <a:ext cx="5211699" cy="5086350"/>
            </a:xfrm>
            <a:prstGeom prst="rect">
              <a:avLst/>
            </a:prstGeom>
          </p:spPr>
        </p:pic>
      </p:grpSp>
    </p:spTree>
    <p:extLst>
      <p:ext uri="{BB962C8B-B14F-4D97-AF65-F5344CB8AC3E}">
        <p14:creationId xmlns:p14="http://schemas.microsoft.com/office/powerpoint/2010/main" val="18292487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INTEGRATION</a:t>
            </a:r>
            <a:endParaRPr lang="it-IT" sz="3200" b="1" dirty="0">
              <a:solidFill>
                <a:prstClr val="black"/>
              </a:solidFill>
            </a:endParaRPr>
          </a:p>
        </p:txBody>
      </p:sp>
      <p:grpSp>
        <p:nvGrpSpPr>
          <p:cNvPr id="9" name="Gruppo 8"/>
          <p:cNvGrpSpPr/>
          <p:nvPr/>
        </p:nvGrpSpPr>
        <p:grpSpPr>
          <a:xfrm>
            <a:off x="996287" y="1099305"/>
            <a:ext cx="10058400" cy="2211627"/>
            <a:chOff x="996287" y="1099305"/>
            <a:chExt cx="10058400" cy="2211627"/>
          </a:xfrm>
        </p:grpSpPr>
        <p:sp>
          <p:nvSpPr>
            <p:cNvPr id="10" name="CasellaDiTesto 9"/>
            <p:cNvSpPr txBox="1"/>
            <p:nvPr/>
          </p:nvSpPr>
          <p:spPr>
            <a:xfrm>
              <a:off x="996287" y="1741272"/>
              <a:ext cx="10058400" cy="1569660"/>
            </a:xfrm>
            <a:prstGeom prst="rect">
              <a:avLst/>
            </a:prstGeom>
            <a:noFill/>
          </p:spPr>
          <p:txBody>
            <a:bodyPr wrap="square" rtlCol="0">
              <a:spAutoFit/>
            </a:bodyPr>
            <a:lstStyle/>
            <a:p>
              <a:pPr marL="342900" indent="-342900">
                <a:buFont typeface="Arial" panose="020B0604020202020204" pitchFamily="34" charset="0"/>
                <a:buChar char="•"/>
              </a:pPr>
              <a:r>
                <a:rPr lang="it-IT" sz="2400" dirty="0" smtClean="0"/>
                <a:t>Sviluppare lo strato di business disaccoppiato tecnologicamente dal client e/o dal front-end</a:t>
              </a:r>
              <a:endParaRPr lang="it-IT" sz="2400" dirty="0" smtClean="0"/>
            </a:p>
            <a:p>
              <a:pPr marL="342900" indent="-342900">
                <a:buFont typeface="Arial" panose="020B0604020202020204" pitchFamily="34" charset="0"/>
                <a:buChar char="•"/>
              </a:pPr>
              <a:r>
                <a:rPr lang="it-IT" sz="2400" dirty="0" smtClean="0"/>
                <a:t>Esporre le funzionalità sviluppate verso altre applicazioni in modo chiaro, semplice ed efficiente</a:t>
              </a:r>
            </a:p>
          </p:txBody>
        </p:sp>
        <p:sp>
          <p:nvSpPr>
            <p:cNvPr id="11" name="CasellaDiTesto 10"/>
            <p:cNvSpPr txBox="1"/>
            <p:nvPr/>
          </p:nvSpPr>
          <p:spPr>
            <a:xfrm>
              <a:off x="996287" y="1099305"/>
              <a:ext cx="2588161" cy="523220"/>
            </a:xfrm>
            <a:prstGeom prst="rect">
              <a:avLst/>
            </a:prstGeom>
            <a:noFill/>
          </p:spPr>
          <p:txBody>
            <a:bodyPr wrap="square" rtlCol="0">
              <a:spAutoFit/>
            </a:bodyPr>
            <a:lstStyle/>
            <a:p>
              <a:r>
                <a:rPr lang="it-IT" sz="2800" b="1" dirty="0" smtClean="0">
                  <a:solidFill>
                    <a:srgbClr val="92D050"/>
                  </a:solidFill>
                  <a:latin typeface="Arial Black" pitchFamily="34" charset="0"/>
                </a:rPr>
                <a:t>Problema</a:t>
              </a:r>
              <a:endParaRPr lang="it-IT" sz="1600" b="1" dirty="0" smtClean="0">
                <a:solidFill>
                  <a:srgbClr val="92D050"/>
                </a:solidFill>
                <a:latin typeface="Arial Black" pitchFamily="34" charset="0"/>
              </a:endParaRPr>
            </a:p>
          </p:txBody>
        </p:sp>
      </p:grpSp>
      <p:grpSp>
        <p:nvGrpSpPr>
          <p:cNvPr id="12" name="Gruppo 11"/>
          <p:cNvGrpSpPr/>
          <p:nvPr/>
        </p:nvGrpSpPr>
        <p:grpSpPr>
          <a:xfrm>
            <a:off x="990191" y="3397497"/>
            <a:ext cx="10070592" cy="2101899"/>
            <a:chOff x="990191" y="2726937"/>
            <a:chExt cx="10070592" cy="2101899"/>
          </a:xfrm>
        </p:grpSpPr>
        <p:sp>
          <p:nvSpPr>
            <p:cNvPr id="13" name="CasellaDiTesto 12"/>
            <p:cNvSpPr txBox="1"/>
            <p:nvPr/>
          </p:nvSpPr>
          <p:spPr>
            <a:xfrm>
              <a:off x="990191" y="2726937"/>
              <a:ext cx="2588161" cy="523220"/>
            </a:xfrm>
            <a:prstGeom prst="rect">
              <a:avLst/>
            </a:prstGeom>
            <a:noFill/>
          </p:spPr>
          <p:txBody>
            <a:bodyPr wrap="square" rtlCol="0">
              <a:spAutoFit/>
            </a:bodyPr>
            <a:lstStyle/>
            <a:p>
              <a:r>
                <a:rPr lang="it-IT" sz="2800" b="1" dirty="0" smtClean="0">
                  <a:solidFill>
                    <a:srgbClr val="92D050"/>
                  </a:solidFill>
                  <a:latin typeface="Arial Black" pitchFamily="34" charset="0"/>
                </a:rPr>
                <a:t>Soluzione</a:t>
              </a:r>
              <a:endParaRPr lang="it-IT" sz="1600" b="1" dirty="0" smtClean="0">
                <a:solidFill>
                  <a:srgbClr val="92D050"/>
                </a:solidFill>
                <a:latin typeface="Arial Black" pitchFamily="34" charset="0"/>
              </a:endParaRPr>
            </a:p>
          </p:txBody>
        </p:sp>
        <p:sp>
          <p:nvSpPr>
            <p:cNvPr id="14" name="CasellaDiTesto 13"/>
            <p:cNvSpPr txBox="1"/>
            <p:nvPr/>
          </p:nvSpPr>
          <p:spPr>
            <a:xfrm>
              <a:off x="1002383" y="3259176"/>
              <a:ext cx="10058400" cy="1569660"/>
            </a:xfrm>
            <a:prstGeom prst="rect">
              <a:avLst/>
            </a:prstGeom>
            <a:noFill/>
          </p:spPr>
          <p:txBody>
            <a:bodyPr wrap="square" rtlCol="0">
              <a:spAutoFit/>
            </a:bodyPr>
            <a:lstStyle/>
            <a:p>
              <a:pPr marL="342900" indent="-342900">
                <a:buFont typeface="Arial" panose="020B0604020202020204" pitchFamily="34" charset="0"/>
                <a:buChar char="•"/>
              </a:pPr>
              <a:r>
                <a:rPr lang="it-IT" sz="2400" dirty="0" smtClean="0"/>
                <a:t>Offrire un’interfaccia solida dei servizi e delle risorse offerte</a:t>
              </a:r>
            </a:p>
            <a:p>
              <a:pPr marL="342900" indent="-342900">
                <a:buFont typeface="Arial" panose="020B0604020202020204" pitchFamily="34" charset="0"/>
                <a:buChar char="•"/>
              </a:pPr>
              <a:r>
                <a:rPr lang="it-IT" sz="2400" dirty="0" smtClean="0"/>
                <a:t>Implementare una tecnica di comunicazione compatibile con differenti linguaggi di programmazione</a:t>
              </a:r>
            </a:p>
            <a:p>
              <a:pPr marL="342900" indent="-342900">
                <a:buFont typeface="Arial" panose="020B0604020202020204" pitchFamily="34" charset="0"/>
                <a:buChar char="•"/>
              </a:pPr>
              <a:endParaRPr lang="it-IT" sz="2400" dirty="0" smtClean="0"/>
            </a:p>
          </p:txBody>
        </p:sp>
      </p:grpSp>
    </p:spTree>
    <p:extLst>
      <p:ext uri="{BB962C8B-B14F-4D97-AF65-F5344CB8AC3E}">
        <p14:creationId xmlns:p14="http://schemas.microsoft.com/office/powerpoint/2010/main" val="35636056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INTEGRATION</a:t>
            </a:r>
            <a:endParaRPr lang="it-IT" sz="3200" b="1" dirty="0">
              <a:solidFill>
                <a:prstClr val="black"/>
              </a:solidFill>
            </a:endParaRPr>
          </a:p>
        </p:txBody>
      </p:sp>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7" name="CasellaDiTesto 6"/>
          <p:cNvSpPr txBox="1"/>
          <p:nvPr/>
        </p:nvSpPr>
        <p:spPr>
          <a:xfrm>
            <a:off x="660400" y="1117604"/>
            <a:ext cx="11133668" cy="1938992"/>
          </a:xfrm>
          <a:prstGeom prst="rect">
            <a:avLst/>
          </a:prstGeom>
          <a:noFill/>
        </p:spPr>
        <p:txBody>
          <a:bodyPr wrap="square" rtlCol="0">
            <a:spAutoFit/>
          </a:bodyPr>
          <a:lstStyle/>
          <a:p>
            <a:r>
              <a:rPr lang="it-IT" sz="2400" dirty="0"/>
              <a:t>Nel momento in cui la nostra applicazione avrà necessità di comunicare con applicazioni terze o di esporre le proprie funzionalità ad alcuni client, </a:t>
            </a:r>
            <a:r>
              <a:rPr lang="it-IT" sz="2400" dirty="0" smtClean="0"/>
              <a:t>nasce l’esigenza </a:t>
            </a:r>
            <a:r>
              <a:rPr lang="it-IT" sz="2400" dirty="0" smtClean="0"/>
              <a:t>di implementare e utilizzare diverse tecniche di comunicazione; </a:t>
            </a:r>
            <a:r>
              <a:rPr lang="it-IT" sz="2400" dirty="0" smtClean="0"/>
              <a:t>Spring  ne </a:t>
            </a:r>
            <a:r>
              <a:rPr lang="it-IT" sz="2400" dirty="0" smtClean="0"/>
              <a:t>supporta </a:t>
            </a:r>
            <a:r>
              <a:rPr lang="it-IT" sz="2400" dirty="0" smtClean="0"/>
              <a:t>svariate, le quali possono essere suddivise </a:t>
            </a:r>
            <a:r>
              <a:rPr lang="it-IT" sz="2400" dirty="0"/>
              <a:t>tra sincrone e asincrone</a:t>
            </a:r>
            <a:r>
              <a:rPr lang="it-IT" sz="2400" dirty="0" smtClean="0"/>
              <a:t>:</a:t>
            </a:r>
          </a:p>
          <a:p>
            <a:endParaRPr lang="it-IT" sz="2400" dirty="0"/>
          </a:p>
        </p:txBody>
      </p:sp>
      <p:sp>
        <p:nvSpPr>
          <p:cNvPr id="3" name="CasellaDiTesto 2"/>
          <p:cNvSpPr txBox="1"/>
          <p:nvPr/>
        </p:nvSpPr>
        <p:spPr>
          <a:xfrm>
            <a:off x="797442" y="2945219"/>
            <a:ext cx="10685721" cy="1754326"/>
          </a:xfrm>
          <a:prstGeom prst="rect">
            <a:avLst/>
          </a:prstGeom>
          <a:noFill/>
        </p:spPr>
        <p:txBody>
          <a:bodyPr wrap="square" rtlCol="0">
            <a:spAutoFit/>
          </a:bodyPr>
          <a:lstStyle/>
          <a:p>
            <a:pPr marL="2241550" indent="-342900">
              <a:buFont typeface="Wingdings" panose="05000000000000000000" pitchFamily="2" charset="2"/>
              <a:buChar char="q"/>
            </a:pPr>
            <a:r>
              <a:rPr lang="it-IT" dirty="0"/>
              <a:t>Remote Method </a:t>
            </a:r>
            <a:r>
              <a:rPr lang="it-IT" dirty="0" err="1"/>
              <a:t>Invocation</a:t>
            </a:r>
            <a:r>
              <a:rPr lang="it-IT" dirty="0"/>
              <a:t> (RMI) (ed altre basate su RPC) </a:t>
            </a:r>
          </a:p>
          <a:p>
            <a:pPr marL="2241550" indent="-342900">
              <a:buFont typeface="Wingdings" panose="05000000000000000000" pitchFamily="2" charset="2"/>
              <a:buChar char="q"/>
            </a:pPr>
            <a:r>
              <a:rPr lang="it-IT" dirty="0"/>
              <a:t>SOAP Web Services</a:t>
            </a:r>
          </a:p>
          <a:p>
            <a:pPr marL="2241550" indent="-342900">
              <a:buFont typeface="Wingdings" panose="05000000000000000000" pitchFamily="2" charset="2"/>
              <a:buChar char="q"/>
            </a:pPr>
            <a:r>
              <a:rPr lang="it-IT" b="1" u="dbl" dirty="0" err="1">
                <a:uFill>
                  <a:solidFill>
                    <a:schemeClr val="accent6">
                      <a:lumMod val="75000"/>
                    </a:schemeClr>
                  </a:solidFill>
                </a:uFill>
              </a:rPr>
              <a:t>RESTful</a:t>
            </a:r>
            <a:r>
              <a:rPr lang="it-IT" b="1" u="dbl" dirty="0">
                <a:uFill>
                  <a:solidFill>
                    <a:schemeClr val="accent6">
                      <a:lumMod val="75000"/>
                    </a:schemeClr>
                  </a:solidFill>
                </a:uFill>
              </a:rPr>
              <a:t> Services</a:t>
            </a:r>
          </a:p>
          <a:p>
            <a:pPr marL="2241550" indent="-342900">
              <a:buFont typeface="Wingdings" panose="05000000000000000000" pitchFamily="2" charset="2"/>
              <a:buChar char="q"/>
            </a:pPr>
            <a:r>
              <a:rPr lang="it-IT" dirty="0"/>
              <a:t>Java Message Service (JMS)</a:t>
            </a:r>
          </a:p>
          <a:p>
            <a:pPr marL="2241550" indent="-342900">
              <a:buFont typeface="Wingdings" panose="05000000000000000000" pitchFamily="2" charset="2"/>
              <a:buChar char="q"/>
            </a:pPr>
            <a:r>
              <a:rPr lang="it-IT" dirty="0"/>
              <a:t>Messaging con </a:t>
            </a:r>
            <a:r>
              <a:rPr lang="it-IT" dirty="0" err="1"/>
              <a:t>WebSocket</a:t>
            </a:r>
            <a:endParaRPr lang="it-IT" dirty="0"/>
          </a:p>
          <a:p>
            <a:endParaRPr lang="it-IT" dirty="0"/>
          </a:p>
        </p:txBody>
      </p:sp>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REST</a:t>
            </a:r>
          </a:p>
        </p:txBody>
      </p:sp>
    </p:spTree>
    <p:extLst>
      <p:ext uri="{BB962C8B-B14F-4D97-AF65-F5344CB8AC3E}">
        <p14:creationId xmlns:p14="http://schemas.microsoft.com/office/powerpoint/2010/main" val="28098832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REST</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REST</a:t>
              </a:r>
            </a:p>
          </p:txBody>
        </p:sp>
      </p:grpSp>
      <p:sp>
        <p:nvSpPr>
          <p:cNvPr id="7" name="CasellaDiTesto 6"/>
          <p:cNvSpPr txBox="1"/>
          <p:nvPr/>
        </p:nvSpPr>
        <p:spPr>
          <a:xfrm>
            <a:off x="660400" y="1117604"/>
            <a:ext cx="11133668" cy="1569660"/>
          </a:xfrm>
          <a:prstGeom prst="rect">
            <a:avLst/>
          </a:prstGeom>
          <a:noFill/>
        </p:spPr>
        <p:txBody>
          <a:bodyPr wrap="square" rtlCol="0">
            <a:spAutoFit/>
          </a:bodyPr>
          <a:lstStyle/>
          <a:p>
            <a:r>
              <a:rPr lang="it-IT" sz="2400" dirty="0"/>
              <a:t>Modello d’integrazione basato su dati e risorse e non su </a:t>
            </a:r>
            <a:r>
              <a:rPr lang="it-IT" sz="2400" dirty="0" smtClean="0"/>
              <a:t>funzionalità; infatti a </a:t>
            </a:r>
            <a:r>
              <a:rPr lang="it-IT" sz="2400" dirty="0"/>
              <a:t>differenza </a:t>
            </a:r>
            <a:r>
              <a:rPr lang="it-IT" sz="2400" dirty="0" smtClean="0"/>
              <a:t>dei Web </a:t>
            </a:r>
            <a:r>
              <a:rPr lang="it-IT" sz="2400" dirty="0"/>
              <a:t>Services e </a:t>
            </a:r>
            <a:r>
              <a:rPr lang="it-IT" sz="2400" dirty="0" smtClean="0"/>
              <a:t>di altre </a:t>
            </a:r>
            <a:r>
              <a:rPr lang="it-IT" sz="2400" dirty="0"/>
              <a:t>tecniche d’integrazione </a:t>
            </a:r>
            <a:r>
              <a:rPr lang="it-IT" sz="2400" dirty="0" smtClean="0"/>
              <a:t>che si </a:t>
            </a:r>
            <a:r>
              <a:rPr lang="it-IT" sz="2400" dirty="0"/>
              <a:t>focalizzano sull’esposizione di metodi e azioni per compiere determinate </a:t>
            </a:r>
            <a:r>
              <a:rPr lang="it-IT" sz="2400" dirty="0" smtClean="0"/>
              <a:t>operazioni, i </a:t>
            </a:r>
            <a:r>
              <a:rPr lang="it-IT" sz="2400" dirty="0"/>
              <a:t>“servizi” REST </a:t>
            </a:r>
            <a:r>
              <a:rPr lang="it-IT" sz="2400" dirty="0" smtClean="0"/>
              <a:t>si </a:t>
            </a:r>
            <a:r>
              <a:rPr lang="it-IT" sz="2400" dirty="0"/>
              <a:t>focalizzano sulla risorsa da condividere. </a:t>
            </a:r>
            <a:endParaRPr lang="it-IT" sz="2400" dirty="0" smtClean="0"/>
          </a:p>
        </p:txBody>
      </p:sp>
      <p:sp>
        <p:nvSpPr>
          <p:cNvPr id="8" name="CasellaDiTesto 7"/>
          <p:cNvSpPr txBox="1"/>
          <p:nvPr/>
        </p:nvSpPr>
        <p:spPr>
          <a:xfrm>
            <a:off x="1735873" y="2856011"/>
            <a:ext cx="8720254" cy="1477328"/>
          </a:xfrm>
          <a:prstGeom prst="rect">
            <a:avLst/>
          </a:prstGeom>
          <a:noFill/>
        </p:spPr>
        <p:txBody>
          <a:bodyPr wrap="square" rtlCol="0">
            <a:spAutoFit/>
          </a:bodyPr>
          <a:lstStyle/>
          <a:p>
            <a:pPr marL="342900" indent="-342900">
              <a:buFont typeface="Wingdings" panose="05000000000000000000" pitchFamily="2" charset="2"/>
              <a:buChar char="q"/>
            </a:pPr>
            <a:r>
              <a:rPr lang="en-US" i="1" dirty="0" smtClean="0"/>
              <a:t>Representational—</a:t>
            </a:r>
            <a:r>
              <a:rPr lang="en-US" dirty="0" smtClean="0"/>
              <a:t>La </a:t>
            </a:r>
            <a:r>
              <a:rPr lang="en-US" dirty="0" err="1" smtClean="0"/>
              <a:t>risorsa</a:t>
            </a:r>
            <a:r>
              <a:rPr lang="en-US" dirty="0" smtClean="0"/>
              <a:t> REST </a:t>
            </a:r>
            <a:r>
              <a:rPr lang="en-US" dirty="0" err="1" smtClean="0"/>
              <a:t>può</a:t>
            </a:r>
            <a:r>
              <a:rPr lang="en-US" dirty="0" smtClean="0"/>
              <a:t> </a:t>
            </a:r>
            <a:r>
              <a:rPr lang="en-US" dirty="0" err="1" smtClean="0"/>
              <a:t>essere</a:t>
            </a:r>
            <a:r>
              <a:rPr lang="en-US" dirty="0" smtClean="0"/>
              <a:t> </a:t>
            </a:r>
            <a:r>
              <a:rPr lang="en-US" dirty="0" err="1" smtClean="0"/>
              <a:t>rappresentata</a:t>
            </a:r>
            <a:r>
              <a:rPr lang="en-US" dirty="0" smtClean="0"/>
              <a:t> in </a:t>
            </a:r>
            <a:r>
              <a:rPr lang="en-US" dirty="0" err="1" smtClean="0"/>
              <a:t>varie</a:t>
            </a:r>
            <a:r>
              <a:rPr lang="en-US" dirty="0" smtClean="0"/>
              <a:t> </a:t>
            </a:r>
            <a:r>
              <a:rPr lang="en-US" dirty="0" err="1" smtClean="0"/>
              <a:t>forme</a:t>
            </a:r>
            <a:r>
              <a:rPr lang="en-US" dirty="0" smtClean="0"/>
              <a:t> (), </a:t>
            </a:r>
            <a:r>
              <a:rPr lang="en-US" dirty="0" err="1" smtClean="0"/>
              <a:t>concordando</a:t>
            </a:r>
            <a:r>
              <a:rPr lang="en-US" dirty="0" smtClean="0"/>
              <a:t> la </a:t>
            </a:r>
            <a:r>
              <a:rPr lang="en-US" dirty="0" err="1" smtClean="0"/>
              <a:t>più</a:t>
            </a:r>
            <a:r>
              <a:rPr lang="en-US" dirty="0" smtClean="0"/>
              <a:t> opportune per lo </a:t>
            </a:r>
            <a:r>
              <a:rPr lang="en-US" dirty="0" err="1" smtClean="0"/>
              <a:t>specifico</a:t>
            </a:r>
            <a:r>
              <a:rPr lang="en-US" dirty="0" smtClean="0"/>
              <a:t> </a:t>
            </a:r>
            <a:r>
              <a:rPr lang="en-US" dirty="0" err="1" smtClean="0"/>
              <a:t>consumatore</a:t>
            </a:r>
            <a:r>
              <a:rPr lang="en-US" dirty="0" smtClean="0"/>
              <a:t>.</a:t>
            </a:r>
            <a:endParaRPr lang="en-US" dirty="0"/>
          </a:p>
          <a:p>
            <a:pPr marL="342900" indent="-342900">
              <a:buFont typeface="Wingdings" panose="05000000000000000000" pitchFamily="2" charset="2"/>
              <a:buChar char="q"/>
            </a:pPr>
            <a:r>
              <a:rPr lang="en-US" i="1" dirty="0" smtClean="0"/>
              <a:t>State</a:t>
            </a:r>
            <a:r>
              <a:rPr lang="en-US" dirty="0" smtClean="0"/>
              <a:t>—</a:t>
            </a:r>
            <a:r>
              <a:rPr lang="en-US" dirty="0" err="1" smtClean="0"/>
              <a:t>Quando</a:t>
            </a:r>
            <a:r>
              <a:rPr lang="en-US" dirty="0" smtClean="0"/>
              <a:t> </a:t>
            </a:r>
            <a:r>
              <a:rPr lang="en-US" dirty="0" err="1" smtClean="0"/>
              <a:t>si</a:t>
            </a:r>
            <a:r>
              <a:rPr lang="en-US" dirty="0" smtClean="0"/>
              <a:t> </a:t>
            </a:r>
            <a:r>
              <a:rPr lang="en-US" dirty="0" err="1" smtClean="0"/>
              <a:t>lavora</a:t>
            </a:r>
            <a:r>
              <a:rPr lang="en-US" dirty="0" smtClean="0"/>
              <a:t> con REST </a:t>
            </a:r>
            <a:r>
              <a:rPr lang="en-US" dirty="0" err="1" smtClean="0"/>
              <a:t>si</a:t>
            </a:r>
            <a:r>
              <a:rPr lang="en-US" dirty="0" smtClean="0"/>
              <a:t> è </a:t>
            </a:r>
            <a:r>
              <a:rPr lang="en-US" dirty="0" err="1" smtClean="0"/>
              <a:t>più</a:t>
            </a:r>
            <a:r>
              <a:rPr lang="en-US" dirty="0" smtClean="0"/>
              <a:t> </a:t>
            </a:r>
            <a:r>
              <a:rPr lang="en-US" dirty="0" err="1" smtClean="0"/>
              <a:t>concentrati</a:t>
            </a:r>
            <a:r>
              <a:rPr lang="en-US" dirty="0" smtClean="0"/>
              <a:t> </a:t>
            </a:r>
            <a:r>
              <a:rPr lang="en-US" dirty="0" err="1" smtClean="0"/>
              <a:t>sullo</a:t>
            </a:r>
            <a:r>
              <a:rPr lang="en-US" dirty="0" smtClean="0"/>
              <a:t> </a:t>
            </a:r>
            <a:r>
              <a:rPr lang="en-US" dirty="0" err="1" smtClean="0"/>
              <a:t>stato</a:t>
            </a:r>
            <a:r>
              <a:rPr lang="en-US" dirty="0" smtClean="0"/>
              <a:t> </a:t>
            </a:r>
            <a:r>
              <a:rPr lang="en-US" dirty="0" err="1" smtClean="0"/>
              <a:t>della</a:t>
            </a:r>
            <a:r>
              <a:rPr lang="en-US" dirty="0" smtClean="0"/>
              <a:t> </a:t>
            </a:r>
            <a:r>
              <a:rPr lang="en-US" dirty="0" err="1" smtClean="0"/>
              <a:t>risorsa</a:t>
            </a:r>
            <a:r>
              <a:rPr lang="en-US" dirty="0" smtClean="0"/>
              <a:t> </a:t>
            </a:r>
            <a:r>
              <a:rPr lang="en-US" dirty="0" err="1" smtClean="0"/>
              <a:t>che</a:t>
            </a:r>
            <a:r>
              <a:rPr lang="en-US" dirty="0" smtClean="0"/>
              <a:t> </a:t>
            </a:r>
            <a:r>
              <a:rPr lang="en-US" dirty="0" err="1" smtClean="0"/>
              <a:t>sulle</a:t>
            </a:r>
            <a:r>
              <a:rPr lang="en-US" dirty="0" smtClean="0"/>
              <a:t> </a:t>
            </a:r>
            <a:r>
              <a:rPr lang="en-US" dirty="0" err="1" smtClean="0"/>
              <a:t>azioni</a:t>
            </a:r>
            <a:r>
              <a:rPr lang="en-US" dirty="0" smtClean="0"/>
              <a:t> da </a:t>
            </a:r>
            <a:r>
              <a:rPr lang="en-US" dirty="0" err="1" smtClean="0"/>
              <a:t>poter</a:t>
            </a:r>
            <a:r>
              <a:rPr lang="en-US" dirty="0" smtClean="0"/>
              <a:t> </a:t>
            </a:r>
            <a:r>
              <a:rPr lang="en-US" dirty="0" err="1" smtClean="0"/>
              <a:t>eseguire</a:t>
            </a:r>
            <a:r>
              <a:rPr lang="en-US" dirty="0" smtClean="0"/>
              <a:t> </a:t>
            </a:r>
            <a:r>
              <a:rPr lang="en-US" dirty="0" err="1" smtClean="0"/>
              <a:t>su</a:t>
            </a:r>
            <a:r>
              <a:rPr lang="en-US" dirty="0" smtClean="0"/>
              <a:t> di </a:t>
            </a:r>
            <a:r>
              <a:rPr lang="en-US" dirty="0" err="1" smtClean="0"/>
              <a:t>essa</a:t>
            </a:r>
            <a:endParaRPr lang="en-US" dirty="0"/>
          </a:p>
          <a:p>
            <a:pPr marL="342900" indent="-342900">
              <a:buFont typeface="Wingdings" panose="05000000000000000000" pitchFamily="2" charset="2"/>
              <a:buChar char="q"/>
            </a:pPr>
            <a:r>
              <a:rPr lang="en-US" dirty="0"/>
              <a:t>Transfer—REST </a:t>
            </a:r>
            <a:r>
              <a:rPr lang="en-US" dirty="0" smtClean="0"/>
              <a:t>include </a:t>
            </a:r>
            <a:r>
              <a:rPr lang="en-US" dirty="0" err="1" smtClean="0"/>
              <a:t>il</a:t>
            </a:r>
            <a:r>
              <a:rPr lang="en-US" dirty="0" smtClean="0"/>
              <a:t> </a:t>
            </a:r>
            <a:r>
              <a:rPr lang="en-US" dirty="0" err="1" smtClean="0"/>
              <a:t>trasferimento</a:t>
            </a:r>
            <a:r>
              <a:rPr lang="en-US" dirty="0" smtClean="0"/>
              <a:t> </a:t>
            </a:r>
            <a:r>
              <a:rPr lang="en-US" dirty="0" err="1" smtClean="0"/>
              <a:t>della</a:t>
            </a:r>
            <a:r>
              <a:rPr lang="en-US" dirty="0" smtClean="0"/>
              <a:t> </a:t>
            </a:r>
            <a:r>
              <a:rPr lang="en-US" dirty="0" err="1" smtClean="0"/>
              <a:t>risorsa</a:t>
            </a:r>
            <a:r>
              <a:rPr lang="en-US" dirty="0" smtClean="0"/>
              <a:t> </a:t>
            </a:r>
            <a:r>
              <a:rPr lang="en-US" dirty="0" err="1" smtClean="0"/>
              <a:t>tra</a:t>
            </a:r>
            <a:r>
              <a:rPr lang="en-US" dirty="0" smtClean="0"/>
              <a:t> </a:t>
            </a:r>
            <a:r>
              <a:rPr lang="en-US" dirty="0" err="1" smtClean="0"/>
              <a:t>un’applicazione</a:t>
            </a:r>
            <a:r>
              <a:rPr lang="en-US" dirty="0" smtClean="0"/>
              <a:t> e </a:t>
            </a:r>
            <a:r>
              <a:rPr lang="en-US" dirty="0" err="1" smtClean="0"/>
              <a:t>un’altra</a:t>
            </a:r>
            <a:r>
              <a:rPr lang="it-IT" dirty="0" smtClean="0"/>
              <a:t>	</a:t>
            </a:r>
            <a:endParaRPr lang="en-US" dirty="0"/>
          </a:p>
        </p:txBody>
      </p:sp>
      <p:sp>
        <p:nvSpPr>
          <p:cNvPr id="9" name="CasellaDiTesto 8"/>
          <p:cNvSpPr txBox="1"/>
          <p:nvPr/>
        </p:nvSpPr>
        <p:spPr>
          <a:xfrm>
            <a:off x="810321" y="4502086"/>
            <a:ext cx="10664283" cy="2308324"/>
          </a:xfrm>
          <a:prstGeom prst="rect">
            <a:avLst/>
          </a:prstGeom>
          <a:noFill/>
        </p:spPr>
        <p:txBody>
          <a:bodyPr wrap="square" rtlCol="0">
            <a:spAutoFit/>
          </a:bodyPr>
          <a:lstStyle/>
          <a:p>
            <a:r>
              <a:rPr lang="it-IT" dirty="0"/>
              <a:t>REST utilizza i metodi http per implementare la logica da applicare sulle risorse, le quali sono identificate da un </a:t>
            </a:r>
            <a:r>
              <a:rPr lang="it-IT" dirty="0" err="1"/>
              <a:t>url</a:t>
            </a:r>
            <a:r>
              <a:rPr lang="it-IT" dirty="0"/>
              <a:t>. Le principali operazioni sono:</a:t>
            </a:r>
          </a:p>
          <a:p>
            <a:pPr marL="3857625" indent="-285750">
              <a:buFont typeface="Arial" panose="020B0604020202020204" pitchFamily="34" charset="0"/>
              <a:buChar char="•"/>
            </a:pPr>
            <a:r>
              <a:rPr lang="it-IT" dirty="0" smtClean="0"/>
              <a:t>Create </a:t>
            </a:r>
            <a:r>
              <a:rPr lang="it-IT" dirty="0"/>
              <a:t>– POST</a:t>
            </a:r>
          </a:p>
          <a:p>
            <a:pPr marL="3857625" indent="-285750">
              <a:buFont typeface="Arial" panose="020B0604020202020204" pitchFamily="34" charset="0"/>
              <a:buChar char="•"/>
            </a:pPr>
            <a:r>
              <a:rPr lang="it-IT" dirty="0" smtClean="0"/>
              <a:t>Read </a:t>
            </a:r>
            <a:r>
              <a:rPr lang="it-IT" dirty="0"/>
              <a:t>– GET</a:t>
            </a:r>
          </a:p>
          <a:p>
            <a:pPr marL="3857625" indent="-285750">
              <a:buFont typeface="Arial" panose="020B0604020202020204" pitchFamily="34" charset="0"/>
              <a:buChar char="•"/>
            </a:pPr>
            <a:r>
              <a:rPr lang="it-IT" dirty="0" smtClean="0"/>
              <a:t>Update </a:t>
            </a:r>
            <a:r>
              <a:rPr lang="it-IT" dirty="0"/>
              <a:t>– PUT o PATCH</a:t>
            </a:r>
          </a:p>
          <a:p>
            <a:pPr marL="3857625" indent="-285750">
              <a:buFont typeface="Arial" panose="020B0604020202020204" pitchFamily="34" charset="0"/>
              <a:buChar char="•"/>
            </a:pPr>
            <a:r>
              <a:rPr lang="it-IT" dirty="0" smtClean="0"/>
              <a:t>Delete </a:t>
            </a:r>
            <a:r>
              <a:rPr lang="it-IT" dirty="0"/>
              <a:t>– DELETE</a:t>
            </a:r>
          </a:p>
          <a:p>
            <a:endParaRPr lang="it-IT" dirty="0"/>
          </a:p>
          <a:p>
            <a:endParaRPr lang="it-IT" dirty="0"/>
          </a:p>
        </p:txBody>
      </p:sp>
    </p:spTree>
    <p:extLst>
      <p:ext uri="{BB962C8B-B14F-4D97-AF65-F5344CB8AC3E}">
        <p14:creationId xmlns:p14="http://schemas.microsoft.com/office/powerpoint/2010/main" val="17178831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REST</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REST</a:t>
              </a:r>
            </a:p>
          </p:txBody>
        </p:sp>
      </p:grpSp>
      <p:sp>
        <p:nvSpPr>
          <p:cNvPr id="7" name="CasellaDiTesto 6"/>
          <p:cNvSpPr txBox="1"/>
          <p:nvPr/>
        </p:nvSpPr>
        <p:spPr>
          <a:xfrm>
            <a:off x="660400" y="1117604"/>
            <a:ext cx="11133668" cy="1569660"/>
          </a:xfrm>
          <a:prstGeom prst="rect">
            <a:avLst/>
          </a:prstGeom>
          <a:noFill/>
        </p:spPr>
        <p:txBody>
          <a:bodyPr wrap="square" rtlCol="0">
            <a:spAutoFit/>
          </a:bodyPr>
          <a:lstStyle/>
          <a:p>
            <a:r>
              <a:rPr lang="it-IT" sz="2400" dirty="0"/>
              <a:t>Supportato dalla versione 3.0 di </a:t>
            </a:r>
            <a:r>
              <a:rPr lang="it-IT" sz="2400" dirty="0" smtClean="0"/>
              <a:t>Spring</a:t>
            </a:r>
            <a:r>
              <a:rPr lang="it-IT" sz="2400" dirty="0"/>
              <a:t>, ancora oggi </a:t>
            </a:r>
            <a:r>
              <a:rPr lang="it-IT" sz="2400" dirty="0" smtClean="0"/>
              <a:t>Spring REST </a:t>
            </a:r>
            <a:r>
              <a:rPr lang="it-IT" sz="2400" dirty="0"/>
              <a:t>basa la logica d’implementazione sulle strutture offerte da </a:t>
            </a:r>
            <a:r>
              <a:rPr lang="it-IT" sz="2400" dirty="0" smtClean="0"/>
              <a:t>Spring </a:t>
            </a:r>
            <a:r>
              <a:rPr lang="it-IT" sz="2400" dirty="0"/>
              <a:t>MVC</a:t>
            </a:r>
            <a:r>
              <a:rPr lang="it-IT" sz="2400" dirty="0" smtClean="0"/>
              <a:t>.</a:t>
            </a:r>
          </a:p>
          <a:p>
            <a:endParaRPr lang="it-IT" sz="2400" dirty="0"/>
          </a:p>
          <a:p>
            <a:r>
              <a:rPr lang="it-IT" sz="2400" dirty="0" smtClean="0"/>
              <a:t>In particolar modo Spring REST offre:</a:t>
            </a:r>
          </a:p>
        </p:txBody>
      </p:sp>
      <p:sp>
        <p:nvSpPr>
          <p:cNvPr id="8" name="CasellaDiTesto 7"/>
          <p:cNvSpPr txBox="1"/>
          <p:nvPr/>
        </p:nvSpPr>
        <p:spPr>
          <a:xfrm>
            <a:off x="780585" y="2766803"/>
            <a:ext cx="9675542" cy="3970318"/>
          </a:xfrm>
          <a:prstGeom prst="rect">
            <a:avLst/>
          </a:prstGeom>
          <a:noFill/>
        </p:spPr>
        <p:txBody>
          <a:bodyPr wrap="square" rtlCol="0">
            <a:spAutoFit/>
          </a:bodyPr>
          <a:lstStyle/>
          <a:p>
            <a:pPr marL="342900" indent="-342900">
              <a:buFont typeface="Wingdings" panose="05000000000000000000" pitchFamily="2" charset="2"/>
              <a:buChar char="ü"/>
            </a:pPr>
            <a:r>
              <a:rPr lang="it-IT" dirty="0" err="1" smtClean="0"/>
              <a:t>Controllers</a:t>
            </a:r>
            <a:r>
              <a:rPr lang="it-IT" dirty="0" smtClean="0"/>
              <a:t> </a:t>
            </a:r>
            <a:r>
              <a:rPr lang="it-IT" dirty="0"/>
              <a:t>in grado di gestire e catturare tutti i metodi http, compresi i 4 principali POST, GET, PUT, </a:t>
            </a:r>
            <a:r>
              <a:rPr lang="it-IT" dirty="0" smtClean="0"/>
              <a:t>DELETE</a:t>
            </a:r>
          </a:p>
          <a:p>
            <a:pPr marL="342900" indent="-342900">
              <a:buFont typeface="Wingdings" panose="05000000000000000000" pitchFamily="2" charset="2"/>
              <a:buChar char="ü"/>
            </a:pPr>
            <a:r>
              <a:rPr lang="it-IT" dirty="0"/>
              <a:t>L’annotazione </a:t>
            </a:r>
            <a:r>
              <a:rPr lang="it-IT" i="1" dirty="0"/>
              <a:t>@</a:t>
            </a:r>
            <a:r>
              <a:rPr lang="it-IT" i="1" dirty="0" err="1"/>
              <a:t>PathVariable</a:t>
            </a:r>
            <a:r>
              <a:rPr lang="it-IT" i="1" dirty="0"/>
              <a:t> </a:t>
            </a:r>
            <a:r>
              <a:rPr lang="it-IT" dirty="0" smtClean="0"/>
              <a:t>che permette </a:t>
            </a:r>
            <a:r>
              <a:rPr lang="it-IT" dirty="0"/>
              <a:t>al controller di </a:t>
            </a:r>
            <a:r>
              <a:rPr lang="it-IT" dirty="0" smtClean="0"/>
              <a:t>estrarre variabili dall’URL di richiesta invocato</a:t>
            </a:r>
          </a:p>
          <a:p>
            <a:pPr marL="342900" indent="-342900">
              <a:buFont typeface="Wingdings" panose="05000000000000000000" pitchFamily="2" charset="2"/>
              <a:buChar char="ü"/>
            </a:pPr>
            <a:r>
              <a:rPr lang="it-IT" dirty="0" smtClean="0"/>
              <a:t>Diverse rappresentazioni delle risorse da condividere/ricevere: XML</a:t>
            </a:r>
            <a:r>
              <a:rPr lang="it-IT" dirty="0"/>
              <a:t>, JSON, </a:t>
            </a:r>
            <a:r>
              <a:rPr lang="it-IT" dirty="0" err="1"/>
              <a:t>Atom</a:t>
            </a:r>
            <a:r>
              <a:rPr lang="it-IT" dirty="0"/>
              <a:t>, e </a:t>
            </a:r>
            <a:r>
              <a:rPr lang="it-IT" dirty="0" smtClean="0"/>
              <a:t>RSS</a:t>
            </a:r>
          </a:p>
          <a:p>
            <a:pPr marL="342900" indent="-342900">
              <a:buFont typeface="Wingdings" panose="05000000000000000000" pitchFamily="2" charset="2"/>
              <a:buChar char="ü"/>
            </a:pPr>
            <a:r>
              <a:rPr lang="it-IT" dirty="0" smtClean="0"/>
              <a:t>Oggetto </a:t>
            </a:r>
            <a:r>
              <a:rPr lang="it-IT" i="1" dirty="0"/>
              <a:t>Content-</a:t>
            </a:r>
            <a:r>
              <a:rPr lang="it-IT" i="1" dirty="0" err="1"/>
              <a:t>NegotiatingViewResolver</a:t>
            </a:r>
            <a:r>
              <a:rPr lang="it-IT" dirty="0"/>
              <a:t> per concordare con il client la rappresentazione da </a:t>
            </a:r>
            <a:r>
              <a:rPr lang="it-IT" dirty="0" smtClean="0"/>
              <a:t>utilizzare</a:t>
            </a:r>
          </a:p>
          <a:p>
            <a:pPr marL="342900" indent="-342900">
              <a:buFont typeface="Wingdings" panose="05000000000000000000" pitchFamily="2" charset="2"/>
              <a:buChar char="ü"/>
            </a:pPr>
            <a:r>
              <a:rPr lang="it-IT" dirty="0" smtClean="0"/>
              <a:t>La possibilità di escludere </a:t>
            </a:r>
            <a:r>
              <a:rPr lang="it-IT" dirty="0"/>
              <a:t>il </a:t>
            </a:r>
            <a:r>
              <a:rPr lang="it-IT" dirty="0" err="1"/>
              <a:t>rendering</a:t>
            </a:r>
            <a:r>
              <a:rPr lang="it-IT" dirty="0"/>
              <a:t> basato su </a:t>
            </a:r>
            <a:r>
              <a:rPr lang="it-IT" dirty="0" err="1"/>
              <a:t>view</a:t>
            </a:r>
            <a:r>
              <a:rPr lang="it-IT" dirty="0"/>
              <a:t> tramite l’annotazione </a:t>
            </a:r>
            <a:r>
              <a:rPr lang="it-IT" i="1" dirty="0"/>
              <a:t>@</a:t>
            </a:r>
            <a:r>
              <a:rPr lang="it-IT" i="1" dirty="0" err="1"/>
              <a:t>ResponseBody</a:t>
            </a:r>
            <a:r>
              <a:rPr lang="it-IT" i="1" dirty="0"/>
              <a:t> </a:t>
            </a:r>
            <a:r>
              <a:rPr lang="it-IT" dirty="0"/>
              <a:t>e </a:t>
            </a:r>
            <a:r>
              <a:rPr lang="it-IT" dirty="0" smtClean="0"/>
              <a:t>diversi oggetti </a:t>
            </a:r>
            <a:r>
              <a:rPr lang="it-IT" i="1" dirty="0" err="1" smtClean="0"/>
              <a:t>HttpMethodConverter</a:t>
            </a:r>
            <a:endParaRPr lang="it-IT" i="1" dirty="0" smtClean="0"/>
          </a:p>
          <a:p>
            <a:pPr marL="342900" indent="-342900">
              <a:buFont typeface="Wingdings" panose="05000000000000000000" pitchFamily="2" charset="2"/>
              <a:buChar char="ü"/>
            </a:pPr>
            <a:r>
              <a:rPr lang="it-IT" i="1" dirty="0" err="1" smtClean="0"/>
              <a:t>RestTemplate</a:t>
            </a:r>
            <a:r>
              <a:rPr lang="it-IT" i="1" dirty="0" smtClean="0"/>
              <a:t> </a:t>
            </a:r>
            <a:r>
              <a:rPr lang="it-IT" dirty="0" smtClean="0"/>
              <a:t>per consumare ed invocare risorse REST</a:t>
            </a:r>
            <a:r>
              <a:rPr lang="it-IT" dirty="0"/>
              <a:t>	</a:t>
            </a:r>
          </a:p>
          <a:p>
            <a:pPr marL="342900" indent="-342900">
              <a:buFont typeface="Wingdings" panose="05000000000000000000" pitchFamily="2" charset="2"/>
              <a:buChar char="ü"/>
            </a:pPr>
            <a:endParaRPr lang="it-IT" dirty="0"/>
          </a:p>
          <a:p>
            <a:pPr marL="342900" indent="-342900">
              <a:buFont typeface="Wingdings" panose="05000000000000000000" pitchFamily="2" charset="2"/>
              <a:buChar char="ü"/>
            </a:pPr>
            <a:endParaRPr lang="it-IT" dirty="0"/>
          </a:p>
          <a:p>
            <a:pPr marL="342900" indent="-342900">
              <a:buFont typeface="Wingdings" panose="05000000000000000000" pitchFamily="2" charset="2"/>
              <a:buChar char="ü"/>
            </a:pPr>
            <a:endParaRPr lang="it-IT" dirty="0"/>
          </a:p>
          <a:p>
            <a:pPr marL="342900" indent="-342900">
              <a:buFont typeface="Wingdings" panose="05000000000000000000" pitchFamily="2" charset="2"/>
              <a:buChar char="ü"/>
            </a:pPr>
            <a:endParaRPr lang="en-US" dirty="0"/>
          </a:p>
        </p:txBody>
      </p:sp>
    </p:spTree>
    <p:extLst>
      <p:ext uri="{BB962C8B-B14F-4D97-AF65-F5344CB8AC3E}">
        <p14:creationId xmlns:p14="http://schemas.microsoft.com/office/powerpoint/2010/main" val="24559122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REST</a:t>
            </a:r>
            <a:endParaRPr lang="it-IT" sz="3200" b="1" dirty="0">
              <a:solidFill>
                <a:prstClr val="black"/>
              </a:solidFill>
            </a:endParaRPr>
          </a:p>
        </p:txBody>
      </p:sp>
      <p:grpSp>
        <p:nvGrpSpPr>
          <p:cNvPr id="14" name="Gruppo 13"/>
          <p:cNvGrpSpPr/>
          <p:nvPr/>
        </p:nvGrpSpPr>
        <p:grpSpPr>
          <a:xfrm>
            <a:off x="669754" y="739982"/>
            <a:ext cx="11151929" cy="5502322"/>
            <a:chOff x="669754" y="739982"/>
            <a:chExt cx="11151929" cy="5502322"/>
          </a:xfrm>
        </p:grpSpPr>
        <p:pic>
          <p:nvPicPr>
            <p:cNvPr id="13" name="Immagine 12"/>
            <p:cNvPicPr>
              <a:picLocks noChangeAspect="1"/>
            </p:cNvPicPr>
            <p:nvPr/>
          </p:nvPicPr>
          <p:blipFill>
            <a:blip r:embed="rId3">
              <a:clrChange>
                <a:clrFrom>
                  <a:srgbClr val="FFFFFF"/>
                </a:clrFrom>
                <a:clrTo>
                  <a:srgbClr val="FFFFFF">
                    <a:alpha val="0"/>
                  </a:srgbClr>
                </a:clrTo>
              </a:clrChange>
            </a:blip>
            <a:stretch>
              <a:fillRect/>
            </a:stretch>
          </p:blipFill>
          <p:spPr>
            <a:xfrm>
              <a:off x="669754" y="4096512"/>
              <a:ext cx="11151929" cy="2145792"/>
            </a:xfrm>
            <a:prstGeom prst="rect">
              <a:avLst/>
            </a:prstGeom>
          </p:spPr>
        </p:pic>
        <p:grpSp>
          <p:nvGrpSpPr>
            <p:cNvPr id="12" name="Gruppo 11"/>
            <p:cNvGrpSpPr/>
            <p:nvPr/>
          </p:nvGrpSpPr>
          <p:grpSpPr>
            <a:xfrm>
              <a:off x="669755" y="739982"/>
              <a:ext cx="9019984" cy="3192088"/>
              <a:chOff x="575120" y="1079466"/>
              <a:chExt cx="9424981" cy="3270862"/>
            </a:xfrm>
          </p:grpSpPr>
          <p:pic>
            <p:nvPicPr>
              <p:cNvPr id="7" name="Immagine 6"/>
              <p:cNvPicPr>
                <a:picLocks noChangeAspect="1"/>
              </p:cNvPicPr>
              <p:nvPr/>
            </p:nvPicPr>
            <p:blipFill>
              <a:blip r:embed="rId4"/>
              <a:stretch>
                <a:fillRect/>
              </a:stretch>
            </p:blipFill>
            <p:spPr>
              <a:xfrm>
                <a:off x="575120" y="1079466"/>
                <a:ext cx="4497858" cy="798101"/>
              </a:xfrm>
              <a:prstGeom prst="rect">
                <a:avLst/>
              </a:prstGeom>
            </p:spPr>
          </p:pic>
          <p:grpSp>
            <p:nvGrpSpPr>
              <p:cNvPr id="11" name="Gruppo 10"/>
              <p:cNvGrpSpPr/>
              <p:nvPr/>
            </p:nvGrpSpPr>
            <p:grpSpPr>
              <a:xfrm>
                <a:off x="857535" y="2065386"/>
                <a:ext cx="9142566" cy="2284942"/>
                <a:chOff x="857535" y="2065386"/>
                <a:chExt cx="9142566" cy="2284942"/>
              </a:xfrm>
            </p:grpSpPr>
            <p:pic>
              <p:nvPicPr>
                <p:cNvPr id="8" name="Immagine 7"/>
                <p:cNvPicPr>
                  <a:picLocks noChangeAspect="1"/>
                </p:cNvPicPr>
                <p:nvPr/>
              </p:nvPicPr>
              <p:blipFill>
                <a:blip r:embed="rId5"/>
                <a:stretch>
                  <a:fillRect/>
                </a:stretch>
              </p:blipFill>
              <p:spPr>
                <a:xfrm>
                  <a:off x="857535" y="2065386"/>
                  <a:ext cx="9142566" cy="690005"/>
                </a:xfrm>
                <a:prstGeom prst="rect">
                  <a:avLst/>
                </a:prstGeom>
              </p:spPr>
            </p:pic>
            <p:pic>
              <p:nvPicPr>
                <p:cNvPr id="9" name="Immagine 8"/>
                <p:cNvPicPr>
                  <a:picLocks noChangeAspect="1"/>
                </p:cNvPicPr>
                <p:nvPr/>
              </p:nvPicPr>
              <p:blipFill>
                <a:blip r:embed="rId6"/>
                <a:stretch>
                  <a:fillRect/>
                </a:stretch>
              </p:blipFill>
              <p:spPr>
                <a:xfrm>
                  <a:off x="857535" y="3142011"/>
                  <a:ext cx="3535446" cy="1208317"/>
                </a:xfrm>
                <a:prstGeom prst="rect">
                  <a:avLst/>
                </a:prstGeom>
              </p:spPr>
            </p:pic>
            <p:sp>
              <p:nvSpPr>
                <p:cNvPr id="10" name="Rettangolo 9"/>
                <p:cNvSpPr/>
                <p:nvPr/>
              </p:nvSpPr>
              <p:spPr>
                <a:xfrm>
                  <a:off x="857535" y="2661259"/>
                  <a:ext cx="1643825" cy="473058"/>
                </a:xfrm>
                <a:prstGeom prst="rect">
                  <a:avLst/>
                </a:prstGeom>
                <a:noFill/>
              </p:spPr>
              <p:txBody>
                <a:bodyPr wrap="square" lIns="91440" tIns="45720" rIns="91440" bIns="45720">
                  <a:spAutoFit/>
                </a:bodyPr>
                <a:lstStyle/>
                <a:p>
                  <a:pPr algn="ctr"/>
                  <a:r>
                    <a:rPr lang="it-IT" sz="2400" b="0" cap="none" spc="0" dirty="0" smtClean="0">
                      <a:ln w="0"/>
                      <a:solidFill>
                        <a:schemeClr val="tx1"/>
                      </a:solidFill>
                      <a:effectLst>
                        <a:outerShdw blurRad="38100" dist="19050" dir="2700000" algn="tl" rotWithShape="0">
                          <a:schemeClr val="dk1">
                            <a:alpha val="40000"/>
                          </a:schemeClr>
                        </a:outerShdw>
                      </a:effectLst>
                    </a:rPr>
                    <a:t>…</a:t>
                  </a:r>
                  <a:endParaRPr lang="it-IT" sz="2400" b="0" cap="none" spc="0" dirty="0">
                    <a:ln w="0"/>
                    <a:solidFill>
                      <a:schemeClr val="tx1"/>
                    </a:solidFill>
                    <a:effectLst>
                      <a:outerShdw blurRad="38100" dist="19050" dir="2700000" algn="tl" rotWithShape="0">
                        <a:schemeClr val="dk1">
                          <a:alpha val="40000"/>
                        </a:schemeClr>
                      </a:outerShdw>
                    </a:effectLst>
                  </a:endParaRPr>
                </a:p>
              </p:txBody>
            </p:sp>
          </p:grpSp>
        </p:grpSp>
      </p:grpSp>
      <p:grpSp>
        <p:nvGrpSpPr>
          <p:cNvPr id="15" name="Gruppo 5"/>
          <p:cNvGrpSpPr/>
          <p:nvPr/>
        </p:nvGrpSpPr>
        <p:grpSpPr>
          <a:xfrm>
            <a:off x="9956801" y="0"/>
            <a:ext cx="2235199" cy="800942"/>
            <a:chOff x="9956801" y="0"/>
            <a:chExt cx="2235199" cy="800942"/>
          </a:xfrm>
        </p:grpSpPr>
        <p:pic>
          <p:nvPicPr>
            <p:cNvPr id="16" name="Immagine 15"/>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7" name="CasellaDiTesto 16"/>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REST</a:t>
              </a:r>
            </a:p>
          </p:txBody>
        </p:sp>
      </p:grpSp>
    </p:spTree>
    <p:extLst>
      <p:ext uri="{BB962C8B-B14F-4D97-AF65-F5344CB8AC3E}">
        <p14:creationId xmlns:p14="http://schemas.microsoft.com/office/powerpoint/2010/main" val="25683141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REST</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REST</a:t>
              </a:r>
            </a:p>
          </p:txBody>
        </p:sp>
      </p:grpSp>
      <p:grpSp>
        <p:nvGrpSpPr>
          <p:cNvPr id="9" name="Gruppo 8"/>
          <p:cNvGrpSpPr/>
          <p:nvPr/>
        </p:nvGrpSpPr>
        <p:grpSpPr>
          <a:xfrm>
            <a:off x="823341" y="2133600"/>
            <a:ext cx="10972323" cy="3889248"/>
            <a:chOff x="823341" y="2133600"/>
            <a:chExt cx="10972323" cy="3889248"/>
          </a:xfrm>
        </p:grpSpPr>
        <p:pic>
          <p:nvPicPr>
            <p:cNvPr id="7" name="Immagine 6"/>
            <p:cNvPicPr>
              <a:picLocks noChangeAspect="1"/>
            </p:cNvPicPr>
            <p:nvPr/>
          </p:nvPicPr>
          <p:blipFill rotWithShape="1">
            <a:blip r:embed="rId4"/>
            <a:srcRect b="10346"/>
            <a:stretch/>
          </p:blipFill>
          <p:spPr>
            <a:xfrm>
              <a:off x="823341" y="2133600"/>
              <a:ext cx="7227897" cy="3889248"/>
            </a:xfrm>
            <a:prstGeom prst="rect">
              <a:avLst/>
            </a:prstGeom>
          </p:spPr>
        </p:pic>
        <p:pic>
          <p:nvPicPr>
            <p:cNvPr id="8" name="Immagine 7"/>
            <p:cNvPicPr>
              <a:picLocks noChangeAspect="1"/>
            </p:cNvPicPr>
            <p:nvPr/>
          </p:nvPicPr>
          <p:blipFill>
            <a:blip r:embed="rId5"/>
            <a:stretch>
              <a:fillRect/>
            </a:stretch>
          </p:blipFill>
          <p:spPr>
            <a:xfrm>
              <a:off x="5756814" y="3951922"/>
              <a:ext cx="6038850" cy="2070926"/>
            </a:xfrm>
            <a:prstGeom prst="rect">
              <a:avLst/>
            </a:prstGeom>
          </p:spPr>
        </p:pic>
        <p:pic>
          <p:nvPicPr>
            <p:cNvPr id="1026" name="Picture 2" descr="https://www.blazemeter.com/sites/default/files/styles/blog_thumb/public/apachejmeter_0.jpg?itok=XGWHAbyu"/>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44444" y="2133600"/>
              <a:ext cx="2758013" cy="1780889"/>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CasellaDiTesto 10"/>
          <p:cNvSpPr txBox="1"/>
          <p:nvPr/>
        </p:nvSpPr>
        <p:spPr>
          <a:xfrm>
            <a:off x="660400" y="1117604"/>
            <a:ext cx="11133668" cy="830997"/>
          </a:xfrm>
          <a:prstGeom prst="rect">
            <a:avLst/>
          </a:prstGeom>
          <a:noFill/>
        </p:spPr>
        <p:txBody>
          <a:bodyPr wrap="square" rtlCol="0">
            <a:spAutoFit/>
          </a:bodyPr>
          <a:lstStyle/>
          <a:p>
            <a:r>
              <a:rPr lang="it-IT" sz="2400" dirty="0" err="1" smtClean="0"/>
              <a:t>Tool</a:t>
            </a:r>
            <a:r>
              <a:rPr lang="it-IT" sz="2400" dirty="0" smtClean="0"/>
              <a:t> di test per testare le nostre risorse REST. </a:t>
            </a:r>
            <a:endParaRPr lang="it-IT" sz="2400" dirty="0"/>
          </a:p>
          <a:p>
            <a:r>
              <a:rPr lang="it-IT" sz="2400" dirty="0" smtClean="0"/>
              <a:t>Utile in fase di sviluppo e test del software sviluppato.</a:t>
            </a:r>
          </a:p>
        </p:txBody>
      </p:sp>
    </p:spTree>
    <p:extLst>
      <p:ext uri="{BB962C8B-B14F-4D97-AF65-F5344CB8AC3E}">
        <p14:creationId xmlns:p14="http://schemas.microsoft.com/office/powerpoint/2010/main" val="3119941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REST - ADVANCED</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REST</a:t>
              </a:r>
            </a:p>
          </p:txBody>
        </p:sp>
      </p:grpSp>
      <p:sp>
        <p:nvSpPr>
          <p:cNvPr id="7" name="CasellaDiTesto 6"/>
          <p:cNvSpPr txBox="1"/>
          <p:nvPr/>
        </p:nvSpPr>
        <p:spPr>
          <a:xfrm>
            <a:off x="711200" y="1066806"/>
            <a:ext cx="10752666" cy="5709255"/>
          </a:xfrm>
          <a:prstGeom prst="rect">
            <a:avLst/>
          </a:prstGeom>
          <a:noFill/>
        </p:spPr>
        <p:txBody>
          <a:bodyPr wrap="square" rtlCol="0">
            <a:spAutoFit/>
          </a:bodyPr>
          <a:lstStyle/>
          <a:p>
            <a:r>
              <a:rPr lang="it-IT" sz="2400" dirty="0" smtClean="0"/>
              <a:t>Oltre alle funzionalità base mostrate dall’esempio, Spring offre le seguenti funzionalità:</a:t>
            </a:r>
          </a:p>
          <a:p>
            <a:endParaRPr lang="it-IT" sz="500" dirty="0" smtClean="0"/>
          </a:p>
          <a:p>
            <a:pPr marL="365125" indent="-365125">
              <a:buFontTx/>
              <a:buChar char="-"/>
            </a:pPr>
            <a:r>
              <a:rPr lang="it-IT" sz="2400" dirty="0" smtClean="0"/>
              <a:t>Possibilità di configurare il controller con </a:t>
            </a:r>
            <a:r>
              <a:rPr lang="it-IT" sz="2400" i="1" dirty="0" smtClean="0"/>
              <a:t>@</a:t>
            </a:r>
            <a:r>
              <a:rPr lang="it-IT" sz="2400" i="1" dirty="0" err="1" smtClean="0"/>
              <a:t>RestController</a:t>
            </a:r>
            <a:r>
              <a:rPr lang="it-IT" sz="2400" i="1" dirty="0" smtClean="0"/>
              <a:t> </a:t>
            </a:r>
            <a:r>
              <a:rPr lang="it-IT" sz="2400" dirty="0" smtClean="0"/>
              <a:t>per associare di default a tutti i metodi l’annotazione </a:t>
            </a:r>
            <a:r>
              <a:rPr lang="it-IT" sz="2400" i="1" dirty="0" smtClean="0"/>
              <a:t>@</a:t>
            </a:r>
            <a:r>
              <a:rPr lang="it-IT" sz="2400" i="1" dirty="0" err="1" smtClean="0"/>
              <a:t>ResponseBody</a:t>
            </a:r>
            <a:r>
              <a:rPr lang="it-IT" sz="2400" dirty="0" smtClean="0"/>
              <a:t> al fine di invocare il Message Converter</a:t>
            </a:r>
          </a:p>
          <a:p>
            <a:pPr marL="365125" indent="-365125">
              <a:buFontTx/>
              <a:buChar char="-"/>
            </a:pPr>
            <a:r>
              <a:rPr lang="it-IT" sz="2400" dirty="0" smtClean="0"/>
              <a:t>Gestione degli errori e formattazione della risposta con metadati e codici appropriati (200 OK, 404 NOT_FOUND ecc..) tramite:</a:t>
            </a:r>
          </a:p>
          <a:p>
            <a:pPr marL="822325" lvl="1" indent="-365125">
              <a:buFontTx/>
              <a:buChar char="-"/>
            </a:pPr>
            <a:r>
              <a:rPr lang="it-IT" sz="2400" i="1" dirty="0" smtClean="0"/>
              <a:t>@</a:t>
            </a:r>
            <a:r>
              <a:rPr lang="it-IT" sz="2400" i="1" dirty="0" err="1" smtClean="0"/>
              <a:t>ReponseStatus</a:t>
            </a:r>
            <a:r>
              <a:rPr lang="it-IT" sz="2400" i="1" dirty="0" smtClean="0"/>
              <a:t>: Possibilità di configurare un HTTP </a:t>
            </a:r>
            <a:r>
              <a:rPr lang="it-IT" sz="2400" i="1" dirty="0" err="1" smtClean="0"/>
              <a:t>Statuts</a:t>
            </a:r>
            <a:r>
              <a:rPr lang="it-IT" sz="2400" i="1" dirty="0" smtClean="0"/>
              <a:t> statico nella risposta per ogni metodo </a:t>
            </a:r>
          </a:p>
          <a:p>
            <a:pPr marL="822325" lvl="1" indent="-365125">
              <a:buFontTx/>
              <a:buChar char="-"/>
            </a:pPr>
            <a:r>
              <a:rPr lang="it-IT" sz="2400" i="1" dirty="0" smtClean="0"/>
              <a:t>@</a:t>
            </a:r>
            <a:r>
              <a:rPr lang="it-IT" sz="2400" i="1" dirty="0" err="1" smtClean="0"/>
              <a:t>ResponseEntity</a:t>
            </a:r>
            <a:r>
              <a:rPr lang="it-IT" sz="2400" i="1" dirty="0" smtClean="0"/>
              <a:t>: Struttura dati che permette di rispondere al Client in modo dinamico con risorsa e HTTP Status.</a:t>
            </a:r>
          </a:p>
          <a:p>
            <a:pPr marL="822325" lvl="1" indent="-365125">
              <a:buFontTx/>
              <a:buChar char="-"/>
            </a:pPr>
            <a:r>
              <a:rPr lang="it-IT" sz="2400" i="1" dirty="0" err="1" smtClean="0"/>
              <a:t>Exception</a:t>
            </a:r>
            <a:r>
              <a:rPr lang="it-IT" sz="2400" i="1" dirty="0" smtClean="0"/>
              <a:t> </a:t>
            </a:r>
            <a:r>
              <a:rPr lang="it-IT" sz="2400" i="1" dirty="0" err="1" smtClean="0"/>
              <a:t>Handler</a:t>
            </a:r>
            <a:r>
              <a:rPr lang="it-IT" sz="2400" i="1" dirty="0" smtClean="0"/>
              <a:t>: Metodo dedicato a catturare e gestire eccezioni, al fine di trasmettere al Client l’oggetto </a:t>
            </a:r>
            <a:r>
              <a:rPr lang="it-IT" sz="2400" i="1" dirty="0" err="1" smtClean="0"/>
              <a:t>Error</a:t>
            </a:r>
            <a:r>
              <a:rPr lang="it-IT" sz="2400" i="1" dirty="0" smtClean="0"/>
              <a:t> con i metadati necessari a descrivere l’errore ed il più appropriato HTTP Status</a:t>
            </a:r>
          </a:p>
          <a:p>
            <a:pPr marL="822325" lvl="1" indent="-365125">
              <a:buFontTx/>
              <a:buChar char="-"/>
            </a:pPr>
            <a:endParaRPr lang="it-IT" sz="2400" i="1" dirty="0"/>
          </a:p>
        </p:txBody>
      </p:sp>
    </p:spTree>
    <p:extLst>
      <p:ext uri="{BB962C8B-B14F-4D97-AF65-F5344CB8AC3E}">
        <p14:creationId xmlns:p14="http://schemas.microsoft.com/office/powerpoint/2010/main" val="15619712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REST - CLIENT</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REST</a:t>
              </a:r>
            </a:p>
          </p:txBody>
        </p:sp>
      </p:grpSp>
      <p:sp>
        <p:nvSpPr>
          <p:cNvPr id="7" name="CasellaDiTesto 6"/>
          <p:cNvSpPr txBox="1"/>
          <p:nvPr/>
        </p:nvSpPr>
        <p:spPr>
          <a:xfrm>
            <a:off x="711200" y="1066806"/>
            <a:ext cx="10752666" cy="3585597"/>
          </a:xfrm>
          <a:prstGeom prst="rect">
            <a:avLst/>
          </a:prstGeom>
          <a:noFill/>
        </p:spPr>
        <p:txBody>
          <a:bodyPr wrap="square" rtlCol="0">
            <a:spAutoFit/>
          </a:bodyPr>
          <a:lstStyle/>
          <a:p>
            <a:r>
              <a:rPr lang="it-IT" sz="2400" dirty="0" smtClean="0"/>
              <a:t>Per consumare risorse REST è spesso necessario scrivere codice ripetitivo , più focalizzato sui tecnicismi di comunicazione che non sulle reali funzionalità di business richieste. (es: Creazione </a:t>
            </a:r>
            <a:r>
              <a:rPr lang="it-IT" sz="2400" dirty="0" err="1" smtClean="0"/>
              <a:t>HTTPClient</a:t>
            </a:r>
            <a:r>
              <a:rPr lang="it-IT" sz="2400" dirty="0" smtClean="0"/>
              <a:t>, Gestione delle eccezioni ecc.)</a:t>
            </a:r>
          </a:p>
          <a:p>
            <a:endParaRPr lang="it-IT" sz="1100" i="1" dirty="0"/>
          </a:p>
          <a:p>
            <a:r>
              <a:rPr lang="it-IT" sz="2400" dirty="0" smtClean="0"/>
              <a:t>Spring REST aggrega, come avremmo fatto noi, tutte le operazioni ripetitive e le parametrizza in un oggetto, il</a:t>
            </a:r>
            <a:r>
              <a:rPr lang="it-IT" sz="2400" i="1" dirty="0" smtClean="0"/>
              <a:t> </a:t>
            </a:r>
            <a:r>
              <a:rPr lang="it-IT" sz="2400" b="1" i="1" dirty="0" err="1" smtClean="0"/>
              <a:t>RestTemplate</a:t>
            </a:r>
            <a:r>
              <a:rPr lang="it-IT" sz="2400" i="1" dirty="0" smtClean="0"/>
              <a:t>.</a:t>
            </a:r>
          </a:p>
          <a:p>
            <a:endParaRPr lang="it-IT" sz="2400" i="1" dirty="0"/>
          </a:p>
          <a:p>
            <a:r>
              <a:rPr lang="it-IT" sz="2400" b="1" i="1" dirty="0" err="1" smtClean="0"/>
              <a:t>RestTemplate</a:t>
            </a:r>
            <a:r>
              <a:rPr lang="it-IT" sz="2400" b="1" i="1" dirty="0" smtClean="0"/>
              <a:t> </a:t>
            </a:r>
            <a:r>
              <a:rPr lang="it-IT" sz="2400" dirty="0" smtClean="0"/>
              <a:t>offre ben 11 diverse operazioni al fine di velocizzare lo sviluppo del Client:</a:t>
            </a:r>
            <a:endParaRPr lang="it-IT" sz="2400" b="1" i="1" dirty="0" smtClean="0"/>
          </a:p>
          <a:p>
            <a:pPr marL="822325" lvl="1" indent="-365125">
              <a:buFontTx/>
              <a:buChar char="-"/>
            </a:pPr>
            <a:endParaRPr lang="it-IT" sz="2400" i="1" dirty="0"/>
          </a:p>
        </p:txBody>
      </p:sp>
      <p:grpSp>
        <p:nvGrpSpPr>
          <p:cNvPr id="10" name="Gruppo 9"/>
          <p:cNvGrpSpPr/>
          <p:nvPr/>
        </p:nvGrpSpPr>
        <p:grpSpPr>
          <a:xfrm>
            <a:off x="836962" y="4223389"/>
            <a:ext cx="10518075" cy="2356871"/>
            <a:chOff x="1224157" y="4223389"/>
            <a:chExt cx="10518075" cy="2356871"/>
          </a:xfrm>
        </p:grpSpPr>
        <p:pic>
          <p:nvPicPr>
            <p:cNvPr id="8" name="Immagine 7"/>
            <p:cNvPicPr>
              <a:picLocks noChangeAspect="1"/>
            </p:cNvPicPr>
            <p:nvPr/>
          </p:nvPicPr>
          <p:blipFill>
            <a:blip r:embed="rId4">
              <a:clrChange>
                <a:clrFrom>
                  <a:srgbClr val="FFFFFF"/>
                </a:clrFrom>
                <a:clrTo>
                  <a:srgbClr val="FFFFFF">
                    <a:alpha val="0"/>
                  </a:srgbClr>
                </a:clrTo>
              </a:clrChange>
            </a:blip>
            <a:stretch>
              <a:fillRect/>
            </a:stretch>
          </p:blipFill>
          <p:spPr>
            <a:xfrm>
              <a:off x="1224157" y="4223389"/>
              <a:ext cx="5232400" cy="2053057"/>
            </a:xfrm>
            <a:prstGeom prst="rect">
              <a:avLst/>
            </a:prstGeom>
          </p:spPr>
        </p:pic>
        <p:pic>
          <p:nvPicPr>
            <p:cNvPr id="9" name="Immagine 8"/>
            <p:cNvPicPr>
              <a:picLocks noChangeAspect="1"/>
            </p:cNvPicPr>
            <p:nvPr/>
          </p:nvPicPr>
          <p:blipFill>
            <a:blip r:embed="rId5">
              <a:clrChange>
                <a:clrFrom>
                  <a:srgbClr val="FFFFFF"/>
                </a:clrFrom>
                <a:clrTo>
                  <a:srgbClr val="FFFFFF">
                    <a:alpha val="0"/>
                  </a:srgbClr>
                </a:clrTo>
              </a:clrChange>
            </a:blip>
            <a:stretch>
              <a:fillRect/>
            </a:stretch>
          </p:blipFill>
          <p:spPr>
            <a:xfrm>
              <a:off x="6632536" y="4223389"/>
              <a:ext cx="5109696" cy="2356871"/>
            </a:xfrm>
            <a:prstGeom prst="rect">
              <a:avLst/>
            </a:prstGeom>
          </p:spPr>
        </p:pic>
      </p:grpSp>
    </p:spTree>
    <p:extLst>
      <p:ext uri="{BB962C8B-B14F-4D97-AF65-F5344CB8AC3E}">
        <p14:creationId xmlns:p14="http://schemas.microsoft.com/office/powerpoint/2010/main" val="4059212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p:cNvPicPr>
            <a:picLocks noChangeAspect="1"/>
          </p:cNvPicPr>
          <p:nvPr/>
        </p:nvPicPr>
        <p:blipFill>
          <a:blip r:embed="rId2"/>
          <a:stretch>
            <a:fillRect/>
          </a:stretch>
        </p:blipFill>
        <p:spPr>
          <a:xfrm>
            <a:off x="2133600" y="809625"/>
            <a:ext cx="7924800" cy="5238750"/>
          </a:xfrm>
          <a:prstGeom prst="rect">
            <a:avLst/>
          </a:prstGeom>
        </p:spPr>
      </p:pic>
      <p:sp>
        <p:nvSpPr>
          <p:cNvPr id="2" name="CasellaDiTesto 1"/>
          <p:cNvSpPr txBox="1"/>
          <p:nvPr/>
        </p:nvSpPr>
        <p:spPr>
          <a:xfrm>
            <a:off x="3257266" y="382145"/>
            <a:ext cx="5677469" cy="584775"/>
          </a:xfrm>
          <a:prstGeom prst="rect">
            <a:avLst/>
          </a:prstGeom>
          <a:noFill/>
        </p:spPr>
        <p:txBody>
          <a:bodyPr wrap="square" rtlCol="0">
            <a:spAutoFit/>
          </a:bodyPr>
          <a:lstStyle/>
          <a:p>
            <a:pPr algn="ctr"/>
            <a:r>
              <a:rPr lang="it-IT" sz="3200" b="1" dirty="0" smtClean="0">
                <a:solidFill>
                  <a:prstClr val="black"/>
                </a:solidFill>
              </a:rPr>
              <a:t>MODULI</a:t>
            </a:r>
          </a:p>
        </p:txBody>
      </p:sp>
      <p:sp>
        <p:nvSpPr>
          <p:cNvPr id="6" name="Rettangolo 5"/>
          <p:cNvSpPr/>
          <p:nvPr/>
        </p:nvSpPr>
        <p:spPr>
          <a:xfrm>
            <a:off x="2988860" y="4790364"/>
            <a:ext cx="3016155" cy="6823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7836089" y="2008495"/>
            <a:ext cx="1405719" cy="6823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3111690" y="2032879"/>
            <a:ext cx="2647665" cy="42644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3104866" y="3010566"/>
            <a:ext cx="2654489" cy="45596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p:cNvSpPr/>
          <p:nvPr/>
        </p:nvSpPr>
        <p:spPr>
          <a:xfrm>
            <a:off x="3104867" y="2517770"/>
            <a:ext cx="1235486" cy="42644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7739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1077218"/>
          </a:xfrm>
          <a:prstGeom prst="rect">
            <a:avLst/>
          </a:prstGeom>
          <a:noFill/>
        </p:spPr>
        <p:txBody>
          <a:bodyPr wrap="square" rtlCol="0">
            <a:spAutoFit/>
          </a:bodyPr>
          <a:lstStyle/>
          <a:p>
            <a:pPr algn="ctr"/>
            <a:r>
              <a:rPr lang="it-IT" sz="3200" b="1" dirty="0" smtClean="0">
                <a:solidFill>
                  <a:prstClr val="black"/>
                </a:solidFill>
              </a:rPr>
              <a:t>SPRING REST</a:t>
            </a:r>
          </a:p>
          <a:p>
            <a:pPr algn="ctr"/>
            <a:r>
              <a:rPr lang="it-IT" sz="3200" b="1" dirty="0" smtClean="0">
                <a:solidFill>
                  <a:prstClr val="black"/>
                </a:solidFill>
              </a:rPr>
              <a:t>CLIENT SENZA REST TEMPLATE</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REST</a:t>
              </a:r>
            </a:p>
          </p:txBody>
        </p:sp>
      </p:grpSp>
      <p:pic>
        <p:nvPicPr>
          <p:cNvPr id="3" name="Immagine 2"/>
          <p:cNvPicPr>
            <a:picLocks noChangeAspect="1"/>
          </p:cNvPicPr>
          <p:nvPr/>
        </p:nvPicPr>
        <p:blipFill>
          <a:blip r:embed="rId4"/>
          <a:stretch>
            <a:fillRect/>
          </a:stretch>
        </p:blipFill>
        <p:spPr>
          <a:xfrm>
            <a:off x="559652" y="1986543"/>
            <a:ext cx="7939304" cy="3655974"/>
          </a:xfrm>
          <a:prstGeom prst="rect">
            <a:avLst/>
          </a:prstGeom>
        </p:spPr>
      </p:pic>
      <p:sp>
        <p:nvSpPr>
          <p:cNvPr id="11" name="Fumetto 1 10"/>
          <p:cNvSpPr/>
          <p:nvPr/>
        </p:nvSpPr>
        <p:spPr>
          <a:xfrm>
            <a:off x="6592850" y="1906859"/>
            <a:ext cx="2930291" cy="415680"/>
          </a:xfrm>
          <a:prstGeom prst="wedgeRectCallout">
            <a:avLst>
              <a:gd name="adj1" fmla="val -52173"/>
              <a:gd name="adj2" fmla="val 94757"/>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Creazione del Client</a:t>
            </a:r>
            <a:endParaRPr lang="it-IT" b="1" dirty="0">
              <a:solidFill>
                <a:schemeClr val="tx1"/>
              </a:solidFill>
            </a:endParaRPr>
          </a:p>
        </p:txBody>
      </p:sp>
      <p:sp>
        <p:nvSpPr>
          <p:cNvPr id="12" name="Fumetto 1 11"/>
          <p:cNvSpPr/>
          <p:nvPr/>
        </p:nvSpPr>
        <p:spPr>
          <a:xfrm>
            <a:off x="8498956" y="2548556"/>
            <a:ext cx="2930291" cy="415680"/>
          </a:xfrm>
          <a:prstGeom prst="wedgeRectCallout">
            <a:avLst>
              <a:gd name="adj1" fmla="val -52173"/>
              <a:gd name="adj2" fmla="val 94757"/>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Creazione della richiesta</a:t>
            </a:r>
            <a:endParaRPr lang="it-IT" b="1" dirty="0">
              <a:solidFill>
                <a:schemeClr val="tx1"/>
              </a:solidFill>
            </a:endParaRPr>
          </a:p>
        </p:txBody>
      </p:sp>
      <p:sp>
        <p:nvSpPr>
          <p:cNvPr id="13" name="Fumetto 1 12"/>
          <p:cNvSpPr/>
          <p:nvPr/>
        </p:nvSpPr>
        <p:spPr>
          <a:xfrm>
            <a:off x="8498956" y="4834453"/>
            <a:ext cx="3165220" cy="415680"/>
          </a:xfrm>
          <a:prstGeom prst="wedgeRectCallout">
            <a:avLst>
              <a:gd name="adj1" fmla="val -64731"/>
              <a:gd name="adj2" fmla="val -125220"/>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smtClean="0">
                <a:solidFill>
                  <a:schemeClr val="tx1"/>
                </a:solidFill>
              </a:rPr>
              <a:t>Mapping</a:t>
            </a:r>
            <a:r>
              <a:rPr lang="it-IT" b="1" dirty="0" smtClean="0">
                <a:solidFill>
                  <a:schemeClr val="tx1"/>
                </a:solidFill>
              </a:rPr>
              <a:t> risposta nell’oggetto</a:t>
            </a:r>
            <a:endParaRPr lang="it-IT" b="1" dirty="0">
              <a:solidFill>
                <a:schemeClr val="tx1"/>
              </a:solidFill>
            </a:endParaRPr>
          </a:p>
        </p:txBody>
      </p:sp>
      <p:sp>
        <p:nvSpPr>
          <p:cNvPr id="14" name="Fumetto 1 13"/>
          <p:cNvSpPr/>
          <p:nvPr/>
        </p:nvSpPr>
        <p:spPr>
          <a:xfrm>
            <a:off x="7545903" y="3370656"/>
            <a:ext cx="2930291" cy="415680"/>
          </a:xfrm>
          <a:prstGeom prst="wedgeRectCallout">
            <a:avLst>
              <a:gd name="adj1" fmla="val -82998"/>
              <a:gd name="adj2" fmla="val 6230"/>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Esecuzione della richiesta</a:t>
            </a:r>
            <a:endParaRPr lang="it-IT" b="1" dirty="0">
              <a:solidFill>
                <a:schemeClr val="tx1"/>
              </a:solidFill>
            </a:endParaRPr>
          </a:p>
        </p:txBody>
      </p:sp>
    </p:spTree>
    <p:extLst>
      <p:ext uri="{BB962C8B-B14F-4D97-AF65-F5344CB8AC3E}">
        <p14:creationId xmlns:p14="http://schemas.microsoft.com/office/powerpoint/2010/main" val="373440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500"/>
                                        <p:tgtEl>
                                          <p:spTgt spid="11">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bg/>
                                          </p:spTgt>
                                        </p:tgtEl>
                                        <p:attrNameLst>
                                          <p:attrName>style.visibility</p:attrName>
                                        </p:attrNameLst>
                                      </p:cBhvr>
                                      <p:to>
                                        <p:strVal val="visible"/>
                                      </p:to>
                                    </p:set>
                                    <p:animEffect transition="in" filter="fade">
                                      <p:cBhvr>
                                        <p:cTn id="15" dur="500"/>
                                        <p:tgtEl>
                                          <p:spTgt spid="12">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bg/>
                                          </p:spTgt>
                                        </p:tgtEl>
                                        <p:attrNameLst>
                                          <p:attrName>style.visibility</p:attrName>
                                        </p:attrNameLst>
                                      </p:cBhvr>
                                      <p:to>
                                        <p:strVal val="visible"/>
                                      </p:to>
                                    </p:set>
                                    <p:animEffect transition="in" filter="fade">
                                      <p:cBhvr>
                                        <p:cTn id="23" dur="500"/>
                                        <p:tgtEl>
                                          <p:spTgt spid="13">
                                            <p:bg/>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500"/>
                                        <p:tgtEl>
                                          <p:spTgt spid="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bg/>
                                          </p:spTgt>
                                        </p:tgtEl>
                                        <p:attrNameLst>
                                          <p:attrName>style.visibility</p:attrName>
                                        </p:attrNameLst>
                                      </p:cBhvr>
                                      <p:to>
                                        <p:strVal val="visible"/>
                                      </p:to>
                                    </p:set>
                                    <p:animEffect transition="in" filter="fade">
                                      <p:cBhvr>
                                        <p:cTn id="31" dur="500"/>
                                        <p:tgtEl>
                                          <p:spTgt spid="14">
                                            <p:bg/>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fade">
                                      <p:cBhvr>
                                        <p:cTn id="3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animBg="1"/>
      <p:bldP spid="12" grpId="0" build="allAtOnce" animBg="1"/>
      <p:bldP spid="13" grpId="0" build="allAtOnce" animBg="1"/>
      <p:bldP spid="14" grpId="0" build="allAtOnce"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3"/>
          <a:stretch>
            <a:fillRect/>
          </a:stretch>
        </p:blipFill>
        <p:spPr>
          <a:xfrm>
            <a:off x="572923" y="1988945"/>
            <a:ext cx="7702146" cy="1293061"/>
          </a:xfrm>
          <a:prstGeom prst="rect">
            <a:avLst/>
          </a:prstGeom>
        </p:spPr>
      </p:pic>
      <p:sp>
        <p:nvSpPr>
          <p:cNvPr id="2" name="CasellaDiTesto 1"/>
          <p:cNvSpPr txBox="1"/>
          <p:nvPr/>
        </p:nvSpPr>
        <p:spPr>
          <a:xfrm>
            <a:off x="3257266" y="395784"/>
            <a:ext cx="5677469" cy="1077218"/>
          </a:xfrm>
          <a:prstGeom prst="rect">
            <a:avLst/>
          </a:prstGeom>
          <a:noFill/>
        </p:spPr>
        <p:txBody>
          <a:bodyPr wrap="square" rtlCol="0">
            <a:spAutoFit/>
          </a:bodyPr>
          <a:lstStyle/>
          <a:p>
            <a:pPr algn="ctr"/>
            <a:r>
              <a:rPr lang="it-IT" sz="3200" b="1" dirty="0" smtClean="0">
                <a:solidFill>
                  <a:prstClr val="black"/>
                </a:solidFill>
              </a:rPr>
              <a:t>SPRING REST</a:t>
            </a:r>
          </a:p>
          <a:p>
            <a:pPr algn="ctr"/>
            <a:r>
              <a:rPr lang="it-IT" sz="3200" b="1" dirty="0" smtClean="0">
                <a:solidFill>
                  <a:prstClr val="black"/>
                </a:solidFill>
              </a:rPr>
              <a:t>CLIENT CON REST TEMPLATE</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REST</a:t>
              </a:r>
            </a:p>
          </p:txBody>
        </p:sp>
      </p:grpSp>
      <p:sp>
        <p:nvSpPr>
          <p:cNvPr id="14" name="Fumetto 1 13"/>
          <p:cNvSpPr/>
          <p:nvPr/>
        </p:nvSpPr>
        <p:spPr>
          <a:xfrm>
            <a:off x="8733885" y="1728438"/>
            <a:ext cx="2930291" cy="613317"/>
          </a:xfrm>
          <a:prstGeom prst="wedgeRectCallout">
            <a:avLst>
              <a:gd name="adj1" fmla="val -68156"/>
              <a:gd name="adj2" fmla="val 89124"/>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Configurazione ed esecuzione della richiesta</a:t>
            </a:r>
            <a:endParaRPr lang="it-IT" b="1" dirty="0">
              <a:solidFill>
                <a:schemeClr val="tx1"/>
              </a:solidFill>
            </a:endParaRPr>
          </a:p>
        </p:txBody>
      </p:sp>
      <p:sp>
        <p:nvSpPr>
          <p:cNvPr id="15" name="CasellaDiTesto 14"/>
          <p:cNvSpPr txBox="1"/>
          <p:nvPr/>
        </p:nvSpPr>
        <p:spPr>
          <a:xfrm>
            <a:off x="711200" y="3118628"/>
            <a:ext cx="10752666" cy="4154984"/>
          </a:xfrm>
          <a:prstGeom prst="rect">
            <a:avLst/>
          </a:prstGeom>
          <a:noFill/>
        </p:spPr>
        <p:txBody>
          <a:bodyPr wrap="square" rtlCol="0">
            <a:spAutoFit/>
          </a:bodyPr>
          <a:lstStyle/>
          <a:p>
            <a:r>
              <a:rPr lang="it-IT" sz="2400" dirty="0" err="1" smtClean="0"/>
              <a:t>RestTemplate</a:t>
            </a:r>
            <a:r>
              <a:rPr lang="it-IT" sz="2400" dirty="0" smtClean="0"/>
              <a:t> offre le seguenti funzionalità in modo trasparente allo sviluppatore:</a:t>
            </a:r>
          </a:p>
          <a:p>
            <a:endParaRPr lang="it-IT" sz="1400" dirty="0" smtClean="0"/>
          </a:p>
          <a:p>
            <a:pPr marL="342900" indent="-342900">
              <a:buFont typeface="Arial" panose="020B0604020202020204" pitchFamily="34" charset="0"/>
              <a:buChar char="•"/>
            </a:pPr>
            <a:r>
              <a:rPr lang="it-IT" sz="2400" b="1" dirty="0" smtClean="0"/>
              <a:t>Inizializzazione del Client HTTP</a:t>
            </a:r>
          </a:p>
          <a:p>
            <a:pPr marL="342900" indent="-342900">
              <a:buFont typeface="Arial" panose="020B0604020202020204" pitchFamily="34" charset="0"/>
              <a:buChar char="•"/>
            </a:pPr>
            <a:r>
              <a:rPr lang="it-IT" sz="2400" b="1" dirty="0" smtClean="0"/>
              <a:t>Conversione automatica dell’oggetto ricevuto nel body utilizzando gli </a:t>
            </a:r>
            <a:r>
              <a:rPr lang="it-IT" sz="2400" b="1" i="1" dirty="0" smtClean="0"/>
              <a:t>HTTP </a:t>
            </a:r>
            <a:r>
              <a:rPr lang="it-IT" sz="2400" b="1" i="1" dirty="0" err="1" smtClean="0"/>
              <a:t>message</a:t>
            </a:r>
            <a:r>
              <a:rPr lang="it-IT" sz="2400" b="1" i="1" dirty="0" smtClean="0"/>
              <a:t> Converter</a:t>
            </a:r>
          </a:p>
          <a:p>
            <a:pPr marL="342900" indent="-342900">
              <a:buFont typeface="Arial" panose="020B0604020202020204" pitchFamily="34" charset="0"/>
              <a:buChar char="•"/>
            </a:pPr>
            <a:r>
              <a:rPr lang="it-IT" sz="2400" b="1" dirty="0" smtClean="0"/>
              <a:t>Gestione delle eccezioni, rilanciando in caso di errore l’eccezione</a:t>
            </a:r>
            <a:r>
              <a:rPr lang="it-IT" sz="2400" b="1" i="1" dirty="0" smtClean="0"/>
              <a:t> </a:t>
            </a:r>
            <a:r>
              <a:rPr lang="it-IT" sz="2400" b="1" i="1" dirty="0" err="1" smtClean="0"/>
              <a:t>RestClientException</a:t>
            </a:r>
            <a:r>
              <a:rPr lang="it-IT" sz="2400" b="1" i="1" dirty="0" smtClean="0"/>
              <a:t> (o una sua sottoclasse)</a:t>
            </a:r>
          </a:p>
          <a:p>
            <a:pPr marL="342900" indent="-342900">
              <a:buFont typeface="Arial" panose="020B0604020202020204" pitchFamily="34" charset="0"/>
              <a:buChar char="•"/>
            </a:pPr>
            <a:endParaRPr lang="it-IT" sz="2400" b="1" i="1" dirty="0"/>
          </a:p>
          <a:p>
            <a:endParaRPr lang="it-IT" sz="2400" dirty="0" smtClean="0"/>
          </a:p>
          <a:p>
            <a:pPr marL="342900" indent="-342900">
              <a:buFont typeface="Arial" panose="020B0604020202020204" pitchFamily="34" charset="0"/>
              <a:buChar char="•"/>
            </a:pPr>
            <a:endParaRPr lang="it-IT" sz="2400" b="1" i="1" dirty="0" smtClean="0"/>
          </a:p>
          <a:p>
            <a:pPr marL="822325" lvl="1" indent="-365125">
              <a:buFontTx/>
              <a:buChar char="-"/>
            </a:pPr>
            <a:endParaRPr lang="it-IT" sz="2400" i="1" dirty="0"/>
          </a:p>
        </p:txBody>
      </p:sp>
    </p:spTree>
    <p:extLst>
      <p:ext uri="{BB962C8B-B14F-4D97-AF65-F5344CB8AC3E}">
        <p14:creationId xmlns:p14="http://schemas.microsoft.com/office/powerpoint/2010/main" val="41490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animEffect transition="in" filter="fade">
                                      <p:cBhvr>
                                        <p:cTn id="7" dur="500"/>
                                        <p:tgtEl>
                                          <p:spTgt spid="1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allAtOnce"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a:t>
            </a:r>
            <a:r>
              <a:rPr lang="it-IT" sz="3200" b="1" dirty="0" smtClean="0">
                <a:solidFill>
                  <a:prstClr val="black"/>
                </a:solidFill>
              </a:rPr>
              <a:t>REST - TEST</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REST</a:t>
              </a:r>
            </a:p>
          </p:txBody>
        </p:sp>
      </p:grpSp>
      <p:sp>
        <p:nvSpPr>
          <p:cNvPr id="7" name="CasellaDiTesto 6"/>
          <p:cNvSpPr txBox="1"/>
          <p:nvPr/>
        </p:nvSpPr>
        <p:spPr>
          <a:xfrm>
            <a:off x="795867" y="1180100"/>
            <a:ext cx="10752666" cy="830997"/>
          </a:xfrm>
          <a:prstGeom prst="rect">
            <a:avLst/>
          </a:prstGeom>
          <a:noFill/>
        </p:spPr>
        <p:txBody>
          <a:bodyPr wrap="square" rtlCol="0">
            <a:spAutoFit/>
          </a:bodyPr>
          <a:lstStyle/>
          <a:p>
            <a:r>
              <a:rPr lang="it-IT" sz="2400" dirty="0" smtClean="0"/>
              <a:t>Spring ci permette in fase di test di </a:t>
            </a:r>
            <a:r>
              <a:rPr lang="it-IT" sz="2400" dirty="0" err="1" smtClean="0"/>
              <a:t>Mockare</a:t>
            </a:r>
            <a:r>
              <a:rPr lang="it-IT" sz="2400" dirty="0" smtClean="0"/>
              <a:t> il nostro controller e di testare le richieste associate:</a:t>
            </a:r>
            <a:endParaRPr lang="it-IT" sz="2400" b="1" i="1" dirty="0"/>
          </a:p>
        </p:txBody>
      </p:sp>
      <p:pic>
        <p:nvPicPr>
          <p:cNvPr id="8" name="Immagine 7"/>
          <p:cNvPicPr>
            <a:picLocks noChangeAspect="1"/>
          </p:cNvPicPr>
          <p:nvPr/>
        </p:nvPicPr>
        <p:blipFill>
          <a:blip r:embed="rId4"/>
          <a:stretch>
            <a:fillRect/>
          </a:stretch>
        </p:blipFill>
        <p:spPr>
          <a:xfrm>
            <a:off x="346269" y="2315172"/>
            <a:ext cx="11499462" cy="2683548"/>
          </a:xfrm>
          <a:prstGeom prst="rect">
            <a:avLst/>
          </a:prstGeom>
        </p:spPr>
      </p:pic>
      <p:sp>
        <p:nvSpPr>
          <p:cNvPr id="9" name="CasellaDiTesto 8"/>
          <p:cNvSpPr txBox="1"/>
          <p:nvPr/>
        </p:nvSpPr>
        <p:spPr>
          <a:xfrm>
            <a:off x="880532" y="5472435"/>
            <a:ext cx="10566400" cy="461665"/>
          </a:xfrm>
          <a:prstGeom prst="rect">
            <a:avLst/>
          </a:prstGeom>
          <a:solidFill>
            <a:srgbClr val="92D050"/>
          </a:solidFill>
        </p:spPr>
        <p:txBody>
          <a:bodyPr wrap="square" rtlCol="0">
            <a:spAutoFit/>
          </a:bodyPr>
          <a:lstStyle/>
          <a:p>
            <a:pPr algn="ctr"/>
            <a:r>
              <a:rPr lang="it-IT" sz="2400" b="1" dirty="0"/>
              <a:t>E</a:t>
            </a:r>
            <a:r>
              <a:rPr lang="it-IT" sz="2400" b="1" dirty="0" smtClean="0"/>
              <a:t>sempio </a:t>
            </a:r>
            <a:r>
              <a:rPr lang="it-IT" sz="2400" b="1" dirty="0" smtClean="0"/>
              <a:t>completo su </a:t>
            </a:r>
            <a:r>
              <a:rPr lang="it-IT" sz="2400" b="1" dirty="0" smtClean="0"/>
              <a:t>codice</a:t>
            </a:r>
          </a:p>
        </p:txBody>
      </p:sp>
    </p:spTree>
    <p:extLst>
      <p:ext uri="{BB962C8B-B14F-4D97-AF65-F5344CB8AC3E}">
        <p14:creationId xmlns:p14="http://schemas.microsoft.com/office/powerpoint/2010/main" val="42713769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BATCH</a:t>
            </a:r>
            <a:endParaRPr lang="it-IT" sz="3200" b="1" dirty="0">
              <a:solidFill>
                <a:prstClr val="black"/>
              </a:solidFill>
            </a:endParaRPr>
          </a:p>
        </p:txBody>
      </p:sp>
      <p:grpSp>
        <p:nvGrpSpPr>
          <p:cNvPr id="9" name="Gruppo 8"/>
          <p:cNvGrpSpPr/>
          <p:nvPr/>
        </p:nvGrpSpPr>
        <p:grpSpPr>
          <a:xfrm>
            <a:off x="996287" y="1099305"/>
            <a:ext cx="10058400" cy="1472964"/>
            <a:chOff x="996287" y="1099305"/>
            <a:chExt cx="10058400" cy="1472964"/>
          </a:xfrm>
        </p:grpSpPr>
        <p:sp>
          <p:nvSpPr>
            <p:cNvPr id="10" name="CasellaDiTesto 9"/>
            <p:cNvSpPr txBox="1"/>
            <p:nvPr/>
          </p:nvSpPr>
          <p:spPr>
            <a:xfrm>
              <a:off x="996287" y="1741272"/>
              <a:ext cx="10058400" cy="830997"/>
            </a:xfrm>
            <a:prstGeom prst="rect">
              <a:avLst/>
            </a:prstGeom>
            <a:noFill/>
          </p:spPr>
          <p:txBody>
            <a:bodyPr wrap="square" rtlCol="0">
              <a:spAutoFit/>
            </a:bodyPr>
            <a:lstStyle/>
            <a:p>
              <a:pPr marL="342900" indent="-342900">
                <a:buFont typeface="Arial" panose="020B0604020202020204" pitchFamily="34" charset="0"/>
                <a:buChar char="•"/>
              </a:pPr>
              <a:r>
                <a:rPr lang="it-IT" sz="2400" dirty="0" smtClean="0"/>
                <a:t>Elaborare in modo parallelizzato una grande quantità di dati</a:t>
              </a:r>
            </a:p>
            <a:p>
              <a:pPr marL="342900" indent="-342900">
                <a:buFont typeface="Arial" panose="020B0604020202020204" pitchFamily="34" charset="0"/>
                <a:buChar char="•"/>
              </a:pPr>
              <a:r>
                <a:rPr lang="it-IT" sz="2400" dirty="0" smtClean="0"/>
                <a:t>Possibilità di suddividere l’elaborazione dei dati in </a:t>
              </a:r>
              <a:r>
                <a:rPr lang="it-IT" sz="2400" dirty="0" err="1"/>
                <a:t>S</a:t>
              </a:r>
              <a:r>
                <a:rPr lang="it-IT" sz="2400" dirty="0" err="1" smtClean="0"/>
                <a:t>tep</a:t>
              </a:r>
              <a:r>
                <a:rPr lang="it-IT" sz="2400" dirty="0" smtClean="0"/>
                <a:t> configurabili</a:t>
              </a:r>
            </a:p>
          </p:txBody>
        </p:sp>
        <p:sp>
          <p:nvSpPr>
            <p:cNvPr id="11" name="CasellaDiTesto 10"/>
            <p:cNvSpPr txBox="1"/>
            <p:nvPr/>
          </p:nvSpPr>
          <p:spPr>
            <a:xfrm>
              <a:off x="996287" y="1099305"/>
              <a:ext cx="2588161" cy="523220"/>
            </a:xfrm>
            <a:prstGeom prst="rect">
              <a:avLst/>
            </a:prstGeom>
            <a:noFill/>
          </p:spPr>
          <p:txBody>
            <a:bodyPr wrap="square" rtlCol="0">
              <a:spAutoFit/>
            </a:bodyPr>
            <a:lstStyle/>
            <a:p>
              <a:r>
                <a:rPr lang="it-IT" sz="2800" b="1" dirty="0" smtClean="0">
                  <a:solidFill>
                    <a:srgbClr val="92D050"/>
                  </a:solidFill>
                  <a:latin typeface="Arial Black" pitchFamily="34" charset="0"/>
                </a:rPr>
                <a:t>Problema</a:t>
              </a:r>
              <a:endParaRPr lang="it-IT" sz="1600" b="1" dirty="0" smtClean="0">
                <a:solidFill>
                  <a:srgbClr val="92D050"/>
                </a:solidFill>
                <a:latin typeface="Arial Black" pitchFamily="34" charset="0"/>
              </a:endParaRPr>
            </a:p>
          </p:txBody>
        </p:sp>
      </p:grpSp>
      <p:grpSp>
        <p:nvGrpSpPr>
          <p:cNvPr id="12" name="Gruppo 11"/>
          <p:cNvGrpSpPr/>
          <p:nvPr/>
        </p:nvGrpSpPr>
        <p:grpSpPr>
          <a:xfrm>
            <a:off x="990191" y="3397497"/>
            <a:ext cx="10070592" cy="2101899"/>
            <a:chOff x="990191" y="2726937"/>
            <a:chExt cx="10070592" cy="2101899"/>
          </a:xfrm>
        </p:grpSpPr>
        <p:sp>
          <p:nvSpPr>
            <p:cNvPr id="13" name="CasellaDiTesto 12"/>
            <p:cNvSpPr txBox="1"/>
            <p:nvPr/>
          </p:nvSpPr>
          <p:spPr>
            <a:xfrm>
              <a:off x="990191" y="2726937"/>
              <a:ext cx="2588161" cy="523220"/>
            </a:xfrm>
            <a:prstGeom prst="rect">
              <a:avLst/>
            </a:prstGeom>
            <a:noFill/>
          </p:spPr>
          <p:txBody>
            <a:bodyPr wrap="square" rtlCol="0">
              <a:spAutoFit/>
            </a:bodyPr>
            <a:lstStyle/>
            <a:p>
              <a:r>
                <a:rPr lang="it-IT" sz="2800" b="1" dirty="0" smtClean="0">
                  <a:solidFill>
                    <a:srgbClr val="92D050"/>
                  </a:solidFill>
                  <a:latin typeface="Arial Black" pitchFamily="34" charset="0"/>
                </a:rPr>
                <a:t>Soluzione</a:t>
              </a:r>
              <a:endParaRPr lang="it-IT" sz="1600" b="1" dirty="0" smtClean="0">
                <a:solidFill>
                  <a:srgbClr val="92D050"/>
                </a:solidFill>
                <a:latin typeface="Arial Black" pitchFamily="34" charset="0"/>
              </a:endParaRPr>
            </a:p>
          </p:txBody>
        </p:sp>
        <p:sp>
          <p:nvSpPr>
            <p:cNvPr id="14" name="CasellaDiTesto 13"/>
            <p:cNvSpPr txBox="1"/>
            <p:nvPr/>
          </p:nvSpPr>
          <p:spPr>
            <a:xfrm>
              <a:off x="1002383" y="3259176"/>
              <a:ext cx="10058400" cy="1569660"/>
            </a:xfrm>
            <a:prstGeom prst="rect">
              <a:avLst/>
            </a:prstGeom>
            <a:noFill/>
          </p:spPr>
          <p:txBody>
            <a:bodyPr wrap="square" rtlCol="0">
              <a:spAutoFit/>
            </a:bodyPr>
            <a:lstStyle/>
            <a:p>
              <a:pPr marL="342900" indent="-342900">
                <a:buFont typeface="Arial" panose="020B0604020202020204" pitchFamily="34" charset="0"/>
                <a:buChar char="•"/>
              </a:pPr>
              <a:r>
                <a:rPr lang="it-IT" sz="2400" dirty="0" smtClean="0"/>
                <a:t>Suddividere il </a:t>
              </a:r>
              <a:r>
                <a:rPr lang="it-IT" sz="2400" dirty="0" err="1" smtClean="0"/>
                <a:t>processamento</a:t>
              </a:r>
              <a:r>
                <a:rPr lang="it-IT" sz="2400" dirty="0" smtClean="0"/>
                <a:t> dei dati in Job e </a:t>
              </a:r>
              <a:r>
                <a:rPr lang="it-IT" sz="2400" dirty="0" err="1" smtClean="0"/>
                <a:t>Step</a:t>
              </a:r>
              <a:r>
                <a:rPr lang="it-IT" sz="2400" dirty="0" smtClean="0"/>
                <a:t>, altamente configurabili in termini di ripetizioni, gestioni degli errori e gestione condizionale del flusso dati</a:t>
              </a:r>
            </a:p>
            <a:p>
              <a:pPr marL="342900" indent="-342900">
                <a:buFont typeface="Arial" panose="020B0604020202020204" pitchFamily="34" charset="0"/>
                <a:buChar char="•"/>
              </a:pPr>
              <a:endParaRPr lang="it-IT" sz="2400" dirty="0" smtClean="0"/>
            </a:p>
          </p:txBody>
        </p:sp>
      </p:grpSp>
    </p:spTree>
    <p:extLst>
      <p:ext uri="{BB962C8B-B14F-4D97-AF65-F5344CB8AC3E}">
        <p14:creationId xmlns:p14="http://schemas.microsoft.com/office/powerpoint/2010/main" val="19874578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BATCH</a:t>
            </a:r>
            <a:endParaRPr lang="it-IT" sz="3200" b="1" dirty="0">
              <a:solidFill>
                <a:prstClr val="black"/>
              </a:solidFill>
            </a:endParaRPr>
          </a:p>
        </p:txBody>
      </p:sp>
      <p:grpSp>
        <p:nvGrpSpPr>
          <p:cNvPr id="4" name="Gruppo 5"/>
          <p:cNvGrpSpPr/>
          <p:nvPr/>
        </p:nvGrpSpPr>
        <p:grpSpPr>
          <a:xfrm>
            <a:off x="9956801" y="0"/>
            <a:ext cx="2354145" cy="800942"/>
            <a:chOff x="9956801" y="0"/>
            <a:chExt cx="2354145"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716322" y="237068"/>
              <a:ext cx="1594624" cy="461665"/>
            </a:xfrm>
            <a:prstGeom prst="rect">
              <a:avLst/>
            </a:prstGeom>
            <a:noFill/>
          </p:spPr>
          <p:txBody>
            <a:bodyPr wrap="square" rtlCol="0">
              <a:spAutoFit/>
            </a:bodyPr>
            <a:lstStyle/>
            <a:p>
              <a:r>
                <a:rPr lang="it-IT" sz="2400" b="1" dirty="0" smtClean="0">
                  <a:solidFill>
                    <a:srgbClr val="92D050"/>
                  </a:solidFill>
                  <a:latin typeface="Arial Black" pitchFamily="34" charset="0"/>
                </a:rPr>
                <a:t> BATCH</a:t>
              </a:r>
            </a:p>
          </p:txBody>
        </p:sp>
      </p:grpSp>
      <p:sp>
        <p:nvSpPr>
          <p:cNvPr id="3" name="Rettangolo 2"/>
          <p:cNvSpPr/>
          <p:nvPr/>
        </p:nvSpPr>
        <p:spPr>
          <a:xfrm>
            <a:off x="819041" y="1131248"/>
            <a:ext cx="10593373" cy="5016758"/>
          </a:xfrm>
          <a:prstGeom prst="rect">
            <a:avLst/>
          </a:prstGeom>
          <a:noFill/>
        </p:spPr>
        <p:txBody>
          <a:bodyPr wrap="square" lIns="91440" tIns="45720" rIns="91440" bIns="45720">
            <a:spAutoFit/>
          </a:bodyPr>
          <a:lstStyle/>
          <a:p>
            <a:r>
              <a:rPr lang="it-IT" sz="2400" dirty="0"/>
              <a:t>Spring Batch offre funzioni e tecniche per l’elaborazione di grandi volumi di </a:t>
            </a:r>
            <a:r>
              <a:rPr lang="it-IT" sz="2400" dirty="0" smtClean="0"/>
              <a:t>dati, prestandosi ad operazioni </a:t>
            </a:r>
            <a:r>
              <a:rPr lang="it-IT" sz="2400" dirty="0"/>
              <a:t>di </a:t>
            </a:r>
            <a:r>
              <a:rPr lang="it-IT" sz="2400" dirty="0" err="1"/>
              <a:t>logging</a:t>
            </a:r>
            <a:r>
              <a:rPr lang="it-IT" sz="2400" dirty="0"/>
              <a:t>/</a:t>
            </a:r>
            <a:r>
              <a:rPr lang="it-IT" sz="2400" dirty="0" err="1"/>
              <a:t>tracing</a:t>
            </a:r>
            <a:r>
              <a:rPr lang="it-IT" sz="2400" dirty="0"/>
              <a:t>, </a:t>
            </a:r>
            <a:r>
              <a:rPr lang="it-IT" sz="2400" dirty="0" err="1"/>
              <a:t>processamento</a:t>
            </a:r>
            <a:r>
              <a:rPr lang="it-IT" sz="2400" dirty="0"/>
              <a:t> di </a:t>
            </a:r>
            <a:r>
              <a:rPr lang="it-IT" sz="2400" dirty="0" smtClean="0"/>
              <a:t>statistiche</a:t>
            </a:r>
            <a:r>
              <a:rPr lang="it-IT" sz="2400" dirty="0"/>
              <a:t> </a:t>
            </a:r>
            <a:r>
              <a:rPr lang="it-IT" sz="2400" dirty="0" smtClean="0"/>
              <a:t>e lavorazione di file con numerosi record.</a:t>
            </a:r>
          </a:p>
          <a:p>
            <a:pPr algn="ctr"/>
            <a:endParaRPr lang="it-IT" sz="1200" dirty="0"/>
          </a:p>
          <a:p>
            <a:r>
              <a:rPr lang="it-IT" sz="2400" dirty="0" smtClean="0"/>
              <a:t>In particolar modo offre le seguenti </a:t>
            </a:r>
            <a:r>
              <a:rPr lang="it-IT" sz="2400" dirty="0" err="1" smtClean="0"/>
              <a:t>features</a:t>
            </a:r>
            <a:r>
              <a:rPr lang="it-IT" sz="2400" dirty="0" smtClean="0"/>
              <a:t>:</a:t>
            </a:r>
          </a:p>
          <a:p>
            <a:pPr marL="342900" indent="-342900">
              <a:buFont typeface="Arial" panose="020B0604020202020204" pitchFamily="34" charset="0"/>
              <a:buChar char="•"/>
            </a:pPr>
            <a:r>
              <a:rPr lang="it-IT" sz="2400" dirty="0" smtClean="0"/>
              <a:t>Gestione delle transazioni</a:t>
            </a:r>
          </a:p>
          <a:p>
            <a:pPr marL="342900" indent="-342900">
              <a:buFont typeface="Arial" panose="020B0604020202020204" pitchFamily="34" charset="0"/>
              <a:buChar char="•"/>
            </a:pPr>
            <a:r>
              <a:rPr lang="it-IT" sz="2400" dirty="0" err="1" smtClean="0"/>
              <a:t>Chunk</a:t>
            </a:r>
            <a:r>
              <a:rPr lang="it-IT" sz="2400" dirty="0" smtClean="0"/>
              <a:t> </a:t>
            </a:r>
            <a:r>
              <a:rPr lang="it-IT" sz="2400" dirty="0" err="1" smtClean="0"/>
              <a:t>based</a:t>
            </a:r>
            <a:r>
              <a:rPr lang="it-IT" sz="2400" dirty="0" smtClean="0"/>
              <a:t> processing</a:t>
            </a:r>
          </a:p>
          <a:p>
            <a:pPr marL="342900" indent="-342900">
              <a:buFont typeface="Arial" panose="020B0604020202020204" pitchFamily="34" charset="0"/>
              <a:buChar char="•"/>
            </a:pPr>
            <a:r>
              <a:rPr lang="it-IT" sz="2400" dirty="0" err="1" smtClean="0"/>
              <a:t>Declarative</a:t>
            </a:r>
            <a:r>
              <a:rPr lang="it-IT" sz="2400" dirty="0" smtClean="0"/>
              <a:t> I/O</a:t>
            </a:r>
          </a:p>
          <a:p>
            <a:pPr marL="342900" indent="-342900">
              <a:buFont typeface="Arial" panose="020B0604020202020204" pitchFamily="34" charset="0"/>
              <a:buChar char="•"/>
            </a:pPr>
            <a:r>
              <a:rPr lang="it-IT" sz="2400" dirty="0" smtClean="0"/>
              <a:t>Start/Stop/</a:t>
            </a:r>
            <a:r>
              <a:rPr lang="it-IT" sz="2400" dirty="0" err="1" smtClean="0"/>
              <a:t>Restart</a:t>
            </a:r>
            <a:r>
              <a:rPr lang="it-IT" sz="2400" b="1" dirty="0" smtClean="0">
                <a:solidFill>
                  <a:srgbClr val="FF0000"/>
                </a:solidFill>
              </a:rPr>
              <a:t> </a:t>
            </a:r>
          </a:p>
          <a:p>
            <a:pPr marL="342900" indent="-342900">
              <a:buFont typeface="Arial" panose="020B0604020202020204" pitchFamily="34" charset="0"/>
              <a:buChar char="•"/>
            </a:pPr>
            <a:r>
              <a:rPr lang="it-IT" sz="2400" dirty="0" err="1" smtClean="0"/>
              <a:t>Retry</a:t>
            </a:r>
            <a:r>
              <a:rPr lang="it-IT" sz="2400" dirty="0" smtClean="0"/>
              <a:t>/</a:t>
            </a:r>
            <a:r>
              <a:rPr lang="it-IT" sz="2400" dirty="0" err="1" smtClean="0"/>
              <a:t>Skip</a:t>
            </a:r>
            <a:endParaRPr lang="it-IT" sz="2400" dirty="0" smtClean="0"/>
          </a:p>
          <a:p>
            <a:pPr marL="342900" indent="-342900">
              <a:buFont typeface="Arial" panose="020B0604020202020204" pitchFamily="34" charset="0"/>
              <a:buChar char="•"/>
            </a:pPr>
            <a:r>
              <a:rPr lang="it-IT" sz="2400" dirty="0" smtClean="0"/>
              <a:t>Interfaccia Web di amministrazione</a:t>
            </a:r>
          </a:p>
          <a:p>
            <a:pPr marL="342900" indent="-342900">
              <a:buFont typeface="Arial" panose="020B0604020202020204" pitchFamily="34" charset="0"/>
              <a:buChar char="•"/>
            </a:pPr>
            <a:endParaRPr lang="it-IT" sz="1600" dirty="0"/>
          </a:p>
          <a:p>
            <a:r>
              <a:rPr lang="it-IT" sz="2400" dirty="0" smtClean="0"/>
              <a:t>Con le sue caratteristiche risulta un ottimo strumento per l’implementazione di processi ETL (</a:t>
            </a:r>
            <a:r>
              <a:rPr lang="it-IT" sz="2400" dirty="0" err="1" smtClean="0"/>
              <a:t>Extract</a:t>
            </a:r>
            <a:r>
              <a:rPr lang="it-IT" sz="2400" dirty="0" smtClean="0"/>
              <a:t>, </a:t>
            </a:r>
            <a:r>
              <a:rPr lang="it-IT" sz="2400" dirty="0" err="1" smtClean="0"/>
              <a:t>Transform</a:t>
            </a:r>
            <a:r>
              <a:rPr lang="it-IT" sz="2400" dirty="0"/>
              <a:t>,</a:t>
            </a:r>
            <a:r>
              <a:rPr lang="it-IT" sz="2400" dirty="0" smtClean="0"/>
              <a:t> </a:t>
            </a:r>
            <a:r>
              <a:rPr lang="it-IT" sz="2400" dirty="0" err="1" smtClean="0"/>
              <a:t>Load</a:t>
            </a:r>
            <a:r>
              <a:rPr lang="it-IT" sz="2400" dirty="0" smtClean="0"/>
              <a:t>)</a:t>
            </a:r>
            <a:endParaRPr lang="it-IT" sz="2400" dirty="0"/>
          </a:p>
        </p:txBody>
      </p:sp>
    </p:spTree>
    <p:extLst>
      <p:ext uri="{BB962C8B-B14F-4D97-AF65-F5344CB8AC3E}">
        <p14:creationId xmlns:p14="http://schemas.microsoft.com/office/powerpoint/2010/main" val="16211394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BATCH</a:t>
            </a:r>
            <a:endParaRPr lang="it-IT" sz="3200" b="1" dirty="0">
              <a:solidFill>
                <a:prstClr val="black"/>
              </a:solidFill>
            </a:endParaRPr>
          </a:p>
        </p:txBody>
      </p:sp>
      <p:grpSp>
        <p:nvGrpSpPr>
          <p:cNvPr id="4" name="Gruppo 5"/>
          <p:cNvGrpSpPr/>
          <p:nvPr/>
        </p:nvGrpSpPr>
        <p:grpSpPr>
          <a:xfrm>
            <a:off x="9956801" y="0"/>
            <a:ext cx="2354145" cy="800942"/>
            <a:chOff x="9956801" y="0"/>
            <a:chExt cx="2354145"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716322" y="237068"/>
              <a:ext cx="1594624" cy="461665"/>
            </a:xfrm>
            <a:prstGeom prst="rect">
              <a:avLst/>
            </a:prstGeom>
            <a:noFill/>
          </p:spPr>
          <p:txBody>
            <a:bodyPr wrap="square" rtlCol="0">
              <a:spAutoFit/>
            </a:bodyPr>
            <a:lstStyle/>
            <a:p>
              <a:r>
                <a:rPr lang="it-IT" sz="2400" b="1" dirty="0" smtClean="0">
                  <a:solidFill>
                    <a:srgbClr val="92D050"/>
                  </a:solidFill>
                  <a:latin typeface="Arial Black" pitchFamily="34" charset="0"/>
                </a:rPr>
                <a:t> BATCH</a:t>
              </a:r>
            </a:p>
          </p:txBody>
        </p:sp>
      </p:grpSp>
      <p:sp>
        <p:nvSpPr>
          <p:cNvPr id="3" name="Rettangolo 2"/>
          <p:cNvSpPr/>
          <p:nvPr/>
        </p:nvSpPr>
        <p:spPr>
          <a:xfrm>
            <a:off x="819041" y="1075493"/>
            <a:ext cx="10593373" cy="461665"/>
          </a:xfrm>
          <a:prstGeom prst="rect">
            <a:avLst/>
          </a:prstGeom>
          <a:noFill/>
        </p:spPr>
        <p:txBody>
          <a:bodyPr wrap="square" lIns="91440" tIns="45720" rIns="91440" bIns="45720">
            <a:spAutoFit/>
          </a:bodyPr>
          <a:lstStyle/>
          <a:p>
            <a:pPr algn="ctr"/>
            <a:r>
              <a:rPr lang="it-IT" sz="2400" u="sng" dirty="0" smtClean="0"/>
              <a:t>Spring batch non è uno schedulatore di Job.</a:t>
            </a:r>
            <a:r>
              <a:rPr lang="it-IT" sz="2400" u="sng" dirty="0"/>
              <a:t> </a:t>
            </a:r>
            <a:endParaRPr lang="it-IT" sz="2400" u="sng" dirty="0" smtClean="0"/>
          </a:p>
        </p:txBody>
      </p:sp>
      <p:grpSp>
        <p:nvGrpSpPr>
          <p:cNvPr id="13" name="Gruppo 12"/>
          <p:cNvGrpSpPr/>
          <p:nvPr/>
        </p:nvGrpSpPr>
        <p:grpSpPr>
          <a:xfrm>
            <a:off x="1519808" y="1749328"/>
            <a:ext cx="9152384" cy="1942706"/>
            <a:chOff x="1519808" y="1905442"/>
            <a:chExt cx="9152384" cy="1942706"/>
          </a:xfrm>
        </p:grpSpPr>
        <p:grpSp>
          <p:nvGrpSpPr>
            <p:cNvPr id="10" name="Gruppo 9"/>
            <p:cNvGrpSpPr/>
            <p:nvPr/>
          </p:nvGrpSpPr>
          <p:grpSpPr>
            <a:xfrm>
              <a:off x="1519808" y="1905442"/>
              <a:ext cx="9152384" cy="1942706"/>
              <a:chOff x="1537915" y="1905442"/>
              <a:chExt cx="9152384" cy="1942706"/>
            </a:xfrm>
          </p:grpSpPr>
          <p:sp>
            <p:nvSpPr>
              <p:cNvPr id="7" name="Rettangolo 6"/>
              <p:cNvSpPr/>
              <p:nvPr/>
            </p:nvSpPr>
            <p:spPr>
              <a:xfrm>
                <a:off x="1537915" y="1909156"/>
                <a:ext cx="5130513" cy="1938992"/>
              </a:xfrm>
              <a:prstGeom prst="rect">
                <a:avLst/>
              </a:prstGeom>
              <a:noFill/>
            </p:spPr>
            <p:txBody>
              <a:bodyPr wrap="square" lIns="91440" tIns="45720" rIns="91440" bIns="45720">
                <a:spAutoFit/>
              </a:bodyPr>
              <a:lstStyle/>
              <a:p>
                <a:pPr algn="ctr"/>
                <a:r>
                  <a:rPr lang="it-IT" sz="2400" b="1" dirty="0" smtClean="0"/>
                  <a:t>Spring Batch</a:t>
                </a:r>
              </a:p>
              <a:p>
                <a:pPr algn="ctr"/>
                <a:endParaRPr lang="it-IT" sz="2400" dirty="0"/>
              </a:p>
              <a:p>
                <a:pPr algn="ctr"/>
                <a:r>
                  <a:rPr lang="it-IT" sz="2400" dirty="0" smtClean="0"/>
                  <a:t>Offre funzionalità per </a:t>
                </a:r>
              </a:p>
              <a:p>
                <a:pPr algn="ctr"/>
                <a:r>
                  <a:rPr lang="it-IT" sz="2400" dirty="0"/>
                  <a:t>l</a:t>
                </a:r>
                <a:r>
                  <a:rPr lang="it-IT" sz="2400" dirty="0" smtClean="0"/>
                  <a:t>avorare grandi volumi </a:t>
                </a:r>
              </a:p>
              <a:p>
                <a:pPr algn="ctr"/>
                <a:r>
                  <a:rPr lang="it-IT" sz="2400" dirty="0" smtClean="0"/>
                  <a:t>di dati</a:t>
                </a:r>
              </a:p>
            </p:txBody>
          </p:sp>
          <p:sp>
            <p:nvSpPr>
              <p:cNvPr id="9" name="Rettangolo 8"/>
              <p:cNvSpPr/>
              <p:nvPr/>
            </p:nvSpPr>
            <p:spPr>
              <a:xfrm>
                <a:off x="5559786" y="1905442"/>
                <a:ext cx="5130513" cy="1569660"/>
              </a:xfrm>
              <a:prstGeom prst="rect">
                <a:avLst/>
              </a:prstGeom>
              <a:noFill/>
            </p:spPr>
            <p:txBody>
              <a:bodyPr wrap="square" lIns="91440" tIns="45720" rIns="91440" bIns="45720">
                <a:spAutoFit/>
              </a:bodyPr>
              <a:lstStyle/>
              <a:p>
                <a:pPr algn="ctr"/>
                <a:r>
                  <a:rPr lang="it-IT" sz="2400" b="1" dirty="0" err="1" smtClean="0"/>
                  <a:t>Quartz</a:t>
                </a:r>
                <a:endParaRPr lang="it-IT" sz="2400" b="1" dirty="0" smtClean="0"/>
              </a:p>
              <a:p>
                <a:pPr algn="ctr"/>
                <a:endParaRPr lang="it-IT" sz="2400" b="1" dirty="0"/>
              </a:p>
              <a:p>
                <a:pPr algn="ctr"/>
                <a:r>
                  <a:rPr lang="it-IT" sz="2400" dirty="0" smtClean="0"/>
                  <a:t>Offre funzionalità per </a:t>
                </a:r>
              </a:p>
              <a:p>
                <a:pPr algn="ctr"/>
                <a:r>
                  <a:rPr lang="it-IT" sz="2400" dirty="0" smtClean="0"/>
                  <a:t>schedulare i task</a:t>
                </a:r>
              </a:p>
            </p:txBody>
          </p:sp>
        </p:grpSp>
        <p:cxnSp>
          <p:nvCxnSpPr>
            <p:cNvPr id="12" name="Connettore diritto 11"/>
            <p:cNvCxnSpPr/>
            <p:nvPr/>
          </p:nvCxnSpPr>
          <p:spPr>
            <a:xfrm>
              <a:off x="6096000" y="1905442"/>
              <a:ext cx="19727" cy="1863670"/>
            </a:xfrm>
            <a:prstGeom prst="line">
              <a:avLst/>
            </a:prstGeom>
            <a:ln w="41275"/>
          </p:spPr>
          <p:style>
            <a:lnRef idx="1">
              <a:schemeClr val="accent6"/>
            </a:lnRef>
            <a:fillRef idx="0">
              <a:schemeClr val="accent6"/>
            </a:fillRef>
            <a:effectRef idx="0">
              <a:schemeClr val="accent6"/>
            </a:effectRef>
            <a:fontRef idx="minor">
              <a:schemeClr val="tx1"/>
            </a:fontRef>
          </p:style>
        </p:cxnSp>
      </p:grpSp>
      <p:sp>
        <p:nvSpPr>
          <p:cNvPr id="14" name="Rettangolo 13"/>
          <p:cNvSpPr/>
          <p:nvPr/>
        </p:nvSpPr>
        <p:spPr>
          <a:xfrm>
            <a:off x="804174" y="3870728"/>
            <a:ext cx="10593373" cy="2308324"/>
          </a:xfrm>
          <a:prstGeom prst="rect">
            <a:avLst/>
          </a:prstGeom>
          <a:noFill/>
        </p:spPr>
        <p:txBody>
          <a:bodyPr wrap="square" lIns="91440" tIns="45720" rIns="91440" bIns="45720">
            <a:spAutoFit/>
          </a:bodyPr>
          <a:lstStyle/>
          <a:p>
            <a:pPr algn="ctr"/>
            <a:r>
              <a:rPr lang="it-IT" sz="2400" dirty="0" smtClean="0"/>
              <a:t>Spring Batch permette la schedulazione sequenziale e non </a:t>
            </a:r>
            <a:r>
              <a:rPr lang="it-IT" sz="2400" dirty="0" smtClean="0"/>
              <a:t>dei </a:t>
            </a:r>
            <a:r>
              <a:rPr lang="it-IT" sz="2400" dirty="0" smtClean="0"/>
              <a:t>propri job ma si consiglia di utilizzare un </a:t>
            </a:r>
            <a:r>
              <a:rPr lang="it-IT" sz="2400" dirty="0" err="1" smtClean="0"/>
              <a:t>tool</a:t>
            </a:r>
            <a:r>
              <a:rPr lang="it-IT" sz="2400" dirty="0" smtClean="0"/>
              <a:t> specifico di </a:t>
            </a:r>
            <a:r>
              <a:rPr lang="it-IT" sz="2400" dirty="0" err="1" smtClean="0"/>
              <a:t>scheduling</a:t>
            </a:r>
            <a:r>
              <a:rPr lang="it-IT" sz="2400" dirty="0" smtClean="0"/>
              <a:t> nel caso in cui la numerosità e la complessità delle dipendenze sia elevata.</a:t>
            </a:r>
          </a:p>
          <a:p>
            <a:pPr algn="ctr"/>
            <a:endParaRPr lang="it-IT" sz="2400" dirty="0"/>
          </a:p>
          <a:p>
            <a:pPr algn="ctr"/>
            <a:r>
              <a:rPr lang="it-IT" sz="2400" dirty="0" smtClean="0"/>
              <a:t>Spring Batch focalizzandosi nell’elaborazione di grandi moli di dati permette di configurare </a:t>
            </a:r>
            <a:r>
              <a:rPr lang="it-IT" sz="2400" dirty="0" err="1" smtClean="0"/>
              <a:t>processamenti</a:t>
            </a:r>
            <a:r>
              <a:rPr lang="it-IT" sz="2400" dirty="0" smtClean="0"/>
              <a:t> paralleli, i quali saranno l’oggetto della nostra demo</a:t>
            </a:r>
          </a:p>
        </p:txBody>
      </p:sp>
    </p:spTree>
    <p:extLst>
      <p:ext uri="{BB962C8B-B14F-4D97-AF65-F5344CB8AC3E}">
        <p14:creationId xmlns:p14="http://schemas.microsoft.com/office/powerpoint/2010/main" val="30334556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78345" y="395784"/>
            <a:ext cx="7035310" cy="584775"/>
          </a:xfrm>
          <a:prstGeom prst="rect">
            <a:avLst/>
          </a:prstGeom>
          <a:noFill/>
        </p:spPr>
        <p:txBody>
          <a:bodyPr wrap="square" rtlCol="0">
            <a:spAutoFit/>
          </a:bodyPr>
          <a:lstStyle/>
          <a:p>
            <a:pPr algn="ctr"/>
            <a:r>
              <a:rPr lang="it-IT" sz="3200" b="1" dirty="0" smtClean="0">
                <a:solidFill>
                  <a:prstClr val="black"/>
                </a:solidFill>
              </a:rPr>
              <a:t>SPRING BATCH – ARCHITETTURA</a:t>
            </a:r>
            <a:endParaRPr lang="it-IT" sz="3200" b="1" dirty="0">
              <a:solidFill>
                <a:prstClr val="black"/>
              </a:solidFill>
            </a:endParaRPr>
          </a:p>
        </p:txBody>
      </p:sp>
      <p:grpSp>
        <p:nvGrpSpPr>
          <p:cNvPr id="4" name="Gruppo 5"/>
          <p:cNvGrpSpPr/>
          <p:nvPr/>
        </p:nvGrpSpPr>
        <p:grpSpPr>
          <a:xfrm>
            <a:off x="9956801" y="0"/>
            <a:ext cx="2354145" cy="800942"/>
            <a:chOff x="9956801" y="0"/>
            <a:chExt cx="2354145"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716322" y="237068"/>
              <a:ext cx="1594624" cy="461665"/>
            </a:xfrm>
            <a:prstGeom prst="rect">
              <a:avLst/>
            </a:prstGeom>
            <a:noFill/>
          </p:spPr>
          <p:txBody>
            <a:bodyPr wrap="square" rtlCol="0">
              <a:spAutoFit/>
            </a:bodyPr>
            <a:lstStyle/>
            <a:p>
              <a:r>
                <a:rPr lang="it-IT" sz="2400" b="1" dirty="0" smtClean="0">
                  <a:solidFill>
                    <a:srgbClr val="92D050"/>
                  </a:solidFill>
                  <a:latin typeface="Arial Black" pitchFamily="34" charset="0"/>
                </a:rPr>
                <a:t> BATCH</a:t>
              </a:r>
            </a:p>
          </p:txBody>
        </p:sp>
      </p:grpSp>
      <p:pic>
        <p:nvPicPr>
          <p:cNvPr id="1026" name="Picture 2" descr="https://www.javacodegeeks.com/wp-content/uploads/2015/03/spring-batch-reference-mod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6192" y="1206855"/>
            <a:ext cx="7019617" cy="2796434"/>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p:cNvSpPr txBox="1"/>
          <p:nvPr/>
        </p:nvSpPr>
        <p:spPr>
          <a:xfrm>
            <a:off x="1092819" y="4293221"/>
            <a:ext cx="9846115" cy="2031325"/>
          </a:xfrm>
          <a:prstGeom prst="rect">
            <a:avLst/>
          </a:prstGeom>
          <a:noFill/>
        </p:spPr>
        <p:txBody>
          <a:bodyPr wrap="square" rtlCol="0">
            <a:spAutoFit/>
          </a:bodyPr>
          <a:lstStyle/>
          <a:p>
            <a:r>
              <a:rPr lang="it-IT" dirty="0" smtClean="0"/>
              <a:t>Un Job può essere composto da più </a:t>
            </a:r>
            <a:r>
              <a:rPr lang="it-IT" dirty="0" err="1" smtClean="0"/>
              <a:t>step</a:t>
            </a:r>
            <a:r>
              <a:rPr lang="it-IT" dirty="0" smtClean="0"/>
              <a:t> che possono essere eseguiti nelle seguenti modalità:</a:t>
            </a:r>
          </a:p>
          <a:p>
            <a:pPr marL="285750" indent="-285750">
              <a:buFont typeface="Arial" panose="020B0604020202020204" pitchFamily="34" charset="0"/>
              <a:buChar char="•"/>
            </a:pPr>
            <a:r>
              <a:rPr lang="it-IT" dirty="0" smtClean="0"/>
              <a:t>Esecuzione sequenziale incondizionata</a:t>
            </a:r>
          </a:p>
          <a:p>
            <a:pPr marL="285750" indent="-285750">
              <a:buFont typeface="Arial" panose="020B0604020202020204" pitchFamily="34" charset="0"/>
              <a:buChar char="•"/>
            </a:pPr>
            <a:r>
              <a:rPr lang="it-IT" dirty="0" smtClean="0"/>
              <a:t>Esecuzione condizionata</a:t>
            </a:r>
          </a:p>
          <a:p>
            <a:pPr marL="285750" indent="-285750">
              <a:buFont typeface="Arial" panose="020B0604020202020204" pitchFamily="34" charset="0"/>
              <a:buChar char="•"/>
            </a:pPr>
            <a:r>
              <a:rPr lang="it-IT" dirty="0" smtClean="0"/>
              <a:t>Esecuzione parallela</a:t>
            </a:r>
          </a:p>
          <a:p>
            <a:pPr marL="742950" lvl="1" indent="-285750">
              <a:buFont typeface="Arial" panose="020B0604020202020204" pitchFamily="34" charset="0"/>
              <a:buChar char="•"/>
            </a:pPr>
            <a:r>
              <a:rPr lang="it-IT" dirty="0" smtClean="0"/>
              <a:t>Single </a:t>
            </a:r>
            <a:r>
              <a:rPr lang="it-IT" dirty="0" err="1" smtClean="0"/>
              <a:t>Process</a:t>
            </a:r>
            <a:r>
              <a:rPr lang="it-IT" dirty="0"/>
              <a:t> [Multi-</a:t>
            </a:r>
            <a:r>
              <a:rPr lang="it-IT" dirty="0" err="1"/>
              <a:t>threaded</a:t>
            </a:r>
            <a:r>
              <a:rPr lang="it-IT" dirty="0"/>
              <a:t> </a:t>
            </a:r>
            <a:r>
              <a:rPr lang="it-IT" dirty="0" err="1" smtClean="0"/>
              <a:t>Step</a:t>
            </a:r>
            <a:r>
              <a:rPr lang="it-IT" dirty="0" smtClean="0"/>
              <a:t> </a:t>
            </a:r>
            <a:r>
              <a:rPr lang="it-IT" dirty="0"/>
              <a:t>- </a:t>
            </a:r>
            <a:r>
              <a:rPr lang="it-IT" dirty="0" err="1"/>
              <a:t>Parallel</a:t>
            </a:r>
            <a:r>
              <a:rPr lang="it-IT" dirty="0"/>
              <a:t> </a:t>
            </a:r>
            <a:r>
              <a:rPr lang="it-IT" dirty="0" err="1"/>
              <a:t>Steps</a:t>
            </a:r>
            <a:r>
              <a:rPr lang="it-IT" dirty="0"/>
              <a:t>]</a:t>
            </a:r>
            <a:endParaRPr lang="it-IT" dirty="0" smtClean="0"/>
          </a:p>
          <a:p>
            <a:pPr marL="742950" lvl="1" indent="-285750">
              <a:buFont typeface="Arial" panose="020B0604020202020204" pitchFamily="34" charset="0"/>
              <a:buChar char="•"/>
            </a:pPr>
            <a:r>
              <a:rPr lang="it-IT" dirty="0" smtClean="0"/>
              <a:t>Multi </a:t>
            </a:r>
            <a:r>
              <a:rPr lang="it-IT" dirty="0" err="1" smtClean="0"/>
              <a:t>Process</a:t>
            </a:r>
            <a:r>
              <a:rPr lang="it-IT" dirty="0" smtClean="0"/>
              <a:t> [</a:t>
            </a:r>
            <a:r>
              <a:rPr lang="it-IT" dirty="0"/>
              <a:t>Remote </a:t>
            </a:r>
            <a:r>
              <a:rPr lang="it-IT" dirty="0" err="1"/>
              <a:t>Chunking</a:t>
            </a:r>
            <a:r>
              <a:rPr lang="it-IT" dirty="0"/>
              <a:t> of </a:t>
            </a:r>
            <a:r>
              <a:rPr lang="it-IT" dirty="0" err="1" smtClean="0"/>
              <a:t>Step</a:t>
            </a:r>
            <a:r>
              <a:rPr lang="it-IT" dirty="0" smtClean="0"/>
              <a:t> - </a:t>
            </a:r>
            <a:r>
              <a:rPr lang="it-IT" dirty="0" err="1"/>
              <a:t>Partitioning</a:t>
            </a:r>
            <a:r>
              <a:rPr lang="it-IT" dirty="0"/>
              <a:t> a </a:t>
            </a:r>
            <a:r>
              <a:rPr lang="it-IT" dirty="0" err="1"/>
              <a:t>Step</a:t>
            </a:r>
            <a:r>
              <a:rPr lang="it-IT" dirty="0" smtClean="0"/>
              <a:t>]</a:t>
            </a: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36297783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78345" y="395784"/>
            <a:ext cx="7035310" cy="584775"/>
          </a:xfrm>
          <a:prstGeom prst="rect">
            <a:avLst/>
          </a:prstGeom>
          <a:noFill/>
        </p:spPr>
        <p:txBody>
          <a:bodyPr wrap="square" rtlCol="0">
            <a:spAutoFit/>
          </a:bodyPr>
          <a:lstStyle/>
          <a:p>
            <a:pPr algn="ctr"/>
            <a:r>
              <a:rPr lang="it-IT" sz="3200" b="1" dirty="0" smtClean="0">
                <a:solidFill>
                  <a:prstClr val="black"/>
                </a:solidFill>
              </a:rPr>
              <a:t>SPRING BATCH – APPLICAZIONE </a:t>
            </a:r>
            <a:r>
              <a:rPr lang="it-IT" sz="3200" b="1" dirty="0" smtClean="0">
                <a:solidFill>
                  <a:prstClr val="black"/>
                </a:solidFill>
              </a:rPr>
              <a:t>BASE</a:t>
            </a:r>
            <a:endParaRPr lang="it-IT" sz="3200" b="1" dirty="0">
              <a:solidFill>
                <a:prstClr val="black"/>
              </a:solidFill>
            </a:endParaRPr>
          </a:p>
        </p:txBody>
      </p:sp>
      <p:grpSp>
        <p:nvGrpSpPr>
          <p:cNvPr id="4" name="Gruppo 5"/>
          <p:cNvGrpSpPr/>
          <p:nvPr/>
        </p:nvGrpSpPr>
        <p:grpSpPr>
          <a:xfrm>
            <a:off x="9956801" y="0"/>
            <a:ext cx="2354145" cy="800942"/>
            <a:chOff x="9956801" y="0"/>
            <a:chExt cx="2354145"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716322" y="237068"/>
              <a:ext cx="1594624" cy="461665"/>
            </a:xfrm>
            <a:prstGeom prst="rect">
              <a:avLst/>
            </a:prstGeom>
            <a:noFill/>
          </p:spPr>
          <p:txBody>
            <a:bodyPr wrap="square" rtlCol="0">
              <a:spAutoFit/>
            </a:bodyPr>
            <a:lstStyle/>
            <a:p>
              <a:r>
                <a:rPr lang="it-IT" sz="2400" b="1" dirty="0" smtClean="0">
                  <a:solidFill>
                    <a:srgbClr val="92D050"/>
                  </a:solidFill>
                  <a:latin typeface="Arial Black" pitchFamily="34" charset="0"/>
                </a:rPr>
                <a:t> BATCH</a:t>
              </a:r>
            </a:p>
          </p:txBody>
        </p:sp>
      </p:grpSp>
      <p:grpSp>
        <p:nvGrpSpPr>
          <p:cNvPr id="21" name="Gruppo 20"/>
          <p:cNvGrpSpPr/>
          <p:nvPr/>
        </p:nvGrpSpPr>
        <p:grpSpPr>
          <a:xfrm>
            <a:off x="1092819" y="1196975"/>
            <a:ext cx="9846115" cy="1193180"/>
            <a:chOff x="1092819" y="1196975"/>
            <a:chExt cx="9846115" cy="1193180"/>
          </a:xfrm>
        </p:grpSpPr>
        <p:grpSp>
          <p:nvGrpSpPr>
            <p:cNvPr id="18" name="Gruppo 17"/>
            <p:cNvGrpSpPr/>
            <p:nvPr/>
          </p:nvGrpSpPr>
          <p:grpSpPr>
            <a:xfrm>
              <a:off x="1092819" y="1196975"/>
              <a:ext cx="9846115" cy="1193180"/>
              <a:chOff x="1092819" y="1196975"/>
              <a:chExt cx="9846115" cy="1193180"/>
            </a:xfrm>
          </p:grpSpPr>
          <p:sp>
            <p:nvSpPr>
              <p:cNvPr id="11" name="Rettangolo arrotondato 10"/>
              <p:cNvSpPr/>
              <p:nvPr/>
            </p:nvSpPr>
            <p:spPr>
              <a:xfrm>
                <a:off x="1092819" y="1196975"/>
                <a:ext cx="2319454" cy="1193180"/>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b="1" dirty="0" smtClean="0"/>
                  <a:t>Leggere un gran numero di record</a:t>
                </a:r>
                <a:endParaRPr lang="it-IT" b="1" dirty="0"/>
              </a:p>
            </p:txBody>
          </p:sp>
          <p:sp>
            <p:nvSpPr>
              <p:cNvPr id="16" name="Rettangolo arrotondato 15"/>
              <p:cNvSpPr/>
              <p:nvPr/>
            </p:nvSpPr>
            <p:spPr>
              <a:xfrm>
                <a:off x="4856149" y="1196975"/>
                <a:ext cx="2319454" cy="1193180"/>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b="1" dirty="0" smtClean="0"/>
                  <a:t>Processare i dati</a:t>
                </a:r>
                <a:endParaRPr lang="it-IT" b="1" dirty="0"/>
              </a:p>
            </p:txBody>
          </p:sp>
          <p:sp>
            <p:nvSpPr>
              <p:cNvPr id="17" name="Rettangolo arrotondato 16"/>
              <p:cNvSpPr/>
              <p:nvPr/>
            </p:nvSpPr>
            <p:spPr>
              <a:xfrm>
                <a:off x="8619480" y="1196975"/>
                <a:ext cx="2319454" cy="1193180"/>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b="1" dirty="0" smtClean="0"/>
                  <a:t>Scrivere i dati modificati</a:t>
                </a:r>
                <a:endParaRPr lang="it-IT" b="1" dirty="0"/>
              </a:p>
            </p:txBody>
          </p:sp>
        </p:grpSp>
        <p:sp>
          <p:nvSpPr>
            <p:cNvPr id="19" name="Freccia a destra 18"/>
            <p:cNvSpPr/>
            <p:nvPr/>
          </p:nvSpPr>
          <p:spPr>
            <a:xfrm>
              <a:off x="3534937" y="1650380"/>
              <a:ext cx="1115122" cy="301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Freccia a destra 19"/>
            <p:cNvSpPr/>
            <p:nvPr/>
          </p:nvSpPr>
          <p:spPr>
            <a:xfrm>
              <a:off x="7311476" y="1657817"/>
              <a:ext cx="1115122" cy="301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2" name="CasellaDiTesto 21"/>
          <p:cNvSpPr txBox="1"/>
          <p:nvPr/>
        </p:nvSpPr>
        <p:spPr>
          <a:xfrm>
            <a:off x="1092819" y="2676293"/>
            <a:ext cx="9846115" cy="2215991"/>
          </a:xfrm>
          <a:prstGeom prst="rect">
            <a:avLst/>
          </a:prstGeom>
          <a:noFill/>
        </p:spPr>
        <p:txBody>
          <a:bodyPr wrap="square" rtlCol="0">
            <a:spAutoFit/>
          </a:bodyPr>
          <a:lstStyle/>
          <a:p>
            <a:r>
              <a:rPr lang="it-IT" sz="2000" dirty="0" smtClean="0"/>
              <a:t>Cosa offre in più rispetto a dei cicli configurati dallo sviluppatore?</a:t>
            </a:r>
          </a:p>
          <a:p>
            <a:pPr marL="285750" indent="-285750">
              <a:buFont typeface="Arial" panose="020B0604020202020204" pitchFamily="34" charset="0"/>
              <a:buChar char="•"/>
            </a:pPr>
            <a:r>
              <a:rPr lang="it-IT" sz="2000" dirty="0" err="1" smtClean="0"/>
              <a:t>Commit</a:t>
            </a:r>
            <a:r>
              <a:rPr lang="it-IT" sz="2000" dirty="0" smtClean="0"/>
              <a:t> periodici dei batch eseguiti</a:t>
            </a:r>
          </a:p>
          <a:p>
            <a:pPr marL="285750" indent="-285750">
              <a:buFont typeface="Arial" panose="020B0604020202020204" pitchFamily="34" charset="0"/>
              <a:buChar char="•"/>
            </a:pPr>
            <a:r>
              <a:rPr lang="it-IT" sz="2000" dirty="0" smtClean="0"/>
              <a:t>Possibilità di parallelizzare i job</a:t>
            </a:r>
          </a:p>
          <a:p>
            <a:pPr marL="285750" indent="-285750">
              <a:buFont typeface="Arial" panose="020B0604020202020204" pitchFamily="34" charset="0"/>
              <a:buChar char="•"/>
            </a:pPr>
            <a:r>
              <a:rPr lang="it-IT" sz="2000" dirty="0" smtClean="0"/>
              <a:t>Possibilità di processare sequenzialmente gli </a:t>
            </a:r>
            <a:r>
              <a:rPr lang="it-IT" sz="2000" dirty="0" err="1" smtClean="0"/>
              <a:t>step</a:t>
            </a:r>
            <a:r>
              <a:rPr lang="it-IT" sz="2000" dirty="0" smtClean="0"/>
              <a:t> configurando dipendenze tra </a:t>
            </a:r>
            <a:r>
              <a:rPr lang="it-IT" sz="2000" dirty="0" err="1" smtClean="0"/>
              <a:t>step</a:t>
            </a:r>
            <a:endParaRPr lang="it-IT" sz="2000" dirty="0" smtClean="0"/>
          </a:p>
          <a:p>
            <a:pPr marL="285750" indent="-285750">
              <a:buFont typeface="Arial" panose="020B0604020202020204" pitchFamily="34" charset="0"/>
              <a:buChar char="•"/>
            </a:pPr>
            <a:r>
              <a:rPr lang="it-IT" sz="2000" dirty="0" err="1" smtClean="0"/>
              <a:t>Restart</a:t>
            </a:r>
            <a:r>
              <a:rPr lang="it-IT" sz="2000" dirty="0" smtClean="0"/>
              <a:t> manuale o schedulato in seguito ad un fallimento</a:t>
            </a:r>
          </a:p>
          <a:p>
            <a:pPr marL="285750" indent="-285750">
              <a:buFont typeface="Arial" panose="020B0604020202020204" pitchFamily="34" charset="0"/>
              <a:buChar char="•"/>
            </a:pPr>
            <a:r>
              <a:rPr lang="it-IT" sz="2000" dirty="0" smtClean="0"/>
              <a:t>Possibilità di </a:t>
            </a:r>
            <a:r>
              <a:rPr lang="it-IT" sz="2000" dirty="0" err="1" smtClean="0"/>
              <a:t>skippare</a:t>
            </a:r>
            <a:r>
              <a:rPr lang="it-IT" sz="2000" dirty="0" smtClean="0"/>
              <a:t> i record</a:t>
            </a:r>
          </a:p>
          <a:p>
            <a:pPr marL="285750" indent="-285750">
              <a:buFont typeface="Arial" panose="020B0604020202020204" pitchFamily="34" charset="0"/>
              <a:buChar char="•"/>
            </a:pPr>
            <a:endParaRPr lang="it-IT" dirty="0"/>
          </a:p>
        </p:txBody>
      </p:sp>
      <p:sp>
        <p:nvSpPr>
          <p:cNvPr id="14" name="CasellaDiTesto 13"/>
          <p:cNvSpPr txBox="1"/>
          <p:nvPr/>
        </p:nvSpPr>
        <p:spPr>
          <a:xfrm>
            <a:off x="812800" y="5595093"/>
            <a:ext cx="10566400" cy="461665"/>
          </a:xfrm>
          <a:prstGeom prst="rect">
            <a:avLst/>
          </a:prstGeom>
          <a:solidFill>
            <a:srgbClr val="92D050"/>
          </a:solidFill>
        </p:spPr>
        <p:txBody>
          <a:bodyPr wrap="square" rtlCol="0">
            <a:spAutoFit/>
          </a:bodyPr>
          <a:lstStyle/>
          <a:p>
            <a:pPr algn="ctr"/>
            <a:r>
              <a:rPr lang="it-IT" sz="2400" b="1" dirty="0" smtClean="0"/>
              <a:t>Esempio base su codice</a:t>
            </a:r>
          </a:p>
        </p:txBody>
      </p:sp>
      <p:sp>
        <p:nvSpPr>
          <p:cNvPr id="15" name="CasellaDiTesto 14"/>
          <p:cNvSpPr txBox="1"/>
          <p:nvPr/>
        </p:nvSpPr>
        <p:spPr>
          <a:xfrm>
            <a:off x="5061416" y="6056758"/>
            <a:ext cx="6312832" cy="369332"/>
          </a:xfrm>
          <a:prstGeom prst="rect">
            <a:avLst/>
          </a:prstGeom>
          <a:noFill/>
        </p:spPr>
        <p:txBody>
          <a:bodyPr wrap="square" rtlCol="0">
            <a:spAutoFit/>
          </a:bodyPr>
          <a:lstStyle/>
          <a:p>
            <a:r>
              <a:rPr lang="it-IT" dirty="0" smtClean="0"/>
              <a:t>*Esempio tratto </a:t>
            </a:r>
            <a:r>
              <a:rPr lang="it-IT" dirty="0"/>
              <a:t>da: http://spring.io/guides/gs/batch-processing/</a:t>
            </a:r>
          </a:p>
        </p:txBody>
      </p:sp>
    </p:spTree>
    <p:extLst>
      <p:ext uri="{BB962C8B-B14F-4D97-AF65-F5344CB8AC3E}">
        <p14:creationId xmlns:p14="http://schemas.microsoft.com/office/powerpoint/2010/main" val="24972177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78345" y="395784"/>
            <a:ext cx="7035310" cy="584775"/>
          </a:xfrm>
          <a:prstGeom prst="rect">
            <a:avLst/>
          </a:prstGeom>
          <a:noFill/>
        </p:spPr>
        <p:txBody>
          <a:bodyPr wrap="square" rtlCol="0">
            <a:spAutoFit/>
          </a:bodyPr>
          <a:lstStyle/>
          <a:p>
            <a:pPr algn="ctr"/>
            <a:r>
              <a:rPr lang="it-IT" sz="3200" b="1" dirty="0" smtClean="0">
                <a:solidFill>
                  <a:prstClr val="black"/>
                </a:solidFill>
              </a:rPr>
              <a:t>SPRING BATCH – </a:t>
            </a:r>
            <a:r>
              <a:rPr lang="it-IT" sz="3200" b="1" dirty="0" smtClean="0">
                <a:solidFill>
                  <a:prstClr val="black"/>
                </a:solidFill>
              </a:rPr>
              <a:t>STEP PARALLELI</a:t>
            </a:r>
            <a:endParaRPr lang="it-IT" sz="3200" b="1" dirty="0">
              <a:solidFill>
                <a:prstClr val="black"/>
              </a:solidFill>
            </a:endParaRPr>
          </a:p>
        </p:txBody>
      </p:sp>
      <p:grpSp>
        <p:nvGrpSpPr>
          <p:cNvPr id="4" name="Gruppo 5"/>
          <p:cNvGrpSpPr/>
          <p:nvPr/>
        </p:nvGrpSpPr>
        <p:grpSpPr>
          <a:xfrm>
            <a:off x="9956801" y="0"/>
            <a:ext cx="2354145" cy="800942"/>
            <a:chOff x="9956801" y="0"/>
            <a:chExt cx="2354145"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716322" y="237068"/>
              <a:ext cx="1594624" cy="461665"/>
            </a:xfrm>
            <a:prstGeom prst="rect">
              <a:avLst/>
            </a:prstGeom>
            <a:noFill/>
          </p:spPr>
          <p:txBody>
            <a:bodyPr wrap="square" rtlCol="0">
              <a:spAutoFit/>
            </a:bodyPr>
            <a:lstStyle/>
            <a:p>
              <a:r>
                <a:rPr lang="it-IT" sz="2400" b="1" dirty="0" smtClean="0">
                  <a:solidFill>
                    <a:srgbClr val="92D050"/>
                  </a:solidFill>
                  <a:latin typeface="Arial Black" pitchFamily="34" charset="0"/>
                </a:rPr>
                <a:t> BATCH</a:t>
              </a:r>
            </a:p>
          </p:txBody>
        </p:sp>
      </p:grpSp>
      <p:sp>
        <p:nvSpPr>
          <p:cNvPr id="7" name="Rettangolo 6"/>
          <p:cNvSpPr/>
          <p:nvPr/>
        </p:nvSpPr>
        <p:spPr>
          <a:xfrm>
            <a:off x="799313" y="1200680"/>
            <a:ext cx="10593373" cy="1938992"/>
          </a:xfrm>
          <a:prstGeom prst="rect">
            <a:avLst/>
          </a:prstGeom>
          <a:noFill/>
        </p:spPr>
        <p:txBody>
          <a:bodyPr wrap="square" lIns="91440" tIns="45720" rIns="91440" bIns="45720">
            <a:spAutoFit/>
          </a:bodyPr>
          <a:lstStyle/>
          <a:p>
            <a:pPr algn="ctr"/>
            <a:r>
              <a:rPr lang="it-IT" sz="2400" dirty="0" smtClean="0"/>
              <a:t>Spring Batch </a:t>
            </a:r>
            <a:r>
              <a:rPr lang="it-IT" sz="2400" dirty="0" smtClean="0"/>
              <a:t>offre diverse modalità per parallelizzare l’esecuzione dell’applicazione:</a:t>
            </a:r>
          </a:p>
          <a:p>
            <a:pPr marL="342900" indent="-342900" algn="just">
              <a:buFont typeface="Courier New" panose="02070309020205020404" pitchFamily="49" charset="0"/>
              <a:buChar char="o"/>
            </a:pPr>
            <a:r>
              <a:rPr lang="it-IT" sz="2400" b="1" dirty="0" smtClean="0"/>
              <a:t>Multi-</a:t>
            </a:r>
            <a:r>
              <a:rPr lang="it-IT" sz="2400" b="1" dirty="0" err="1" smtClean="0"/>
              <a:t>Thread</a:t>
            </a:r>
            <a:r>
              <a:rPr lang="it-IT" sz="2400" b="1" dirty="0" smtClean="0"/>
              <a:t> </a:t>
            </a:r>
            <a:r>
              <a:rPr lang="it-IT" sz="2400" b="1" dirty="0" err="1"/>
              <a:t>Step</a:t>
            </a:r>
            <a:r>
              <a:rPr lang="it-IT" sz="2400" b="1" dirty="0"/>
              <a:t> </a:t>
            </a:r>
            <a:r>
              <a:rPr lang="it-IT" sz="2400" dirty="0" smtClean="0"/>
              <a:t>: esecuzione dello </a:t>
            </a:r>
            <a:r>
              <a:rPr lang="it-IT" sz="2400" dirty="0" err="1" smtClean="0"/>
              <a:t>Step</a:t>
            </a:r>
            <a:r>
              <a:rPr lang="it-IT" sz="2400" dirty="0" smtClean="0"/>
              <a:t> su più </a:t>
            </a:r>
            <a:r>
              <a:rPr lang="it-IT" sz="2400" dirty="0" err="1" smtClean="0"/>
              <a:t>Thread</a:t>
            </a:r>
            <a:r>
              <a:rPr lang="it-IT" sz="2400" dirty="0" smtClean="0"/>
              <a:t> concorrenti </a:t>
            </a:r>
          </a:p>
          <a:p>
            <a:pPr marL="342900" indent="-342900" algn="just">
              <a:buFont typeface="Courier New" panose="02070309020205020404" pitchFamily="49" charset="0"/>
              <a:buChar char="o"/>
            </a:pPr>
            <a:r>
              <a:rPr lang="it-IT" sz="2400" b="1" dirty="0" err="1" smtClean="0"/>
              <a:t>Partitioned</a:t>
            </a:r>
            <a:r>
              <a:rPr lang="it-IT" sz="2400" b="1" dirty="0"/>
              <a:t> </a:t>
            </a:r>
            <a:r>
              <a:rPr lang="it-IT" sz="2400" b="1" dirty="0" err="1"/>
              <a:t>Step</a:t>
            </a:r>
            <a:r>
              <a:rPr lang="it-IT" sz="2400" b="1" dirty="0"/>
              <a:t> </a:t>
            </a:r>
            <a:r>
              <a:rPr lang="it-IT" sz="2400" dirty="0" smtClean="0"/>
              <a:t>: esecuzione dello </a:t>
            </a:r>
            <a:r>
              <a:rPr lang="it-IT" sz="2400" dirty="0" err="1" smtClean="0"/>
              <a:t>Step</a:t>
            </a:r>
            <a:r>
              <a:rPr lang="it-IT" sz="2400" dirty="0" smtClean="0"/>
              <a:t> su più </a:t>
            </a:r>
            <a:r>
              <a:rPr lang="it-IT" sz="2400" dirty="0" err="1" smtClean="0"/>
              <a:t>Thread</a:t>
            </a:r>
            <a:r>
              <a:rPr lang="it-IT" sz="2400" dirty="0" smtClean="0"/>
              <a:t>, partizionando e assegnando in modo statico i dati da elaborare tra i diversi </a:t>
            </a:r>
            <a:r>
              <a:rPr lang="it-IT" sz="2400" dirty="0" err="1" smtClean="0"/>
              <a:t>Thread</a:t>
            </a:r>
            <a:endParaRPr lang="it-IT" sz="2400" dirty="0" smtClean="0"/>
          </a:p>
          <a:p>
            <a:pPr marL="342900" indent="-342900" algn="just">
              <a:buFont typeface="Courier New" panose="02070309020205020404" pitchFamily="49" charset="0"/>
              <a:buChar char="o"/>
            </a:pPr>
            <a:endParaRPr lang="it-IT" sz="2400" dirty="0" smtClean="0"/>
          </a:p>
        </p:txBody>
      </p:sp>
      <p:grpSp>
        <p:nvGrpSpPr>
          <p:cNvPr id="20" name="Gruppo 19"/>
          <p:cNvGrpSpPr/>
          <p:nvPr/>
        </p:nvGrpSpPr>
        <p:grpSpPr>
          <a:xfrm>
            <a:off x="859480" y="3330573"/>
            <a:ext cx="10473040" cy="1455308"/>
            <a:chOff x="824595" y="3330573"/>
            <a:chExt cx="10473040" cy="1455308"/>
          </a:xfrm>
        </p:grpSpPr>
        <p:sp>
          <p:nvSpPr>
            <p:cNvPr id="8" name="Rettangolo arrotondato 7"/>
            <p:cNvSpPr/>
            <p:nvPr/>
          </p:nvSpPr>
          <p:spPr>
            <a:xfrm>
              <a:off x="824595" y="3330573"/>
              <a:ext cx="1387990" cy="1193180"/>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b="1" dirty="0" smtClean="0"/>
                <a:t>Esecuzione </a:t>
              </a:r>
              <a:r>
                <a:rPr lang="it-IT" b="1" dirty="0" err="1" smtClean="0"/>
                <a:t>Step</a:t>
              </a:r>
              <a:endParaRPr lang="it-IT" b="1" dirty="0"/>
            </a:p>
          </p:txBody>
        </p:sp>
        <p:sp>
          <p:nvSpPr>
            <p:cNvPr id="9" name="Freccia a destra 8"/>
            <p:cNvSpPr/>
            <p:nvPr/>
          </p:nvSpPr>
          <p:spPr>
            <a:xfrm>
              <a:off x="2340121" y="3776621"/>
              <a:ext cx="1115122" cy="301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arrotondato 9"/>
            <p:cNvSpPr/>
            <p:nvPr/>
          </p:nvSpPr>
          <p:spPr>
            <a:xfrm>
              <a:off x="3573891" y="3336669"/>
              <a:ext cx="1387990" cy="1193180"/>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b="1" dirty="0"/>
            </a:p>
          </p:txBody>
        </p:sp>
        <p:sp>
          <p:nvSpPr>
            <p:cNvPr id="11" name="Rettangolo arrotondato 10"/>
            <p:cNvSpPr/>
            <p:nvPr/>
          </p:nvSpPr>
          <p:spPr>
            <a:xfrm>
              <a:off x="3695811" y="3446397"/>
              <a:ext cx="1387990" cy="1193180"/>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b="1" dirty="0"/>
            </a:p>
          </p:txBody>
        </p:sp>
        <p:sp>
          <p:nvSpPr>
            <p:cNvPr id="12" name="Rettangolo arrotondato 11"/>
            <p:cNvSpPr/>
            <p:nvPr/>
          </p:nvSpPr>
          <p:spPr>
            <a:xfrm>
              <a:off x="3842115" y="3592701"/>
              <a:ext cx="1387990" cy="1193180"/>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b="1" dirty="0" smtClean="0"/>
                <a:t>T 1 …*</a:t>
              </a:r>
              <a:endParaRPr lang="it-IT" b="1" dirty="0"/>
            </a:p>
          </p:txBody>
        </p:sp>
        <p:sp>
          <p:nvSpPr>
            <p:cNvPr id="13" name="Freccia a destra 12"/>
            <p:cNvSpPr/>
            <p:nvPr/>
          </p:nvSpPr>
          <p:spPr>
            <a:xfrm>
              <a:off x="5423507" y="3605043"/>
              <a:ext cx="1115122" cy="301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Freccia a destra 13"/>
            <p:cNvSpPr/>
            <p:nvPr/>
          </p:nvSpPr>
          <p:spPr>
            <a:xfrm>
              <a:off x="5423507" y="3946789"/>
              <a:ext cx="1115122" cy="301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p:cNvSpPr/>
            <p:nvPr/>
          </p:nvSpPr>
          <p:spPr>
            <a:xfrm>
              <a:off x="5423507" y="4286122"/>
              <a:ext cx="1115122" cy="301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arrotondato 15"/>
            <p:cNvSpPr/>
            <p:nvPr/>
          </p:nvSpPr>
          <p:spPr>
            <a:xfrm>
              <a:off x="6732031" y="3592701"/>
              <a:ext cx="1851137" cy="313425"/>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b="1" dirty="0" smtClean="0"/>
                <a:t>Reader</a:t>
              </a:r>
              <a:endParaRPr lang="it-IT" b="1" dirty="0"/>
            </a:p>
          </p:txBody>
        </p:sp>
        <p:sp>
          <p:nvSpPr>
            <p:cNvPr id="17" name="Rettangolo arrotondato 16"/>
            <p:cNvSpPr/>
            <p:nvPr/>
          </p:nvSpPr>
          <p:spPr>
            <a:xfrm>
              <a:off x="6732031" y="3960505"/>
              <a:ext cx="1851137" cy="313425"/>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b="1" dirty="0" smtClean="0"/>
                <a:t>Processor</a:t>
              </a:r>
              <a:endParaRPr lang="it-IT" b="1" dirty="0"/>
            </a:p>
          </p:txBody>
        </p:sp>
        <p:sp>
          <p:nvSpPr>
            <p:cNvPr id="18" name="Rettangolo arrotondato 17"/>
            <p:cNvSpPr/>
            <p:nvPr/>
          </p:nvSpPr>
          <p:spPr>
            <a:xfrm>
              <a:off x="6732030" y="4326152"/>
              <a:ext cx="1851137" cy="313425"/>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b="1" dirty="0" smtClean="0"/>
                <a:t>Writer</a:t>
              </a:r>
              <a:endParaRPr lang="it-IT" b="1" dirty="0"/>
            </a:p>
          </p:txBody>
        </p:sp>
        <p:sp>
          <p:nvSpPr>
            <p:cNvPr id="19" name="Freccia a destra 18"/>
            <p:cNvSpPr/>
            <p:nvPr/>
          </p:nvSpPr>
          <p:spPr>
            <a:xfrm>
              <a:off x="8759721" y="3966675"/>
              <a:ext cx="1115122" cy="301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ilindro 2"/>
            <p:cNvSpPr/>
            <p:nvPr/>
          </p:nvSpPr>
          <p:spPr>
            <a:xfrm>
              <a:off x="10135009" y="3500740"/>
              <a:ext cx="1162626" cy="1193180"/>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Dati</a:t>
              </a:r>
              <a:endParaRPr lang="it-IT" dirty="0"/>
            </a:p>
          </p:txBody>
        </p:sp>
      </p:grpSp>
      <p:sp>
        <p:nvSpPr>
          <p:cNvPr id="22" name="CasellaDiTesto 21"/>
          <p:cNvSpPr txBox="1"/>
          <p:nvPr/>
        </p:nvSpPr>
        <p:spPr>
          <a:xfrm>
            <a:off x="812800" y="5595093"/>
            <a:ext cx="10566400" cy="461665"/>
          </a:xfrm>
          <a:prstGeom prst="rect">
            <a:avLst/>
          </a:prstGeom>
          <a:solidFill>
            <a:srgbClr val="92D050"/>
          </a:solidFill>
        </p:spPr>
        <p:txBody>
          <a:bodyPr wrap="square" rtlCol="0">
            <a:spAutoFit/>
          </a:bodyPr>
          <a:lstStyle/>
          <a:p>
            <a:pPr algn="ctr"/>
            <a:r>
              <a:rPr lang="it-IT" sz="2400" b="1" dirty="0" smtClean="0"/>
              <a:t>Esempio </a:t>
            </a:r>
            <a:r>
              <a:rPr lang="it-IT" sz="2400" b="1" dirty="0" smtClean="0"/>
              <a:t>Multi-</a:t>
            </a:r>
            <a:r>
              <a:rPr lang="it-IT" sz="2400" b="1" dirty="0" err="1" smtClean="0"/>
              <a:t>Thread</a:t>
            </a:r>
            <a:r>
              <a:rPr lang="it-IT" sz="2400" b="1" dirty="0" smtClean="0"/>
              <a:t> </a:t>
            </a:r>
            <a:r>
              <a:rPr lang="it-IT" sz="2400" b="1" dirty="0" smtClean="0"/>
              <a:t>su codice</a:t>
            </a:r>
          </a:p>
        </p:txBody>
      </p:sp>
    </p:spTree>
    <p:extLst>
      <p:ext uri="{BB962C8B-B14F-4D97-AF65-F5344CB8AC3E}">
        <p14:creationId xmlns:p14="http://schemas.microsoft.com/office/powerpoint/2010/main" val="6761214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a:t>
            </a:r>
            <a:endParaRPr lang="it-IT" sz="3200" b="1" dirty="0">
              <a:solidFill>
                <a:prstClr val="black"/>
              </a:solidFill>
            </a:endParaRPr>
          </a:p>
        </p:txBody>
      </p:sp>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Rettangolo 5"/>
          <p:cNvSpPr/>
          <p:nvPr/>
        </p:nvSpPr>
        <p:spPr>
          <a:xfrm>
            <a:off x="819041" y="1131248"/>
            <a:ext cx="10593373" cy="1569660"/>
          </a:xfrm>
          <a:prstGeom prst="rect">
            <a:avLst/>
          </a:prstGeom>
          <a:noFill/>
        </p:spPr>
        <p:txBody>
          <a:bodyPr wrap="square" lIns="91440" tIns="45720" rIns="91440" bIns="45720">
            <a:spAutoFit/>
          </a:bodyPr>
          <a:lstStyle/>
          <a:p>
            <a:r>
              <a:rPr lang="it-IT" sz="2400" dirty="0" smtClean="0"/>
              <a:t>Tutto il codice di esempio mostrato nelle slide è reperibile su </a:t>
            </a:r>
            <a:r>
              <a:rPr lang="it-IT" sz="2400" dirty="0" err="1" smtClean="0"/>
              <a:t>GitHub</a:t>
            </a:r>
            <a:r>
              <a:rPr lang="it-IT" sz="2400" dirty="0" smtClean="0"/>
              <a:t> al </a:t>
            </a:r>
            <a:r>
              <a:rPr lang="it-IT" sz="2400" dirty="0"/>
              <a:t>seguente indirizzo: </a:t>
            </a:r>
            <a:r>
              <a:rPr lang="it-IT" sz="2400" dirty="0">
                <a:hlinkClick r:id="rId4"/>
              </a:rPr>
              <a:t>https://</a:t>
            </a:r>
            <a:r>
              <a:rPr lang="it-IT" sz="2400" dirty="0" smtClean="0">
                <a:hlinkClick r:id="rId4"/>
              </a:rPr>
              <a:t>github.com/SimoneCas/java.git</a:t>
            </a:r>
            <a:endParaRPr lang="it-IT" sz="2400" dirty="0" smtClean="0"/>
          </a:p>
          <a:p>
            <a:endParaRPr lang="it-IT" sz="2400" dirty="0"/>
          </a:p>
          <a:p>
            <a:r>
              <a:rPr lang="it-IT" sz="2400" dirty="0" smtClean="0"/>
              <a:t>Il codice è così organizzato:</a:t>
            </a:r>
          </a:p>
        </p:txBody>
      </p:sp>
      <p:sp>
        <p:nvSpPr>
          <p:cNvPr id="4" name="CasellaDiTesto 3"/>
          <p:cNvSpPr txBox="1"/>
          <p:nvPr/>
        </p:nvSpPr>
        <p:spPr>
          <a:xfrm>
            <a:off x="926592" y="3108960"/>
            <a:ext cx="1467068" cy="369332"/>
          </a:xfrm>
          <a:prstGeom prst="rect">
            <a:avLst/>
          </a:prstGeom>
          <a:noFill/>
        </p:spPr>
        <p:txBody>
          <a:bodyPr wrap="none" rtlCol="0">
            <a:spAutoFit/>
          </a:bodyPr>
          <a:lstStyle/>
          <a:p>
            <a:r>
              <a:rPr lang="it-IT" dirty="0" err="1" smtClean="0"/>
              <a:t>SpringSample</a:t>
            </a:r>
            <a:endParaRPr lang="it-IT" dirty="0"/>
          </a:p>
        </p:txBody>
      </p:sp>
      <p:sp>
        <p:nvSpPr>
          <p:cNvPr id="9" name="CasellaDiTesto 8"/>
          <p:cNvSpPr txBox="1"/>
          <p:nvPr/>
        </p:nvSpPr>
        <p:spPr>
          <a:xfrm>
            <a:off x="7424928" y="3107174"/>
            <a:ext cx="1319144" cy="369332"/>
          </a:xfrm>
          <a:prstGeom prst="rect">
            <a:avLst/>
          </a:prstGeom>
          <a:noFill/>
        </p:spPr>
        <p:txBody>
          <a:bodyPr wrap="none" rtlCol="0">
            <a:spAutoFit/>
          </a:bodyPr>
          <a:lstStyle/>
          <a:p>
            <a:r>
              <a:rPr lang="it-IT" dirty="0" err="1" smtClean="0"/>
              <a:t>Parent</a:t>
            </a:r>
            <a:r>
              <a:rPr lang="it-IT" dirty="0" smtClean="0"/>
              <a:t> POM</a:t>
            </a:r>
            <a:endParaRPr lang="it-IT" dirty="0"/>
          </a:p>
        </p:txBody>
      </p:sp>
      <p:cxnSp>
        <p:nvCxnSpPr>
          <p:cNvPr id="11" name="Connettore diritto 10"/>
          <p:cNvCxnSpPr>
            <a:stCxn id="4" idx="2"/>
          </p:cNvCxnSpPr>
          <p:nvPr/>
        </p:nvCxnSpPr>
        <p:spPr>
          <a:xfrm>
            <a:off x="1660126" y="3478292"/>
            <a:ext cx="0" cy="2239756"/>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a:xfrm>
            <a:off x="1660126" y="4084320"/>
            <a:ext cx="111965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a:xfrm>
            <a:off x="1660126" y="4419600"/>
            <a:ext cx="111965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a:xfrm>
            <a:off x="1660126" y="5102352"/>
            <a:ext cx="111965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a:xfrm>
            <a:off x="1660126" y="4773168"/>
            <a:ext cx="111965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a:xfrm>
            <a:off x="1660126" y="5413248"/>
            <a:ext cx="111965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a:xfrm>
            <a:off x="1660126" y="5711952"/>
            <a:ext cx="111965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779776" y="3882772"/>
            <a:ext cx="2220416" cy="369332"/>
          </a:xfrm>
          <a:prstGeom prst="rect">
            <a:avLst/>
          </a:prstGeom>
          <a:noFill/>
        </p:spPr>
        <p:txBody>
          <a:bodyPr wrap="none" rtlCol="0">
            <a:spAutoFit/>
          </a:bodyPr>
          <a:lstStyle/>
          <a:p>
            <a:r>
              <a:rPr lang="it-IT" dirty="0" smtClean="0"/>
              <a:t>Batch-</a:t>
            </a:r>
            <a:r>
              <a:rPr lang="it-IT" dirty="0" err="1" smtClean="0"/>
              <a:t>parallel</a:t>
            </a:r>
            <a:r>
              <a:rPr lang="it-IT" dirty="0" smtClean="0"/>
              <a:t>-sample</a:t>
            </a:r>
            <a:endParaRPr lang="it-IT" dirty="0"/>
          </a:p>
        </p:txBody>
      </p:sp>
      <p:sp>
        <p:nvSpPr>
          <p:cNvPr id="22" name="CasellaDiTesto 21"/>
          <p:cNvSpPr txBox="1"/>
          <p:nvPr/>
        </p:nvSpPr>
        <p:spPr>
          <a:xfrm>
            <a:off x="2779776" y="4211955"/>
            <a:ext cx="1457322" cy="369332"/>
          </a:xfrm>
          <a:prstGeom prst="rect">
            <a:avLst/>
          </a:prstGeom>
          <a:noFill/>
        </p:spPr>
        <p:txBody>
          <a:bodyPr wrap="none" rtlCol="0">
            <a:spAutoFit/>
          </a:bodyPr>
          <a:lstStyle/>
          <a:p>
            <a:r>
              <a:rPr lang="it-IT" dirty="0" smtClean="0"/>
              <a:t>Batch-sample</a:t>
            </a:r>
            <a:endParaRPr lang="it-IT" dirty="0"/>
          </a:p>
        </p:txBody>
      </p:sp>
      <p:sp>
        <p:nvSpPr>
          <p:cNvPr id="23" name="CasellaDiTesto 22"/>
          <p:cNvSpPr txBox="1"/>
          <p:nvPr/>
        </p:nvSpPr>
        <p:spPr>
          <a:xfrm>
            <a:off x="2779776" y="4533638"/>
            <a:ext cx="1367875" cy="369332"/>
          </a:xfrm>
          <a:prstGeom prst="rect">
            <a:avLst/>
          </a:prstGeom>
          <a:noFill/>
        </p:spPr>
        <p:txBody>
          <a:bodyPr wrap="none" rtlCol="0">
            <a:spAutoFit/>
          </a:bodyPr>
          <a:lstStyle/>
          <a:p>
            <a:r>
              <a:rPr lang="it-IT" dirty="0" smtClean="0"/>
              <a:t>Core-sample</a:t>
            </a:r>
            <a:endParaRPr lang="it-IT" dirty="0"/>
          </a:p>
        </p:txBody>
      </p:sp>
      <p:sp>
        <p:nvSpPr>
          <p:cNvPr id="24" name="CasellaDiTesto 23"/>
          <p:cNvSpPr txBox="1"/>
          <p:nvPr/>
        </p:nvSpPr>
        <p:spPr>
          <a:xfrm>
            <a:off x="2779776" y="4857013"/>
            <a:ext cx="1365951" cy="369332"/>
          </a:xfrm>
          <a:prstGeom prst="rect">
            <a:avLst/>
          </a:prstGeom>
          <a:noFill/>
        </p:spPr>
        <p:txBody>
          <a:bodyPr wrap="none" rtlCol="0">
            <a:spAutoFit/>
          </a:bodyPr>
          <a:lstStyle/>
          <a:p>
            <a:r>
              <a:rPr lang="it-IT" dirty="0" smtClean="0"/>
              <a:t>Data-sample</a:t>
            </a:r>
            <a:endParaRPr lang="it-IT" dirty="0"/>
          </a:p>
        </p:txBody>
      </p:sp>
      <p:sp>
        <p:nvSpPr>
          <p:cNvPr id="25" name="CasellaDiTesto 24"/>
          <p:cNvSpPr txBox="1"/>
          <p:nvPr/>
        </p:nvSpPr>
        <p:spPr>
          <a:xfrm>
            <a:off x="2779776" y="5189861"/>
            <a:ext cx="1326389" cy="369332"/>
          </a:xfrm>
          <a:prstGeom prst="rect">
            <a:avLst/>
          </a:prstGeom>
          <a:noFill/>
        </p:spPr>
        <p:txBody>
          <a:bodyPr wrap="none" rtlCol="0">
            <a:spAutoFit/>
          </a:bodyPr>
          <a:lstStyle/>
          <a:p>
            <a:r>
              <a:rPr lang="it-IT" dirty="0" err="1" smtClean="0"/>
              <a:t>Mvc</a:t>
            </a:r>
            <a:r>
              <a:rPr lang="it-IT" dirty="0" smtClean="0"/>
              <a:t>-sample</a:t>
            </a:r>
            <a:endParaRPr lang="it-IT" dirty="0"/>
          </a:p>
        </p:txBody>
      </p:sp>
      <p:sp>
        <p:nvSpPr>
          <p:cNvPr id="26" name="CasellaDiTesto 25"/>
          <p:cNvSpPr txBox="1"/>
          <p:nvPr/>
        </p:nvSpPr>
        <p:spPr>
          <a:xfrm>
            <a:off x="2779776" y="5493903"/>
            <a:ext cx="1330621" cy="369332"/>
          </a:xfrm>
          <a:prstGeom prst="rect">
            <a:avLst/>
          </a:prstGeom>
          <a:noFill/>
        </p:spPr>
        <p:txBody>
          <a:bodyPr wrap="none" rtlCol="0">
            <a:spAutoFit/>
          </a:bodyPr>
          <a:lstStyle/>
          <a:p>
            <a:r>
              <a:rPr lang="it-IT" dirty="0" err="1" smtClean="0"/>
              <a:t>Rest</a:t>
            </a:r>
            <a:r>
              <a:rPr lang="it-IT" dirty="0" smtClean="0"/>
              <a:t>-sample</a:t>
            </a:r>
            <a:endParaRPr lang="it-IT" dirty="0"/>
          </a:p>
        </p:txBody>
      </p:sp>
      <p:sp>
        <p:nvSpPr>
          <p:cNvPr id="27" name="CasellaDiTesto 26"/>
          <p:cNvSpPr txBox="1"/>
          <p:nvPr/>
        </p:nvSpPr>
        <p:spPr>
          <a:xfrm>
            <a:off x="7423004" y="3881062"/>
            <a:ext cx="3488519" cy="369332"/>
          </a:xfrm>
          <a:prstGeom prst="rect">
            <a:avLst/>
          </a:prstGeom>
          <a:noFill/>
        </p:spPr>
        <p:txBody>
          <a:bodyPr wrap="none" rtlCol="0">
            <a:spAutoFit/>
          </a:bodyPr>
          <a:lstStyle/>
          <a:p>
            <a:r>
              <a:rPr lang="it-IT" dirty="0" smtClean="0"/>
              <a:t>Esempio Spring batch Multi-</a:t>
            </a:r>
            <a:r>
              <a:rPr lang="it-IT" dirty="0" err="1" smtClean="0"/>
              <a:t>Thread</a:t>
            </a:r>
            <a:endParaRPr lang="it-IT" dirty="0"/>
          </a:p>
        </p:txBody>
      </p:sp>
      <p:sp>
        <p:nvSpPr>
          <p:cNvPr id="28" name="CasellaDiTesto 27"/>
          <p:cNvSpPr txBox="1"/>
          <p:nvPr/>
        </p:nvSpPr>
        <p:spPr>
          <a:xfrm>
            <a:off x="7423004" y="4207242"/>
            <a:ext cx="2678810" cy="369332"/>
          </a:xfrm>
          <a:prstGeom prst="rect">
            <a:avLst/>
          </a:prstGeom>
          <a:noFill/>
        </p:spPr>
        <p:txBody>
          <a:bodyPr wrap="none" rtlCol="0">
            <a:spAutoFit/>
          </a:bodyPr>
          <a:lstStyle/>
          <a:p>
            <a:r>
              <a:rPr lang="it-IT" dirty="0" smtClean="0"/>
              <a:t>Esempio base </a:t>
            </a:r>
            <a:r>
              <a:rPr lang="it-IT" dirty="0"/>
              <a:t>S</a:t>
            </a:r>
            <a:r>
              <a:rPr lang="it-IT" dirty="0" smtClean="0"/>
              <a:t>pring batch</a:t>
            </a:r>
            <a:endParaRPr lang="it-IT" dirty="0"/>
          </a:p>
        </p:txBody>
      </p:sp>
      <p:sp>
        <p:nvSpPr>
          <p:cNvPr id="29" name="CasellaDiTesto 28"/>
          <p:cNvSpPr txBox="1"/>
          <p:nvPr/>
        </p:nvSpPr>
        <p:spPr>
          <a:xfrm>
            <a:off x="7423004" y="4533638"/>
            <a:ext cx="3274230" cy="369332"/>
          </a:xfrm>
          <a:prstGeom prst="rect">
            <a:avLst/>
          </a:prstGeom>
          <a:noFill/>
        </p:spPr>
        <p:txBody>
          <a:bodyPr wrap="none" rtlCol="0">
            <a:spAutoFit/>
          </a:bodyPr>
          <a:lstStyle/>
          <a:p>
            <a:r>
              <a:rPr lang="it-IT" dirty="0" smtClean="0"/>
              <a:t>Esempio Spring funzionalità Core</a:t>
            </a:r>
            <a:endParaRPr lang="it-IT" dirty="0"/>
          </a:p>
        </p:txBody>
      </p:sp>
      <p:sp>
        <p:nvSpPr>
          <p:cNvPr id="30" name="CasellaDiTesto 29"/>
          <p:cNvSpPr txBox="1"/>
          <p:nvPr/>
        </p:nvSpPr>
        <p:spPr>
          <a:xfrm>
            <a:off x="7427236" y="4857013"/>
            <a:ext cx="3297249" cy="369332"/>
          </a:xfrm>
          <a:prstGeom prst="rect">
            <a:avLst/>
          </a:prstGeom>
          <a:noFill/>
        </p:spPr>
        <p:txBody>
          <a:bodyPr wrap="none" rtlCol="0">
            <a:spAutoFit/>
          </a:bodyPr>
          <a:lstStyle/>
          <a:p>
            <a:r>
              <a:rPr lang="it-IT" dirty="0" smtClean="0"/>
              <a:t>Esempio Spring Data - </a:t>
            </a:r>
            <a:r>
              <a:rPr lang="it-IT" dirty="0" err="1" smtClean="0"/>
              <a:t>Repository</a:t>
            </a:r>
            <a:endParaRPr lang="it-IT" dirty="0"/>
          </a:p>
        </p:txBody>
      </p:sp>
      <p:sp>
        <p:nvSpPr>
          <p:cNvPr id="31" name="CasellaDiTesto 30"/>
          <p:cNvSpPr txBox="1"/>
          <p:nvPr/>
        </p:nvSpPr>
        <p:spPr>
          <a:xfrm>
            <a:off x="7423004" y="5191514"/>
            <a:ext cx="2130263" cy="369332"/>
          </a:xfrm>
          <a:prstGeom prst="rect">
            <a:avLst/>
          </a:prstGeom>
          <a:noFill/>
        </p:spPr>
        <p:txBody>
          <a:bodyPr wrap="none" rtlCol="0">
            <a:spAutoFit/>
          </a:bodyPr>
          <a:lstStyle/>
          <a:p>
            <a:r>
              <a:rPr lang="it-IT" dirty="0" smtClean="0"/>
              <a:t>Esempio Spring MVC</a:t>
            </a:r>
            <a:endParaRPr lang="it-IT" dirty="0"/>
          </a:p>
        </p:txBody>
      </p:sp>
      <p:sp>
        <p:nvSpPr>
          <p:cNvPr id="32" name="CasellaDiTesto 31"/>
          <p:cNvSpPr txBox="1"/>
          <p:nvPr/>
        </p:nvSpPr>
        <p:spPr>
          <a:xfrm>
            <a:off x="7418772" y="5493903"/>
            <a:ext cx="2080826" cy="369332"/>
          </a:xfrm>
          <a:prstGeom prst="rect">
            <a:avLst/>
          </a:prstGeom>
          <a:noFill/>
        </p:spPr>
        <p:txBody>
          <a:bodyPr wrap="none" rtlCol="0">
            <a:spAutoFit/>
          </a:bodyPr>
          <a:lstStyle/>
          <a:p>
            <a:r>
              <a:rPr lang="it-IT" dirty="0" smtClean="0"/>
              <a:t>Esempio Spring </a:t>
            </a:r>
            <a:r>
              <a:rPr lang="it-IT" dirty="0" err="1" smtClean="0"/>
              <a:t>Rest</a:t>
            </a:r>
            <a:endParaRPr lang="it-IT" dirty="0"/>
          </a:p>
        </p:txBody>
      </p:sp>
      <p:cxnSp>
        <p:nvCxnSpPr>
          <p:cNvPr id="33" name="Connettore diritto 32"/>
          <p:cNvCxnSpPr/>
          <p:nvPr/>
        </p:nvCxnSpPr>
        <p:spPr>
          <a:xfrm>
            <a:off x="2388787" y="3394256"/>
            <a:ext cx="5034217" cy="18288"/>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a:xfrm>
            <a:off x="4905895" y="4105892"/>
            <a:ext cx="2556000" cy="18288"/>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a:xfrm>
            <a:off x="4145727" y="4475152"/>
            <a:ext cx="3384000" cy="18288"/>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a:xfrm>
            <a:off x="4041895" y="4806045"/>
            <a:ext cx="3420000" cy="18288"/>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a:xfrm>
            <a:off x="4041895" y="5136938"/>
            <a:ext cx="3420000" cy="18288"/>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a:xfrm>
            <a:off x="3998772" y="5491204"/>
            <a:ext cx="3420000" cy="18288"/>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a:xfrm>
            <a:off x="4041895" y="5755730"/>
            <a:ext cx="3384000" cy="18288"/>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364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NOVITA’ CON SPRING 4.0</a:t>
            </a:r>
            <a:endParaRPr lang="it-IT" sz="3200" b="1" dirty="0">
              <a:solidFill>
                <a:prstClr val="black"/>
              </a:solidFill>
            </a:endParaRPr>
          </a:p>
        </p:txBody>
      </p:sp>
      <p:sp>
        <p:nvSpPr>
          <p:cNvPr id="4" name="CasellaDiTesto 3"/>
          <p:cNvSpPr txBox="1"/>
          <p:nvPr/>
        </p:nvSpPr>
        <p:spPr>
          <a:xfrm>
            <a:off x="999066" y="1422396"/>
            <a:ext cx="10075334" cy="4467057"/>
          </a:xfrm>
          <a:prstGeom prst="rect">
            <a:avLst/>
          </a:prstGeom>
          <a:noFill/>
        </p:spPr>
        <p:txBody>
          <a:bodyPr wrap="square" rtlCol="0">
            <a:spAutoFit/>
          </a:bodyPr>
          <a:lstStyle/>
          <a:p>
            <a:pPr>
              <a:lnSpc>
                <a:spcPct val="150000"/>
              </a:lnSpc>
              <a:buFontTx/>
              <a:buChar char="-"/>
            </a:pPr>
            <a:r>
              <a:rPr lang="it-IT" sz="2400" dirty="0" smtClean="0"/>
              <a:t>Supporta le </a:t>
            </a:r>
            <a:r>
              <a:rPr lang="it-IT" sz="2400" dirty="0" err="1" smtClean="0"/>
              <a:t>WebSocket</a:t>
            </a:r>
            <a:r>
              <a:rPr lang="it-IT" sz="2400" dirty="0" smtClean="0"/>
              <a:t> - Java API </a:t>
            </a:r>
            <a:r>
              <a:rPr lang="it-IT" sz="2400" dirty="0" err="1" smtClean="0"/>
              <a:t>for</a:t>
            </a:r>
            <a:r>
              <a:rPr lang="it-IT" sz="2400" dirty="0" smtClean="0"/>
              <a:t> </a:t>
            </a:r>
            <a:r>
              <a:rPr lang="it-IT" sz="2400" dirty="0" err="1" smtClean="0"/>
              <a:t>WebSocket</a:t>
            </a:r>
            <a:r>
              <a:rPr lang="it-IT" sz="2400" dirty="0" smtClean="0"/>
              <a:t> </a:t>
            </a:r>
          </a:p>
          <a:p>
            <a:pPr>
              <a:lnSpc>
                <a:spcPct val="150000"/>
              </a:lnSpc>
              <a:buFontTx/>
              <a:buChar char="-"/>
            </a:pPr>
            <a:r>
              <a:rPr lang="it-IT" sz="2400" dirty="0" smtClean="0"/>
              <a:t>Primo </a:t>
            </a:r>
            <a:r>
              <a:rPr lang="it-IT" sz="2400" dirty="0" err="1" smtClean="0"/>
              <a:t>framework</a:t>
            </a:r>
            <a:r>
              <a:rPr lang="it-IT" sz="2400" dirty="0" smtClean="0"/>
              <a:t> a supportare le nuove </a:t>
            </a:r>
            <a:r>
              <a:rPr lang="it-IT" sz="2400" dirty="0" err="1" smtClean="0"/>
              <a:t>features</a:t>
            </a:r>
            <a:r>
              <a:rPr lang="it-IT" sz="2400" dirty="0" smtClean="0"/>
              <a:t> di Java 8, tra cui </a:t>
            </a:r>
            <a:r>
              <a:rPr lang="it-IT" sz="2400" dirty="0" err="1" smtClean="0"/>
              <a:t>Lambdas</a:t>
            </a:r>
            <a:r>
              <a:rPr lang="it-IT" sz="2400" dirty="0" smtClean="0"/>
              <a:t>.</a:t>
            </a:r>
          </a:p>
          <a:p>
            <a:pPr>
              <a:lnSpc>
                <a:spcPct val="150000"/>
              </a:lnSpc>
              <a:buFontTx/>
              <a:buChar char="-"/>
            </a:pPr>
            <a:r>
              <a:rPr lang="it-IT" sz="2400" dirty="0" smtClean="0"/>
              <a:t>Generazione condizionata di un </a:t>
            </a:r>
            <a:r>
              <a:rPr lang="it-IT" sz="2400" dirty="0" err="1" smtClean="0"/>
              <a:t>bean</a:t>
            </a:r>
            <a:r>
              <a:rPr lang="it-IT" sz="2400" dirty="0" smtClean="0"/>
              <a:t> sulla base di una condizione definita dallo sviluppatore</a:t>
            </a:r>
          </a:p>
          <a:p>
            <a:pPr>
              <a:lnSpc>
                <a:spcPct val="150000"/>
              </a:lnSpc>
              <a:buFontTx/>
              <a:buChar char="-"/>
            </a:pPr>
            <a:r>
              <a:rPr lang="it-IT" sz="2400" dirty="0" smtClean="0"/>
              <a:t>Nuovo </a:t>
            </a:r>
            <a:r>
              <a:rPr lang="it-IT" sz="2400" dirty="0" err="1" smtClean="0"/>
              <a:t>template</a:t>
            </a:r>
            <a:r>
              <a:rPr lang="it-IT" sz="2400" dirty="0" smtClean="0"/>
              <a:t> asincrono REST per non rendere bloccante la chiamata tramite </a:t>
            </a:r>
            <a:r>
              <a:rPr lang="it-IT" sz="2400" dirty="0" err="1" smtClean="0"/>
              <a:t>callbacks</a:t>
            </a:r>
            <a:endParaRPr lang="it-IT" sz="2400" dirty="0" smtClean="0"/>
          </a:p>
          <a:p>
            <a:pPr>
              <a:lnSpc>
                <a:spcPct val="150000"/>
              </a:lnSpc>
              <a:buFontTx/>
              <a:buChar char="-"/>
            </a:pPr>
            <a:r>
              <a:rPr lang="it-IT" sz="2400" dirty="0" smtClean="0"/>
              <a:t>Supporto a nuove specifiche JEE: </a:t>
            </a:r>
            <a:r>
              <a:rPr lang="en-US" sz="2400" dirty="0" smtClean="0"/>
              <a:t>JMS 2.0, JTA 1.2, JPA 2.1 e Bean Validation 1.1</a:t>
            </a:r>
            <a:r>
              <a:rPr lang="it-IT" sz="2400" dirty="0" smtClean="0"/>
              <a:t> </a:t>
            </a:r>
          </a:p>
          <a:p>
            <a:pPr>
              <a:lnSpc>
                <a:spcPct val="150000"/>
              </a:lnSpc>
              <a:buFontTx/>
              <a:buChar char="-"/>
            </a:pPr>
            <a:endParaRPr lang="it-IT" sz="2400" dirty="0" smtClean="0"/>
          </a:p>
        </p:txBody>
      </p:sp>
    </p:spTree>
    <p:extLst>
      <p:ext uri="{BB962C8B-B14F-4D97-AF65-F5344CB8AC3E}">
        <p14:creationId xmlns:p14="http://schemas.microsoft.com/office/powerpoint/2010/main" val="24896310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POSSIBILI ARGOMENTI FUTURI</a:t>
            </a:r>
            <a:endParaRPr lang="it-IT" sz="3200" b="1" dirty="0">
              <a:solidFill>
                <a:prstClr val="black"/>
              </a:solidFill>
            </a:endParaRPr>
          </a:p>
        </p:txBody>
      </p:sp>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893258" y="1553455"/>
            <a:ext cx="10335574" cy="3416320"/>
          </a:xfrm>
          <a:prstGeom prst="rect">
            <a:avLst/>
          </a:prstGeom>
          <a:noFill/>
        </p:spPr>
        <p:txBody>
          <a:bodyPr wrap="square" rtlCol="0">
            <a:spAutoFit/>
          </a:bodyPr>
          <a:lstStyle/>
          <a:p>
            <a:r>
              <a:rPr lang="it-IT" sz="2800" dirty="0" smtClean="0">
                <a:ln w="0"/>
                <a:effectLst>
                  <a:outerShdw blurRad="38100" dist="19050" dir="2700000" algn="tl" rotWithShape="0">
                    <a:schemeClr val="dk1">
                      <a:alpha val="40000"/>
                    </a:schemeClr>
                  </a:outerShdw>
                </a:effectLst>
              </a:rPr>
              <a:t>Spring offre molte altre soluzioni che potrebbero essere oggetto di un futuro workshop:</a:t>
            </a:r>
          </a:p>
          <a:p>
            <a:endParaRPr lang="it-IT" sz="3200" dirty="0">
              <a:ln w="0"/>
              <a:effectLst>
                <a:outerShdw blurRad="38100" dist="19050" dir="2700000" algn="tl" rotWithShape="0">
                  <a:schemeClr val="dk1">
                    <a:alpha val="40000"/>
                  </a:schemeClr>
                </a:outerShdw>
              </a:effectLst>
            </a:endParaRPr>
          </a:p>
          <a:p>
            <a:pPr marL="571500" indent="-571500">
              <a:buClr>
                <a:schemeClr val="accent6"/>
              </a:buClr>
              <a:buFont typeface="Wingdings" panose="05000000000000000000" pitchFamily="2" charset="2"/>
              <a:buChar char="q"/>
            </a:pPr>
            <a:r>
              <a:rPr lang="it-IT" sz="3200" dirty="0" smtClean="0">
                <a:ln w="0"/>
                <a:effectLst>
                  <a:outerShdw blurRad="38100" dist="19050" dir="2700000" algn="tl" rotWithShape="0">
                    <a:schemeClr val="dk1">
                      <a:alpha val="40000"/>
                    </a:schemeClr>
                  </a:outerShdw>
                </a:effectLst>
              </a:rPr>
              <a:t>AOP</a:t>
            </a:r>
            <a:endParaRPr lang="it-IT" sz="3200" dirty="0">
              <a:ln w="0"/>
              <a:effectLst>
                <a:outerShdw blurRad="38100" dist="19050" dir="2700000" algn="tl" rotWithShape="0">
                  <a:schemeClr val="dk1">
                    <a:alpha val="40000"/>
                  </a:schemeClr>
                </a:outerShdw>
              </a:effectLst>
            </a:endParaRPr>
          </a:p>
          <a:p>
            <a:pPr marL="571500" indent="-571500">
              <a:buClr>
                <a:schemeClr val="accent6"/>
              </a:buClr>
              <a:buFont typeface="Wingdings" panose="05000000000000000000" pitchFamily="2" charset="2"/>
              <a:buChar char="q"/>
            </a:pPr>
            <a:r>
              <a:rPr lang="it-IT" sz="3200" dirty="0" err="1">
                <a:ln w="0"/>
                <a:effectLst>
                  <a:outerShdw blurRad="38100" dist="19050" dir="2700000" algn="tl" rotWithShape="0">
                    <a:schemeClr val="dk1">
                      <a:alpha val="40000"/>
                    </a:schemeClr>
                  </a:outerShdw>
                </a:effectLst>
              </a:rPr>
              <a:t>WebSocket</a:t>
            </a:r>
            <a:endParaRPr lang="it-IT" sz="3200" dirty="0">
              <a:ln w="0"/>
              <a:effectLst>
                <a:outerShdw blurRad="38100" dist="19050" dir="2700000" algn="tl" rotWithShape="0">
                  <a:schemeClr val="dk1">
                    <a:alpha val="40000"/>
                  </a:schemeClr>
                </a:outerShdw>
              </a:effectLst>
            </a:endParaRPr>
          </a:p>
          <a:p>
            <a:pPr marL="571500" indent="-571500">
              <a:buClr>
                <a:schemeClr val="accent6"/>
              </a:buClr>
              <a:buFont typeface="Wingdings" panose="05000000000000000000" pitchFamily="2" charset="2"/>
              <a:buChar char="q"/>
            </a:pPr>
            <a:r>
              <a:rPr lang="it-IT" sz="3200" dirty="0">
                <a:ln w="0"/>
                <a:effectLst>
                  <a:outerShdw blurRad="38100" dist="19050" dir="2700000" algn="tl" rotWithShape="0">
                    <a:schemeClr val="dk1">
                      <a:alpha val="40000"/>
                    </a:schemeClr>
                  </a:outerShdw>
                </a:effectLst>
              </a:rPr>
              <a:t>JMS</a:t>
            </a:r>
          </a:p>
          <a:p>
            <a:pPr marL="571500" indent="-571500">
              <a:buClr>
                <a:schemeClr val="accent6"/>
              </a:buClr>
              <a:buFont typeface="Wingdings" panose="05000000000000000000" pitchFamily="2" charset="2"/>
              <a:buChar char="q"/>
            </a:pPr>
            <a:r>
              <a:rPr lang="it-IT" sz="3200" dirty="0" smtClean="0">
                <a:ln w="0"/>
                <a:effectLst>
                  <a:outerShdw blurRad="38100" dist="19050" dir="2700000" algn="tl" rotWithShape="0">
                    <a:schemeClr val="dk1">
                      <a:alpha val="40000"/>
                    </a:schemeClr>
                  </a:outerShdw>
                </a:effectLst>
              </a:rPr>
              <a:t>JMX</a:t>
            </a:r>
            <a:endParaRPr lang="it-IT" sz="3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13668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8085667" y="2884424"/>
            <a:ext cx="1588448" cy="1295400"/>
          </a:xfrm>
          <a:prstGeom prst="rect">
            <a:avLst/>
          </a:prstGeom>
        </p:spPr>
      </p:pic>
      <p:pic>
        <p:nvPicPr>
          <p:cNvPr id="3" name="Immagin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070" y="395783"/>
            <a:ext cx="5527529" cy="5527529"/>
          </a:xfrm>
          <a:prstGeom prst="rect">
            <a:avLst/>
          </a:prstGeom>
        </p:spPr>
      </p:pic>
      <p:sp>
        <p:nvSpPr>
          <p:cNvPr id="6" name="CasellaDiTesto 5"/>
          <p:cNvSpPr txBox="1"/>
          <p:nvPr/>
        </p:nvSpPr>
        <p:spPr>
          <a:xfrm>
            <a:off x="6165566" y="1001828"/>
            <a:ext cx="5677469" cy="2123658"/>
          </a:xfrm>
          <a:prstGeom prst="rect">
            <a:avLst/>
          </a:prstGeom>
          <a:noFill/>
        </p:spPr>
        <p:txBody>
          <a:bodyPr wrap="square" rtlCol="0">
            <a:spAutoFit/>
          </a:bodyPr>
          <a:lstStyle/>
          <a:p>
            <a:pPr algn="ctr"/>
            <a:r>
              <a:rPr lang="it-IT" sz="6600" b="1" i="1" dirty="0" smtClean="0">
                <a:solidFill>
                  <a:schemeClr val="accent6"/>
                </a:solidFill>
              </a:rPr>
              <a:t>GRAZIE PER L’ATTENZIONE</a:t>
            </a:r>
            <a:endParaRPr lang="it-IT" sz="6600" b="1" i="1" dirty="0">
              <a:solidFill>
                <a:schemeClr val="accent6"/>
              </a:solidFill>
            </a:endParaRPr>
          </a:p>
        </p:txBody>
      </p:sp>
      <p:sp>
        <p:nvSpPr>
          <p:cNvPr id="7" name="CasellaDiTesto 6"/>
          <p:cNvSpPr txBox="1"/>
          <p:nvPr/>
        </p:nvSpPr>
        <p:spPr>
          <a:xfrm>
            <a:off x="6324061" y="4869287"/>
            <a:ext cx="5677469" cy="954107"/>
          </a:xfrm>
          <a:prstGeom prst="rect">
            <a:avLst/>
          </a:prstGeom>
          <a:noFill/>
        </p:spPr>
        <p:txBody>
          <a:bodyPr wrap="square" rtlCol="0">
            <a:spAutoFit/>
          </a:bodyPr>
          <a:lstStyle/>
          <a:p>
            <a:pPr algn="ctr"/>
            <a:r>
              <a:rPr lang="it-IT" sz="2800" b="1" i="1" dirty="0" smtClean="0">
                <a:solidFill>
                  <a:schemeClr val="accent6"/>
                </a:solidFill>
              </a:rPr>
              <a:t>Simone Casamassa: s.casamassa@reply.it</a:t>
            </a:r>
            <a:endParaRPr lang="it-IT" sz="2800" b="1" i="1" dirty="0">
              <a:solidFill>
                <a:schemeClr val="accent6"/>
              </a:solidFill>
            </a:endParaRPr>
          </a:p>
        </p:txBody>
      </p:sp>
    </p:spTree>
    <p:extLst>
      <p:ext uri="{BB962C8B-B14F-4D97-AF65-F5344CB8AC3E}">
        <p14:creationId xmlns:p14="http://schemas.microsoft.com/office/powerpoint/2010/main" val="3457439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61534" y="395784"/>
            <a:ext cx="9668933" cy="584775"/>
          </a:xfrm>
          <a:prstGeom prst="rect">
            <a:avLst/>
          </a:prstGeom>
          <a:noFill/>
        </p:spPr>
        <p:txBody>
          <a:bodyPr wrap="square" rtlCol="0">
            <a:spAutoFit/>
          </a:bodyPr>
          <a:lstStyle/>
          <a:p>
            <a:pPr algn="ctr"/>
            <a:r>
              <a:rPr lang="it-IT" sz="3200" b="1" dirty="0" smtClean="0">
                <a:solidFill>
                  <a:prstClr val="black"/>
                </a:solidFill>
              </a:rPr>
              <a:t>CONTEINER SPRING - CICLO VITA BEANS</a:t>
            </a:r>
            <a:endParaRPr lang="it-IT" sz="3200" b="1" dirty="0">
              <a:solidFill>
                <a:prstClr val="black"/>
              </a:solidFill>
            </a:endParaRPr>
          </a:p>
        </p:txBody>
      </p:sp>
      <p:sp>
        <p:nvSpPr>
          <p:cNvPr id="3" name="CasellaDiTesto 2"/>
          <p:cNvSpPr txBox="1"/>
          <p:nvPr/>
        </p:nvSpPr>
        <p:spPr>
          <a:xfrm>
            <a:off x="962469" y="1711360"/>
            <a:ext cx="10267062" cy="738664"/>
          </a:xfrm>
          <a:prstGeom prst="rect">
            <a:avLst/>
          </a:prstGeom>
          <a:noFill/>
        </p:spPr>
        <p:txBody>
          <a:bodyPr wrap="square" rtlCol="0">
            <a:spAutoFit/>
          </a:bodyPr>
          <a:lstStyle/>
          <a:p>
            <a:r>
              <a:rPr lang="en-US" sz="2400" dirty="0" smtClean="0"/>
              <a:t>In </a:t>
            </a:r>
            <a:r>
              <a:rPr lang="en-US" sz="2400" dirty="0" err="1" smtClean="0"/>
              <a:t>un’applicazione</a:t>
            </a:r>
            <a:r>
              <a:rPr lang="en-US" sz="2400" dirty="0" smtClean="0"/>
              <a:t> Spring </a:t>
            </a:r>
            <a:r>
              <a:rPr lang="en-US" sz="2400" dirty="0" err="1" smtClean="0"/>
              <a:t>tutti</a:t>
            </a:r>
            <a:r>
              <a:rPr lang="en-US" sz="2400" dirty="0" smtClean="0"/>
              <a:t> </a:t>
            </a:r>
            <a:r>
              <a:rPr lang="en-US" sz="2400" dirty="0" err="1" smtClean="0"/>
              <a:t>gli</a:t>
            </a:r>
            <a:r>
              <a:rPr lang="en-US" sz="2400" dirty="0" smtClean="0"/>
              <a:t> </a:t>
            </a:r>
            <a:r>
              <a:rPr lang="en-US" sz="2400" dirty="0" err="1" smtClean="0"/>
              <a:t>oggetti</a:t>
            </a:r>
            <a:r>
              <a:rPr lang="en-US" sz="2400" dirty="0" smtClean="0"/>
              <a:t> </a:t>
            </a:r>
            <a:r>
              <a:rPr lang="en-US" sz="2400" dirty="0" err="1" smtClean="0"/>
              <a:t>sono</a:t>
            </a:r>
            <a:r>
              <a:rPr lang="en-US" sz="2400" dirty="0" smtClean="0"/>
              <a:t> </a:t>
            </a:r>
            <a:r>
              <a:rPr lang="en-US" sz="2400" dirty="0" err="1" smtClean="0"/>
              <a:t>creati</a:t>
            </a:r>
            <a:r>
              <a:rPr lang="en-US" sz="2400" dirty="0" smtClean="0"/>
              <a:t> e </a:t>
            </a:r>
            <a:r>
              <a:rPr lang="en-US" sz="2400" dirty="0" err="1" smtClean="0"/>
              <a:t>gestiti</a:t>
            </a:r>
            <a:r>
              <a:rPr lang="en-US" sz="2400" dirty="0" smtClean="0"/>
              <a:t> </a:t>
            </a:r>
            <a:r>
              <a:rPr lang="en-US" sz="2400" dirty="0" err="1" smtClean="0"/>
              <a:t>dal</a:t>
            </a:r>
            <a:r>
              <a:rPr lang="en-US" sz="2400" dirty="0" smtClean="0"/>
              <a:t> container Spring.</a:t>
            </a:r>
            <a:r>
              <a:rPr lang="en-US" dirty="0" smtClean="0"/>
              <a:t/>
            </a:r>
            <a:br>
              <a:rPr lang="en-US" dirty="0" smtClean="0"/>
            </a:br>
            <a:endParaRPr lang="it-IT" dirty="0"/>
          </a:p>
        </p:txBody>
      </p:sp>
      <p:pic>
        <p:nvPicPr>
          <p:cNvPr id="4098" name="Picture 2"/>
          <p:cNvPicPr>
            <a:picLocks noChangeAspect="1" noChangeArrowheads="1"/>
          </p:cNvPicPr>
          <p:nvPr/>
        </p:nvPicPr>
        <p:blipFill>
          <a:blip r:embed="rId3" cstate="print"/>
          <a:srcRect/>
          <a:stretch>
            <a:fillRect/>
          </a:stretch>
        </p:blipFill>
        <p:spPr bwMode="auto">
          <a:xfrm>
            <a:off x="931333" y="2464852"/>
            <a:ext cx="4562217" cy="3207809"/>
          </a:xfrm>
          <a:prstGeom prst="rect">
            <a:avLst/>
          </a:prstGeom>
          <a:noFill/>
          <a:ln w="9525">
            <a:noFill/>
            <a:miter lim="800000"/>
            <a:headEnd/>
            <a:tailEnd/>
          </a:ln>
        </p:spPr>
      </p:pic>
      <p:sp>
        <p:nvSpPr>
          <p:cNvPr id="8" name="CasellaDiTesto 7"/>
          <p:cNvSpPr txBox="1"/>
          <p:nvPr/>
        </p:nvSpPr>
        <p:spPr>
          <a:xfrm>
            <a:off x="5960533" y="2523067"/>
            <a:ext cx="5537200" cy="3785652"/>
          </a:xfrm>
          <a:prstGeom prst="rect">
            <a:avLst/>
          </a:prstGeom>
          <a:noFill/>
        </p:spPr>
        <p:txBody>
          <a:bodyPr wrap="square" rtlCol="0">
            <a:spAutoFit/>
          </a:bodyPr>
          <a:lstStyle/>
          <a:p>
            <a:r>
              <a:rPr lang="it-IT" sz="2400" dirty="0" smtClean="0"/>
              <a:t>Il Container crea gli oggetti, li collega tra loro, li configura e gestisce completamente il ciclo di vita dei </a:t>
            </a:r>
            <a:r>
              <a:rPr lang="it-IT" sz="2400" dirty="0" err="1" smtClean="0"/>
              <a:t>Beans</a:t>
            </a:r>
            <a:r>
              <a:rPr lang="it-IT" sz="2400" dirty="0" smtClean="0"/>
              <a:t>. </a:t>
            </a:r>
          </a:p>
          <a:p>
            <a:r>
              <a:rPr lang="it-IT" sz="2400" dirty="0" smtClean="0"/>
              <a:t>Il Container è un elemento fondamentale del </a:t>
            </a:r>
            <a:r>
              <a:rPr lang="it-IT" sz="2400" dirty="0" err="1" smtClean="0"/>
              <a:t>framework</a:t>
            </a:r>
            <a:r>
              <a:rPr lang="it-IT" sz="2400" dirty="0" smtClean="0"/>
              <a:t>. </a:t>
            </a:r>
            <a:r>
              <a:rPr lang="it-IT" sz="2400" dirty="0" err="1" smtClean="0"/>
              <a:t>Spring</a:t>
            </a:r>
            <a:r>
              <a:rPr lang="it-IT" sz="2400" dirty="0" smtClean="0"/>
              <a:t> utilizza la </a:t>
            </a:r>
            <a:r>
              <a:rPr lang="it-IT" sz="2400" dirty="0" err="1" smtClean="0"/>
              <a:t>Dependency</a:t>
            </a:r>
            <a:r>
              <a:rPr lang="it-IT" sz="2400" dirty="0" smtClean="0"/>
              <a:t> </a:t>
            </a:r>
            <a:r>
              <a:rPr lang="it-IT" sz="2400" dirty="0" err="1" smtClean="0"/>
              <a:t>Injection</a:t>
            </a:r>
            <a:r>
              <a:rPr lang="it-IT" sz="2400" dirty="0" smtClean="0"/>
              <a:t> per gestire i componenti che formano l’applicazione: creare le associazioni tra i componenti. Gli oggetti risultano così ben definiti, facili da riutilizzare e da testare.</a:t>
            </a:r>
          </a:p>
        </p:txBody>
      </p:sp>
      <p:pic>
        <p:nvPicPr>
          <p:cNvPr id="5122" name="Picture 2"/>
          <p:cNvPicPr>
            <a:picLocks noChangeAspect="1" noChangeArrowheads="1"/>
          </p:cNvPicPr>
          <p:nvPr/>
        </p:nvPicPr>
        <p:blipFill>
          <a:blip r:embed="rId4" cstate="print"/>
          <a:srcRect t="-3231" r="12380" b="7056"/>
          <a:stretch>
            <a:fillRect/>
          </a:stretch>
        </p:blipFill>
        <p:spPr bwMode="auto">
          <a:xfrm>
            <a:off x="562504" y="2455334"/>
            <a:ext cx="5127095" cy="3166533"/>
          </a:xfrm>
          <a:prstGeom prst="rect">
            <a:avLst/>
          </a:prstGeom>
          <a:noFill/>
          <a:ln w="9525">
            <a:noFill/>
            <a:miter lim="800000"/>
            <a:headEnd/>
            <a:tailEnd/>
          </a:ln>
        </p:spPr>
      </p:pic>
      <p:grpSp>
        <p:nvGrpSpPr>
          <p:cNvPr id="7" name="Gruppo 6"/>
          <p:cNvGrpSpPr/>
          <p:nvPr/>
        </p:nvGrpSpPr>
        <p:grpSpPr>
          <a:xfrm>
            <a:off x="9956801" y="0"/>
            <a:ext cx="2235199" cy="800942"/>
            <a:chOff x="9956801" y="0"/>
            <a:chExt cx="2235199" cy="800942"/>
          </a:xfrm>
        </p:grpSpPr>
        <p:pic>
          <p:nvPicPr>
            <p:cNvPr id="9" name="Immagine 8"/>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0" name="CasellaDiTesto 9"/>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31854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3257266" y="395784"/>
            <a:ext cx="5677469" cy="584775"/>
          </a:xfrm>
          <a:prstGeom prst="rect">
            <a:avLst/>
          </a:prstGeom>
          <a:noFill/>
        </p:spPr>
        <p:txBody>
          <a:bodyPr wrap="square" rtlCol="0">
            <a:spAutoFit/>
          </a:bodyPr>
          <a:lstStyle/>
          <a:p>
            <a:pPr algn="ctr"/>
            <a:r>
              <a:rPr lang="it-IT" sz="3200" b="1" dirty="0" err="1" smtClean="0">
                <a:solidFill>
                  <a:prstClr val="black"/>
                </a:solidFill>
              </a:rPr>
              <a:t>Low</a:t>
            </a:r>
            <a:r>
              <a:rPr lang="it-IT" sz="3200" b="1" dirty="0" smtClean="0">
                <a:solidFill>
                  <a:prstClr val="black"/>
                </a:solidFill>
              </a:rPr>
              <a:t> </a:t>
            </a:r>
            <a:r>
              <a:rPr lang="it-IT" sz="3200" b="1" dirty="0" err="1" smtClean="0">
                <a:solidFill>
                  <a:prstClr val="black"/>
                </a:solidFill>
              </a:rPr>
              <a:t>Coupling</a:t>
            </a:r>
            <a:endParaRPr lang="it-IT" sz="3200" b="1" dirty="0">
              <a:solidFill>
                <a:prstClr val="black"/>
              </a:solidFill>
            </a:endParaRPr>
          </a:p>
        </p:txBody>
      </p:sp>
      <p:grpSp>
        <p:nvGrpSpPr>
          <p:cNvPr id="9" name="Gruppo 8"/>
          <p:cNvGrpSpPr/>
          <p:nvPr/>
        </p:nvGrpSpPr>
        <p:grpSpPr>
          <a:xfrm>
            <a:off x="996287" y="1099305"/>
            <a:ext cx="10058400" cy="1842296"/>
            <a:chOff x="996287" y="1099305"/>
            <a:chExt cx="10058400" cy="1842296"/>
          </a:xfrm>
        </p:grpSpPr>
        <p:sp>
          <p:nvSpPr>
            <p:cNvPr id="10" name="CasellaDiTesto 9"/>
            <p:cNvSpPr txBox="1"/>
            <p:nvPr/>
          </p:nvSpPr>
          <p:spPr>
            <a:xfrm>
              <a:off x="996287" y="1741272"/>
              <a:ext cx="10058400" cy="1200329"/>
            </a:xfrm>
            <a:prstGeom prst="rect">
              <a:avLst/>
            </a:prstGeom>
            <a:noFill/>
          </p:spPr>
          <p:txBody>
            <a:bodyPr wrap="square" rtlCol="0">
              <a:spAutoFit/>
            </a:bodyPr>
            <a:lstStyle/>
            <a:p>
              <a:pPr marL="342900" indent="-342900">
                <a:buFont typeface="Arial" panose="020B0604020202020204" pitchFamily="34" charset="0"/>
                <a:buChar char="•"/>
              </a:pPr>
              <a:r>
                <a:rPr lang="it-IT" sz="2400" dirty="0" smtClean="0"/>
                <a:t>Come </a:t>
              </a:r>
              <a:r>
                <a:rPr lang="it-IT" sz="2400" dirty="0"/>
                <a:t>ridurre l’impatto </a:t>
              </a:r>
              <a:r>
                <a:rPr lang="it-IT" sz="2400" dirty="0" smtClean="0"/>
                <a:t>dei cambiamenti e le dipendenze tra le nostre classi ed aumentare la </a:t>
              </a:r>
              <a:r>
                <a:rPr lang="it-IT" sz="2400" dirty="0"/>
                <a:t>manutenibilità </a:t>
              </a:r>
              <a:r>
                <a:rPr lang="it-IT" sz="2400" dirty="0" smtClean="0"/>
                <a:t>e la riusabilità del nostro codice?</a:t>
              </a:r>
            </a:p>
            <a:p>
              <a:pPr marL="342900" indent="-342900">
                <a:buFont typeface="Arial" panose="020B0604020202020204" pitchFamily="34" charset="0"/>
                <a:buChar char="•"/>
              </a:pPr>
              <a:r>
                <a:rPr lang="it-IT" sz="2400" dirty="0" smtClean="0"/>
                <a:t>Come evitare che modifiche su un oggetto influenzino anche altri oggetti?</a:t>
              </a:r>
            </a:p>
          </p:txBody>
        </p:sp>
        <p:sp>
          <p:nvSpPr>
            <p:cNvPr id="11" name="CasellaDiTesto 10"/>
            <p:cNvSpPr txBox="1"/>
            <p:nvPr/>
          </p:nvSpPr>
          <p:spPr>
            <a:xfrm>
              <a:off x="996287" y="1099305"/>
              <a:ext cx="2588161" cy="523220"/>
            </a:xfrm>
            <a:prstGeom prst="rect">
              <a:avLst/>
            </a:prstGeom>
            <a:noFill/>
          </p:spPr>
          <p:txBody>
            <a:bodyPr wrap="square" rtlCol="0">
              <a:spAutoFit/>
            </a:bodyPr>
            <a:lstStyle/>
            <a:p>
              <a:r>
                <a:rPr lang="it-IT" sz="2800" b="1" dirty="0" smtClean="0">
                  <a:solidFill>
                    <a:srgbClr val="92D050"/>
                  </a:solidFill>
                  <a:latin typeface="Arial Black" pitchFamily="34" charset="0"/>
                </a:rPr>
                <a:t>Problema</a:t>
              </a:r>
              <a:endParaRPr lang="it-IT" sz="1600" b="1" dirty="0" smtClean="0">
                <a:solidFill>
                  <a:srgbClr val="92D050"/>
                </a:solidFill>
                <a:latin typeface="Arial Black" pitchFamily="34" charset="0"/>
              </a:endParaRPr>
            </a:p>
          </p:txBody>
        </p:sp>
      </p:grpSp>
      <p:grpSp>
        <p:nvGrpSpPr>
          <p:cNvPr id="12" name="Gruppo 11"/>
          <p:cNvGrpSpPr/>
          <p:nvPr/>
        </p:nvGrpSpPr>
        <p:grpSpPr>
          <a:xfrm>
            <a:off x="990191" y="3068313"/>
            <a:ext cx="10070592" cy="2101899"/>
            <a:chOff x="990191" y="2726937"/>
            <a:chExt cx="10070592" cy="2101899"/>
          </a:xfrm>
        </p:grpSpPr>
        <p:sp>
          <p:nvSpPr>
            <p:cNvPr id="13" name="CasellaDiTesto 12"/>
            <p:cNvSpPr txBox="1"/>
            <p:nvPr/>
          </p:nvSpPr>
          <p:spPr>
            <a:xfrm>
              <a:off x="990191" y="2726937"/>
              <a:ext cx="2588161" cy="523220"/>
            </a:xfrm>
            <a:prstGeom prst="rect">
              <a:avLst/>
            </a:prstGeom>
            <a:noFill/>
          </p:spPr>
          <p:txBody>
            <a:bodyPr wrap="square" rtlCol="0">
              <a:spAutoFit/>
            </a:bodyPr>
            <a:lstStyle/>
            <a:p>
              <a:r>
                <a:rPr lang="it-IT" sz="2800" b="1" dirty="0" smtClean="0">
                  <a:solidFill>
                    <a:srgbClr val="92D050"/>
                  </a:solidFill>
                  <a:latin typeface="Arial Black" pitchFamily="34" charset="0"/>
                </a:rPr>
                <a:t>Soluzione</a:t>
              </a:r>
              <a:endParaRPr lang="it-IT" sz="1600" b="1" dirty="0" smtClean="0">
                <a:solidFill>
                  <a:srgbClr val="92D050"/>
                </a:solidFill>
                <a:latin typeface="Arial Black" pitchFamily="34" charset="0"/>
              </a:endParaRPr>
            </a:p>
          </p:txBody>
        </p:sp>
        <p:sp>
          <p:nvSpPr>
            <p:cNvPr id="14" name="CasellaDiTesto 13"/>
            <p:cNvSpPr txBox="1"/>
            <p:nvPr/>
          </p:nvSpPr>
          <p:spPr>
            <a:xfrm>
              <a:off x="1002383" y="3259176"/>
              <a:ext cx="10058400" cy="1569660"/>
            </a:xfrm>
            <a:prstGeom prst="rect">
              <a:avLst/>
            </a:prstGeom>
            <a:noFill/>
          </p:spPr>
          <p:txBody>
            <a:bodyPr wrap="square" rtlCol="0">
              <a:spAutoFit/>
            </a:bodyPr>
            <a:lstStyle/>
            <a:p>
              <a:pPr marL="342900" indent="-342900">
                <a:buFont typeface="Arial" panose="020B0604020202020204" pitchFamily="34" charset="0"/>
                <a:buChar char="•"/>
              </a:pPr>
              <a:r>
                <a:rPr lang="it-IT" sz="2400" dirty="0" smtClean="0"/>
                <a:t>Ridurre al minimo le dipendenze tra gli oggetti, utilizzando interfacce semplici e stabili ed evitando di inserire troppi riferimenti ad altri oggetti.</a:t>
              </a:r>
            </a:p>
            <a:p>
              <a:pPr marL="342900" indent="-342900">
                <a:buFont typeface="Arial" panose="020B0604020202020204" pitchFamily="34" charset="0"/>
                <a:buChar char="•"/>
              </a:pPr>
              <a:r>
                <a:rPr lang="it-IT" sz="2400" dirty="0" smtClean="0"/>
                <a:t>Assegnare le responsabilità in modo che l’accoppiamento rimanga basso.</a:t>
              </a:r>
            </a:p>
            <a:p>
              <a:pPr marL="342900" indent="-342900">
                <a:buFont typeface="Arial" panose="020B0604020202020204" pitchFamily="34" charset="0"/>
                <a:buChar char="•"/>
              </a:pPr>
              <a:r>
                <a:rPr lang="it-IT" sz="2400" dirty="0" smtClean="0"/>
                <a:t>Promuovere l’utilizzo di interfacce e </a:t>
              </a:r>
              <a:r>
                <a:rPr lang="it-IT" sz="2400" dirty="0" err="1" smtClean="0"/>
                <a:t>dependency</a:t>
              </a:r>
              <a:r>
                <a:rPr lang="it-IT" sz="2400" dirty="0" smtClean="0"/>
                <a:t> </a:t>
              </a:r>
              <a:r>
                <a:rPr lang="it-IT" sz="2400" dirty="0" err="1" smtClean="0"/>
                <a:t>injection</a:t>
              </a:r>
              <a:endParaRPr lang="it-IT" sz="2400" dirty="0" smtClean="0"/>
            </a:p>
          </p:txBody>
        </p:sp>
      </p:grpSp>
    </p:spTree>
    <p:extLst>
      <p:ext uri="{BB962C8B-B14F-4D97-AF65-F5344CB8AC3E}">
        <p14:creationId xmlns:p14="http://schemas.microsoft.com/office/powerpoint/2010/main" val="1706658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err="1">
                <a:solidFill>
                  <a:prstClr val="black"/>
                </a:solidFill>
              </a:rPr>
              <a:t>Low</a:t>
            </a:r>
            <a:r>
              <a:rPr lang="it-IT" sz="3200" b="1" dirty="0">
                <a:solidFill>
                  <a:prstClr val="black"/>
                </a:solidFill>
              </a:rPr>
              <a:t> </a:t>
            </a:r>
            <a:r>
              <a:rPr lang="it-IT" sz="3200" b="1" dirty="0" err="1" smtClean="0">
                <a:solidFill>
                  <a:prstClr val="black"/>
                </a:solidFill>
              </a:rPr>
              <a:t>Coupling</a:t>
            </a:r>
            <a:r>
              <a:rPr lang="it-IT" sz="3200" b="1" dirty="0" smtClean="0">
                <a:solidFill>
                  <a:prstClr val="black"/>
                </a:solidFill>
              </a:rPr>
              <a:t> - Spring</a:t>
            </a:r>
            <a:endParaRPr lang="it-IT" sz="3200" b="1" dirty="0">
              <a:solidFill>
                <a:prstClr val="black"/>
              </a:solidFill>
            </a:endParaRPr>
          </a:p>
        </p:txBody>
      </p:sp>
      <p:sp>
        <p:nvSpPr>
          <p:cNvPr id="6" name="CasellaDiTesto 5"/>
          <p:cNvSpPr txBox="1"/>
          <p:nvPr/>
        </p:nvSpPr>
        <p:spPr>
          <a:xfrm>
            <a:off x="996287" y="1131672"/>
            <a:ext cx="100584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Per </a:t>
            </a:r>
            <a:r>
              <a:rPr lang="en-US" sz="2400" dirty="0" err="1" smtClean="0"/>
              <a:t>prevenire</a:t>
            </a:r>
            <a:r>
              <a:rPr lang="en-US" sz="2400" dirty="0" smtClean="0"/>
              <a:t> e </a:t>
            </a:r>
            <a:r>
              <a:rPr lang="en-US" sz="2400" dirty="0" err="1" smtClean="0"/>
              <a:t>ridurre</a:t>
            </a:r>
            <a:r>
              <a:rPr lang="en-US" sz="2400" dirty="0" smtClean="0"/>
              <a:t> </a:t>
            </a:r>
            <a:r>
              <a:rPr lang="en-US" sz="2400" dirty="0" err="1" smtClean="0"/>
              <a:t>l’accoppiamento</a:t>
            </a:r>
            <a:r>
              <a:rPr lang="en-US" sz="2400" dirty="0" smtClean="0"/>
              <a:t> </a:t>
            </a:r>
            <a:r>
              <a:rPr lang="en-US" sz="2400" dirty="0" err="1" smtClean="0"/>
              <a:t>tra</a:t>
            </a:r>
            <a:r>
              <a:rPr lang="en-US" sz="2400" dirty="0" smtClean="0"/>
              <a:t> </a:t>
            </a:r>
            <a:r>
              <a:rPr lang="en-US" sz="2400" dirty="0" err="1" smtClean="0"/>
              <a:t>gli</a:t>
            </a:r>
            <a:r>
              <a:rPr lang="en-US" sz="2400" dirty="0" smtClean="0"/>
              <a:t> </a:t>
            </a:r>
            <a:r>
              <a:rPr lang="en-US" sz="2400" dirty="0" err="1" smtClean="0"/>
              <a:t>oggetti</a:t>
            </a:r>
            <a:r>
              <a:rPr lang="en-US" sz="2400" dirty="0" smtClean="0"/>
              <a:t> </a:t>
            </a:r>
            <a:r>
              <a:rPr lang="en-US" sz="2400" dirty="0" err="1" smtClean="0"/>
              <a:t>che</a:t>
            </a:r>
            <a:r>
              <a:rPr lang="en-US" sz="2400" dirty="0" smtClean="0"/>
              <a:t> </a:t>
            </a:r>
            <a:r>
              <a:rPr lang="en-US" sz="2400" dirty="0" err="1" smtClean="0"/>
              <a:t>compongono</a:t>
            </a:r>
            <a:r>
              <a:rPr lang="en-US" sz="2400" dirty="0" smtClean="0"/>
              <a:t> la nostra </a:t>
            </a:r>
            <a:r>
              <a:rPr lang="en-US" sz="2400" dirty="0" err="1" smtClean="0"/>
              <a:t>applicazione</a:t>
            </a:r>
            <a:r>
              <a:rPr lang="en-US" sz="2400" dirty="0" smtClean="0"/>
              <a:t>, Spring </a:t>
            </a:r>
            <a:r>
              <a:rPr lang="en-US" sz="2400" dirty="0" err="1" smtClean="0"/>
              <a:t>gestisce</a:t>
            </a:r>
            <a:r>
              <a:rPr lang="en-US" sz="2400" dirty="0" smtClean="0"/>
              <a:t> </a:t>
            </a:r>
            <a:r>
              <a:rPr lang="en-US" sz="2400" dirty="0" err="1" smtClean="0"/>
              <a:t>i</a:t>
            </a:r>
            <a:r>
              <a:rPr lang="en-US" sz="2400" dirty="0" smtClean="0"/>
              <a:t> Beans e le </a:t>
            </a:r>
            <a:r>
              <a:rPr lang="en-US" sz="2400" dirty="0" err="1" smtClean="0"/>
              <a:t>loro</a:t>
            </a:r>
            <a:r>
              <a:rPr lang="en-US" sz="2400" dirty="0" smtClean="0"/>
              <a:t> </a:t>
            </a:r>
            <a:r>
              <a:rPr lang="en-US" sz="2400" dirty="0" err="1" smtClean="0"/>
              <a:t>relazioni</a:t>
            </a:r>
            <a:r>
              <a:rPr lang="en-US" sz="2400" dirty="0" smtClean="0"/>
              <a:t> </a:t>
            </a:r>
            <a:r>
              <a:rPr lang="en-US" sz="2400" dirty="0" err="1" smtClean="0"/>
              <a:t>tramite</a:t>
            </a:r>
            <a:r>
              <a:rPr lang="en-US" sz="2400" dirty="0" smtClean="0"/>
              <a:t> </a:t>
            </a:r>
            <a:r>
              <a:rPr lang="en-US" sz="2400" b="1" i="1" u="sng" dirty="0" smtClean="0"/>
              <a:t>Dependency Injection </a:t>
            </a:r>
            <a:r>
              <a:rPr lang="en-US" sz="2400" dirty="0" smtClean="0"/>
              <a:t>al fine di </a:t>
            </a:r>
            <a:r>
              <a:rPr lang="en-US" sz="2400" dirty="0" err="1" smtClean="0"/>
              <a:t>produrre</a:t>
            </a:r>
            <a:r>
              <a:rPr lang="en-US" sz="2400" dirty="0" smtClean="0"/>
              <a:t> </a:t>
            </a:r>
            <a:r>
              <a:rPr lang="en-US" sz="2400" dirty="0" err="1" smtClean="0"/>
              <a:t>codice</a:t>
            </a:r>
            <a:r>
              <a:rPr lang="en-US" sz="2400" dirty="0" smtClean="0"/>
              <a:t> </a:t>
            </a:r>
            <a:r>
              <a:rPr lang="en-US" sz="2400" dirty="0" err="1" smtClean="0"/>
              <a:t>debolmente</a:t>
            </a:r>
            <a:r>
              <a:rPr lang="en-US" sz="2400" dirty="0" smtClean="0"/>
              <a:t> </a:t>
            </a:r>
            <a:r>
              <a:rPr lang="en-US" sz="2400" dirty="0" err="1" smtClean="0"/>
              <a:t>accoppiato</a:t>
            </a:r>
            <a:r>
              <a:rPr lang="en-US" sz="2400" dirty="0" smtClean="0"/>
              <a:t>, facile da </a:t>
            </a:r>
            <a:r>
              <a:rPr lang="en-US" sz="2400" dirty="0" err="1" smtClean="0"/>
              <a:t>mantenere</a:t>
            </a:r>
            <a:r>
              <a:rPr lang="en-US" sz="2400" dirty="0" smtClean="0"/>
              <a:t> e da </a:t>
            </a:r>
            <a:r>
              <a:rPr lang="en-US" sz="2400" dirty="0" err="1" smtClean="0"/>
              <a:t>testare</a:t>
            </a:r>
            <a:r>
              <a:rPr lang="en-US" sz="2400" dirty="0" smtClean="0"/>
              <a:t>:</a:t>
            </a:r>
          </a:p>
          <a:p>
            <a:pPr marL="800100" lvl="1" indent="-342900">
              <a:buFont typeface="Courier New" panose="02070309020205020404" pitchFamily="49" charset="0"/>
              <a:buChar char="o"/>
            </a:pPr>
            <a:r>
              <a:rPr lang="en-US" sz="2400" dirty="0" smtClean="0"/>
              <a:t> La Dependency Injection è </a:t>
            </a:r>
            <a:r>
              <a:rPr lang="en-US" sz="2400" dirty="0" err="1" smtClean="0"/>
              <a:t>una</a:t>
            </a:r>
            <a:r>
              <a:rPr lang="en-US" sz="2400" dirty="0" smtClean="0"/>
              <a:t> forma di </a:t>
            </a:r>
            <a:r>
              <a:rPr lang="en-US" sz="2400" dirty="0" err="1" smtClean="0"/>
              <a:t>IoC</a:t>
            </a:r>
            <a:r>
              <a:rPr lang="en-US" sz="2400" dirty="0" smtClean="0"/>
              <a:t>, dove le </a:t>
            </a:r>
            <a:r>
              <a:rPr lang="en-US" sz="2400" dirty="0" err="1" smtClean="0"/>
              <a:t>dipendenze</a:t>
            </a:r>
            <a:r>
              <a:rPr lang="en-US" sz="2400" dirty="0" smtClean="0"/>
              <a:t> </a:t>
            </a:r>
            <a:r>
              <a:rPr lang="en-US" sz="2400" dirty="0" err="1" smtClean="0"/>
              <a:t>tra</a:t>
            </a:r>
            <a:r>
              <a:rPr lang="en-US" sz="2400" dirty="0" smtClean="0"/>
              <a:t> </a:t>
            </a:r>
            <a:r>
              <a:rPr lang="en-US" sz="2400" dirty="0" err="1" smtClean="0"/>
              <a:t>oggetti</a:t>
            </a:r>
            <a:r>
              <a:rPr lang="en-US" sz="2400" dirty="0" smtClean="0"/>
              <a:t> non </a:t>
            </a:r>
            <a:r>
              <a:rPr lang="en-US" sz="2400" dirty="0" err="1" smtClean="0"/>
              <a:t>vengono</a:t>
            </a:r>
            <a:r>
              <a:rPr lang="en-US" sz="2400" dirty="0" smtClean="0"/>
              <a:t> </a:t>
            </a:r>
            <a:r>
              <a:rPr lang="en-US" sz="2400" dirty="0" err="1" smtClean="0"/>
              <a:t>gestite</a:t>
            </a:r>
            <a:r>
              <a:rPr lang="en-US" sz="2400" dirty="0" smtClean="0"/>
              <a:t> </a:t>
            </a:r>
            <a:r>
              <a:rPr lang="en-US" sz="2400" dirty="0" err="1" smtClean="0"/>
              <a:t>internamente</a:t>
            </a:r>
            <a:r>
              <a:rPr lang="en-US" sz="2400" dirty="0" smtClean="0"/>
              <a:t> </a:t>
            </a:r>
            <a:r>
              <a:rPr lang="en-US" sz="2400" dirty="0" err="1" smtClean="0"/>
              <a:t>alla</a:t>
            </a:r>
            <a:r>
              <a:rPr lang="en-US" sz="2400" dirty="0" smtClean="0"/>
              <a:t> </a:t>
            </a:r>
            <a:r>
              <a:rPr lang="en-US" sz="2400" dirty="0" err="1" smtClean="0"/>
              <a:t>classe</a:t>
            </a:r>
            <a:r>
              <a:rPr lang="en-US" sz="2400" dirty="0" smtClean="0"/>
              <a:t>, ma </a:t>
            </a:r>
            <a:r>
              <a:rPr lang="en-US" sz="2400" dirty="0" err="1" smtClean="0"/>
              <a:t>vengono</a:t>
            </a:r>
            <a:r>
              <a:rPr lang="en-US" sz="2400" dirty="0" smtClean="0"/>
              <a:t> </a:t>
            </a:r>
            <a:r>
              <a:rPr lang="en-US" sz="2400" dirty="0" err="1" smtClean="0"/>
              <a:t>configurate</a:t>
            </a:r>
            <a:r>
              <a:rPr lang="en-US" sz="2400" dirty="0" smtClean="0"/>
              <a:t> </a:t>
            </a:r>
            <a:r>
              <a:rPr lang="en-US" sz="2400" dirty="0" err="1" smtClean="0"/>
              <a:t>tramite</a:t>
            </a:r>
            <a:r>
              <a:rPr lang="en-US" sz="2400" dirty="0" smtClean="0"/>
              <a:t> </a:t>
            </a:r>
            <a:r>
              <a:rPr lang="en-US" sz="2400" dirty="0" err="1" smtClean="0"/>
              <a:t>costruttori</a:t>
            </a:r>
            <a:r>
              <a:rPr lang="en-US" sz="2400" dirty="0" smtClean="0"/>
              <a:t>/</a:t>
            </a:r>
            <a:r>
              <a:rPr lang="en-US" sz="2400" dirty="0" err="1" smtClean="0"/>
              <a:t>metodi</a:t>
            </a:r>
            <a:r>
              <a:rPr lang="en-US" sz="2400" dirty="0" smtClean="0"/>
              <a:t>/</a:t>
            </a:r>
            <a:r>
              <a:rPr lang="en-US" sz="2400" dirty="0" err="1" smtClean="0"/>
              <a:t>servizi</a:t>
            </a:r>
            <a:r>
              <a:rPr lang="en-US" sz="2400" dirty="0" smtClean="0"/>
              <a:t> look-up. </a:t>
            </a:r>
            <a:endParaRPr lang="it-IT" sz="2400" dirty="0"/>
          </a:p>
        </p:txBody>
      </p:sp>
      <p:grpSp>
        <p:nvGrpSpPr>
          <p:cNvPr id="11" name="Gruppo 10"/>
          <p:cNvGrpSpPr/>
          <p:nvPr/>
        </p:nvGrpSpPr>
        <p:grpSpPr>
          <a:xfrm>
            <a:off x="2514963" y="3794960"/>
            <a:ext cx="7162074" cy="2639635"/>
            <a:chOff x="1769807" y="3311935"/>
            <a:chExt cx="8398836" cy="2965501"/>
          </a:xfrm>
        </p:grpSpPr>
        <p:pic>
          <p:nvPicPr>
            <p:cNvPr id="102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01709" y="3311935"/>
              <a:ext cx="3366934" cy="2923916"/>
            </a:xfrm>
            <a:prstGeom prst="rect">
              <a:avLst/>
            </a:prstGeom>
            <a:noFill/>
            <a:ln w="9525">
              <a:noFill/>
              <a:miter lim="800000"/>
              <a:headEnd/>
              <a:tailEnd/>
            </a:ln>
          </p:spPr>
        </p:pic>
        <p:grpSp>
          <p:nvGrpSpPr>
            <p:cNvPr id="10" name="Gruppo 9"/>
            <p:cNvGrpSpPr/>
            <p:nvPr/>
          </p:nvGrpSpPr>
          <p:grpSpPr>
            <a:xfrm>
              <a:off x="1769807" y="3353261"/>
              <a:ext cx="3438525" cy="2924175"/>
              <a:chOff x="1769807" y="3353261"/>
              <a:chExt cx="3438525" cy="2924175"/>
            </a:xfrm>
          </p:grpSpPr>
          <p:pic>
            <p:nvPicPr>
              <p:cNvPr id="102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69807" y="3353261"/>
                <a:ext cx="3438525" cy="2924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rot="20309286">
                <a:off x="2986087" y="4105889"/>
                <a:ext cx="733425" cy="20955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rot="1323755">
                <a:off x="3203013" y="5035955"/>
                <a:ext cx="771525" cy="266700"/>
              </a:xfrm>
              <a:prstGeom prst="rect">
                <a:avLst/>
              </a:prstGeom>
              <a:noFill/>
              <a:ln w="9525">
                <a:noFill/>
                <a:miter lim="800000"/>
                <a:headEnd/>
                <a:tailEnd/>
              </a:ln>
            </p:spPr>
          </p:pic>
        </p:grpSp>
      </p:grpSp>
      <p:sp>
        <p:nvSpPr>
          <p:cNvPr id="12" name="CasellaDiTesto 11"/>
          <p:cNvSpPr txBox="1"/>
          <p:nvPr/>
        </p:nvSpPr>
        <p:spPr>
          <a:xfrm>
            <a:off x="2060448" y="4393496"/>
            <a:ext cx="445015" cy="1569660"/>
          </a:xfrm>
          <a:prstGeom prst="rect">
            <a:avLst/>
          </a:prstGeom>
          <a:noFill/>
        </p:spPr>
        <p:txBody>
          <a:bodyPr wrap="square" rtlCol="0">
            <a:spAutoFit/>
          </a:bodyPr>
          <a:lstStyle/>
          <a:p>
            <a:pPr algn="ctr"/>
            <a:r>
              <a:rPr lang="it-IT" sz="3200" dirty="0" smtClean="0">
                <a:solidFill>
                  <a:prstClr val="black"/>
                </a:solidFill>
                <a:effectLst>
                  <a:outerShdw blurRad="38100" dist="38100" dir="2700000" algn="tl">
                    <a:srgbClr val="000000">
                      <a:alpha val="43137"/>
                    </a:srgbClr>
                  </a:outerShdw>
                </a:effectLst>
              </a:rPr>
              <a:t>O</a:t>
            </a:r>
          </a:p>
          <a:p>
            <a:pPr algn="ctr"/>
            <a:r>
              <a:rPr lang="it-IT" sz="3200" dirty="0" smtClean="0">
                <a:solidFill>
                  <a:prstClr val="black"/>
                </a:solidFill>
                <a:effectLst>
                  <a:outerShdw blurRad="38100" dist="38100" dir="2700000" algn="tl">
                    <a:srgbClr val="000000">
                      <a:alpha val="43137"/>
                    </a:srgbClr>
                  </a:outerShdw>
                </a:effectLst>
              </a:rPr>
              <a:t>L</a:t>
            </a:r>
          </a:p>
          <a:p>
            <a:pPr algn="ctr"/>
            <a:r>
              <a:rPr lang="it-IT" sz="3200" dirty="0" smtClean="0">
                <a:solidFill>
                  <a:prstClr val="black"/>
                </a:solidFill>
                <a:effectLst>
                  <a:outerShdw blurRad="38100" dist="38100" dir="2700000" algn="tl">
                    <a:srgbClr val="000000">
                      <a:alpha val="43137"/>
                    </a:srgbClr>
                  </a:outerShdw>
                </a:effectLst>
              </a:rPr>
              <a:t>D</a:t>
            </a:r>
            <a:endParaRPr lang="it-IT" sz="3200" dirty="0">
              <a:solidFill>
                <a:prstClr val="black"/>
              </a:solidFill>
              <a:effectLst>
                <a:outerShdw blurRad="38100" dist="38100" dir="2700000" algn="tl">
                  <a:srgbClr val="000000">
                    <a:alpha val="43137"/>
                  </a:srgbClr>
                </a:outerShdw>
              </a:effectLst>
            </a:endParaRPr>
          </a:p>
        </p:txBody>
      </p:sp>
      <p:sp>
        <p:nvSpPr>
          <p:cNvPr id="13" name="CasellaDiTesto 12"/>
          <p:cNvSpPr txBox="1"/>
          <p:nvPr/>
        </p:nvSpPr>
        <p:spPr>
          <a:xfrm>
            <a:off x="6089208" y="4374528"/>
            <a:ext cx="867366" cy="1569660"/>
          </a:xfrm>
          <a:prstGeom prst="rect">
            <a:avLst/>
          </a:prstGeom>
          <a:noFill/>
        </p:spPr>
        <p:txBody>
          <a:bodyPr wrap="square" rtlCol="0">
            <a:spAutoFit/>
          </a:bodyPr>
          <a:lstStyle/>
          <a:p>
            <a:pPr algn="ctr"/>
            <a:r>
              <a:rPr lang="it-IT" sz="3200" dirty="0" smtClean="0">
                <a:solidFill>
                  <a:prstClr val="black"/>
                </a:solidFill>
                <a:effectLst>
                  <a:outerShdw blurRad="38100" dist="38100" dir="2700000" algn="tl">
                    <a:srgbClr val="000000">
                      <a:alpha val="43137"/>
                    </a:srgbClr>
                  </a:outerShdw>
                </a:effectLst>
              </a:rPr>
              <a:t>N</a:t>
            </a:r>
          </a:p>
          <a:p>
            <a:pPr algn="ctr"/>
            <a:r>
              <a:rPr lang="it-IT" sz="3200" dirty="0" smtClean="0">
                <a:solidFill>
                  <a:prstClr val="black"/>
                </a:solidFill>
                <a:effectLst>
                  <a:outerShdw blurRad="38100" dist="38100" dir="2700000" algn="tl">
                    <a:srgbClr val="000000">
                      <a:alpha val="43137"/>
                    </a:srgbClr>
                  </a:outerShdw>
                </a:effectLst>
              </a:rPr>
              <a:t>E</a:t>
            </a:r>
          </a:p>
          <a:p>
            <a:pPr algn="ctr"/>
            <a:r>
              <a:rPr lang="it-IT" sz="3200" dirty="0" smtClean="0">
                <a:solidFill>
                  <a:prstClr val="black"/>
                </a:solidFill>
                <a:effectLst>
                  <a:outerShdw blurRad="38100" dist="38100" dir="2700000" algn="tl">
                    <a:srgbClr val="000000">
                      <a:alpha val="43137"/>
                    </a:srgbClr>
                  </a:outerShdw>
                </a:effectLst>
              </a:rPr>
              <a:t>W</a:t>
            </a:r>
            <a:endParaRPr lang="it-IT" sz="3200" dirty="0">
              <a:solidFill>
                <a:prstClr val="black"/>
              </a:solidFill>
              <a:effectLst>
                <a:outerShdw blurRad="38100" dist="38100" dir="2700000" algn="tl">
                  <a:srgbClr val="000000">
                    <a:alpha val="43137"/>
                  </a:srgbClr>
                </a:outerShdw>
              </a:effectLst>
            </a:endParaRPr>
          </a:p>
        </p:txBody>
      </p:sp>
      <p:pic>
        <p:nvPicPr>
          <p:cNvPr id="3" name="Picture 2"/>
          <p:cNvPicPr>
            <a:picLocks noChangeAspect="1" noChangeArrowheads="1"/>
          </p:cNvPicPr>
          <p:nvPr/>
        </p:nvPicPr>
        <p:blipFill>
          <a:blip r:embed="rId6" cstate="print"/>
          <a:srcRect/>
          <a:stretch>
            <a:fillRect/>
          </a:stretch>
        </p:blipFill>
        <p:spPr bwMode="auto">
          <a:xfrm>
            <a:off x="6825570" y="3831745"/>
            <a:ext cx="3750362" cy="2453362"/>
          </a:xfrm>
          <a:prstGeom prst="rect">
            <a:avLst/>
          </a:prstGeom>
          <a:noFill/>
          <a:ln w="9525">
            <a:noFill/>
            <a:miter lim="800000"/>
            <a:headEnd/>
            <a:tailEnd/>
          </a:ln>
        </p:spPr>
      </p:pic>
      <p:grpSp>
        <p:nvGrpSpPr>
          <p:cNvPr id="15" name="Gruppo 14"/>
          <p:cNvGrpSpPr/>
          <p:nvPr/>
        </p:nvGrpSpPr>
        <p:grpSpPr>
          <a:xfrm>
            <a:off x="9956801" y="0"/>
            <a:ext cx="2235199" cy="800942"/>
            <a:chOff x="9956801" y="0"/>
            <a:chExt cx="2235199" cy="800942"/>
          </a:xfrm>
        </p:grpSpPr>
        <p:pic>
          <p:nvPicPr>
            <p:cNvPr id="16" name="Immagine 15"/>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7" name="CasellaDiTesto 16"/>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165116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10671</TotalTime>
  <Words>4452</Words>
  <Application>Microsoft Office PowerPoint</Application>
  <PresentationFormat>Widescreen</PresentationFormat>
  <Paragraphs>571</Paragraphs>
  <Slides>61</Slides>
  <Notes>38</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61</vt:i4>
      </vt:variant>
    </vt:vector>
  </HeadingPairs>
  <TitlesOfParts>
    <vt:vector size="68" baseType="lpstr">
      <vt:lpstr>Arial</vt:lpstr>
      <vt:lpstr>Arial Black</vt:lpstr>
      <vt:lpstr>Calibri</vt:lpstr>
      <vt:lpstr>Calibri Light</vt:lpstr>
      <vt:lpstr>Courier New</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Balsamo Matteo</dc:creator>
  <cp:lastModifiedBy>Casamassa Simone</cp:lastModifiedBy>
  <cp:revision>239</cp:revision>
  <dcterms:created xsi:type="dcterms:W3CDTF">2016-04-11T13:45:31Z</dcterms:created>
  <dcterms:modified xsi:type="dcterms:W3CDTF">2017-02-13T14:49:21Z</dcterms:modified>
</cp:coreProperties>
</file>