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omments/comment19.xml" ContentType="application/vnd.openxmlformats-officedocument.presentationml.comment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Override PartName="/ppt/comments/comment17.xml" ContentType="application/vnd.openxmlformats-officedocument.presentationml.comment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s/comment6.xml" ContentType="application/vnd.openxmlformats-officedocument.presentationml.comments+xml"/>
  <Override PartName="/ppt/comments/comment13.xml" ContentType="application/vnd.openxmlformats-officedocument.presentationml.comments+xml"/>
  <Override PartName="/ppt/comments/comment15.xml" ContentType="application/vnd.openxmlformats-officedocument.presentationml.comment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4.xml" ContentType="application/vnd.openxmlformats-officedocument.presentationml.comments+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22.xml" ContentType="application/vnd.openxmlformats-officedocument.presentationml.comment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20.xml" ContentType="application/vnd.openxmlformats-officedocument.presentationml.comment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omments/comment9.xml" ContentType="application/vnd.openxmlformats-officedocument.presentationml.comments+xml"/>
  <Override PartName="/ppt/comments/comment18.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comments/comment7.xml" ContentType="application/vnd.openxmlformats-officedocument.presentationml.comments+xml"/>
  <Override PartName="/ppt/comments/comment16.xml" ContentType="application/vnd.openxmlformats-officedocument.presentationml.comment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14.xml" ContentType="application/vnd.openxmlformats-officedocument.presentationml.comment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omments/comment3.xml" ContentType="application/vnd.openxmlformats-officedocument.presentationml.comments+xml"/>
  <Override PartName="/ppt/comments/comment12.xml" ContentType="application/vnd.openxmlformats-officedocument.presentationml.comments+xml"/>
  <Override PartName="/ppt/comments/comment21.xml" ContentType="application/vnd.openxmlformats-officedocument.presentationml.comment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10.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260" r:id="rId3"/>
    <p:sldId id="262" r:id="rId4"/>
    <p:sldId id="264" r:id="rId5"/>
    <p:sldId id="267" r:id="rId6"/>
    <p:sldId id="266" r:id="rId7"/>
    <p:sldId id="270" r:id="rId8"/>
    <p:sldId id="283" r:id="rId9"/>
    <p:sldId id="282" r:id="rId10"/>
    <p:sldId id="272" r:id="rId11"/>
    <p:sldId id="284" r:id="rId12"/>
    <p:sldId id="263" r:id="rId13"/>
    <p:sldId id="269" r:id="rId14"/>
    <p:sldId id="268" r:id="rId15"/>
    <p:sldId id="273" r:id="rId16"/>
    <p:sldId id="276" r:id="rId17"/>
    <p:sldId id="285" r:id="rId18"/>
    <p:sldId id="277" r:id="rId19"/>
    <p:sldId id="278" r:id="rId20"/>
    <p:sldId id="286" r:id="rId21"/>
    <p:sldId id="287" r:id="rId22"/>
    <p:sldId id="288" r:id="rId23"/>
    <p:sldId id="275" r:id="rId24"/>
    <p:sldId id="289" r:id="rId25"/>
    <p:sldId id="280" r:id="rId26"/>
    <p:sldId id="290" r:id="rId27"/>
    <p:sldId id="291" r:id="rId28"/>
    <p:sldId id="294" r:id="rId29"/>
    <p:sldId id="295" r:id="rId30"/>
    <p:sldId id="292" r:id="rId31"/>
    <p:sldId id="296" r:id="rId32"/>
    <p:sldId id="281" r:id="rId33"/>
    <p:sldId id="25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amassa Simone" initials="CS" lastIdx="32" clrIdx="0">
    <p:extLst>
      <p:ext uri="{19B8F6BF-5375-455C-9EA6-DF929625EA0E}">
        <p15:presenceInfo xmlns:p15="http://schemas.microsoft.com/office/powerpoint/2012/main" xmlns="" userId="S-1-5-21-417365229-399659180-1714775081-164679" providerId="AD"/>
      </p:ext>
    </p:extLst>
  </p:cmAuthor>
  <p:cmAuthor id="2" name="Simone" initials="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796" autoAdjust="0"/>
  </p:normalViewPr>
  <p:slideViewPr>
    <p:cSldViewPr snapToGrid="0">
      <p:cViewPr varScale="1">
        <p:scale>
          <a:sx n="56" d="100"/>
          <a:sy n="56" d="100"/>
        </p:scale>
        <p:origin x="-117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6-05-25T01:26:32.229" idx="11">
    <p:pos x="10" y="10"/>
    <p:text/>
  </p:cm>
  <p:cm authorId="1" dt="2016-05-25T01:26:33.255" idx="12">
    <p:pos x="106" y="106"/>
    <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16-05-25T01:26:32.229" idx="13">
    <p:pos x="10" y="10"/>
    <p:text/>
  </p:cm>
  <p:cm authorId="1" dt="2016-05-25T01:26:33.255" idx="14">
    <p:pos x="106" y="106"/>
    <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6-05-25T01:26:32.229" idx="15">
    <p:pos x="10" y="10"/>
    <p:text/>
  </p:cm>
  <p:cm authorId="1" dt="2016-05-25T01:26:33.255" idx="16">
    <p:pos x="106" y="106"/>
    <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6-05-25T01:26:32.229" idx="17">
    <p:pos x="10" y="10"/>
    <p:text/>
  </p:cm>
  <p:cm authorId="1" dt="2016-05-25T01:26:33.255" idx="18">
    <p:pos x="106" y="106"/>
    <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6-05-25T01:26:32.229" idx="19">
    <p:pos x="10" y="10"/>
    <p:text/>
  </p:cm>
  <p:cm authorId="1" dt="2016-05-25T01:26:33.255" idx="20">
    <p:pos x="106" y="106"/>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16-05-25T01:26:32.229" idx="29">
    <p:pos x="10" y="10"/>
    <p:text/>
  </p:cm>
  <p:cm authorId="1" dt="2016-05-25T01:26:33.255" idx="30">
    <p:pos x="106" y="10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6-05-25T01:26:32.229" idx="31">
    <p:pos x="10" y="10"/>
    <p:text/>
  </p:cm>
  <p:cm authorId="1" dt="2016-05-25T01:26:33.255" idx="32">
    <p:pos x="106" y="106"/>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16-05-25T01:26:32.229" idx="23">
    <p:pos x="10" y="10"/>
    <p:text/>
  </p:cm>
  <p:cm authorId="1" dt="2016-05-25T01:26:33.255" idx="24">
    <p:pos x="106" y="106"/>
    <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5-25T01:26:32.229" idx="3">
    <p:pos x="10" y="10"/>
    <p:text/>
  </p:cm>
  <p:cm authorId="1" dt="2016-05-25T01:26:33.255" idx="4">
    <p:pos x="106" y="106"/>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5-25T01:26:32.229" idx="7">
    <p:pos x="10" y="10"/>
    <p:text/>
  </p:cm>
  <p:cm authorId="1" dt="2016-05-25T01:26:33.255" idx="8">
    <p:pos x="106" y="106"/>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xmlns="" timeZoneBias="-120"/>
      </p:ext>
    </p:extLst>
  </p:cm>
  <p:cm authorId="1" dt="2016-05-25T01:26:33.255" idx="2">
    <p:pos x="106" y="106"/>
    <p:text/>
    <p:extLst>
      <p:ext uri="{C676402C-5697-4E1C-873F-D02D1690AC5C}">
        <p15:threadingInfo xmlns:p15="http://schemas.microsoft.com/office/powerpoint/2012/main" xmlns=""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5C5BB-DF46-4EC0-870A-A373002A9AFF}" type="datetimeFigureOut">
              <a:rPr lang="it-IT" smtClean="0"/>
              <a:pPr/>
              <a:t>19/07/2016</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8B646-FDF7-4CF1-8E1D-DFBF11E39D61}" type="slidenum">
              <a:rPr lang="it-IT" smtClean="0"/>
              <a:pPr/>
              <a:t>‹N›</a:t>
            </a:fld>
            <a:endParaRPr lang="it-IT"/>
          </a:p>
        </p:txBody>
      </p:sp>
    </p:spTree>
    <p:extLst>
      <p:ext uri="{BB962C8B-B14F-4D97-AF65-F5344CB8AC3E}">
        <p14:creationId xmlns:p14="http://schemas.microsoft.com/office/powerpoint/2010/main" xmlns="" val="6506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a:t>
            </a:fld>
            <a:endParaRPr lang="it-IT"/>
          </a:p>
        </p:txBody>
      </p:sp>
    </p:spTree>
    <p:extLst>
      <p:ext uri="{BB962C8B-B14F-4D97-AF65-F5344CB8AC3E}">
        <p14:creationId xmlns:p14="http://schemas.microsoft.com/office/powerpoint/2010/main" xmlns="" val="149337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24</a:t>
            </a:fld>
            <a:endParaRPr lang="it-IT"/>
          </a:p>
        </p:txBody>
      </p:sp>
    </p:spTree>
    <p:extLst>
      <p:ext uri="{BB962C8B-B14F-4D97-AF65-F5344CB8AC3E}">
        <p14:creationId xmlns:p14="http://schemas.microsoft.com/office/powerpoint/2010/main" xmlns="" val="33621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27</a:t>
            </a:fld>
            <a:endParaRPr lang="it-IT"/>
          </a:p>
        </p:txBody>
      </p:sp>
    </p:spTree>
    <p:extLst>
      <p:ext uri="{BB962C8B-B14F-4D97-AF65-F5344CB8AC3E}">
        <p14:creationId xmlns:p14="http://schemas.microsoft.com/office/powerpoint/2010/main" xmlns="" val="118080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30</a:t>
            </a:fld>
            <a:endParaRPr lang="it-IT"/>
          </a:p>
        </p:txBody>
      </p:sp>
    </p:spTree>
    <p:extLst>
      <p:ext uri="{BB962C8B-B14F-4D97-AF65-F5344CB8AC3E}">
        <p14:creationId xmlns:p14="http://schemas.microsoft.com/office/powerpoint/2010/main" xmlns="" val="128983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31</a:t>
            </a:fld>
            <a:endParaRPr lang="it-IT"/>
          </a:p>
        </p:txBody>
      </p:sp>
    </p:spTree>
    <p:extLst>
      <p:ext uri="{BB962C8B-B14F-4D97-AF65-F5344CB8AC3E}">
        <p14:creationId xmlns:p14="http://schemas.microsoft.com/office/powerpoint/2010/main" xmlns="" val="255693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 i</a:t>
            </a:r>
            <a:r>
              <a:rPr lang="it-IT" baseline="0" dirty="0" smtClean="0"/>
              <a:t> tre tipi di input fai tutti e tre i test live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32</a:t>
            </a:fld>
            <a:endParaRPr lang="it-IT"/>
          </a:p>
        </p:txBody>
      </p:sp>
    </p:spTree>
    <p:extLst>
      <p:ext uri="{BB962C8B-B14F-4D97-AF65-F5344CB8AC3E}">
        <p14:creationId xmlns:p14="http://schemas.microsoft.com/office/powerpoint/2010/main" xmlns="" val="330398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All’esempio su </a:t>
            </a:r>
            <a:r>
              <a:rPr lang="it-IT" dirty="0" err="1" smtClean="0"/>
              <a:t>eclipse</a:t>
            </a:r>
            <a:r>
              <a:rPr lang="it-IT" dirty="0" smtClean="0"/>
              <a:t> prima lancia </a:t>
            </a:r>
            <a:r>
              <a:rPr lang="it-IT" dirty="0" err="1" smtClean="0"/>
              <a:t>it.simone.esempio.di.TestDI</a:t>
            </a:r>
            <a:r>
              <a:rPr lang="it-IT" baseline="0" dirty="0" smtClean="0"/>
              <a:t> senza </a:t>
            </a:r>
            <a:r>
              <a:rPr lang="it-IT" baseline="0" dirty="0" err="1" smtClean="0"/>
              <a:t>@Component</a:t>
            </a:r>
            <a:r>
              <a:rPr lang="it-IT" baseline="0" dirty="0" smtClean="0"/>
              <a:t> su </a:t>
            </a:r>
            <a:r>
              <a:rPr lang="it-IT" baseline="0" dirty="0" err="1" smtClean="0"/>
              <a:t>LettoreMultimdiale</a:t>
            </a:r>
            <a:r>
              <a:rPr lang="it-IT" baseline="0" dirty="0" smtClean="0"/>
              <a:t> per far vedere l’eccezione.</a:t>
            </a:r>
          </a:p>
          <a:p>
            <a:r>
              <a:rPr lang="it-IT" baseline="0" dirty="0" smtClean="0"/>
              <a:t>Dopo inserisci l’annotazione e fai vedere come tutto lavora.</a:t>
            </a:r>
          </a:p>
          <a:p>
            <a:r>
              <a:rPr lang="it-IT" baseline="0" dirty="0" smtClean="0"/>
              <a:t>Primo esempio con la classe Dvd senza annotazione, poi con annotazione (senza </a:t>
            </a:r>
            <a:r>
              <a:rPr lang="it-IT" baseline="0" dirty="0" err="1" smtClean="0"/>
              <a:t>Primary</a:t>
            </a:r>
            <a:r>
              <a:rPr lang="it-IT" baseline="0" dirty="0" smtClean="0"/>
              <a:t>) e poi risolvi eccezione con </a:t>
            </a:r>
            <a:r>
              <a:rPr lang="it-IT" baseline="0" dirty="0" err="1" smtClean="0"/>
              <a:t>primary</a:t>
            </a:r>
            <a:r>
              <a:rPr lang="it-IT" baseline="0" dirty="0" smtClean="0"/>
              <a:t>.</a:t>
            </a:r>
          </a:p>
          <a:p>
            <a:endParaRPr lang="it-IT" baseline="0" dirty="0" smtClean="0"/>
          </a:p>
          <a:p>
            <a:r>
              <a:rPr lang="it-IT" baseline="0" dirty="0" smtClean="0"/>
              <a:t>Cosi accenno all’</a:t>
            </a:r>
            <a:r>
              <a:rPr lang="it-IT" baseline="0" dirty="0" err="1" smtClean="0"/>
              <a:t>autowiring</a:t>
            </a:r>
            <a:r>
              <a:rPr lang="it-IT" baseline="0" dirty="0" smtClean="0"/>
              <a:t>, al </a:t>
            </a:r>
            <a:r>
              <a:rPr lang="it-IT" baseline="0" dirty="0" err="1" smtClean="0"/>
              <a:t>get</a:t>
            </a:r>
            <a:r>
              <a:rPr lang="it-IT" baseline="0" dirty="0" smtClean="0"/>
              <a:t> di un </a:t>
            </a:r>
            <a:r>
              <a:rPr lang="it-IT" baseline="0" dirty="0" err="1" smtClean="0"/>
              <a:t>bean</a:t>
            </a:r>
            <a:r>
              <a:rPr lang="it-IT" baseline="0" dirty="0" smtClean="0"/>
              <a:t> da </a:t>
            </a:r>
            <a:r>
              <a:rPr lang="it-IT" baseline="0" dirty="0" err="1" smtClean="0"/>
              <a:t>ApplicationContext</a:t>
            </a:r>
            <a:r>
              <a:rPr lang="it-IT" baseline="0" dirty="0" smtClean="0"/>
              <a:t> e alla risoluzione di ambiguità in fase di </a:t>
            </a:r>
            <a:r>
              <a:rPr lang="it-IT" baseline="0" dirty="0" err="1" smtClean="0"/>
              <a:t>Wiring</a:t>
            </a:r>
            <a:r>
              <a:rPr lang="it-IT" baseline="0" dirty="0" smtClean="0"/>
              <a:t>.</a:t>
            </a:r>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7</a:t>
            </a:fld>
            <a:endParaRPr lang="it-IT"/>
          </a:p>
        </p:txBody>
      </p:sp>
    </p:spTree>
    <p:extLst>
      <p:ext uri="{BB962C8B-B14F-4D97-AF65-F5344CB8AC3E}">
        <p14:creationId xmlns:p14="http://schemas.microsoft.com/office/powerpoint/2010/main" xmlns="" val="256637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8</a:t>
            </a:fld>
            <a:endParaRPr lang="it-IT"/>
          </a:p>
        </p:txBody>
      </p:sp>
    </p:spTree>
    <p:extLst>
      <p:ext uri="{BB962C8B-B14F-4D97-AF65-F5344CB8AC3E}">
        <p14:creationId xmlns:p14="http://schemas.microsoft.com/office/powerpoint/2010/main" xmlns="" val="386404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Abbiamo forzato il </a:t>
            </a:r>
            <a:r>
              <a:rPr lang="it-IT" dirty="0" err="1" smtClean="0"/>
              <a:t>return</a:t>
            </a:r>
            <a:r>
              <a:rPr lang="it-IT" dirty="0" smtClean="0"/>
              <a:t> del</a:t>
            </a:r>
            <a:r>
              <a:rPr lang="it-IT" baseline="0" dirty="0" smtClean="0"/>
              <a:t> metodo del </a:t>
            </a:r>
            <a:r>
              <a:rPr lang="it-IT" baseline="0" dirty="0" err="1" smtClean="0"/>
              <a:t>SupportoMultimediale</a:t>
            </a:r>
            <a:r>
              <a:rPr lang="it-IT" baseline="0" dirty="0" smtClean="0"/>
              <a:t>, andando così a testare realmente solo la parte di metodo dell’oggetto </a:t>
            </a:r>
            <a:r>
              <a:rPr lang="it-IT" baseline="0" dirty="0" err="1" smtClean="0"/>
              <a:t>LettoreMultimediale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9</a:t>
            </a:fld>
            <a:endParaRPr lang="it-IT"/>
          </a:p>
        </p:txBody>
      </p:sp>
    </p:spTree>
    <p:extLst>
      <p:ext uri="{BB962C8B-B14F-4D97-AF65-F5344CB8AC3E}">
        <p14:creationId xmlns:p14="http://schemas.microsoft.com/office/powerpoint/2010/main" xmlns="" val="134066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rtl="0"/>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11</a:t>
            </a:fld>
            <a:endParaRPr lang="it-IT"/>
          </a:p>
        </p:txBody>
      </p:sp>
    </p:spTree>
    <p:extLst>
      <p:ext uri="{BB962C8B-B14F-4D97-AF65-F5344CB8AC3E}">
        <p14:creationId xmlns:p14="http://schemas.microsoft.com/office/powerpoint/2010/main" xmlns="" val="203981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17</a:t>
            </a:fld>
            <a:endParaRPr lang="it-IT"/>
          </a:p>
        </p:txBody>
      </p:sp>
    </p:spTree>
    <p:extLst>
      <p:ext uri="{BB962C8B-B14F-4D97-AF65-F5344CB8AC3E}">
        <p14:creationId xmlns:p14="http://schemas.microsoft.com/office/powerpoint/2010/main" xmlns="" val="6253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Si</a:t>
            </a:r>
            <a:r>
              <a:rPr lang="it-IT" baseline="0" dirty="0" smtClean="0"/>
              <a:t> predilige l’uso dell’</a:t>
            </a:r>
            <a:r>
              <a:rPr lang="it-IT" baseline="0" dirty="0" err="1" smtClean="0"/>
              <a:t>id</a:t>
            </a:r>
            <a:r>
              <a:rPr lang="it-IT" baseline="0" dirty="0" smtClean="0"/>
              <a:t> e non del richiamo al metodo per far capire come anche il richiamo al metodo non è diretto, ma viene intercettato da </a:t>
            </a:r>
            <a:r>
              <a:rPr lang="it-IT" baseline="0" dirty="0" err="1" smtClean="0"/>
              <a:t>spring</a:t>
            </a:r>
            <a:r>
              <a:rPr lang="it-IT" baseline="0" dirty="0" smtClean="0"/>
              <a:t> e viene passato il </a:t>
            </a:r>
            <a:r>
              <a:rPr lang="it-IT" baseline="0" dirty="0" err="1" smtClean="0"/>
              <a:t>bean</a:t>
            </a:r>
            <a:r>
              <a:rPr lang="it-IT" baseline="0" dirty="0" smtClean="0"/>
              <a:t> che era già stato chiamato da un’eventuale invocazione precedente, questo perché in </a:t>
            </a:r>
            <a:r>
              <a:rPr lang="it-IT" baseline="0" dirty="0" err="1" smtClean="0"/>
              <a:t>spring</a:t>
            </a:r>
            <a:r>
              <a:rPr lang="it-IT" baseline="0" dirty="0" smtClean="0"/>
              <a:t> di default i </a:t>
            </a:r>
            <a:r>
              <a:rPr lang="it-IT" baseline="0" dirty="0" err="1" smtClean="0"/>
              <a:t>bean</a:t>
            </a:r>
            <a:r>
              <a:rPr lang="it-IT" baseline="0" dirty="0" smtClean="0"/>
              <a:t> sono singleton e sono quindi correlati a più oggetti.</a:t>
            </a:r>
          </a:p>
          <a:p>
            <a:pPr>
              <a:buFontTx/>
              <a:buChar char="-"/>
            </a:pPr>
            <a:r>
              <a:rPr lang="it-IT" baseline="0" dirty="0" smtClean="0"/>
              <a:t>Lancia esempio così funzionante</a:t>
            </a:r>
            <a:endParaRPr lang="it-IT" baseline="0" dirty="0"/>
          </a:p>
          <a:p>
            <a:pPr>
              <a:buFontTx/>
              <a:buChar char="-"/>
            </a:pPr>
            <a:r>
              <a:rPr lang="it-IT" baseline="0" dirty="0" smtClean="0"/>
              <a:t>Introdurre codice per creazione Bean DVD , far vedere errore e anche qui risolvere la problematica con </a:t>
            </a:r>
            <a:r>
              <a:rPr lang="it-IT" baseline="0" dirty="0" err="1" smtClean="0"/>
              <a:t>Primary</a:t>
            </a:r>
            <a:endParaRPr lang="it-IT" baseline="0" dirty="0" smtClean="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18</a:t>
            </a:fld>
            <a:endParaRPr lang="it-IT"/>
          </a:p>
        </p:txBody>
      </p:sp>
    </p:spTree>
    <p:extLst>
      <p:ext uri="{BB962C8B-B14F-4D97-AF65-F5344CB8AC3E}">
        <p14:creationId xmlns:p14="http://schemas.microsoft.com/office/powerpoint/2010/main" xmlns="" val="86659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ovviamente possibile</a:t>
            </a:r>
            <a:r>
              <a:rPr lang="it-IT" baseline="0" dirty="0" smtClean="0"/>
              <a:t> passare come parametri al costruttore valori costanti e/o collezioni invece che </a:t>
            </a:r>
            <a:r>
              <a:rPr lang="it-IT" baseline="0" dirty="0" err="1" smtClean="0"/>
              <a:t>reference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19</a:t>
            </a:fld>
            <a:endParaRPr lang="it-IT"/>
          </a:p>
        </p:txBody>
      </p:sp>
    </p:spTree>
    <p:extLst>
      <p:ext uri="{BB962C8B-B14F-4D97-AF65-F5344CB8AC3E}">
        <p14:creationId xmlns:p14="http://schemas.microsoft.com/office/powerpoint/2010/main" xmlns="" val="196747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23</a:t>
            </a:fld>
            <a:endParaRPr lang="it-IT"/>
          </a:p>
        </p:txBody>
      </p:sp>
    </p:spTree>
    <p:extLst>
      <p:ext uri="{BB962C8B-B14F-4D97-AF65-F5344CB8AC3E}">
        <p14:creationId xmlns:p14="http://schemas.microsoft.com/office/powerpoint/2010/main" xmlns="" val="268959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246789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12264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2027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data 3"/>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dirty="0"/>
          </a:p>
        </p:txBody>
      </p:sp>
      <p:pic>
        <p:nvPicPr>
          <p:cNvPr id="8" name="Immagin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06425" y="6311011"/>
            <a:ext cx="1603375" cy="410464"/>
          </a:xfrm>
          <a:prstGeom prst="rect">
            <a:avLst/>
          </a:prstGeom>
        </p:spPr>
      </p:pic>
    </p:spTree>
    <p:extLst>
      <p:ext uri="{BB962C8B-B14F-4D97-AF65-F5344CB8AC3E}">
        <p14:creationId xmlns:p14="http://schemas.microsoft.com/office/powerpoint/2010/main" xmlns="" val="22809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23470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337585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403443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374979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41696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405220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19/07/2016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219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5E794-A549-463B-B7B3-711DAAF83CCF}" type="datetimeFigureOut">
              <a:rPr lang="it-IT" smtClean="0"/>
              <a:pPr/>
              <a:t>19/07/2016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520E2-CEF9-48C2-B0DA-2ABCBBF71F76}" type="slidenum">
              <a:rPr lang="it-IT" smtClean="0"/>
              <a:pPr/>
              <a:t>‹N›</a:t>
            </a:fld>
            <a:endParaRPr lang="it-IT"/>
          </a:p>
        </p:txBody>
      </p:sp>
    </p:spTree>
    <p:extLst>
      <p:ext uri="{BB962C8B-B14F-4D97-AF65-F5344CB8AC3E}">
        <p14:creationId xmlns:p14="http://schemas.microsoft.com/office/powerpoint/2010/main" xmlns="" val="3099137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omments" Target="../comments/comment14.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2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4" name="Gruppo 13"/>
          <p:cNvGrpSpPr/>
          <p:nvPr/>
        </p:nvGrpSpPr>
        <p:grpSpPr>
          <a:xfrm>
            <a:off x="961201" y="2924397"/>
            <a:ext cx="10269595" cy="3423948"/>
            <a:chOff x="355153" y="2364644"/>
            <a:chExt cx="10269595" cy="3423948"/>
          </a:xfrm>
        </p:grpSpPr>
        <p:pic>
          <p:nvPicPr>
            <p:cNvPr id="9" name="Immagin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41039" y="4021902"/>
              <a:ext cx="2626583" cy="1766690"/>
            </a:xfrm>
            <a:prstGeom prst="rect">
              <a:avLst/>
            </a:prstGeom>
          </p:spPr>
        </p:pic>
        <p:pic>
          <p:nvPicPr>
            <p:cNvPr id="10" name="Immagin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53508" y="4014085"/>
              <a:ext cx="2626583" cy="1774507"/>
            </a:xfrm>
            <a:prstGeom prst="rect">
              <a:avLst/>
            </a:prstGeom>
          </p:spPr>
        </p:pic>
        <p:pic>
          <p:nvPicPr>
            <p:cNvPr id="11" name="Immagin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98165" y="2462165"/>
              <a:ext cx="2626583" cy="1774507"/>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148326" y="2446531"/>
              <a:ext cx="2626583" cy="1805776"/>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55153" y="2364644"/>
              <a:ext cx="2569917" cy="1766818"/>
            </a:xfrm>
            <a:prstGeom prst="rect">
              <a:avLst/>
            </a:prstGeom>
          </p:spPr>
        </p:pic>
      </p:grpSp>
      <p:pic>
        <p:nvPicPr>
          <p:cNvPr id="8" name="Immagine 7"/>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2258143" y="448207"/>
            <a:ext cx="7619048" cy="2476190"/>
          </a:xfrm>
          <a:prstGeom prst="rect">
            <a:avLst/>
          </a:prstGeom>
        </p:spPr>
      </p:pic>
    </p:spTree>
    <p:extLst>
      <p:ext uri="{BB962C8B-B14F-4D97-AF65-F5344CB8AC3E}">
        <p14:creationId xmlns:p14="http://schemas.microsoft.com/office/powerpoint/2010/main" xmlns="" val="3637569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TEMPLATES</a:t>
            </a:r>
            <a:endParaRPr lang="it-IT" sz="3200" b="1" dirty="0">
              <a:solidFill>
                <a:prstClr val="black"/>
              </a:solidFill>
            </a:endParaRPr>
          </a:p>
        </p:txBody>
      </p:sp>
      <p:sp>
        <p:nvSpPr>
          <p:cNvPr id="4" name="CasellaDiTesto 3"/>
          <p:cNvSpPr txBox="1"/>
          <p:nvPr/>
        </p:nvSpPr>
        <p:spPr>
          <a:xfrm>
            <a:off x="996288" y="1351127"/>
            <a:ext cx="3541846" cy="4154984"/>
          </a:xfrm>
          <a:prstGeom prst="rect">
            <a:avLst/>
          </a:prstGeom>
          <a:noFill/>
        </p:spPr>
        <p:txBody>
          <a:bodyPr wrap="square" rtlCol="0">
            <a:spAutoFit/>
          </a:bodyPr>
          <a:lstStyle/>
          <a:p>
            <a:pPr marL="342900" indent="-342900"/>
            <a:r>
              <a:rPr lang="it-IT" sz="2400" dirty="0" smtClean="0"/>
              <a:t>Spesso è richiesto sviluppare codice ridondante</a:t>
            </a:r>
          </a:p>
          <a:p>
            <a:pPr marL="342900" indent="-342900"/>
            <a:endParaRPr lang="it-IT" sz="2400" dirty="0" smtClean="0"/>
          </a:p>
          <a:p>
            <a:pPr marL="342900" indent="-342900"/>
            <a:r>
              <a:rPr lang="it-IT" sz="2400" dirty="0" err="1" smtClean="0"/>
              <a:t>Es</a:t>
            </a:r>
            <a:r>
              <a:rPr lang="it-IT" sz="2400" dirty="0" smtClean="0"/>
              <a:t>:</a:t>
            </a:r>
          </a:p>
          <a:p>
            <a:pPr marL="342900" indent="-342900">
              <a:buFontTx/>
              <a:buChar char="-"/>
            </a:pPr>
            <a:r>
              <a:rPr lang="it-IT" sz="2400" dirty="0" err="1" smtClean="0"/>
              <a:t>Jdbc</a:t>
            </a:r>
            <a:r>
              <a:rPr lang="it-IT" sz="2400" dirty="0" smtClean="0"/>
              <a:t> (Apertura connessione, Chiusura connessione, gestione eccezioni)</a:t>
            </a:r>
          </a:p>
          <a:p>
            <a:pPr marL="342900" indent="-342900">
              <a:buFontTx/>
              <a:buChar char="-"/>
            </a:pPr>
            <a:r>
              <a:rPr lang="it-IT" sz="2400" dirty="0" smtClean="0"/>
              <a:t>REST	</a:t>
            </a:r>
          </a:p>
          <a:p>
            <a:pPr marL="342900" indent="-342900">
              <a:buFontTx/>
              <a:buChar char="-"/>
            </a:pPr>
            <a:r>
              <a:rPr lang="it-IT" sz="2400" dirty="0" smtClean="0"/>
              <a:t>JMS</a:t>
            </a:r>
            <a:endParaRPr lang="it-IT" sz="2400" dirty="0"/>
          </a:p>
        </p:txBody>
      </p:sp>
      <p:sp>
        <p:nvSpPr>
          <p:cNvPr id="5" name="Freccia a destra 4"/>
          <p:cNvSpPr/>
          <p:nvPr/>
        </p:nvSpPr>
        <p:spPr>
          <a:xfrm>
            <a:off x="4673600" y="3064934"/>
            <a:ext cx="2895600" cy="812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7820290" y="2519507"/>
            <a:ext cx="3541846" cy="1938992"/>
          </a:xfrm>
          <a:prstGeom prst="rect">
            <a:avLst/>
          </a:prstGeom>
          <a:noFill/>
        </p:spPr>
        <p:txBody>
          <a:bodyPr wrap="square" rtlCol="0">
            <a:spAutoFit/>
          </a:bodyPr>
          <a:lstStyle/>
          <a:p>
            <a:r>
              <a:rPr lang="it-IT" sz="2400" dirty="0" err="1" smtClean="0"/>
              <a:t>Spring</a:t>
            </a:r>
            <a:r>
              <a:rPr lang="it-IT" sz="2400" dirty="0" smtClean="0"/>
              <a:t> offre </a:t>
            </a:r>
            <a:r>
              <a:rPr lang="it-IT" sz="2400" dirty="0" err="1" smtClean="0"/>
              <a:t>Templates</a:t>
            </a:r>
            <a:r>
              <a:rPr lang="it-IT" sz="2400" dirty="0" smtClean="0"/>
              <a:t> per focalizzarsi sulle logiche di business e far gestire al </a:t>
            </a:r>
            <a:r>
              <a:rPr lang="it-IT" sz="2400" dirty="0" err="1" smtClean="0"/>
              <a:t>framework</a:t>
            </a:r>
            <a:r>
              <a:rPr lang="it-IT" sz="2400" dirty="0" smtClean="0"/>
              <a:t> l’integrazione con i diversi protocolli</a:t>
            </a:r>
            <a:endParaRPr lang="it-IT" sz="2400" dirty="0"/>
          </a:p>
        </p:txBody>
      </p:sp>
      <p:sp>
        <p:nvSpPr>
          <p:cNvPr id="7" name="CasellaDiTesto 6"/>
          <p:cNvSpPr txBox="1"/>
          <p:nvPr/>
        </p:nvSpPr>
        <p:spPr>
          <a:xfrm rot="20762609">
            <a:off x="1066800" y="265852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VALUTARE </a:t>
            </a:r>
            <a:r>
              <a:rPr lang="it-IT" sz="2400" b="1" dirty="0" err="1" smtClean="0">
                <a:solidFill>
                  <a:srgbClr val="FF0000"/>
                </a:solidFill>
              </a:rPr>
              <a:t>DI</a:t>
            </a:r>
            <a:r>
              <a:rPr lang="it-IT" sz="2400" b="1" dirty="0" smtClean="0">
                <a:solidFill>
                  <a:srgbClr val="FF0000"/>
                </a:solidFill>
              </a:rPr>
              <a:t> ELIMINARE QUESTA SLIDE IN QUANTO DAVVERO  SUPERFICIALE</a:t>
            </a:r>
          </a:p>
        </p:txBody>
      </p:sp>
    </p:spTree>
    <p:extLst>
      <p:ext uri="{BB962C8B-B14F-4D97-AF65-F5344CB8AC3E}">
        <p14:creationId xmlns:p14="http://schemas.microsoft.com/office/powerpoint/2010/main" xmlns="" val="1871927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61534" y="395784"/>
            <a:ext cx="9668933" cy="584775"/>
          </a:xfrm>
          <a:prstGeom prst="rect">
            <a:avLst/>
          </a:prstGeom>
          <a:noFill/>
        </p:spPr>
        <p:txBody>
          <a:bodyPr wrap="square" rtlCol="0">
            <a:spAutoFit/>
          </a:bodyPr>
          <a:lstStyle/>
          <a:p>
            <a:pPr algn="ctr"/>
            <a:r>
              <a:rPr lang="it-IT" sz="3200" b="1" dirty="0" smtClean="0">
                <a:solidFill>
                  <a:prstClr val="black"/>
                </a:solidFill>
              </a:rPr>
              <a:t>CONTEINER SPRING - CICLO VITA BEANS</a:t>
            </a:r>
            <a:endParaRPr lang="it-IT" sz="3200" b="1" dirty="0">
              <a:solidFill>
                <a:prstClr val="black"/>
              </a:solidFill>
            </a:endParaRPr>
          </a:p>
        </p:txBody>
      </p:sp>
      <p:sp>
        <p:nvSpPr>
          <p:cNvPr id="3" name="CasellaDiTesto 2"/>
          <p:cNvSpPr txBox="1"/>
          <p:nvPr/>
        </p:nvSpPr>
        <p:spPr>
          <a:xfrm>
            <a:off x="962469" y="1711360"/>
            <a:ext cx="10267062" cy="738664"/>
          </a:xfrm>
          <a:prstGeom prst="rect">
            <a:avLst/>
          </a:prstGeom>
          <a:noFill/>
        </p:spPr>
        <p:txBody>
          <a:bodyPr wrap="square" rtlCol="0">
            <a:spAutoFit/>
          </a:bodyPr>
          <a:lstStyle/>
          <a:p>
            <a:r>
              <a:rPr lang="en-US" sz="2400" dirty="0" smtClean="0"/>
              <a:t>In </a:t>
            </a:r>
            <a:r>
              <a:rPr lang="en-US" sz="2400" dirty="0" err="1" smtClean="0"/>
              <a:t>un’applicazione</a:t>
            </a:r>
            <a:r>
              <a:rPr lang="en-US" sz="2400" dirty="0" smtClean="0"/>
              <a:t> Spring </a:t>
            </a:r>
            <a:r>
              <a:rPr lang="en-US" sz="2400" dirty="0" err="1" smtClean="0"/>
              <a:t>tutti</a:t>
            </a:r>
            <a:r>
              <a:rPr lang="en-US" sz="2400" dirty="0" smtClean="0"/>
              <a:t> </a:t>
            </a:r>
            <a:r>
              <a:rPr lang="en-US" sz="2400" dirty="0" err="1" smtClean="0"/>
              <a:t>gli</a:t>
            </a:r>
            <a:r>
              <a:rPr lang="en-US" sz="2400" dirty="0" smtClean="0"/>
              <a:t> </a:t>
            </a:r>
            <a:r>
              <a:rPr lang="en-US" sz="2400" dirty="0" err="1" smtClean="0"/>
              <a:t>oggetti</a:t>
            </a:r>
            <a:r>
              <a:rPr lang="en-US" sz="2400" dirty="0" smtClean="0"/>
              <a:t> </a:t>
            </a:r>
            <a:r>
              <a:rPr lang="en-US" sz="2400" dirty="0" err="1" smtClean="0"/>
              <a:t>sono</a:t>
            </a:r>
            <a:r>
              <a:rPr lang="en-US" sz="2400" dirty="0" smtClean="0"/>
              <a:t> </a:t>
            </a:r>
            <a:r>
              <a:rPr lang="en-US" sz="2400" dirty="0" err="1" smtClean="0"/>
              <a:t>creati</a:t>
            </a:r>
            <a:r>
              <a:rPr lang="en-US" sz="2400" dirty="0" smtClean="0"/>
              <a:t> e </a:t>
            </a:r>
            <a:r>
              <a:rPr lang="en-US" sz="2400" dirty="0" err="1" smtClean="0"/>
              <a:t>gestiti</a:t>
            </a:r>
            <a:r>
              <a:rPr lang="en-US" sz="2400" dirty="0" smtClean="0"/>
              <a:t> </a:t>
            </a:r>
            <a:r>
              <a:rPr lang="en-US" sz="2400" dirty="0" err="1" smtClean="0"/>
              <a:t>dal</a:t>
            </a:r>
            <a:r>
              <a:rPr lang="en-US" sz="2400" dirty="0" smtClean="0"/>
              <a:t> container Spring.</a:t>
            </a:r>
            <a:r>
              <a:rPr lang="en-US" dirty="0" smtClean="0"/>
              <a:t/>
            </a:r>
            <a:br>
              <a:rPr lang="en-US" dirty="0" smtClean="0"/>
            </a:br>
            <a:endParaRPr lang="it-IT" dirty="0"/>
          </a:p>
        </p:txBody>
      </p:sp>
      <p:pic>
        <p:nvPicPr>
          <p:cNvPr id="4098" name="Picture 2"/>
          <p:cNvPicPr>
            <a:picLocks noChangeAspect="1" noChangeArrowheads="1"/>
          </p:cNvPicPr>
          <p:nvPr/>
        </p:nvPicPr>
        <p:blipFill>
          <a:blip r:embed="rId3" cstate="print"/>
          <a:srcRect/>
          <a:stretch>
            <a:fillRect/>
          </a:stretch>
        </p:blipFill>
        <p:spPr bwMode="auto">
          <a:xfrm>
            <a:off x="931333" y="2464852"/>
            <a:ext cx="4562217" cy="3207809"/>
          </a:xfrm>
          <a:prstGeom prst="rect">
            <a:avLst/>
          </a:prstGeom>
          <a:noFill/>
          <a:ln w="9525">
            <a:noFill/>
            <a:miter lim="800000"/>
            <a:headEnd/>
            <a:tailEnd/>
          </a:ln>
        </p:spPr>
      </p:pic>
      <p:sp>
        <p:nvSpPr>
          <p:cNvPr id="8" name="CasellaDiTesto 7"/>
          <p:cNvSpPr txBox="1"/>
          <p:nvPr/>
        </p:nvSpPr>
        <p:spPr>
          <a:xfrm>
            <a:off x="5960533" y="2523067"/>
            <a:ext cx="5537200" cy="3785652"/>
          </a:xfrm>
          <a:prstGeom prst="rect">
            <a:avLst/>
          </a:prstGeom>
          <a:noFill/>
        </p:spPr>
        <p:txBody>
          <a:bodyPr wrap="square" rtlCol="0">
            <a:spAutoFit/>
          </a:bodyPr>
          <a:lstStyle/>
          <a:p>
            <a:r>
              <a:rPr lang="it-IT" sz="2400" dirty="0" smtClean="0"/>
              <a:t>Il Container crea gli oggetti, li collega tra loro, li configura e gestisce completamente il ciclo di vita dei </a:t>
            </a:r>
            <a:r>
              <a:rPr lang="it-IT" sz="2400" dirty="0" err="1" smtClean="0"/>
              <a:t>Beans</a:t>
            </a:r>
            <a:r>
              <a:rPr lang="it-IT" sz="2400" dirty="0" smtClean="0"/>
              <a:t>. </a:t>
            </a:r>
          </a:p>
          <a:p>
            <a:r>
              <a:rPr lang="it-IT" sz="2400" dirty="0" smtClean="0"/>
              <a:t>Il Container è un elemento fondamentale del </a:t>
            </a:r>
            <a:r>
              <a:rPr lang="it-IT" sz="2400" dirty="0" err="1" smtClean="0"/>
              <a:t>framework</a:t>
            </a:r>
            <a:r>
              <a:rPr lang="it-IT" sz="2400" dirty="0" smtClean="0"/>
              <a:t>. </a:t>
            </a:r>
            <a:r>
              <a:rPr lang="it-IT" sz="2400" dirty="0" err="1" smtClean="0"/>
              <a:t>Spring</a:t>
            </a:r>
            <a:r>
              <a:rPr lang="it-IT" sz="2400" dirty="0" smtClean="0"/>
              <a:t> utilizza la </a:t>
            </a:r>
            <a:r>
              <a:rPr lang="it-IT" sz="2400" dirty="0" err="1" smtClean="0"/>
              <a:t>Dependency</a:t>
            </a:r>
            <a:r>
              <a:rPr lang="it-IT" sz="2400" dirty="0" smtClean="0"/>
              <a:t> </a:t>
            </a:r>
            <a:r>
              <a:rPr lang="it-IT" sz="2400" dirty="0" err="1" smtClean="0"/>
              <a:t>Injection</a:t>
            </a:r>
            <a:r>
              <a:rPr lang="it-IT" sz="2400" dirty="0" smtClean="0"/>
              <a:t> per gestire i componenti che formano l’applicazione: creare le associazioni tra i componenti. Gli oggetti risultano così ben definiti, facilmente riutilizzare e da testare.</a:t>
            </a:r>
          </a:p>
        </p:txBody>
      </p:sp>
      <p:pic>
        <p:nvPicPr>
          <p:cNvPr id="5122" name="Picture 2"/>
          <p:cNvPicPr>
            <a:picLocks noChangeAspect="1" noChangeArrowheads="1"/>
          </p:cNvPicPr>
          <p:nvPr/>
        </p:nvPicPr>
        <p:blipFill>
          <a:blip r:embed="rId4" cstate="print"/>
          <a:srcRect t="-3231" r="12380" b="7056"/>
          <a:stretch>
            <a:fillRect/>
          </a:stretch>
        </p:blipFill>
        <p:spPr bwMode="auto">
          <a:xfrm>
            <a:off x="562504" y="2455334"/>
            <a:ext cx="5127095" cy="3166533"/>
          </a:xfrm>
          <a:prstGeom prst="rect">
            <a:avLst/>
          </a:prstGeom>
          <a:noFill/>
          <a:ln w="9525">
            <a:noFill/>
            <a:miter lim="800000"/>
            <a:headEnd/>
            <a:tailEnd/>
          </a:ln>
        </p:spPr>
      </p:pic>
    </p:spTree>
    <p:extLst>
      <p:ext uri="{BB962C8B-B14F-4D97-AF65-F5344CB8AC3E}">
        <p14:creationId xmlns:p14="http://schemas.microsoft.com/office/powerpoint/2010/main" xmlns="" val="23185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2129265" y="824658"/>
            <a:ext cx="7933471" cy="5515651"/>
          </a:xfrm>
          <a:prstGeom prst="rect">
            <a:avLst/>
          </a:prstGeom>
        </p:spPr>
      </p:pic>
      <p:sp>
        <p:nvSpPr>
          <p:cNvPr id="2" name="CasellaDiTesto 1"/>
          <p:cNvSpPr txBox="1"/>
          <p:nvPr/>
        </p:nvSpPr>
        <p:spPr>
          <a:xfrm>
            <a:off x="3257266" y="382145"/>
            <a:ext cx="5677469" cy="584775"/>
          </a:xfrm>
          <a:prstGeom prst="rect">
            <a:avLst/>
          </a:prstGeom>
          <a:noFill/>
        </p:spPr>
        <p:txBody>
          <a:bodyPr wrap="square" rtlCol="0">
            <a:spAutoFit/>
          </a:bodyPr>
          <a:lstStyle/>
          <a:p>
            <a:pPr algn="ctr"/>
            <a:r>
              <a:rPr lang="it-IT" sz="3200" b="1" dirty="0" smtClean="0">
                <a:solidFill>
                  <a:prstClr val="black"/>
                </a:solidFill>
              </a:rPr>
              <a:t>MODULI</a:t>
            </a:r>
          </a:p>
        </p:txBody>
      </p:sp>
      <p:sp>
        <p:nvSpPr>
          <p:cNvPr id="6" name="Rettangolo 5"/>
          <p:cNvSpPr/>
          <p:nvPr/>
        </p:nvSpPr>
        <p:spPr>
          <a:xfrm>
            <a:off x="2988860" y="4790364"/>
            <a:ext cx="3016155"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7836089" y="2008495"/>
            <a:ext cx="1405719"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111690" y="2008495"/>
            <a:ext cx="2647665" cy="55955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104866" y="3010566"/>
            <a:ext cx="2654489" cy="4559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877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462982" y="395784"/>
            <a:ext cx="6471754" cy="584775"/>
          </a:xfrm>
          <a:prstGeom prst="rect">
            <a:avLst/>
          </a:prstGeom>
          <a:noFill/>
        </p:spPr>
        <p:txBody>
          <a:bodyPr wrap="square" rtlCol="0">
            <a:spAutoFit/>
          </a:bodyPr>
          <a:lstStyle/>
          <a:p>
            <a:pPr algn="ctr"/>
            <a:r>
              <a:rPr lang="it-IT" sz="3200" b="1" dirty="0" smtClean="0">
                <a:solidFill>
                  <a:prstClr val="black"/>
                </a:solidFill>
              </a:rPr>
              <a:t>DESCRIZIONE PRINCIPALI MODULI</a:t>
            </a:r>
            <a:endParaRPr lang="it-IT" sz="3200" b="1" dirty="0">
              <a:solidFill>
                <a:prstClr val="black"/>
              </a:solidFill>
            </a:endParaRPr>
          </a:p>
        </p:txBody>
      </p:sp>
      <p:sp>
        <p:nvSpPr>
          <p:cNvPr id="3" name="CasellaDiTesto 2"/>
          <p:cNvSpPr txBox="1"/>
          <p:nvPr/>
        </p:nvSpPr>
        <p:spPr>
          <a:xfrm>
            <a:off x="2610465" y="1651819"/>
            <a:ext cx="2925866" cy="3693319"/>
          </a:xfrm>
          <a:prstGeom prst="rect">
            <a:avLst/>
          </a:prstGeom>
          <a:noFill/>
        </p:spPr>
        <p:txBody>
          <a:bodyPr wrap="none" rtlCol="0">
            <a:spAutoFit/>
          </a:bodyPr>
          <a:lstStyle/>
          <a:p>
            <a:r>
              <a:rPr lang="it-IT" dirty="0" smtClean="0"/>
              <a:t>CORE SPRING</a:t>
            </a:r>
          </a:p>
          <a:p>
            <a:endParaRPr lang="it-IT" dirty="0"/>
          </a:p>
          <a:p>
            <a:r>
              <a:rPr lang="it-IT" dirty="0" smtClean="0"/>
              <a:t>SPRING AOP</a:t>
            </a:r>
          </a:p>
          <a:p>
            <a:endParaRPr lang="it-IT" dirty="0"/>
          </a:p>
          <a:p>
            <a:r>
              <a:rPr lang="it-IT" dirty="0" smtClean="0"/>
              <a:t>DATA ACCESS – INTEGRATION</a:t>
            </a:r>
          </a:p>
          <a:p>
            <a:endParaRPr lang="it-IT" dirty="0"/>
          </a:p>
          <a:p>
            <a:r>
              <a:rPr lang="it-IT" dirty="0" smtClean="0"/>
              <a:t>WEB – REMOTING</a:t>
            </a:r>
          </a:p>
          <a:p>
            <a:endParaRPr lang="it-IT" dirty="0"/>
          </a:p>
          <a:p>
            <a:r>
              <a:rPr lang="it-IT" dirty="0" smtClean="0"/>
              <a:t>TESTING</a:t>
            </a:r>
          </a:p>
          <a:p>
            <a:endParaRPr lang="it-IT" dirty="0"/>
          </a:p>
          <a:p>
            <a:r>
              <a:rPr lang="it-IT" dirty="0" smtClean="0"/>
              <a:t>WEB SERVICES</a:t>
            </a:r>
          </a:p>
          <a:p>
            <a:endParaRPr lang="it-IT" dirty="0"/>
          </a:p>
          <a:p>
            <a:r>
              <a:rPr lang="it-IT" dirty="0" smtClean="0"/>
              <a:t>BATCH</a:t>
            </a:r>
            <a:endParaRPr lang="it-IT" dirty="0"/>
          </a:p>
        </p:txBody>
      </p:sp>
    </p:spTree>
    <p:extLst>
      <p:ext uri="{BB962C8B-B14F-4D97-AF65-F5344CB8AC3E}">
        <p14:creationId xmlns:p14="http://schemas.microsoft.com/office/powerpoint/2010/main" xmlns="" val="369963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NOVITA’ CON SPRING 4,0</a:t>
            </a:r>
            <a:endParaRPr lang="it-IT" sz="3200" b="1" dirty="0">
              <a:solidFill>
                <a:prstClr val="black"/>
              </a:solidFill>
            </a:endParaRPr>
          </a:p>
        </p:txBody>
      </p:sp>
      <p:sp>
        <p:nvSpPr>
          <p:cNvPr id="4" name="CasellaDiTesto 3"/>
          <p:cNvSpPr txBox="1"/>
          <p:nvPr/>
        </p:nvSpPr>
        <p:spPr>
          <a:xfrm>
            <a:off x="999066" y="1422396"/>
            <a:ext cx="10075334" cy="4467057"/>
          </a:xfrm>
          <a:prstGeom prst="rect">
            <a:avLst/>
          </a:prstGeom>
          <a:noFill/>
        </p:spPr>
        <p:txBody>
          <a:bodyPr wrap="square" rtlCol="0">
            <a:spAutoFit/>
          </a:bodyPr>
          <a:lstStyle/>
          <a:p>
            <a:pPr>
              <a:lnSpc>
                <a:spcPct val="150000"/>
              </a:lnSpc>
              <a:buFontTx/>
              <a:buChar char="-"/>
            </a:pPr>
            <a:r>
              <a:rPr lang="it-IT" sz="2400" dirty="0" smtClean="0"/>
              <a:t>Supporta le </a:t>
            </a:r>
            <a:r>
              <a:rPr lang="it-IT" sz="2400" dirty="0" err="1" smtClean="0"/>
              <a:t>WebSocket</a:t>
            </a:r>
            <a:r>
              <a:rPr lang="it-IT" sz="2400" dirty="0" smtClean="0"/>
              <a:t> - Java API </a:t>
            </a:r>
            <a:r>
              <a:rPr lang="it-IT" sz="2400" dirty="0" err="1" smtClean="0"/>
              <a:t>for</a:t>
            </a:r>
            <a:r>
              <a:rPr lang="it-IT" sz="2400" dirty="0" smtClean="0"/>
              <a:t> </a:t>
            </a:r>
            <a:r>
              <a:rPr lang="it-IT" sz="2400" dirty="0" err="1" smtClean="0"/>
              <a:t>WebSocket</a:t>
            </a:r>
            <a:r>
              <a:rPr lang="it-IT" sz="2400" dirty="0" smtClean="0"/>
              <a:t> </a:t>
            </a:r>
          </a:p>
          <a:p>
            <a:pPr>
              <a:lnSpc>
                <a:spcPct val="150000"/>
              </a:lnSpc>
              <a:buFontTx/>
              <a:buChar char="-"/>
            </a:pPr>
            <a:r>
              <a:rPr lang="it-IT" sz="2400" dirty="0" smtClean="0"/>
              <a:t>Primo </a:t>
            </a:r>
            <a:r>
              <a:rPr lang="it-IT" sz="2400" dirty="0" err="1" smtClean="0"/>
              <a:t>framework</a:t>
            </a:r>
            <a:r>
              <a:rPr lang="it-IT" sz="2400" dirty="0" smtClean="0"/>
              <a:t> a supportare le nuove </a:t>
            </a:r>
            <a:r>
              <a:rPr lang="it-IT" sz="2400" dirty="0" err="1" smtClean="0"/>
              <a:t>features</a:t>
            </a:r>
            <a:r>
              <a:rPr lang="it-IT" sz="2400" dirty="0" smtClean="0"/>
              <a:t> di Java 8, tra cui </a:t>
            </a:r>
            <a:r>
              <a:rPr lang="it-IT" sz="2400" dirty="0" err="1" smtClean="0"/>
              <a:t>Lambdas</a:t>
            </a:r>
            <a:r>
              <a:rPr lang="it-IT" sz="2400" dirty="0" smtClean="0"/>
              <a:t>.</a:t>
            </a:r>
          </a:p>
          <a:p>
            <a:pPr>
              <a:lnSpc>
                <a:spcPct val="150000"/>
              </a:lnSpc>
              <a:buFontTx/>
              <a:buChar char="-"/>
            </a:pPr>
            <a:r>
              <a:rPr lang="it-IT" sz="2400" dirty="0" smtClean="0"/>
              <a:t>Generazione condizionata di un </a:t>
            </a:r>
            <a:r>
              <a:rPr lang="it-IT" sz="2400" dirty="0" err="1" smtClean="0"/>
              <a:t>bean</a:t>
            </a:r>
            <a:r>
              <a:rPr lang="it-IT" sz="2400" dirty="0" smtClean="0"/>
              <a:t> sulla base di una condizione definita dallo sviluppatore</a:t>
            </a:r>
          </a:p>
          <a:p>
            <a:pPr>
              <a:lnSpc>
                <a:spcPct val="150000"/>
              </a:lnSpc>
              <a:buFontTx/>
              <a:buChar char="-"/>
            </a:pPr>
            <a:r>
              <a:rPr lang="it-IT" sz="2400" dirty="0" smtClean="0"/>
              <a:t>Nuovo </a:t>
            </a:r>
            <a:r>
              <a:rPr lang="it-IT" sz="2400" dirty="0" err="1" smtClean="0"/>
              <a:t>template</a:t>
            </a:r>
            <a:r>
              <a:rPr lang="it-IT" sz="2400" dirty="0" smtClean="0"/>
              <a:t> asincrono REST per non rendere bloccante la chiamata tramite </a:t>
            </a:r>
            <a:r>
              <a:rPr lang="it-IT" sz="2400" dirty="0" err="1" smtClean="0"/>
              <a:t>callbacks</a:t>
            </a:r>
            <a:endParaRPr lang="it-IT" sz="2400" dirty="0" smtClean="0"/>
          </a:p>
          <a:p>
            <a:pPr>
              <a:lnSpc>
                <a:spcPct val="150000"/>
              </a:lnSpc>
              <a:buFontTx/>
              <a:buChar char="-"/>
            </a:pPr>
            <a:r>
              <a:rPr lang="it-IT" sz="2400" dirty="0" smtClean="0"/>
              <a:t>Supporto a nuove specifiche JEE: </a:t>
            </a:r>
            <a:r>
              <a:rPr lang="en-US" sz="2400" dirty="0" smtClean="0"/>
              <a:t>JMS 2.0, JTA 1.2, JPA 2.1 e Bean Validation 1.1</a:t>
            </a:r>
            <a:r>
              <a:rPr lang="it-IT" sz="2400" dirty="0" smtClean="0"/>
              <a:t> </a:t>
            </a:r>
          </a:p>
          <a:p>
            <a:pPr>
              <a:lnSpc>
                <a:spcPct val="150000"/>
              </a:lnSpc>
              <a:buFontTx/>
              <a:buChar char="-"/>
            </a:pPr>
            <a:endParaRPr lang="it-IT" sz="2400" dirty="0" smtClean="0"/>
          </a:p>
        </p:txBody>
      </p:sp>
    </p:spTree>
    <p:extLst>
      <p:ext uri="{BB962C8B-B14F-4D97-AF65-F5344CB8AC3E}">
        <p14:creationId xmlns:p14="http://schemas.microsoft.com/office/powerpoint/2010/main" xmlns="" val="248963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BEAN</a:t>
            </a:r>
            <a:endParaRPr lang="it-IT" sz="3200" b="1" dirty="0">
              <a:solidFill>
                <a:prstClr val="black"/>
              </a:solidFill>
            </a:endParaRPr>
          </a:p>
        </p:txBody>
      </p:sp>
      <p:sp>
        <p:nvSpPr>
          <p:cNvPr id="4" name="CasellaDiTesto 3"/>
          <p:cNvSpPr txBox="1"/>
          <p:nvPr/>
        </p:nvSpPr>
        <p:spPr>
          <a:xfrm>
            <a:off x="982133" y="1286934"/>
            <a:ext cx="10735734" cy="4524315"/>
          </a:xfrm>
          <a:prstGeom prst="rect">
            <a:avLst/>
          </a:prstGeom>
          <a:noFill/>
        </p:spPr>
        <p:txBody>
          <a:bodyPr wrap="square" rtlCol="0">
            <a:spAutoFit/>
          </a:bodyPr>
          <a:lstStyle/>
          <a:p>
            <a:r>
              <a:rPr lang="it-IT" sz="2400" dirty="0" err="1" smtClean="0"/>
              <a:t>Spring</a:t>
            </a:r>
            <a:r>
              <a:rPr lang="it-IT" sz="2400" dirty="0" smtClean="0"/>
              <a:t> è responsabile di creare, gestire ed associare i Bean creati; rimane onere dello sviluppatore indicare al </a:t>
            </a:r>
            <a:r>
              <a:rPr lang="it-IT" sz="2400" dirty="0" err="1" smtClean="0"/>
              <a:t>framework</a:t>
            </a:r>
            <a:r>
              <a:rPr lang="it-IT" sz="2400" dirty="0" smtClean="0"/>
              <a:t> quali oggetti dovranno essere gestiti come Bean </a:t>
            </a:r>
            <a:r>
              <a:rPr lang="it-IT" sz="2400" dirty="0" err="1" smtClean="0"/>
              <a:t>Spring</a:t>
            </a:r>
            <a:r>
              <a:rPr lang="it-IT" sz="2400" dirty="0" smtClean="0"/>
              <a:t>.</a:t>
            </a:r>
          </a:p>
          <a:p>
            <a:endParaRPr lang="it-IT" sz="2400" dirty="0" smtClean="0"/>
          </a:p>
          <a:p>
            <a:r>
              <a:rPr lang="it-IT" sz="2400" dirty="0" err="1" smtClean="0"/>
              <a:t>Spring</a:t>
            </a:r>
            <a:r>
              <a:rPr lang="it-IT" sz="2400" dirty="0" smtClean="0"/>
              <a:t> offre 3 diverse modalità per configurare i Bean:</a:t>
            </a:r>
          </a:p>
          <a:p>
            <a:pPr>
              <a:buFontTx/>
              <a:buChar char="-"/>
            </a:pPr>
            <a:r>
              <a:rPr lang="it-IT" sz="2400" b="1" dirty="0" smtClean="0"/>
              <a:t>Configurazione automatica</a:t>
            </a:r>
          </a:p>
          <a:p>
            <a:pPr>
              <a:buFontTx/>
              <a:buChar char="-"/>
            </a:pPr>
            <a:r>
              <a:rPr lang="it-IT" sz="2400" b="1" dirty="0" smtClean="0"/>
              <a:t>Configurazione Java</a:t>
            </a:r>
          </a:p>
          <a:p>
            <a:pPr>
              <a:buFontTx/>
              <a:buChar char="-"/>
            </a:pPr>
            <a:r>
              <a:rPr lang="it-IT" sz="2400" b="1" dirty="0" smtClean="0"/>
              <a:t>Configurazione Xml</a:t>
            </a:r>
          </a:p>
          <a:p>
            <a:pPr>
              <a:buFontTx/>
              <a:buChar char="-"/>
            </a:pPr>
            <a:endParaRPr lang="it-IT" sz="2400" dirty="0" smtClean="0"/>
          </a:p>
          <a:p>
            <a:r>
              <a:rPr lang="it-IT" sz="2400" u="sng" dirty="0" smtClean="0"/>
              <a:t>Si consiglia di utilizzare la configurazione automatica e solo se non sufficiente, utilizzare la configurazione esplicita Java.</a:t>
            </a:r>
            <a:r>
              <a:rPr lang="it-IT" sz="2400" dirty="0" smtClean="0"/>
              <a:t> </a:t>
            </a:r>
          </a:p>
          <a:p>
            <a:r>
              <a:rPr lang="it-IT" sz="2400" dirty="0" smtClean="0"/>
              <a:t>Evitare di utilizzare la configurazione Xml poiché risulta sempre più lunga e prolissa. </a:t>
            </a:r>
          </a:p>
        </p:txBody>
      </p:sp>
      <p:grpSp>
        <p:nvGrpSpPr>
          <p:cNvPr id="7" name="Gruppo 6"/>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4017922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(1)</a:t>
            </a:r>
          </a:p>
        </p:txBody>
      </p:sp>
      <p:pic>
        <p:nvPicPr>
          <p:cNvPr id="4" name="Picture 2"/>
          <p:cNvPicPr>
            <a:picLocks noChangeAspect="1" noChangeArrowheads="1"/>
          </p:cNvPicPr>
          <p:nvPr/>
        </p:nvPicPr>
        <p:blipFill>
          <a:blip r:embed="rId2" cstate="print"/>
          <a:srcRect/>
          <a:stretch>
            <a:fillRect/>
          </a:stretch>
        </p:blipFill>
        <p:spPr bwMode="auto">
          <a:xfrm>
            <a:off x="1728346" y="1579562"/>
            <a:ext cx="7719307" cy="2975504"/>
          </a:xfrm>
          <a:prstGeom prst="rect">
            <a:avLst/>
          </a:prstGeom>
          <a:noFill/>
          <a:ln w="9525">
            <a:noFill/>
            <a:miter lim="800000"/>
            <a:headEnd/>
            <a:tailEnd/>
          </a:ln>
        </p:spPr>
      </p:pic>
      <p:sp>
        <p:nvSpPr>
          <p:cNvPr id="5" name="CasellaDiTesto 4"/>
          <p:cNvSpPr txBox="1"/>
          <p:nvPr/>
        </p:nvSpPr>
        <p:spPr>
          <a:xfrm>
            <a:off x="948266" y="4758267"/>
            <a:ext cx="10735734" cy="1200329"/>
          </a:xfrm>
          <a:prstGeom prst="rect">
            <a:avLst/>
          </a:prstGeom>
          <a:noFill/>
        </p:spPr>
        <p:txBody>
          <a:bodyPr wrap="square" rtlCol="0">
            <a:spAutoFit/>
          </a:bodyPr>
          <a:lstStyle/>
          <a:p>
            <a:r>
              <a:rPr lang="it-IT" sz="2400" dirty="0" err="1" smtClean="0"/>
              <a:t>@Configuration</a:t>
            </a:r>
            <a:r>
              <a:rPr lang="it-IT" sz="2400" dirty="0" smtClean="0"/>
              <a:t>: indica che la classe descrive configurazione dei </a:t>
            </a:r>
            <a:r>
              <a:rPr lang="it-IT" sz="2400" dirty="0" err="1" smtClean="0"/>
              <a:t>bean</a:t>
            </a:r>
            <a:endParaRPr lang="it-IT" sz="2400" dirty="0" smtClean="0"/>
          </a:p>
          <a:p>
            <a:r>
              <a:rPr lang="it-IT" sz="2400" dirty="0" err="1" smtClean="0"/>
              <a:t>@ComponentScan</a:t>
            </a:r>
            <a:r>
              <a:rPr lang="it-IT" sz="2400" dirty="0" smtClean="0"/>
              <a:t>: indica che la configurazione dei </a:t>
            </a:r>
            <a:r>
              <a:rPr lang="it-IT" sz="2400" dirty="0" err="1" smtClean="0"/>
              <a:t>bean</a:t>
            </a:r>
            <a:r>
              <a:rPr lang="it-IT" sz="2400" dirty="0" smtClean="0"/>
              <a:t> non avverrà in modo esplicito in questa classe ma tramite annotazioni nelle singole classi</a:t>
            </a:r>
          </a:p>
        </p:txBody>
      </p:sp>
      <p:sp>
        <p:nvSpPr>
          <p:cNvPr id="6" name="Fumetto 1 5"/>
          <p:cNvSpPr/>
          <p:nvPr/>
        </p:nvSpPr>
        <p:spPr>
          <a:xfrm>
            <a:off x="4673599" y="1862666"/>
            <a:ext cx="7264400" cy="1371601"/>
          </a:xfrm>
          <a:prstGeom prst="wedgeRectCallout">
            <a:avLst>
              <a:gd name="adj1" fmla="val -60614"/>
              <a:gd name="adj2" fmla="val 50452"/>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dichiarata, la scansione delle classi  avverrà solo nel suo package di appartenenza e nei sotto package. Se si vuole  ricercare in diversi package basta utilizzare la seguente sintassi:</a:t>
            </a:r>
          </a:p>
          <a:p>
            <a:pPr algn="ctr"/>
            <a:r>
              <a:rPr lang="it-IT" b="1" dirty="0" err="1" smtClean="0">
                <a:solidFill>
                  <a:schemeClr val="tx1"/>
                </a:solidFill>
              </a:rPr>
              <a:t>@ComponentScan</a:t>
            </a:r>
            <a:r>
              <a:rPr lang="it-IT" b="1" dirty="0" smtClean="0">
                <a:solidFill>
                  <a:schemeClr val="tx1"/>
                </a:solidFill>
              </a:rPr>
              <a:t>(</a:t>
            </a:r>
            <a:r>
              <a:rPr lang="it-IT" b="1" dirty="0" err="1" smtClean="0">
                <a:solidFill>
                  <a:schemeClr val="tx1"/>
                </a:solidFill>
              </a:rPr>
              <a:t>basePackageClasses=</a:t>
            </a:r>
            <a:r>
              <a:rPr lang="it-IT" b="1" dirty="0" smtClean="0">
                <a:solidFill>
                  <a:schemeClr val="tx1"/>
                </a:solidFill>
              </a:rPr>
              <a:t>{</a:t>
            </a:r>
            <a:r>
              <a:rPr lang="it-IT" b="1" dirty="0" err="1" smtClean="0">
                <a:solidFill>
                  <a:schemeClr val="tx1"/>
                </a:solidFill>
              </a:rPr>
              <a:t>CDPlayer.class</a:t>
            </a:r>
            <a:r>
              <a:rPr lang="it-IT" b="1" dirty="0" smtClean="0">
                <a:solidFill>
                  <a:schemeClr val="tx1"/>
                </a:solidFill>
              </a:rPr>
              <a:t>, </a:t>
            </a:r>
            <a:r>
              <a:rPr lang="it-IT" b="1" dirty="0" err="1" smtClean="0">
                <a:solidFill>
                  <a:schemeClr val="tx1"/>
                </a:solidFill>
              </a:rPr>
              <a:t>DVDPlayer.class</a:t>
            </a:r>
            <a:r>
              <a:rPr lang="it-IT" b="1" dirty="0" smtClean="0">
                <a:solidFill>
                  <a:schemeClr val="tx1"/>
                </a:solidFill>
              </a:rPr>
              <a:t>})</a:t>
            </a: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(2)</a:t>
            </a:r>
          </a:p>
        </p:txBody>
      </p:sp>
      <p:sp>
        <p:nvSpPr>
          <p:cNvPr id="5" name="CasellaDiTesto 4"/>
          <p:cNvSpPr txBox="1"/>
          <p:nvPr/>
        </p:nvSpPr>
        <p:spPr>
          <a:xfrm>
            <a:off x="685800" y="4758267"/>
            <a:ext cx="10820401" cy="1200329"/>
          </a:xfrm>
          <a:prstGeom prst="rect">
            <a:avLst/>
          </a:prstGeom>
          <a:noFill/>
        </p:spPr>
        <p:txBody>
          <a:bodyPr wrap="square" rtlCol="0">
            <a:spAutoFit/>
          </a:bodyPr>
          <a:lstStyle/>
          <a:p>
            <a:r>
              <a:rPr lang="it-IT" sz="2400" dirty="0" err="1" smtClean="0"/>
              <a:t>@Component</a:t>
            </a:r>
            <a:r>
              <a:rPr lang="it-IT" sz="2400" dirty="0" smtClean="0"/>
              <a:t>: indica che gli oggetti di questa classe saranno gestiti come Bean </a:t>
            </a:r>
            <a:r>
              <a:rPr lang="it-IT" sz="2400" dirty="0" err="1" smtClean="0"/>
              <a:t>Spring</a:t>
            </a:r>
            <a:endParaRPr lang="it-IT" sz="2400" dirty="0" smtClean="0"/>
          </a:p>
          <a:p>
            <a:r>
              <a:rPr lang="it-IT" sz="2400" dirty="0" err="1" smtClean="0"/>
              <a:t>@Autowired</a:t>
            </a:r>
            <a:r>
              <a:rPr lang="it-IT" sz="2400" dirty="0" smtClean="0"/>
              <a:t>: indica a </a:t>
            </a:r>
            <a:r>
              <a:rPr lang="it-IT" sz="2400" dirty="0" err="1" smtClean="0"/>
              <a:t>Spring</a:t>
            </a:r>
            <a:r>
              <a:rPr lang="it-IT" sz="2400" dirty="0" smtClean="0"/>
              <a:t> di “iniettare” un </a:t>
            </a:r>
            <a:r>
              <a:rPr lang="it-IT" sz="2400" dirty="0" err="1" smtClean="0"/>
              <a:t>bean</a:t>
            </a:r>
            <a:r>
              <a:rPr lang="it-IT" sz="2400" dirty="0" smtClean="0"/>
              <a:t> del tipo richiesto nella fase d’invocazione del costruttore</a:t>
            </a:r>
          </a:p>
        </p:txBody>
      </p:sp>
      <p:pic>
        <p:nvPicPr>
          <p:cNvPr id="6" name="Picture 2"/>
          <p:cNvPicPr>
            <a:picLocks noChangeAspect="1" noChangeArrowheads="1"/>
          </p:cNvPicPr>
          <p:nvPr/>
        </p:nvPicPr>
        <p:blipFill>
          <a:blip r:embed="rId3" cstate="print"/>
          <a:srcRect l="4264" b="49332"/>
          <a:stretch>
            <a:fillRect/>
          </a:stretch>
        </p:blipFill>
        <p:spPr bwMode="auto">
          <a:xfrm>
            <a:off x="2269067" y="1104590"/>
            <a:ext cx="7162799" cy="3061010"/>
          </a:xfrm>
          <a:prstGeom prst="rect">
            <a:avLst/>
          </a:prstGeom>
          <a:noFill/>
          <a:ln w="9525">
            <a:noFill/>
            <a:miter lim="800000"/>
            <a:headEnd/>
            <a:tailEnd/>
          </a:ln>
        </p:spPr>
      </p:pic>
      <p:sp>
        <p:nvSpPr>
          <p:cNvPr id="7" name="Fumetto 1 6"/>
          <p:cNvSpPr/>
          <p:nvPr/>
        </p:nvSpPr>
        <p:spPr>
          <a:xfrm>
            <a:off x="4436533" y="13377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dichiarato l’</a:t>
            </a:r>
            <a:r>
              <a:rPr lang="it-IT" b="1" dirty="0" err="1" smtClean="0">
                <a:solidFill>
                  <a:schemeClr val="tx1"/>
                </a:solidFill>
              </a:rPr>
              <a:t>id</a:t>
            </a:r>
            <a:r>
              <a:rPr lang="it-IT" b="1" dirty="0" smtClean="0">
                <a:solidFill>
                  <a:schemeClr val="tx1"/>
                </a:solidFill>
              </a:rPr>
              <a:t> del Bean sarà uguale al nome della classe con la prima lettera minuscola. Se si vuole dichiarare l’</a:t>
            </a:r>
            <a:r>
              <a:rPr lang="it-IT" b="1" dirty="0" err="1" smtClean="0">
                <a:solidFill>
                  <a:schemeClr val="tx1"/>
                </a:solidFill>
              </a:rPr>
              <a:t>id</a:t>
            </a:r>
            <a:r>
              <a:rPr lang="it-IT" b="1" dirty="0" smtClean="0">
                <a:solidFill>
                  <a:schemeClr val="tx1"/>
                </a:solidFill>
              </a:rPr>
              <a:t> basta usare :</a:t>
            </a:r>
          </a:p>
          <a:p>
            <a:pPr algn="ctr"/>
            <a:r>
              <a:rPr lang="it-IT" b="1" dirty="0" err="1" smtClean="0">
                <a:solidFill>
                  <a:schemeClr val="tx1"/>
                </a:solidFill>
              </a:rPr>
              <a:t>@Component</a:t>
            </a:r>
            <a:r>
              <a:rPr lang="it-IT" b="1" dirty="0" smtClean="0">
                <a:solidFill>
                  <a:schemeClr val="tx1"/>
                </a:solidFill>
              </a:rPr>
              <a:t>(“</a:t>
            </a:r>
            <a:r>
              <a:rPr lang="it-IT" b="1" dirty="0" err="1" smtClean="0">
                <a:solidFill>
                  <a:schemeClr val="tx1"/>
                </a:solidFill>
              </a:rPr>
              <a:t>idName</a:t>
            </a:r>
            <a:r>
              <a:rPr lang="it-IT" b="1" dirty="0" smtClean="0">
                <a:solidFill>
                  <a:schemeClr val="tx1"/>
                </a:solidFill>
              </a:rPr>
              <a:t>”)</a:t>
            </a:r>
            <a:endParaRPr lang="it-IT" b="1" dirty="0">
              <a:solidFill>
                <a:schemeClr val="tx1"/>
              </a:solidFill>
            </a:endParaRPr>
          </a:p>
        </p:txBody>
      </p:sp>
      <p:sp>
        <p:nvSpPr>
          <p:cNvPr id="8" name="Fumetto 1 7"/>
          <p:cNvSpPr/>
          <p:nvPr/>
        </p:nvSpPr>
        <p:spPr>
          <a:xfrm>
            <a:off x="4639734" y="2523068"/>
            <a:ext cx="7332133" cy="1049866"/>
          </a:xfrm>
          <a:prstGeom prst="wedgeRectCallout">
            <a:avLst>
              <a:gd name="adj1" fmla="val -58542"/>
              <a:gd name="adj2" fmla="val 4475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Se non trova nessun Bean che soddisfa l’</a:t>
            </a:r>
            <a:r>
              <a:rPr lang="it-IT" b="1" dirty="0" err="1" smtClean="0">
                <a:solidFill>
                  <a:schemeClr val="tx1"/>
                </a:solidFill>
              </a:rPr>
              <a:t>Injection</a:t>
            </a:r>
            <a:r>
              <a:rPr lang="it-IT" b="1" dirty="0" smtClean="0">
                <a:solidFill>
                  <a:schemeClr val="tx1"/>
                </a:solidFill>
              </a:rPr>
              <a:t> o ne trova più di uno, genera un’eccezione. Per </a:t>
            </a:r>
            <a:r>
              <a:rPr lang="it-IT" b="1" dirty="0" err="1" smtClean="0">
                <a:solidFill>
                  <a:schemeClr val="tx1"/>
                </a:solidFill>
              </a:rPr>
              <a:t>ovvaire</a:t>
            </a:r>
            <a:r>
              <a:rPr lang="it-IT" b="1" dirty="0" smtClean="0">
                <a:solidFill>
                  <a:schemeClr val="tx1"/>
                </a:solidFill>
              </a:rPr>
              <a:t> al primo caso:</a:t>
            </a:r>
          </a:p>
          <a:p>
            <a:pPr algn="ctr"/>
            <a:r>
              <a:rPr lang="it-IT" b="1" dirty="0" err="1" smtClean="0">
                <a:solidFill>
                  <a:schemeClr val="tx1"/>
                </a:solidFill>
              </a:rPr>
              <a:t>@Autowired</a:t>
            </a:r>
            <a:r>
              <a:rPr lang="it-IT" b="1" dirty="0" smtClean="0">
                <a:solidFill>
                  <a:schemeClr val="tx1"/>
                </a:solidFill>
              </a:rPr>
              <a:t>(</a:t>
            </a:r>
            <a:r>
              <a:rPr lang="it-IT" b="1" dirty="0" err="1" smtClean="0">
                <a:solidFill>
                  <a:schemeClr val="tx1"/>
                </a:solidFill>
              </a:rPr>
              <a:t>required=false</a:t>
            </a:r>
            <a:r>
              <a:rPr lang="it-IT" b="1" dirty="0" smtClean="0">
                <a:solidFill>
                  <a:schemeClr val="tx1"/>
                </a:solidFill>
              </a:rPr>
              <a:t>)</a:t>
            </a: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5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P spid="8"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JAVA</a:t>
            </a:r>
            <a:endParaRPr lang="it-IT" sz="3200" b="1" dirty="0">
              <a:solidFill>
                <a:prstClr val="black"/>
              </a:solidFill>
            </a:endParaRPr>
          </a:p>
        </p:txBody>
      </p:sp>
      <p:sp>
        <p:nvSpPr>
          <p:cNvPr id="4" name="CasellaDiTesto 3"/>
          <p:cNvSpPr txBox="1"/>
          <p:nvPr/>
        </p:nvSpPr>
        <p:spPr>
          <a:xfrm>
            <a:off x="7133492" y="1710272"/>
            <a:ext cx="5058508" cy="4154984"/>
          </a:xfrm>
          <a:prstGeom prst="rect">
            <a:avLst/>
          </a:prstGeom>
          <a:noFill/>
        </p:spPr>
        <p:txBody>
          <a:bodyPr wrap="square" rtlCol="0">
            <a:spAutoFit/>
          </a:bodyPr>
          <a:lstStyle/>
          <a:p>
            <a:pPr>
              <a:buFontTx/>
              <a:buChar char="-"/>
            </a:pPr>
            <a:r>
              <a:rPr lang="it-IT" sz="2400" dirty="0" smtClean="0"/>
              <a:t>Le classi di dominio non presentano annotazioni per essere dichiarate Bean </a:t>
            </a:r>
            <a:r>
              <a:rPr lang="it-IT" sz="2400" dirty="0" err="1" smtClean="0"/>
              <a:t>Spring</a:t>
            </a:r>
            <a:endParaRPr lang="it-IT" sz="2400" dirty="0" smtClean="0"/>
          </a:p>
          <a:p>
            <a:pPr>
              <a:buFontTx/>
              <a:buChar char="-"/>
            </a:pPr>
            <a:endParaRPr lang="it-IT" sz="2400" dirty="0" smtClean="0"/>
          </a:p>
          <a:p>
            <a:pPr>
              <a:buFontTx/>
              <a:buChar char="-"/>
            </a:pPr>
            <a:r>
              <a:rPr lang="it-IT" sz="2400" dirty="0" smtClean="0"/>
              <a:t> Utile quando si vogliono gestire come Bean oggetti di librerie esterne in cui non sarebbe possibile utilizzare il </a:t>
            </a:r>
            <a:r>
              <a:rPr lang="it-IT" sz="2400" dirty="0" err="1" smtClean="0"/>
              <a:t>@ComponentScan</a:t>
            </a:r>
            <a:endParaRPr lang="it-IT" sz="2400" dirty="0" smtClean="0"/>
          </a:p>
          <a:p>
            <a:endParaRPr lang="it-IT" sz="2400" dirty="0" smtClean="0"/>
          </a:p>
          <a:p>
            <a:pPr>
              <a:buFontTx/>
              <a:buChar char="-"/>
            </a:pPr>
            <a:endParaRPr lang="it-IT" sz="2400" dirty="0" smtClean="0"/>
          </a:p>
          <a:p>
            <a:endParaRPr lang="it-IT" sz="2400" dirty="0" smtClean="0"/>
          </a:p>
        </p:txBody>
      </p:sp>
      <p:pic>
        <p:nvPicPr>
          <p:cNvPr id="2051" name="Picture 3"/>
          <p:cNvPicPr>
            <a:picLocks noChangeAspect="1" noChangeArrowheads="1"/>
          </p:cNvPicPr>
          <p:nvPr/>
        </p:nvPicPr>
        <p:blipFill>
          <a:blip r:embed="rId3" cstate="print"/>
          <a:srcRect/>
          <a:stretch>
            <a:fillRect/>
          </a:stretch>
        </p:blipFill>
        <p:spPr bwMode="auto">
          <a:xfrm>
            <a:off x="415925" y="1093788"/>
            <a:ext cx="6654924" cy="4799013"/>
          </a:xfrm>
          <a:prstGeom prst="rect">
            <a:avLst/>
          </a:prstGeom>
          <a:noFill/>
          <a:ln w="9525">
            <a:noFill/>
            <a:miter lim="800000"/>
            <a:headEnd/>
            <a:tailEnd/>
          </a:ln>
        </p:spPr>
      </p:pic>
      <p:sp>
        <p:nvSpPr>
          <p:cNvPr id="7" name="Fumetto 1 6"/>
          <p:cNvSpPr/>
          <p:nvPr/>
        </p:nvSpPr>
        <p:spPr>
          <a:xfrm>
            <a:off x="2319866" y="16425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solidFill>
                  <a:schemeClr val="tx1"/>
                </a:solidFill>
              </a:rPr>
              <a:t>@Bean</a:t>
            </a:r>
            <a:r>
              <a:rPr lang="it-IT" b="1" dirty="0" smtClean="0">
                <a:solidFill>
                  <a:schemeClr val="tx1"/>
                </a:solidFill>
              </a:rPr>
              <a:t>: per definire che quel metodo comprende la logica di creazione del Bean dichiarato dal tipo di </a:t>
            </a:r>
            <a:r>
              <a:rPr lang="it-IT" b="1" dirty="0" err="1" smtClean="0">
                <a:solidFill>
                  <a:schemeClr val="tx1"/>
                </a:solidFill>
              </a:rPr>
              <a:t>Return</a:t>
            </a:r>
            <a:endParaRPr lang="it-IT" b="1" dirty="0">
              <a:solidFill>
                <a:schemeClr val="tx1"/>
              </a:solidFill>
            </a:endParaRPr>
          </a:p>
        </p:txBody>
      </p:sp>
      <p:sp>
        <p:nvSpPr>
          <p:cNvPr id="8" name="Fumetto 1 7"/>
          <p:cNvSpPr/>
          <p:nvPr/>
        </p:nvSpPr>
        <p:spPr>
          <a:xfrm>
            <a:off x="4148666" y="3759201"/>
            <a:ext cx="7552266" cy="1049866"/>
          </a:xfrm>
          <a:prstGeom prst="wedgeRectCallout">
            <a:avLst>
              <a:gd name="adj1" fmla="val -42479"/>
              <a:gd name="adj2" fmla="val 8669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Per utilizzare un Bean come parametro di un altro costruttore, basta utilizzare il suo </a:t>
            </a:r>
            <a:r>
              <a:rPr lang="it-IT" b="1" dirty="0" err="1" smtClean="0">
                <a:solidFill>
                  <a:schemeClr val="tx1"/>
                </a:solidFill>
              </a:rPr>
              <a:t>Id</a:t>
            </a:r>
            <a:endParaRPr lang="it-IT" b="1" dirty="0">
              <a:solidFill>
                <a:schemeClr val="tx1"/>
              </a:solidFill>
            </a:endParaRP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9457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CONFIGURAZIONE/ WIRING XML</a:t>
            </a: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1754982" y="1768475"/>
            <a:ext cx="8682037" cy="3131226"/>
          </a:xfrm>
          <a:prstGeom prst="rect">
            <a:avLst/>
          </a:prstGeom>
          <a:noFill/>
          <a:ln w="9525">
            <a:noFill/>
            <a:miter lim="800000"/>
            <a:headEnd/>
            <a:tailEnd/>
          </a:ln>
        </p:spPr>
      </p:pic>
      <p:sp>
        <p:nvSpPr>
          <p:cNvPr id="5" name="CasellaDiTesto 4"/>
          <p:cNvSpPr txBox="1"/>
          <p:nvPr/>
        </p:nvSpPr>
        <p:spPr>
          <a:xfrm>
            <a:off x="1430867" y="5317066"/>
            <a:ext cx="9330266" cy="1200329"/>
          </a:xfrm>
          <a:prstGeom prst="rect">
            <a:avLst/>
          </a:prstGeom>
          <a:noFill/>
        </p:spPr>
        <p:txBody>
          <a:bodyPr wrap="square" rtlCol="0">
            <a:spAutoFit/>
          </a:bodyPr>
          <a:lstStyle/>
          <a:p>
            <a:r>
              <a:rPr lang="it-IT" sz="2400" dirty="0" smtClean="0"/>
              <a:t>Configurazione sconsigliata in quanto prolissa e complicata da aggiornare.</a:t>
            </a:r>
          </a:p>
          <a:p>
            <a:pPr>
              <a:buFontTx/>
              <a:buChar char="-"/>
            </a:pPr>
            <a:endParaRPr lang="it-IT" sz="2400" dirty="0" smtClean="0"/>
          </a:p>
          <a:p>
            <a:endParaRPr lang="it-IT" sz="2400" dirty="0" smtClean="0"/>
          </a:p>
        </p:txBody>
      </p:sp>
      <p:sp>
        <p:nvSpPr>
          <p:cNvPr id="6" name="Fumetto 1 5"/>
          <p:cNvSpPr/>
          <p:nvPr/>
        </p:nvSpPr>
        <p:spPr>
          <a:xfrm>
            <a:off x="2370667" y="4639732"/>
            <a:ext cx="7552266" cy="745069"/>
          </a:xfrm>
          <a:prstGeom prst="wedgeRectCallout">
            <a:avLst>
              <a:gd name="adj1" fmla="val -19833"/>
              <a:gd name="adj2" fmla="val -11330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Possibilità di definire gli argomenti del costruttore in una forma contratta</a:t>
            </a:r>
            <a:endParaRPr lang="it-IT" b="1" dirty="0">
              <a:solidFill>
                <a:schemeClr val="tx1"/>
              </a:solidFill>
            </a:endParaRP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269993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5" name="CasellaDiTesto 14"/>
          <p:cNvSpPr txBox="1"/>
          <p:nvPr/>
        </p:nvSpPr>
        <p:spPr>
          <a:xfrm>
            <a:off x="896633" y="327546"/>
            <a:ext cx="8143335" cy="5909310"/>
          </a:xfrm>
          <a:prstGeom prst="rect">
            <a:avLst/>
          </a:prstGeom>
          <a:noFill/>
        </p:spPr>
        <p:txBody>
          <a:bodyPr wrap="square" rtlCol="0">
            <a:spAutoFit/>
          </a:bodyPr>
          <a:lstStyle/>
          <a:p>
            <a:pPr marL="285750" indent="-285750">
              <a:buFontTx/>
              <a:buChar char="-"/>
            </a:pPr>
            <a:r>
              <a:rPr lang="it-IT" dirty="0" smtClean="0"/>
              <a:t>Spring</a:t>
            </a:r>
          </a:p>
          <a:p>
            <a:pPr marL="742950" lvl="1" indent="-285750">
              <a:buFontTx/>
              <a:buChar char="-"/>
            </a:pPr>
            <a:r>
              <a:rPr lang="it-IT" dirty="0" smtClean="0"/>
              <a:t>Cosa è</a:t>
            </a:r>
          </a:p>
          <a:p>
            <a:pPr marL="742950" lvl="1" indent="-285750">
              <a:buFontTx/>
              <a:buChar char="-"/>
            </a:pPr>
            <a:r>
              <a:rPr lang="it-IT" dirty="0" smtClean="0"/>
              <a:t>Componenti Analizzate</a:t>
            </a:r>
          </a:p>
          <a:p>
            <a:pPr marL="285750" indent="-285750">
              <a:buFontTx/>
              <a:buChar char="-"/>
            </a:pPr>
            <a:r>
              <a:rPr lang="it-IT" dirty="0" smtClean="0"/>
              <a:t>Spring Core</a:t>
            </a:r>
          </a:p>
          <a:p>
            <a:pPr marL="742950" lvl="1" indent="-285750">
              <a:buFontTx/>
              <a:buChar char="-"/>
            </a:pPr>
            <a:r>
              <a:rPr lang="it-IT" dirty="0" smtClean="0"/>
              <a:t>Setup</a:t>
            </a:r>
          </a:p>
          <a:p>
            <a:pPr marL="742950" lvl="1" indent="-285750">
              <a:buFontTx/>
              <a:buChar char="-"/>
            </a:pPr>
            <a:r>
              <a:rPr lang="it-IT" dirty="0" smtClean="0"/>
              <a:t>of control</a:t>
            </a:r>
          </a:p>
          <a:p>
            <a:pPr marL="742950" lvl="1" indent="-285750">
              <a:buFontTx/>
              <a:buChar char="-"/>
            </a:pPr>
            <a:r>
              <a:rPr lang="it-IT" dirty="0" err="1"/>
              <a:t>OveInversion</a:t>
            </a:r>
            <a:r>
              <a:rPr lang="it-IT" dirty="0"/>
              <a:t> </a:t>
            </a:r>
            <a:r>
              <a:rPr lang="it-IT" dirty="0" err="1"/>
              <a:t>rview</a:t>
            </a:r>
            <a:r>
              <a:rPr lang="it-IT" dirty="0"/>
              <a:t> </a:t>
            </a:r>
            <a:r>
              <a:rPr lang="it-IT" dirty="0" smtClean="0"/>
              <a:t>componenti</a:t>
            </a:r>
          </a:p>
          <a:p>
            <a:pPr marL="742950" lvl="1" indent="-285750">
              <a:buFontTx/>
              <a:buChar char="-"/>
            </a:pPr>
            <a:r>
              <a:rPr lang="it-IT" dirty="0" smtClean="0"/>
              <a:t>Controller – Component – </a:t>
            </a:r>
            <a:r>
              <a:rPr lang="it-IT" b="1" dirty="0" smtClean="0">
                <a:solidFill>
                  <a:srgbClr val="FF0000"/>
                </a:solidFill>
              </a:rPr>
              <a:t>Service</a:t>
            </a:r>
          </a:p>
          <a:p>
            <a:pPr marL="742950" lvl="1" indent="-285750">
              <a:buFontTx/>
              <a:buChar char="-"/>
            </a:pPr>
            <a:r>
              <a:rPr lang="it-IT" b="1" dirty="0" smtClean="0">
                <a:solidFill>
                  <a:srgbClr val="FF0000"/>
                </a:solidFill>
              </a:rPr>
              <a:t>Converter</a:t>
            </a:r>
          </a:p>
          <a:p>
            <a:pPr marL="285750" indent="-285750">
              <a:buFontTx/>
              <a:buChar char="-"/>
            </a:pPr>
            <a:r>
              <a:rPr lang="it-IT" dirty="0" smtClean="0"/>
              <a:t>Spring DB</a:t>
            </a:r>
          </a:p>
          <a:p>
            <a:pPr marL="742950" lvl="1" indent="-285750">
              <a:buFontTx/>
              <a:buChar char="-"/>
            </a:pPr>
            <a:r>
              <a:rPr lang="it-IT" dirty="0" smtClean="0"/>
              <a:t>Setup JNDI DB</a:t>
            </a:r>
          </a:p>
          <a:p>
            <a:pPr marL="742950" lvl="1" indent="-285750">
              <a:buFontTx/>
              <a:buChar char="-"/>
            </a:pPr>
            <a:r>
              <a:rPr lang="it-IT" b="1" dirty="0" err="1" smtClean="0">
                <a:solidFill>
                  <a:srgbClr val="FF0000"/>
                </a:solidFill>
              </a:rPr>
              <a:t>Transazionalità</a:t>
            </a:r>
            <a:r>
              <a:rPr lang="it-IT" b="1" dirty="0" smtClean="0">
                <a:solidFill>
                  <a:srgbClr val="FF0000"/>
                </a:solidFill>
              </a:rPr>
              <a:t> container </a:t>
            </a:r>
            <a:r>
              <a:rPr lang="it-IT" b="1" dirty="0" err="1" smtClean="0">
                <a:solidFill>
                  <a:srgbClr val="FF0000"/>
                </a:solidFill>
              </a:rPr>
              <a:t>based</a:t>
            </a:r>
            <a:endParaRPr lang="it-IT" b="1" dirty="0" smtClean="0">
              <a:solidFill>
                <a:srgbClr val="FF0000"/>
              </a:solidFill>
            </a:endParaRPr>
          </a:p>
          <a:p>
            <a:pPr marL="742950" lvl="1" indent="-285750">
              <a:buFontTx/>
              <a:buChar char="-"/>
            </a:pPr>
            <a:r>
              <a:rPr lang="it-IT" dirty="0" smtClean="0"/>
              <a:t>Query </a:t>
            </a:r>
            <a:r>
              <a:rPr lang="it-IT" dirty="0" err="1" smtClean="0"/>
              <a:t>autogenerate</a:t>
            </a:r>
            <a:endParaRPr lang="it-IT" dirty="0" smtClean="0"/>
          </a:p>
          <a:p>
            <a:pPr marL="742950" lvl="1" indent="-285750">
              <a:buFontTx/>
              <a:buChar char="-"/>
            </a:pPr>
            <a:r>
              <a:rPr lang="it-IT" dirty="0" smtClean="0"/>
              <a:t>Query cablate</a:t>
            </a:r>
          </a:p>
          <a:p>
            <a:pPr marL="285750" indent="-285750">
              <a:buFontTx/>
              <a:buChar char="-"/>
            </a:pPr>
            <a:r>
              <a:rPr lang="it-IT" dirty="0" smtClean="0"/>
              <a:t>Spring MVC</a:t>
            </a:r>
          </a:p>
          <a:p>
            <a:pPr marL="742950" lvl="1" indent="-285750">
              <a:buFontTx/>
              <a:buChar char="-"/>
            </a:pPr>
            <a:r>
              <a:rPr lang="it-IT" dirty="0" smtClean="0"/>
              <a:t>NO PARAM</a:t>
            </a:r>
          </a:p>
          <a:p>
            <a:pPr marL="742950" lvl="1" indent="-285750">
              <a:buFontTx/>
              <a:buChar char="-"/>
            </a:pPr>
            <a:r>
              <a:rPr lang="it-IT" dirty="0" smtClean="0"/>
              <a:t>PARAM</a:t>
            </a:r>
          </a:p>
          <a:p>
            <a:pPr marL="742950" lvl="1" indent="-285750">
              <a:buFontTx/>
              <a:buChar char="-"/>
            </a:pPr>
            <a:r>
              <a:rPr lang="it-IT" b="1" dirty="0" smtClean="0">
                <a:solidFill>
                  <a:srgbClr val="FF0000"/>
                </a:solidFill>
              </a:rPr>
              <a:t>ADVANCED</a:t>
            </a:r>
          </a:p>
          <a:p>
            <a:pPr marL="285750" indent="-285750">
              <a:buFontTx/>
              <a:buChar char="-"/>
            </a:pPr>
            <a:r>
              <a:rPr lang="it-IT" b="1" dirty="0" smtClean="0">
                <a:solidFill>
                  <a:srgbClr val="FF0000"/>
                </a:solidFill>
              </a:rPr>
              <a:t>Spring </a:t>
            </a:r>
            <a:r>
              <a:rPr lang="it-IT" b="1" dirty="0" err="1" smtClean="0">
                <a:solidFill>
                  <a:srgbClr val="FF0000"/>
                </a:solidFill>
              </a:rPr>
              <a:t>WebService</a:t>
            </a:r>
            <a:endParaRPr lang="it-IT" b="1" dirty="0" smtClean="0">
              <a:solidFill>
                <a:srgbClr val="FF0000"/>
              </a:solidFill>
            </a:endParaRPr>
          </a:p>
          <a:p>
            <a:pPr marL="285750" indent="-285750">
              <a:buFontTx/>
              <a:buChar char="-"/>
            </a:pPr>
            <a:r>
              <a:rPr lang="it-IT" b="1" dirty="0">
                <a:solidFill>
                  <a:srgbClr val="FF0000"/>
                </a:solidFill>
              </a:rPr>
              <a:t>Spring REST (API e consumo)</a:t>
            </a:r>
          </a:p>
          <a:p>
            <a:pPr marL="285750" indent="-285750">
              <a:buFontTx/>
              <a:buChar char="-"/>
            </a:pPr>
            <a:r>
              <a:rPr lang="it-IT" b="1" dirty="0">
                <a:solidFill>
                  <a:srgbClr val="FF0000"/>
                </a:solidFill>
              </a:rPr>
              <a:t>Spring </a:t>
            </a:r>
            <a:r>
              <a:rPr lang="it-IT" b="1" dirty="0" err="1">
                <a:solidFill>
                  <a:srgbClr val="FF0000"/>
                </a:solidFill>
              </a:rPr>
              <a:t>Spring</a:t>
            </a:r>
            <a:r>
              <a:rPr lang="it-IT" b="1" dirty="0">
                <a:solidFill>
                  <a:srgbClr val="FF0000"/>
                </a:solidFill>
              </a:rPr>
              <a:t> batch</a:t>
            </a:r>
          </a:p>
        </p:txBody>
      </p:sp>
      <p:sp>
        <p:nvSpPr>
          <p:cNvPr id="16" name="CasellaDiTesto 15"/>
          <p:cNvSpPr txBox="1"/>
          <p:nvPr/>
        </p:nvSpPr>
        <p:spPr>
          <a:xfrm>
            <a:off x="3257266" y="341193"/>
            <a:ext cx="5677469" cy="584775"/>
          </a:xfrm>
          <a:prstGeom prst="rect">
            <a:avLst/>
          </a:prstGeom>
          <a:noFill/>
        </p:spPr>
        <p:txBody>
          <a:bodyPr wrap="square" rtlCol="0">
            <a:spAutoFit/>
          </a:bodyPr>
          <a:lstStyle/>
          <a:p>
            <a:pPr algn="ctr"/>
            <a:r>
              <a:rPr lang="it-IT" sz="3200" b="1" smtClean="0"/>
              <a:t>AGENDA</a:t>
            </a:r>
            <a:endParaRPr lang="it-IT" sz="3200" b="1" dirty="0"/>
          </a:p>
        </p:txBody>
      </p:sp>
    </p:spTree>
    <p:extLst>
      <p:ext uri="{BB962C8B-B14F-4D97-AF65-F5344CB8AC3E}">
        <p14:creationId xmlns:p14="http://schemas.microsoft.com/office/powerpoint/2010/main" xmlns="" val="240505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BEAN IN UNIT TEST</a:t>
            </a:r>
            <a:endParaRPr lang="it-IT" sz="3200" b="1" dirty="0">
              <a:solidFill>
                <a:prstClr val="black"/>
              </a:solidFill>
            </a:endParaRPr>
          </a:p>
        </p:txBody>
      </p:sp>
      <p:pic>
        <p:nvPicPr>
          <p:cNvPr id="4098" name="Picture 2"/>
          <p:cNvPicPr>
            <a:picLocks noChangeAspect="1" noChangeArrowheads="1"/>
          </p:cNvPicPr>
          <p:nvPr/>
        </p:nvPicPr>
        <p:blipFill>
          <a:blip r:embed="rId2" cstate="print"/>
          <a:srcRect/>
          <a:stretch>
            <a:fillRect/>
          </a:stretch>
        </p:blipFill>
        <p:spPr bwMode="auto">
          <a:xfrm>
            <a:off x="783165" y="1236663"/>
            <a:ext cx="4770967" cy="4759273"/>
          </a:xfrm>
          <a:prstGeom prst="rect">
            <a:avLst/>
          </a:prstGeom>
          <a:noFill/>
          <a:ln w="9525">
            <a:noFill/>
            <a:miter lim="800000"/>
            <a:headEnd/>
            <a:tailEnd/>
          </a:ln>
        </p:spPr>
      </p:pic>
      <p:sp>
        <p:nvSpPr>
          <p:cNvPr id="5" name="CasellaDiTesto 4"/>
          <p:cNvSpPr txBox="1"/>
          <p:nvPr/>
        </p:nvSpPr>
        <p:spPr>
          <a:xfrm>
            <a:off x="5918199" y="1134533"/>
            <a:ext cx="5681133" cy="6370975"/>
          </a:xfrm>
          <a:prstGeom prst="rect">
            <a:avLst/>
          </a:prstGeom>
          <a:noFill/>
        </p:spPr>
        <p:txBody>
          <a:bodyPr wrap="square" rtlCol="0">
            <a:spAutoFit/>
          </a:bodyPr>
          <a:lstStyle/>
          <a:p>
            <a:r>
              <a:rPr lang="it-IT" sz="2400" dirty="0" smtClean="0"/>
              <a:t>Questa classe mostra come i Bean </a:t>
            </a:r>
            <a:r>
              <a:rPr lang="it-IT" sz="2400" dirty="0" err="1" smtClean="0"/>
              <a:t>Spring</a:t>
            </a:r>
            <a:r>
              <a:rPr lang="it-IT" sz="2400" dirty="0" smtClean="0"/>
              <a:t> possano essere “iniettati” anche nella classe di test.</a:t>
            </a:r>
          </a:p>
          <a:p>
            <a:endParaRPr lang="it-IT" sz="2400" dirty="0" smtClean="0"/>
          </a:p>
          <a:p>
            <a:r>
              <a:rPr lang="it-IT" sz="2400" dirty="0" err="1" smtClean="0"/>
              <a:t>@RunWith</a:t>
            </a:r>
            <a:r>
              <a:rPr lang="it-IT" sz="2400" dirty="0" smtClean="0"/>
              <a:t>(): indica che la classe utilizza proprietà </a:t>
            </a:r>
            <a:r>
              <a:rPr lang="it-IT" sz="2400" dirty="0" err="1" smtClean="0"/>
              <a:t>JUnit</a:t>
            </a:r>
            <a:r>
              <a:rPr lang="it-IT" sz="2400" dirty="0" smtClean="0"/>
              <a:t> di </a:t>
            </a:r>
            <a:r>
              <a:rPr lang="it-IT" sz="2400" dirty="0" err="1" smtClean="0"/>
              <a:t>Spring</a:t>
            </a:r>
            <a:endParaRPr lang="it-IT" sz="2400" dirty="0" smtClean="0"/>
          </a:p>
          <a:p>
            <a:endParaRPr lang="it-IT" sz="2400" dirty="0" smtClean="0"/>
          </a:p>
          <a:p>
            <a:r>
              <a:rPr lang="it-IT" sz="2400" dirty="0" err="1" smtClean="0"/>
              <a:t>@ContextConfiguration</a:t>
            </a:r>
            <a:r>
              <a:rPr lang="it-IT" sz="2400" dirty="0" smtClean="0"/>
              <a:t>: si indica la classe di configurazione dei </a:t>
            </a:r>
            <a:r>
              <a:rPr lang="it-IT" sz="2400" dirty="0" err="1" smtClean="0"/>
              <a:t>bean</a:t>
            </a:r>
            <a:r>
              <a:rPr lang="it-IT" sz="2400" dirty="0" smtClean="0"/>
              <a:t> </a:t>
            </a:r>
            <a:r>
              <a:rPr lang="it-IT" sz="2400" dirty="0" err="1" smtClean="0"/>
              <a:t>Spring</a:t>
            </a:r>
            <a:r>
              <a:rPr lang="it-IT" sz="2400" dirty="0" smtClean="0"/>
              <a:t> da utilizzare</a:t>
            </a:r>
          </a:p>
          <a:p>
            <a:endParaRPr lang="it-IT" sz="2400" dirty="0" smtClean="0"/>
          </a:p>
          <a:p>
            <a:r>
              <a:rPr lang="it-IT" sz="2400" dirty="0" err="1" smtClean="0"/>
              <a:t>@Autowired</a:t>
            </a:r>
            <a:r>
              <a:rPr lang="it-IT" sz="2400" dirty="0" smtClean="0"/>
              <a:t>: </a:t>
            </a:r>
            <a:r>
              <a:rPr lang="it-IT" sz="2400" dirty="0" err="1" smtClean="0"/>
              <a:t>injection</a:t>
            </a:r>
            <a:r>
              <a:rPr lang="it-IT" sz="2400" dirty="0" smtClean="0"/>
              <a:t> del </a:t>
            </a:r>
            <a:r>
              <a:rPr lang="it-IT" sz="2400" dirty="0" err="1" smtClean="0"/>
              <a:t>bean</a:t>
            </a:r>
            <a:r>
              <a:rPr lang="it-IT" sz="2400" dirty="0" smtClean="0"/>
              <a:t> effettuato a livello di variabile d’istanza</a:t>
            </a:r>
          </a:p>
          <a:p>
            <a:endParaRPr lang="it-IT" sz="2400" dirty="0" smtClean="0"/>
          </a:p>
          <a:p>
            <a:r>
              <a:rPr lang="it-IT" sz="2400" dirty="0" err="1" smtClean="0"/>
              <a:t>@Test</a:t>
            </a:r>
            <a:r>
              <a:rPr lang="it-IT" sz="2400" dirty="0" smtClean="0"/>
              <a:t>: identifico il metodo come un caso di test</a:t>
            </a:r>
          </a:p>
          <a:p>
            <a:pPr>
              <a:buFontTx/>
              <a:buChar char="-"/>
            </a:pPr>
            <a:endParaRPr lang="it-IT" sz="2400" dirty="0" smtClean="0"/>
          </a:p>
          <a:p>
            <a:endParaRPr lang="it-IT" sz="2400" dirty="0" smtClean="0"/>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269993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MISTA</a:t>
            </a:r>
            <a:endParaRPr lang="it-IT" sz="3200" b="1"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3759200" y="1245652"/>
            <a:ext cx="4562217" cy="3207809"/>
          </a:xfrm>
          <a:prstGeom prst="rect">
            <a:avLst/>
          </a:prstGeom>
          <a:noFill/>
          <a:ln w="9525">
            <a:noFill/>
            <a:miter lim="800000"/>
            <a:headEnd/>
            <a:tailEnd/>
          </a:ln>
        </p:spPr>
      </p:pic>
      <p:sp>
        <p:nvSpPr>
          <p:cNvPr id="7" name="CasellaDiTesto 6"/>
          <p:cNvSpPr txBox="1"/>
          <p:nvPr/>
        </p:nvSpPr>
        <p:spPr>
          <a:xfrm>
            <a:off x="770465" y="4571999"/>
            <a:ext cx="11133668" cy="2308324"/>
          </a:xfrm>
          <a:prstGeom prst="rect">
            <a:avLst/>
          </a:prstGeom>
          <a:noFill/>
        </p:spPr>
        <p:txBody>
          <a:bodyPr wrap="square" rtlCol="0">
            <a:spAutoFit/>
          </a:bodyPr>
          <a:lstStyle/>
          <a:p>
            <a:r>
              <a:rPr lang="it-IT" sz="2400" dirty="0" smtClean="0"/>
              <a:t>E’ possibile definire i Bean in diversi modi e in diverse classi/file simultaneamente ma ricordarsi che il </a:t>
            </a:r>
            <a:r>
              <a:rPr lang="it-IT" sz="2400" dirty="0" err="1" smtClean="0"/>
              <a:t>bean</a:t>
            </a:r>
            <a:r>
              <a:rPr lang="it-IT" sz="2400" dirty="0" smtClean="0"/>
              <a:t> una volta creato ha visibilità completa all’interno del Container </a:t>
            </a:r>
            <a:r>
              <a:rPr lang="it-IT" sz="2400" dirty="0" err="1" smtClean="0"/>
              <a:t>Spring</a:t>
            </a:r>
            <a:r>
              <a:rPr lang="it-IT" sz="2400" dirty="0" smtClean="0"/>
              <a:t>, quindi sarà possibile associare un </a:t>
            </a:r>
            <a:r>
              <a:rPr lang="it-IT" sz="2400" dirty="0" err="1" smtClean="0"/>
              <a:t>bean</a:t>
            </a:r>
            <a:r>
              <a:rPr lang="it-IT" sz="2400" dirty="0" smtClean="0"/>
              <a:t> configurato in una modalità con un </a:t>
            </a:r>
            <a:r>
              <a:rPr lang="it-IT" sz="2400" dirty="0" err="1" smtClean="0"/>
              <a:t>bean</a:t>
            </a:r>
            <a:r>
              <a:rPr lang="it-IT" sz="2400" dirty="0" smtClean="0"/>
              <a:t> configurato in un’altra modalità</a:t>
            </a:r>
          </a:p>
          <a:p>
            <a:pPr>
              <a:buFontTx/>
              <a:buChar char="-"/>
            </a:pPr>
            <a:endParaRPr lang="it-IT" sz="2400" dirty="0" smtClean="0"/>
          </a:p>
          <a:p>
            <a:endParaRPr lang="it-IT" sz="2400" dirty="0" smtClean="0"/>
          </a:p>
        </p:txBody>
      </p:sp>
      <p:grpSp>
        <p:nvGrpSpPr>
          <p:cNvPr id="8" name="Gruppo 7"/>
          <p:cNvGrpSpPr/>
          <p:nvPr/>
        </p:nvGrpSpPr>
        <p:grpSpPr>
          <a:xfrm>
            <a:off x="9956801" y="0"/>
            <a:ext cx="2235199" cy="800942"/>
            <a:chOff x="9956801" y="0"/>
            <a:chExt cx="2235199" cy="800942"/>
          </a:xfrm>
        </p:grpSpPr>
        <p:pic>
          <p:nvPicPr>
            <p:cNvPr id="9" name="Immagin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10" name="CasellaDiTesto 9"/>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269993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09633" y="395784"/>
            <a:ext cx="8172734" cy="584775"/>
          </a:xfrm>
          <a:prstGeom prst="rect">
            <a:avLst/>
          </a:prstGeom>
          <a:noFill/>
        </p:spPr>
        <p:txBody>
          <a:bodyPr wrap="square" rtlCol="0">
            <a:spAutoFit/>
          </a:bodyPr>
          <a:lstStyle/>
          <a:p>
            <a:pPr algn="ctr"/>
            <a:r>
              <a:rPr lang="it-IT" sz="3200" b="1" dirty="0" smtClean="0">
                <a:solidFill>
                  <a:prstClr val="black"/>
                </a:solidFill>
              </a:rPr>
              <a:t>RICHIAMARE BEAN DAL CONTESTO SPRING</a:t>
            </a:r>
            <a:endParaRPr lang="it-IT" sz="3200" b="1" dirty="0">
              <a:solidFill>
                <a:prstClr val="black"/>
              </a:solidFill>
            </a:endParaRPr>
          </a:p>
        </p:txBody>
      </p:sp>
      <p:pic>
        <p:nvPicPr>
          <p:cNvPr id="5123" name="Picture 3"/>
          <p:cNvPicPr>
            <a:picLocks noChangeAspect="1" noChangeArrowheads="1"/>
          </p:cNvPicPr>
          <p:nvPr/>
        </p:nvPicPr>
        <p:blipFill>
          <a:blip r:embed="rId2" cstate="print"/>
          <a:srcRect/>
          <a:stretch>
            <a:fillRect/>
          </a:stretch>
        </p:blipFill>
        <p:spPr bwMode="auto">
          <a:xfrm>
            <a:off x="1597006" y="2575946"/>
            <a:ext cx="9328188" cy="1083773"/>
          </a:xfrm>
          <a:prstGeom prst="rect">
            <a:avLst/>
          </a:prstGeom>
          <a:noFill/>
          <a:ln w="9525">
            <a:noFill/>
            <a:miter lim="800000"/>
            <a:headEnd/>
            <a:tailEnd/>
          </a:ln>
        </p:spPr>
      </p:pic>
      <p:sp>
        <p:nvSpPr>
          <p:cNvPr id="8" name="CasellaDiTesto 7"/>
          <p:cNvSpPr txBox="1"/>
          <p:nvPr/>
        </p:nvSpPr>
        <p:spPr>
          <a:xfrm>
            <a:off x="694266" y="1253066"/>
            <a:ext cx="11133668" cy="1200329"/>
          </a:xfrm>
          <a:prstGeom prst="rect">
            <a:avLst/>
          </a:prstGeom>
          <a:noFill/>
        </p:spPr>
        <p:txBody>
          <a:bodyPr wrap="square" rtlCol="0">
            <a:spAutoFit/>
          </a:bodyPr>
          <a:lstStyle/>
          <a:p>
            <a:r>
              <a:rPr lang="it-IT" sz="2400" dirty="0" smtClean="0"/>
              <a:t>Se ho utilizzato la configurazione automatica o la configurazione Java:</a:t>
            </a:r>
          </a:p>
          <a:p>
            <a:pPr>
              <a:buFontTx/>
              <a:buChar char="-"/>
            </a:pPr>
            <a:r>
              <a:rPr lang="it-IT" sz="2400" dirty="0" smtClean="0"/>
              <a:t>Si utilizza l’</a:t>
            </a:r>
            <a:r>
              <a:rPr lang="it-IT" sz="2400" dirty="0" err="1" smtClean="0"/>
              <a:t>AnnotationConfgApplicationContext</a:t>
            </a:r>
            <a:r>
              <a:rPr lang="it-IT" sz="2400" dirty="0" smtClean="0"/>
              <a:t>() come implementazione dell’interfaccia </a:t>
            </a:r>
            <a:r>
              <a:rPr lang="it-IT" sz="2400" dirty="0" err="1" smtClean="0"/>
              <a:t>ApplicationContext</a:t>
            </a:r>
            <a:endParaRPr lang="it-IT" sz="2400" dirty="0" smtClean="0"/>
          </a:p>
        </p:txBody>
      </p:sp>
      <p:pic>
        <p:nvPicPr>
          <p:cNvPr id="5124" name="Picture 4"/>
          <p:cNvPicPr>
            <a:picLocks noChangeAspect="1" noChangeArrowheads="1"/>
          </p:cNvPicPr>
          <p:nvPr/>
        </p:nvPicPr>
        <p:blipFill>
          <a:blip r:embed="rId3" cstate="print"/>
          <a:srcRect/>
          <a:stretch>
            <a:fillRect/>
          </a:stretch>
        </p:blipFill>
        <p:spPr bwMode="auto">
          <a:xfrm>
            <a:off x="1584295" y="4995334"/>
            <a:ext cx="9353610" cy="1090613"/>
          </a:xfrm>
          <a:prstGeom prst="rect">
            <a:avLst/>
          </a:prstGeom>
          <a:noFill/>
          <a:ln w="9525">
            <a:noFill/>
            <a:miter lim="800000"/>
            <a:headEnd/>
            <a:tailEnd/>
          </a:ln>
        </p:spPr>
      </p:pic>
      <p:sp>
        <p:nvSpPr>
          <p:cNvPr id="9" name="CasellaDiTesto 8"/>
          <p:cNvSpPr txBox="1"/>
          <p:nvPr/>
        </p:nvSpPr>
        <p:spPr>
          <a:xfrm>
            <a:off x="694266" y="3623736"/>
            <a:ext cx="11133668" cy="1200329"/>
          </a:xfrm>
          <a:prstGeom prst="rect">
            <a:avLst/>
          </a:prstGeom>
          <a:noFill/>
        </p:spPr>
        <p:txBody>
          <a:bodyPr wrap="square" rtlCol="0">
            <a:spAutoFit/>
          </a:bodyPr>
          <a:lstStyle/>
          <a:p>
            <a:r>
              <a:rPr lang="it-IT" sz="2400" dirty="0" smtClean="0"/>
              <a:t>Se ho utilizzato la configurazione xml:</a:t>
            </a:r>
          </a:p>
          <a:p>
            <a:pPr>
              <a:buFontTx/>
              <a:buChar char="-"/>
            </a:pPr>
            <a:r>
              <a:rPr lang="it-IT" sz="2400" dirty="0" smtClean="0"/>
              <a:t>Si utilizza la </a:t>
            </a:r>
            <a:r>
              <a:rPr lang="it-IT" sz="2400" dirty="0" err="1" smtClean="0"/>
              <a:t>ClassPathXmlApplicationContext</a:t>
            </a:r>
            <a:r>
              <a:rPr lang="it-IT" sz="2400" dirty="0" smtClean="0"/>
              <a:t>() come implementazione dell’interfaccia </a:t>
            </a:r>
            <a:r>
              <a:rPr lang="it-IT" sz="2400" dirty="0" err="1" smtClean="0"/>
              <a:t>ApplicationContext</a:t>
            </a:r>
            <a:endParaRPr lang="it-IT" sz="2400" dirty="0" smtClean="0"/>
          </a:p>
        </p:txBody>
      </p:sp>
      <p:grpSp>
        <p:nvGrpSpPr>
          <p:cNvPr id="10" name="Gruppo 9"/>
          <p:cNvGrpSpPr/>
          <p:nvPr/>
        </p:nvGrpSpPr>
        <p:grpSpPr>
          <a:xfrm>
            <a:off x="9956801" y="0"/>
            <a:ext cx="2235199" cy="800942"/>
            <a:chOff x="9956801" y="0"/>
            <a:chExt cx="2235199" cy="800942"/>
          </a:xfrm>
        </p:grpSpPr>
        <p:pic>
          <p:nvPicPr>
            <p:cNvPr id="11" name="Immagin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12" name="CasellaDiTesto 11"/>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2699938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GESTIONE AVANZATA DEI BEAN</a:t>
            </a:r>
            <a:endParaRPr lang="it-IT" sz="3200" b="1" dirty="0">
              <a:solidFill>
                <a:prstClr val="black"/>
              </a:solidFill>
            </a:endParaRPr>
          </a:p>
        </p:txBody>
      </p:sp>
      <p:sp>
        <p:nvSpPr>
          <p:cNvPr id="4" name="CasellaDiTesto 3"/>
          <p:cNvSpPr txBox="1"/>
          <p:nvPr/>
        </p:nvSpPr>
        <p:spPr>
          <a:xfrm>
            <a:off x="660400" y="1117604"/>
            <a:ext cx="11133668" cy="5262979"/>
          </a:xfrm>
          <a:prstGeom prst="rect">
            <a:avLst/>
          </a:prstGeom>
          <a:noFill/>
        </p:spPr>
        <p:txBody>
          <a:bodyPr wrap="square" rtlCol="0">
            <a:spAutoFit/>
          </a:bodyPr>
          <a:lstStyle/>
          <a:p>
            <a:r>
              <a:rPr lang="it-IT" sz="2400" b="1" dirty="0" err="1" smtClean="0"/>
              <a:t>@Profile</a:t>
            </a:r>
            <a:r>
              <a:rPr lang="it-IT" sz="2400" dirty="0" smtClean="0"/>
              <a:t>: è possibile definire più classi di configurazione, una per ogni profilo, potendo così eventualmente differenziare a </a:t>
            </a:r>
            <a:r>
              <a:rPr lang="it-IT" sz="2400" dirty="0" err="1" smtClean="0"/>
              <a:t>runtime</a:t>
            </a:r>
            <a:r>
              <a:rPr lang="it-IT" sz="2400" dirty="0" smtClean="0"/>
              <a:t> la creazione e la valorizzazione dei Bean, ad esempio per ambiente di esecuzione. (Esempio: definizione db in </a:t>
            </a:r>
            <a:r>
              <a:rPr lang="it-IT" sz="2400" dirty="0" err="1" smtClean="0"/>
              <a:t>memory</a:t>
            </a:r>
            <a:r>
              <a:rPr lang="it-IT" sz="2400" dirty="0" smtClean="0"/>
              <a:t> per </a:t>
            </a:r>
            <a:r>
              <a:rPr lang="it-IT" sz="2400" dirty="0" err="1" smtClean="0"/>
              <a:t>unit</a:t>
            </a:r>
            <a:r>
              <a:rPr lang="it-IT" sz="2400" dirty="0" smtClean="0"/>
              <a:t> test)</a:t>
            </a:r>
          </a:p>
          <a:p>
            <a:endParaRPr lang="it-IT" sz="2400" dirty="0" smtClean="0"/>
          </a:p>
          <a:p>
            <a:r>
              <a:rPr lang="it-IT" sz="2400" b="1" dirty="0" err="1" smtClean="0"/>
              <a:t>@Conditional</a:t>
            </a:r>
            <a:r>
              <a:rPr lang="it-IT" sz="2400" b="1" dirty="0" smtClean="0"/>
              <a:t>(</a:t>
            </a:r>
            <a:r>
              <a:rPr lang="it-IT" sz="2400" i="1" dirty="0" err="1" smtClean="0"/>
              <a:t>ClassCondition.class</a:t>
            </a:r>
            <a:r>
              <a:rPr lang="it-IT" sz="2400" b="1" dirty="0" smtClean="0"/>
              <a:t>)</a:t>
            </a:r>
            <a:r>
              <a:rPr lang="it-IT" sz="2400" dirty="0" smtClean="0"/>
              <a:t>: si può indicare al </a:t>
            </a:r>
            <a:r>
              <a:rPr lang="it-IT" sz="2400" dirty="0" err="1" smtClean="0"/>
              <a:t>framework</a:t>
            </a:r>
            <a:r>
              <a:rPr lang="it-IT" sz="2400" dirty="0" smtClean="0"/>
              <a:t>  condizioni personalizzabili per far creare o meno il </a:t>
            </a:r>
            <a:r>
              <a:rPr lang="it-IT" sz="2400" dirty="0" err="1" smtClean="0"/>
              <a:t>bean</a:t>
            </a:r>
            <a:r>
              <a:rPr lang="it-IT" sz="2400" dirty="0" smtClean="0"/>
              <a:t> con questa annotazione</a:t>
            </a:r>
          </a:p>
          <a:p>
            <a:endParaRPr lang="it-IT" sz="2400" dirty="0" smtClean="0"/>
          </a:p>
          <a:p>
            <a:r>
              <a:rPr lang="it-IT" sz="2400" b="1" dirty="0" err="1" smtClean="0"/>
              <a:t>@Primary</a:t>
            </a:r>
            <a:r>
              <a:rPr lang="it-IT" sz="2400" dirty="0" smtClean="0"/>
              <a:t>: nel caso in cui più Bean siano i prescelti per un’associazione in quanto compatibili, il </a:t>
            </a:r>
            <a:r>
              <a:rPr lang="it-IT" sz="2400" dirty="0" err="1" smtClean="0"/>
              <a:t>framework</a:t>
            </a:r>
            <a:r>
              <a:rPr lang="it-IT" sz="2400" dirty="0" smtClean="0"/>
              <a:t> lancerebbe un’eccezione perché non può risolvere l’ambiguità. Con questa annotazione si può definire una scelta primaria che non manderà in errore l’applicazione</a:t>
            </a:r>
          </a:p>
          <a:p>
            <a:endParaRPr lang="it-IT" sz="2400" dirty="0" smtClean="0"/>
          </a:p>
          <a:p>
            <a:r>
              <a:rPr lang="it-IT" sz="2400" b="1" dirty="0" err="1" smtClean="0"/>
              <a:t>@Qualifier</a:t>
            </a:r>
            <a:r>
              <a:rPr lang="it-IT" sz="2400" i="1" dirty="0" smtClean="0"/>
              <a:t>(“</a:t>
            </a:r>
            <a:r>
              <a:rPr lang="it-IT" sz="2400" i="1" dirty="0" err="1" smtClean="0"/>
              <a:t>idBean</a:t>
            </a:r>
            <a:r>
              <a:rPr lang="it-IT" sz="2400" i="1" dirty="0" smtClean="0"/>
              <a:t>”</a:t>
            </a:r>
            <a:r>
              <a:rPr lang="it-IT" sz="2400" b="1" dirty="0" smtClean="0"/>
              <a:t>)</a:t>
            </a:r>
            <a:r>
              <a:rPr lang="it-IT" sz="2400" dirty="0" smtClean="0"/>
              <a:t>: associato all’annotazione </a:t>
            </a:r>
            <a:r>
              <a:rPr lang="it-IT" sz="2400" dirty="0" err="1" smtClean="0"/>
              <a:t>@Autowiring</a:t>
            </a:r>
            <a:r>
              <a:rPr lang="it-IT" sz="2400" dirty="0" smtClean="0"/>
              <a:t> si può richiedere una specifica implementazione del </a:t>
            </a:r>
            <a:r>
              <a:rPr lang="it-IT" sz="2400" dirty="0" err="1" smtClean="0"/>
              <a:t>bean</a:t>
            </a:r>
            <a:r>
              <a:rPr lang="it-IT" sz="2400" dirty="0" smtClean="0"/>
              <a:t> basandosi sull’</a:t>
            </a:r>
            <a:r>
              <a:rPr lang="it-IT" sz="2400" dirty="0" err="1" smtClean="0"/>
              <a:t>id</a:t>
            </a:r>
            <a:r>
              <a:rPr lang="it-IT" sz="2400" dirty="0" smtClean="0"/>
              <a:t> richiesto</a:t>
            </a:r>
          </a:p>
        </p:txBody>
      </p:sp>
      <p:sp>
        <p:nvSpPr>
          <p:cNvPr id="5" name="CasellaDiTesto 4"/>
          <p:cNvSpPr txBox="1"/>
          <p:nvPr/>
        </p:nvSpPr>
        <p:spPr>
          <a:xfrm rot="20758589">
            <a:off x="880532" y="302849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 SE METTERE CODICE </a:t>
            </a:r>
            <a:r>
              <a:rPr lang="it-IT" sz="2400" b="1" dirty="0" err="1" smtClean="0">
                <a:solidFill>
                  <a:srgbClr val="FF0000"/>
                </a:solidFill>
              </a:rPr>
              <a:t>DI</a:t>
            </a:r>
            <a:r>
              <a:rPr lang="it-IT" sz="2400" b="1" dirty="0" smtClean="0">
                <a:solidFill>
                  <a:srgbClr val="FF0000"/>
                </a:solidFill>
              </a:rPr>
              <a:t> ESEMPIO O PARLARNE DOPO O SOLO A VOCE</a:t>
            </a:r>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99563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AMBITO DEI BEAN</a:t>
            </a:r>
            <a:endParaRPr lang="it-IT" sz="3200" b="1" dirty="0">
              <a:solidFill>
                <a:prstClr val="black"/>
              </a:solidFill>
            </a:endParaRPr>
          </a:p>
        </p:txBody>
      </p:sp>
      <p:sp>
        <p:nvSpPr>
          <p:cNvPr id="4" name="CasellaDiTesto 3"/>
          <p:cNvSpPr txBox="1"/>
          <p:nvPr/>
        </p:nvSpPr>
        <p:spPr>
          <a:xfrm>
            <a:off x="660400" y="1117604"/>
            <a:ext cx="11133668" cy="5016758"/>
          </a:xfrm>
          <a:prstGeom prst="rect">
            <a:avLst/>
          </a:prstGeom>
          <a:noFill/>
        </p:spPr>
        <p:txBody>
          <a:bodyPr wrap="square" rtlCol="0">
            <a:spAutoFit/>
          </a:bodyPr>
          <a:lstStyle/>
          <a:p>
            <a:r>
              <a:rPr lang="it-IT" sz="2400" dirty="0" smtClean="0"/>
              <a:t>Di default tutti i Bean sono gestiti come Singleton, quindi a partire da una classe sarà sempre generato un solo oggetto che sarà associato a tutti quei </a:t>
            </a:r>
            <a:r>
              <a:rPr lang="it-IT" sz="2400" dirty="0" err="1" smtClean="0"/>
              <a:t>bean</a:t>
            </a:r>
            <a:r>
              <a:rPr lang="it-IT" sz="2400" dirty="0" smtClean="0"/>
              <a:t> che ne prevedono una sua variabile d’istanza.</a:t>
            </a:r>
          </a:p>
          <a:p>
            <a:endParaRPr lang="it-IT" sz="800" dirty="0" smtClean="0"/>
          </a:p>
          <a:p>
            <a:r>
              <a:rPr lang="it-IT" sz="2400" dirty="0" smtClean="0"/>
              <a:t>E’ possibile definire un Bean con 4 diversi comportamenti:</a:t>
            </a:r>
          </a:p>
          <a:p>
            <a:r>
              <a:rPr lang="it-IT" sz="2400" dirty="0" smtClean="0"/>
              <a:t>-</a:t>
            </a:r>
            <a:r>
              <a:rPr lang="en-US" sz="2400" dirty="0" smtClean="0"/>
              <a:t>Singleton — Per </a:t>
            </a:r>
            <a:r>
              <a:rPr lang="en-US" sz="2400" dirty="0" err="1" smtClean="0"/>
              <a:t>l’intera</a:t>
            </a:r>
            <a:r>
              <a:rPr lang="en-US" sz="2400" dirty="0" smtClean="0"/>
              <a:t> </a:t>
            </a:r>
            <a:r>
              <a:rPr lang="en-US" sz="2400" dirty="0" err="1" smtClean="0"/>
              <a:t>applicazione</a:t>
            </a:r>
            <a:r>
              <a:rPr lang="en-US" sz="2400" dirty="0" smtClean="0"/>
              <a:t> è </a:t>
            </a:r>
            <a:r>
              <a:rPr lang="en-US" sz="2400" dirty="0" err="1" smtClean="0"/>
              <a:t>creata</a:t>
            </a:r>
            <a:r>
              <a:rPr lang="en-US" sz="2400" dirty="0" smtClean="0"/>
              <a:t> </a:t>
            </a:r>
            <a:r>
              <a:rPr lang="en-US" sz="2400" dirty="0" err="1" smtClean="0"/>
              <a:t>una</a:t>
            </a:r>
            <a:r>
              <a:rPr lang="en-US" sz="2400" dirty="0" smtClean="0"/>
              <a:t> sola </a:t>
            </a:r>
            <a:r>
              <a:rPr lang="en-US" sz="2400" dirty="0" err="1" smtClean="0"/>
              <a:t>istanza</a:t>
            </a:r>
            <a:r>
              <a:rPr lang="en-US" sz="2400" dirty="0" smtClean="0"/>
              <a:t> </a:t>
            </a:r>
            <a:r>
              <a:rPr lang="en-US" sz="2400" dirty="0" err="1" smtClean="0"/>
              <a:t>di</a:t>
            </a:r>
            <a:r>
              <a:rPr lang="en-US" sz="2400" dirty="0" smtClean="0"/>
              <a:t> Bean</a:t>
            </a:r>
          </a:p>
          <a:p>
            <a:pPr marL="1709738" indent="-1709738" fontAlgn="base"/>
            <a:r>
              <a:rPr lang="en-US" sz="2400" dirty="0" smtClean="0"/>
              <a:t>-Prototype — E’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a:t>
            </a:r>
            <a:r>
              <a:rPr lang="en-US" sz="2400" dirty="0" err="1" smtClean="0"/>
              <a:t>ogni</a:t>
            </a:r>
            <a:r>
              <a:rPr lang="en-US" sz="2400" dirty="0" smtClean="0"/>
              <a:t> </a:t>
            </a:r>
            <a:r>
              <a:rPr lang="en-US" sz="2400" dirty="0" err="1" smtClean="0"/>
              <a:t>volta</a:t>
            </a:r>
            <a:r>
              <a:rPr lang="en-US" sz="2400" dirty="0" smtClean="0"/>
              <a:t> </a:t>
            </a:r>
            <a:r>
              <a:rPr lang="en-US" sz="2400" dirty="0" err="1" smtClean="0"/>
              <a:t>che</a:t>
            </a:r>
            <a:r>
              <a:rPr lang="en-US" sz="2400" dirty="0" smtClean="0"/>
              <a:t> </a:t>
            </a:r>
            <a:r>
              <a:rPr lang="en-US" sz="2400" dirty="0" err="1" smtClean="0"/>
              <a:t>viene</a:t>
            </a:r>
            <a:r>
              <a:rPr lang="en-US" sz="2400" dirty="0" smtClean="0"/>
              <a:t> “</a:t>
            </a:r>
            <a:r>
              <a:rPr lang="en-US" sz="2400" dirty="0" err="1" smtClean="0"/>
              <a:t>iniettato</a:t>
            </a:r>
            <a:r>
              <a:rPr lang="en-US" sz="2400" dirty="0" smtClean="0"/>
              <a:t>” o </a:t>
            </a:r>
            <a:r>
              <a:rPr lang="en-US" sz="2400" dirty="0" err="1" smtClean="0"/>
              <a:t>richiamato</a:t>
            </a:r>
            <a:r>
              <a:rPr lang="en-US" sz="2400" dirty="0" smtClean="0"/>
              <a:t> </a:t>
            </a:r>
            <a:r>
              <a:rPr lang="en-US" sz="2400" dirty="0" err="1" smtClean="0"/>
              <a:t>dal</a:t>
            </a:r>
            <a:r>
              <a:rPr lang="en-US" sz="2400" dirty="0" smtClean="0"/>
              <a:t> </a:t>
            </a:r>
            <a:r>
              <a:rPr lang="en-US" sz="2400" dirty="0" err="1" smtClean="0"/>
              <a:t>Contesto</a:t>
            </a:r>
            <a:r>
              <a:rPr lang="en-US" sz="2400" dirty="0" smtClean="0"/>
              <a:t> Spring</a:t>
            </a:r>
          </a:p>
          <a:p>
            <a:r>
              <a:rPr lang="en-US" sz="2400" dirty="0" smtClean="0"/>
              <a:t>-Session — 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sessione</a:t>
            </a:r>
            <a:endParaRPr lang="en-US" sz="2400" dirty="0" smtClean="0"/>
          </a:p>
          <a:p>
            <a:pPr fontAlgn="base"/>
            <a:r>
              <a:rPr lang="en-US" sz="2400" dirty="0" smtClean="0"/>
              <a:t>-Request—In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richiesta</a:t>
            </a:r>
            <a:endParaRPr lang="en-US" sz="2400" dirty="0" smtClean="0"/>
          </a:p>
          <a:p>
            <a:pPr fontAlgn="base"/>
            <a:endParaRPr lang="en-US" sz="2400" dirty="0" smtClean="0"/>
          </a:p>
          <a:p>
            <a:pPr fontAlgn="base"/>
            <a:r>
              <a:rPr lang="en-US" sz="2400" dirty="0" smtClean="0"/>
              <a:t>Es:</a:t>
            </a:r>
          </a:p>
          <a:p>
            <a:r>
              <a:rPr lang="it-IT" sz="2400" dirty="0" err="1" smtClean="0"/>
              <a:t>@Component</a:t>
            </a:r>
            <a:endParaRPr lang="it-IT" sz="2400" dirty="0" smtClean="0"/>
          </a:p>
          <a:p>
            <a:r>
              <a:rPr lang="it-IT" sz="2400" b="1" dirty="0" err="1" smtClean="0"/>
              <a:t>@Scope</a:t>
            </a:r>
            <a:r>
              <a:rPr lang="it-IT" sz="2400" b="1" dirty="0" smtClean="0"/>
              <a:t>(ConfigurableBeanFactory.SCOPE_PROTOTYPE)</a:t>
            </a:r>
            <a:endParaRPr lang="it-IT" sz="2400" dirty="0" smtClean="0"/>
          </a:p>
        </p:txBody>
      </p:sp>
      <p:grpSp>
        <p:nvGrpSpPr>
          <p:cNvPr id="3"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xmlns="" val="995637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WEB - MVC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660400" y="1117604"/>
            <a:ext cx="11133668" cy="4893647"/>
          </a:xfrm>
          <a:prstGeom prst="rect">
            <a:avLst/>
          </a:prstGeom>
          <a:noFill/>
        </p:spPr>
        <p:txBody>
          <a:bodyPr wrap="square" rtlCol="0">
            <a:spAutoFit/>
          </a:bodyPr>
          <a:lstStyle/>
          <a:p>
            <a:r>
              <a:rPr lang="it-IT" sz="2400" dirty="0" smtClean="0"/>
              <a:t>Il </a:t>
            </a:r>
            <a:r>
              <a:rPr lang="it-IT" sz="2400" dirty="0" err="1" smtClean="0"/>
              <a:t>framework</a:t>
            </a:r>
            <a:r>
              <a:rPr lang="it-IT" sz="2400" dirty="0" smtClean="0"/>
              <a:t> </a:t>
            </a:r>
            <a:r>
              <a:rPr lang="it-IT" sz="2400" dirty="0" err="1" smtClean="0"/>
              <a:t>Spring</a:t>
            </a:r>
            <a:r>
              <a:rPr lang="it-IT" sz="2400" dirty="0" smtClean="0"/>
              <a:t> MVC web fornisce un'architettura </a:t>
            </a:r>
            <a:r>
              <a:rPr lang="it-IT" sz="2400" dirty="0" err="1" smtClean="0"/>
              <a:t>model-view-controller</a:t>
            </a:r>
            <a:r>
              <a:rPr lang="it-IT" sz="2400" dirty="0" smtClean="0"/>
              <a:t> e componenti già pronti che possono essere utilizzati per sviluppare applicazioni web flessibili e con basso accoppiamento . </a:t>
            </a:r>
          </a:p>
          <a:p>
            <a:r>
              <a:rPr lang="it-IT" sz="2400" dirty="0" smtClean="0"/>
              <a:t>Il pattern MVC si traduce nel separare i diversi aspetti dell'applicazione ( logiche di controllo, logica di business  e di logica UI) , fornendo al contempo un basso accoppiamento tra questi elementi.</a:t>
            </a:r>
          </a:p>
          <a:p>
            <a:endParaRPr lang="it-IT" sz="2400" dirty="0" smtClean="0"/>
          </a:p>
          <a:p>
            <a:pPr>
              <a:buFontTx/>
              <a:buChar char="-"/>
            </a:pPr>
            <a:r>
              <a:rPr lang="it-IT" sz="2400" dirty="0" smtClean="0"/>
              <a:t> Il Modello incapsula i dati e le logiche di business dell’applicazione che in generale sarà composto da POJO .</a:t>
            </a:r>
          </a:p>
          <a:p>
            <a:pPr>
              <a:buFontTx/>
              <a:buChar char="-"/>
            </a:pPr>
            <a:r>
              <a:rPr lang="it-IT" sz="2400" dirty="0" smtClean="0"/>
              <a:t> La vista è responsabile del </a:t>
            </a:r>
            <a:r>
              <a:rPr lang="it-IT" sz="2400" dirty="0" err="1" smtClean="0"/>
              <a:t>rendering</a:t>
            </a:r>
            <a:r>
              <a:rPr lang="it-IT" sz="2400" dirty="0" smtClean="0"/>
              <a:t> dei dati del modello e , in generale,  genera l’output HTML che il browser del client è in grado di interpretare </a:t>
            </a:r>
          </a:p>
          <a:p>
            <a:pPr>
              <a:buFontTx/>
              <a:buChar char="-"/>
            </a:pPr>
            <a:r>
              <a:rPr lang="it-IT" sz="2400" dirty="0" smtClean="0"/>
              <a:t> Il controller è responsabile di elaborare le richieste degli utenti, di costruire il modello appropriato e </a:t>
            </a:r>
            <a:r>
              <a:rPr lang="it-IT" sz="2400" dirty="0" smtClean="0"/>
              <a:t>di</a:t>
            </a:r>
            <a:r>
              <a:rPr lang="it-IT" sz="2400" dirty="0" smtClean="0"/>
              <a:t> </a:t>
            </a:r>
            <a:r>
              <a:rPr lang="it-IT" sz="2400" dirty="0" smtClean="0"/>
              <a:t>passarlo alla vista per il </a:t>
            </a:r>
            <a:r>
              <a:rPr lang="it-IT" sz="2400" dirty="0" err="1" smtClean="0"/>
              <a:t>rendering</a:t>
            </a:r>
            <a:r>
              <a:rPr lang="it-IT" sz="2400" dirty="0" smtClean="0"/>
              <a:t> .</a:t>
            </a:r>
          </a:p>
        </p:txBody>
      </p:sp>
    </p:spTree>
    <p:extLst>
      <p:ext uri="{BB962C8B-B14F-4D97-AF65-F5344CB8AC3E}">
        <p14:creationId xmlns:p14="http://schemas.microsoft.com/office/powerpoint/2010/main" xmlns="" val="1143146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GESTIONE </a:t>
            </a:r>
            <a:r>
              <a:rPr lang="it-IT" sz="3200" b="1" dirty="0" err="1" smtClean="0">
                <a:solidFill>
                  <a:prstClr val="black"/>
                </a:solidFill>
              </a:rPr>
              <a:t>DI</a:t>
            </a:r>
            <a:r>
              <a:rPr lang="it-IT" sz="3200" b="1" dirty="0" smtClean="0">
                <a:solidFill>
                  <a:prstClr val="black"/>
                </a:solidFill>
              </a:rPr>
              <a:t> UNA RICHIESTA</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6147" name="Picture 3"/>
          <p:cNvPicPr>
            <a:picLocks noChangeAspect="1" noChangeArrowheads="1"/>
          </p:cNvPicPr>
          <p:nvPr/>
        </p:nvPicPr>
        <p:blipFill>
          <a:blip r:embed="rId3" cstate="print"/>
          <a:srcRect/>
          <a:stretch>
            <a:fillRect/>
          </a:stretch>
        </p:blipFill>
        <p:spPr bwMode="auto">
          <a:xfrm>
            <a:off x="524405" y="1903941"/>
            <a:ext cx="5768464" cy="3413125"/>
          </a:xfrm>
          <a:prstGeom prst="rect">
            <a:avLst/>
          </a:prstGeom>
          <a:noFill/>
          <a:ln w="9525">
            <a:noFill/>
            <a:miter lim="800000"/>
            <a:headEnd/>
            <a:tailEnd/>
          </a:ln>
        </p:spPr>
      </p:pic>
      <p:sp>
        <p:nvSpPr>
          <p:cNvPr id="9" name="CasellaDiTesto 8"/>
          <p:cNvSpPr txBox="1"/>
          <p:nvPr/>
        </p:nvSpPr>
        <p:spPr>
          <a:xfrm>
            <a:off x="6553200" y="1117604"/>
            <a:ext cx="5240867" cy="1200329"/>
          </a:xfrm>
          <a:prstGeom prst="rect">
            <a:avLst/>
          </a:prstGeom>
          <a:noFill/>
        </p:spPr>
        <p:txBody>
          <a:bodyPr wrap="square" rtlCol="0">
            <a:spAutoFit/>
          </a:bodyPr>
          <a:lstStyle/>
          <a:p>
            <a:r>
              <a:rPr lang="it-IT" sz="2400" dirty="0" smtClean="0"/>
              <a:t>1 – Arriva la richiesta e viene intercettata dalla </a:t>
            </a:r>
            <a:r>
              <a:rPr lang="it-IT" sz="2400" dirty="0" err="1" smtClean="0"/>
              <a:t>DispatchServlet</a:t>
            </a:r>
            <a:r>
              <a:rPr lang="it-IT" sz="2400" dirty="0" smtClean="0"/>
              <a:t> che è il nostro </a:t>
            </a:r>
            <a:r>
              <a:rPr lang="it-IT" sz="2400" dirty="0" err="1" smtClean="0"/>
              <a:t>Front</a:t>
            </a:r>
            <a:r>
              <a:rPr lang="it-IT" sz="2400" dirty="0" smtClean="0"/>
              <a:t> Controller</a:t>
            </a:r>
          </a:p>
        </p:txBody>
      </p:sp>
      <p:sp>
        <p:nvSpPr>
          <p:cNvPr id="10" name="CasellaDiTesto 9"/>
          <p:cNvSpPr txBox="1"/>
          <p:nvPr/>
        </p:nvSpPr>
        <p:spPr>
          <a:xfrm>
            <a:off x="6553201" y="2319852"/>
            <a:ext cx="5240867" cy="830997"/>
          </a:xfrm>
          <a:prstGeom prst="rect">
            <a:avLst/>
          </a:prstGeom>
          <a:noFill/>
        </p:spPr>
        <p:txBody>
          <a:bodyPr wrap="square" rtlCol="0">
            <a:spAutoFit/>
          </a:bodyPr>
          <a:lstStyle/>
          <a:p>
            <a:r>
              <a:rPr lang="it-IT" sz="2400" dirty="0" smtClean="0"/>
              <a:t>2 – Si individua il Controller da richiamare tramite l’</a:t>
            </a:r>
            <a:r>
              <a:rPr lang="it-IT" sz="2400" dirty="0" err="1" smtClean="0"/>
              <a:t>Handler</a:t>
            </a:r>
            <a:r>
              <a:rPr lang="it-IT" sz="2400" dirty="0" smtClean="0"/>
              <a:t> </a:t>
            </a:r>
            <a:r>
              <a:rPr lang="it-IT" sz="2400" dirty="0" err="1" smtClean="0"/>
              <a:t>Mapping</a:t>
            </a:r>
            <a:endParaRPr lang="it-IT" sz="2400" dirty="0" smtClean="0"/>
          </a:p>
        </p:txBody>
      </p:sp>
      <p:sp>
        <p:nvSpPr>
          <p:cNvPr id="11" name="CasellaDiTesto 10"/>
          <p:cNvSpPr txBox="1"/>
          <p:nvPr/>
        </p:nvSpPr>
        <p:spPr>
          <a:xfrm>
            <a:off x="6570137" y="3047974"/>
            <a:ext cx="5240867" cy="830997"/>
          </a:xfrm>
          <a:prstGeom prst="rect">
            <a:avLst/>
          </a:prstGeom>
          <a:noFill/>
        </p:spPr>
        <p:txBody>
          <a:bodyPr wrap="square" rtlCol="0">
            <a:spAutoFit/>
          </a:bodyPr>
          <a:lstStyle/>
          <a:p>
            <a:r>
              <a:rPr lang="it-IT" sz="2400" dirty="0" smtClean="0"/>
              <a:t>3 – Si indirizza la richiesta con il </a:t>
            </a:r>
            <a:r>
              <a:rPr lang="it-IT" sz="2400" dirty="0" err="1" smtClean="0"/>
              <a:t>payload</a:t>
            </a:r>
            <a:r>
              <a:rPr lang="it-IT" sz="2400" dirty="0" smtClean="0"/>
              <a:t> al Controller prescelto</a:t>
            </a:r>
          </a:p>
        </p:txBody>
      </p:sp>
      <p:sp>
        <p:nvSpPr>
          <p:cNvPr id="12" name="CasellaDiTesto 11"/>
          <p:cNvSpPr txBox="1"/>
          <p:nvPr/>
        </p:nvSpPr>
        <p:spPr>
          <a:xfrm>
            <a:off x="6570140" y="3708364"/>
            <a:ext cx="5240867" cy="1200329"/>
          </a:xfrm>
          <a:prstGeom prst="rect">
            <a:avLst/>
          </a:prstGeom>
          <a:noFill/>
        </p:spPr>
        <p:txBody>
          <a:bodyPr wrap="square" rtlCol="0">
            <a:spAutoFit/>
          </a:bodyPr>
          <a:lstStyle/>
          <a:p>
            <a:r>
              <a:rPr lang="it-IT" sz="2400" dirty="0" smtClean="0"/>
              <a:t>4 – Il Controller gestisce la richiesta e ritorna parte del modello da restituire al client e il nome logico della vista</a:t>
            </a:r>
          </a:p>
        </p:txBody>
      </p:sp>
      <p:sp>
        <p:nvSpPr>
          <p:cNvPr id="13" name="CasellaDiTesto 12"/>
          <p:cNvSpPr txBox="1"/>
          <p:nvPr/>
        </p:nvSpPr>
        <p:spPr>
          <a:xfrm>
            <a:off x="6570143" y="4758213"/>
            <a:ext cx="5240867" cy="461665"/>
          </a:xfrm>
          <a:prstGeom prst="rect">
            <a:avLst/>
          </a:prstGeom>
          <a:noFill/>
        </p:spPr>
        <p:txBody>
          <a:bodyPr wrap="square" rtlCol="0">
            <a:spAutoFit/>
          </a:bodyPr>
          <a:lstStyle/>
          <a:p>
            <a:r>
              <a:rPr lang="it-IT" sz="2400" dirty="0" smtClean="0"/>
              <a:t>5 – Viene invocato il </a:t>
            </a:r>
            <a:r>
              <a:rPr lang="it-IT" sz="2400" dirty="0" err="1" smtClean="0"/>
              <a:t>ViewResolver</a:t>
            </a:r>
            <a:endParaRPr lang="it-IT" sz="2400" dirty="0" smtClean="0"/>
          </a:p>
        </p:txBody>
      </p:sp>
      <p:sp>
        <p:nvSpPr>
          <p:cNvPr id="14" name="CasellaDiTesto 13"/>
          <p:cNvSpPr txBox="1"/>
          <p:nvPr/>
        </p:nvSpPr>
        <p:spPr>
          <a:xfrm>
            <a:off x="6570146" y="5130742"/>
            <a:ext cx="5240867" cy="830997"/>
          </a:xfrm>
          <a:prstGeom prst="rect">
            <a:avLst/>
          </a:prstGeom>
          <a:noFill/>
        </p:spPr>
        <p:txBody>
          <a:bodyPr wrap="square" rtlCol="0">
            <a:spAutoFit/>
          </a:bodyPr>
          <a:lstStyle/>
          <a:p>
            <a:r>
              <a:rPr lang="it-IT" sz="2400" dirty="0" smtClean="0"/>
              <a:t>6 – Viene creata la Vista da restituire al client</a:t>
            </a:r>
          </a:p>
        </p:txBody>
      </p:sp>
      <p:sp>
        <p:nvSpPr>
          <p:cNvPr id="15" name="CasellaDiTesto 14"/>
          <p:cNvSpPr txBox="1"/>
          <p:nvPr/>
        </p:nvSpPr>
        <p:spPr>
          <a:xfrm>
            <a:off x="6570149" y="5824998"/>
            <a:ext cx="5240867" cy="461665"/>
          </a:xfrm>
          <a:prstGeom prst="rect">
            <a:avLst/>
          </a:prstGeom>
          <a:noFill/>
        </p:spPr>
        <p:txBody>
          <a:bodyPr wrap="square" rtlCol="0">
            <a:spAutoFit/>
          </a:bodyPr>
          <a:lstStyle/>
          <a:p>
            <a:r>
              <a:rPr lang="it-IT" sz="2400" dirty="0" smtClean="0"/>
              <a:t>7 – La risposta è ritornata al client</a:t>
            </a:r>
          </a:p>
        </p:txBody>
      </p:sp>
    </p:spTree>
    <p:extLst>
      <p:ext uri="{BB962C8B-B14F-4D97-AF65-F5344CB8AC3E}">
        <p14:creationId xmlns:p14="http://schemas.microsoft.com/office/powerpoint/2010/main" xmlns=""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(1)</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1026" name="Picture 2"/>
          <p:cNvPicPr>
            <a:picLocks noChangeAspect="1" noChangeArrowheads="1"/>
          </p:cNvPicPr>
          <p:nvPr/>
        </p:nvPicPr>
        <p:blipFill>
          <a:blip r:embed="rId4" cstate="print"/>
          <a:srcRect/>
          <a:stretch>
            <a:fillRect/>
          </a:stretch>
        </p:blipFill>
        <p:spPr bwMode="auto">
          <a:xfrm>
            <a:off x="402166" y="1757891"/>
            <a:ext cx="6316420" cy="4219576"/>
          </a:xfrm>
          <a:prstGeom prst="rect">
            <a:avLst/>
          </a:prstGeom>
          <a:noFill/>
          <a:ln w="9525">
            <a:noFill/>
            <a:miter lim="800000"/>
            <a:headEnd/>
            <a:tailEnd/>
          </a:ln>
        </p:spPr>
      </p:pic>
      <p:sp>
        <p:nvSpPr>
          <p:cNvPr id="9" name="CasellaDiTesto 8"/>
          <p:cNvSpPr txBox="1"/>
          <p:nvPr/>
        </p:nvSpPr>
        <p:spPr>
          <a:xfrm>
            <a:off x="0" y="1157786"/>
            <a:ext cx="5677469" cy="584775"/>
          </a:xfrm>
          <a:prstGeom prst="rect">
            <a:avLst/>
          </a:prstGeom>
          <a:noFill/>
        </p:spPr>
        <p:txBody>
          <a:bodyPr wrap="square" rtlCol="0">
            <a:spAutoFit/>
          </a:bodyPr>
          <a:lstStyle/>
          <a:p>
            <a:pPr algn="ctr"/>
            <a:r>
              <a:rPr lang="it-IT" sz="3200" b="1" dirty="0" smtClean="0">
                <a:solidFill>
                  <a:srgbClr val="92D050"/>
                </a:solidFill>
              </a:rPr>
              <a:t>Configurazione MVC</a:t>
            </a:r>
            <a:endParaRPr lang="it-IT" sz="3200" b="1" dirty="0">
              <a:solidFill>
                <a:srgbClr val="92D050"/>
              </a:solidFill>
            </a:endParaRPr>
          </a:p>
        </p:txBody>
      </p:sp>
      <p:sp>
        <p:nvSpPr>
          <p:cNvPr id="11" name="CasellaDiTesto 10"/>
          <p:cNvSpPr txBox="1"/>
          <p:nvPr/>
        </p:nvSpPr>
        <p:spPr>
          <a:xfrm>
            <a:off x="6807195" y="1117604"/>
            <a:ext cx="5240867" cy="4893647"/>
          </a:xfrm>
          <a:prstGeom prst="rect">
            <a:avLst/>
          </a:prstGeom>
          <a:noFill/>
        </p:spPr>
        <p:txBody>
          <a:bodyPr wrap="square" rtlCol="0">
            <a:spAutoFit/>
          </a:bodyPr>
          <a:lstStyle/>
          <a:p>
            <a:pPr>
              <a:buFontTx/>
              <a:buChar char="-"/>
            </a:pPr>
            <a:r>
              <a:rPr lang="it-IT" sz="2400" dirty="0" smtClean="0"/>
              <a:t>Classe che implementa la nostra </a:t>
            </a:r>
            <a:r>
              <a:rPr lang="it-IT" sz="2400" dirty="0" err="1" smtClean="0"/>
              <a:t>DispatchServlet</a:t>
            </a:r>
            <a:endParaRPr lang="it-IT" sz="2400" dirty="0" smtClean="0"/>
          </a:p>
          <a:p>
            <a:pPr>
              <a:buFontTx/>
              <a:buChar char="-"/>
            </a:pPr>
            <a:r>
              <a:rPr lang="it-IT" sz="2400" dirty="0" smtClean="0"/>
              <a:t>Il container </a:t>
            </a:r>
            <a:r>
              <a:rPr lang="it-IT" sz="2400" dirty="0" err="1" smtClean="0"/>
              <a:t>servlet</a:t>
            </a:r>
            <a:r>
              <a:rPr lang="it-IT" sz="2400" dirty="0" smtClean="0"/>
              <a:t> 3.0 ricerca all’avvio le classi che implementano l’interfaccia </a:t>
            </a:r>
            <a:r>
              <a:rPr lang="it-IT" sz="2400" dirty="0" err="1" smtClean="0"/>
              <a:t>javax.servlet.ServletContainerInitializer</a:t>
            </a:r>
            <a:r>
              <a:rPr lang="it-IT" sz="2400" dirty="0" smtClean="0"/>
              <a:t> per estrarre i </a:t>
            </a:r>
            <a:r>
              <a:rPr lang="it-IT" sz="2400" dirty="0" err="1" smtClean="0"/>
              <a:t>paramentri</a:t>
            </a:r>
            <a:r>
              <a:rPr lang="it-IT" sz="2400" dirty="0" smtClean="0"/>
              <a:t> di configurazione dell’ambiente.</a:t>
            </a:r>
          </a:p>
          <a:p>
            <a:r>
              <a:rPr lang="it-IT" sz="2400" dirty="0" err="1" smtClean="0"/>
              <a:t>-Spring</a:t>
            </a:r>
            <a:r>
              <a:rPr lang="it-IT" sz="2400" dirty="0" smtClean="0"/>
              <a:t> 3.2 introduce un’implementazione di base tramite </a:t>
            </a:r>
            <a:r>
              <a:rPr lang="it-IT" sz="2400" dirty="0" err="1" smtClean="0"/>
              <a:t>AbstractAnnotationConfigDispatcherServletInitializer</a:t>
            </a:r>
            <a:r>
              <a:rPr lang="it-IT" sz="2400" dirty="0" smtClean="0"/>
              <a:t> e quindi estendendola, avremo la nostra configurazione di </a:t>
            </a:r>
            <a:r>
              <a:rPr lang="it-IT" sz="2400" dirty="0" err="1" smtClean="0"/>
              <a:t>defatult</a:t>
            </a:r>
            <a:r>
              <a:rPr lang="it-IT" sz="2400" dirty="0" smtClean="0"/>
              <a:t> già pronta</a:t>
            </a:r>
          </a:p>
        </p:txBody>
      </p:sp>
      <p:sp>
        <p:nvSpPr>
          <p:cNvPr id="12" name="Fumetto 1 11"/>
          <p:cNvSpPr/>
          <p:nvPr/>
        </p:nvSpPr>
        <p:spPr>
          <a:xfrm>
            <a:off x="4318001" y="1608669"/>
            <a:ext cx="7552266" cy="1049866"/>
          </a:xfrm>
          <a:prstGeom prst="wedgeRectCallout">
            <a:avLst>
              <a:gd name="adj1" fmla="val -5705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identifica 1 o più </a:t>
            </a:r>
            <a:r>
              <a:rPr lang="it-IT" b="1" dirty="0" err="1" smtClean="0">
                <a:solidFill>
                  <a:schemeClr val="tx1"/>
                </a:solidFill>
              </a:rPr>
              <a:t>path</a:t>
            </a:r>
            <a:r>
              <a:rPr lang="it-IT" b="1" dirty="0" smtClean="0">
                <a:solidFill>
                  <a:schemeClr val="tx1"/>
                </a:solidFill>
              </a:rPr>
              <a:t> che faranno legare la </a:t>
            </a:r>
            <a:r>
              <a:rPr lang="it-IT" b="1" dirty="0" err="1" smtClean="0">
                <a:solidFill>
                  <a:schemeClr val="tx1"/>
                </a:solidFill>
              </a:rPr>
              <a:t>request</a:t>
            </a:r>
            <a:r>
              <a:rPr lang="it-IT" b="1" dirty="0" smtClean="0">
                <a:solidFill>
                  <a:schemeClr val="tx1"/>
                </a:solidFill>
              </a:rPr>
              <a:t> a quel determinato </a:t>
            </a:r>
            <a:r>
              <a:rPr lang="it-IT" b="1" dirty="0" err="1" smtClean="0">
                <a:solidFill>
                  <a:schemeClr val="tx1"/>
                </a:solidFill>
              </a:rPr>
              <a:t>DispatchServlet</a:t>
            </a:r>
            <a:r>
              <a:rPr lang="it-IT" b="1" dirty="0" smtClean="0">
                <a:solidFill>
                  <a:schemeClr val="tx1"/>
                </a:solidFill>
              </a:rPr>
              <a:t>. Così configurato </a:t>
            </a:r>
            <a:r>
              <a:rPr lang="it-IT" b="1" dirty="0" err="1" smtClean="0">
                <a:solidFill>
                  <a:schemeClr val="tx1"/>
                </a:solidFill>
              </a:rPr>
              <a:t>rirulta</a:t>
            </a:r>
            <a:r>
              <a:rPr lang="it-IT" b="1" dirty="0" smtClean="0">
                <a:solidFill>
                  <a:schemeClr val="tx1"/>
                </a:solidFill>
              </a:rPr>
              <a:t> quello di Default</a:t>
            </a:r>
            <a:endParaRPr lang="it-IT" b="1" dirty="0">
              <a:solidFill>
                <a:schemeClr val="tx1"/>
              </a:solidFill>
            </a:endParaRPr>
          </a:p>
        </p:txBody>
      </p:sp>
      <p:sp>
        <p:nvSpPr>
          <p:cNvPr id="13" name="Fumetto 1 12"/>
          <p:cNvSpPr/>
          <p:nvPr/>
        </p:nvSpPr>
        <p:spPr>
          <a:xfrm>
            <a:off x="4301067" y="3031069"/>
            <a:ext cx="7552266" cy="1049866"/>
          </a:xfrm>
          <a:prstGeom prst="wedgeRectCallout">
            <a:avLst>
              <a:gd name="adj1" fmla="val -58847"/>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Spring</a:t>
            </a:r>
            <a:endParaRPr lang="it-IT" b="1" dirty="0">
              <a:solidFill>
                <a:schemeClr val="tx1"/>
              </a:solidFill>
            </a:endParaRPr>
          </a:p>
        </p:txBody>
      </p:sp>
      <p:sp>
        <p:nvSpPr>
          <p:cNvPr id="14" name="Fumetto 1 13"/>
          <p:cNvSpPr/>
          <p:nvPr/>
        </p:nvSpPr>
        <p:spPr>
          <a:xfrm>
            <a:off x="4453467" y="5418625"/>
            <a:ext cx="7552266" cy="1049866"/>
          </a:xfrm>
          <a:prstGeom prst="wedgeRectCallout">
            <a:avLst>
              <a:gd name="adj1" fmla="val -59520"/>
              <a:gd name="adj2" fmla="val -5846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Dispatch-Servlet</a:t>
            </a:r>
            <a:r>
              <a:rPr lang="it-IT" b="1" dirty="0" smtClean="0">
                <a:solidFill>
                  <a:schemeClr val="tx1"/>
                </a:solidFill>
              </a:rPr>
              <a:t> (</a:t>
            </a:r>
            <a:r>
              <a:rPr lang="en-US" b="1" dirty="0" smtClean="0">
                <a:solidFill>
                  <a:schemeClr val="tx1"/>
                </a:solidFill>
              </a:rPr>
              <a:t>bean web: controller, view resolvers, handler mapping)</a:t>
            </a:r>
            <a:endParaRPr lang="it-IT" b="1" dirty="0">
              <a:solidFill>
                <a:schemeClr val="tx1"/>
              </a:solidFill>
            </a:endParaRPr>
          </a:p>
        </p:txBody>
      </p:sp>
    </p:spTree>
    <p:extLst>
      <p:ext uri="{BB962C8B-B14F-4D97-AF65-F5344CB8AC3E}">
        <p14:creationId xmlns:p14="http://schemas.microsoft.com/office/powerpoint/2010/main" xmlns=""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bg/>
                                          </p:spTgt>
                                        </p:tgtEl>
                                        <p:attrNameLst>
                                          <p:attrName>style.visibility</p:attrName>
                                        </p:attrNameLst>
                                      </p:cBhvr>
                                      <p:to>
                                        <p:strVal val="visible"/>
                                      </p:to>
                                    </p:set>
                                    <p:animEffect transition="in" filter="fade">
                                      <p:cBhvr>
                                        <p:cTn id="18" dur="500"/>
                                        <p:tgtEl>
                                          <p:spTgt spid="12">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bg/>
                                          </p:spTgt>
                                        </p:tgtEl>
                                        <p:attrNameLst>
                                          <p:attrName>style.visibility</p:attrName>
                                        </p:attrNameLst>
                                      </p:cBhvr>
                                      <p:to>
                                        <p:strVal val="visible"/>
                                      </p:to>
                                    </p:set>
                                    <p:animEffect transition="in" filter="fade">
                                      <p:cBhvr>
                                        <p:cTn id="26" dur="500"/>
                                        <p:tgtEl>
                                          <p:spTgt spid="13">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bg/>
                                          </p:spTgt>
                                        </p:tgtEl>
                                        <p:attrNameLst>
                                          <p:attrName>style.visibility</p:attrName>
                                        </p:attrNameLst>
                                      </p:cBhvr>
                                      <p:to>
                                        <p:strVal val="visible"/>
                                      </p:to>
                                    </p:set>
                                    <p:animEffect transition="in" filter="fade">
                                      <p:cBhvr>
                                        <p:cTn id="34" dur="500"/>
                                        <p:tgtEl>
                                          <p:spTgt spid="14">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build="allAtOnce" animBg="1"/>
      <p:bldP spid="13" grpId="0" build="allAtOnce" animBg="1"/>
      <p:bldP spid="14"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(2) </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7" name="Picture 4"/>
          <p:cNvPicPr>
            <a:picLocks noChangeAspect="1" noChangeArrowheads="1"/>
          </p:cNvPicPr>
          <p:nvPr/>
        </p:nvPicPr>
        <p:blipFill>
          <a:blip r:embed="rId3" cstate="print"/>
          <a:srcRect/>
          <a:stretch>
            <a:fillRect/>
          </a:stretch>
        </p:blipFill>
        <p:spPr bwMode="auto">
          <a:xfrm>
            <a:off x="462492" y="1701411"/>
            <a:ext cx="6581775" cy="4523630"/>
          </a:xfrm>
          <a:prstGeom prst="rect">
            <a:avLst/>
          </a:prstGeom>
          <a:noFill/>
          <a:ln w="9525">
            <a:noFill/>
            <a:miter lim="800000"/>
            <a:headEnd/>
            <a:tailEnd/>
          </a:ln>
        </p:spPr>
      </p:pic>
      <p:sp>
        <p:nvSpPr>
          <p:cNvPr id="11" name="CasellaDiTesto 10"/>
          <p:cNvSpPr txBox="1"/>
          <p:nvPr/>
        </p:nvSpPr>
        <p:spPr>
          <a:xfrm>
            <a:off x="406392" y="1157786"/>
            <a:ext cx="4792133" cy="584775"/>
          </a:xfrm>
          <a:prstGeom prst="rect">
            <a:avLst/>
          </a:prstGeom>
          <a:noFill/>
        </p:spPr>
        <p:txBody>
          <a:bodyPr wrap="square" rtlCol="0">
            <a:spAutoFit/>
          </a:bodyPr>
          <a:lstStyle/>
          <a:p>
            <a:pPr algn="ctr"/>
            <a:r>
              <a:rPr lang="it-IT" sz="3200" b="1" dirty="0" smtClean="0">
                <a:solidFill>
                  <a:srgbClr val="92D050"/>
                </a:solidFill>
              </a:rPr>
              <a:t>Configurazione Web</a:t>
            </a:r>
            <a:endParaRPr lang="it-IT" sz="3200" b="1" dirty="0">
              <a:solidFill>
                <a:srgbClr val="92D050"/>
              </a:solidFill>
            </a:endParaRPr>
          </a:p>
        </p:txBody>
      </p:sp>
      <p:sp>
        <p:nvSpPr>
          <p:cNvPr id="12" name="CasellaDiTesto 11"/>
          <p:cNvSpPr txBox="1"/>
          <p:nvPr/>
        </p:nvSpPr>
        <p:spPr>
          <a:xfrm>
            <a:off x="6807195" y="1117605"/>
            <a:ext cx="5240867" cy="5755422"/>
          </a:xfrm>
          <a:prstGeom prst="rect">
            <a:avLst/>
          </a:prstGeom>
          <a:noFill/>
        </p:spPr>
        <p:txBody>
          <a:bodyPr wrap="square" rtlCol="0">
            <a:spAutoFit/>
          </a:bodyPr>
          <a:lstStyle/>
          <a:p>
            <a:pPr>
              <a:buFontTx/>
              <a:buChar char="-"/>
            </a:pPr>
            <a:r>
              <a:rPr lang="it-IT" sz="2400" dirty="0" smtClean="0"/>
              <a:t>Classe che dichiara tutti i Bean Web:</a:t>
            </a:r>
          </a:p>
          <a:p>
            <a:pPr lvl="1">
              <a:buFontTx/>
              <a:buChar char="-"/>
            </a:pPr>
            <a:r>
              <a:rPr lang="it-IT" sz="2400" dirty="0" err="1" smtClean="0"/>
              <a:t>View</a:t>
            </a:r>
            <a:r>
              <a:rPr lang="it-IT" sz="2400" dirty="0" smtClean="0"/>
              <a:t> </a:t>
            </a:r>
            <a:r>
              <a:rPr lang="it-IT" sz="2400" dirty="0" err="1" smtClean="0"/>
              <a:t>Resolver</a:t>
            </a:r>
            <a:endParaRPr lang="it-IT" sz="2400" dirty="0" smtClean="0"/>
          </a:p>
          <a:p>
            <a:pPr lvl="1">
              <a:buFontTx/>
              <a:buChar char="-"/>
            </a:pPr>
            <a:r>
              <a:rPr lang="it-IT" sz="2400" dirty="0" smtClean="0"/>
              <a:t>Controller</a:t>
            </a:r>
          </a:p>
          <a:p>
            <a:pPr lvl="1">
              <a:buFontTx/>
              <a:buChar char="-"/>
            </a:pPr>
            <a:r>
              <a:rPr lang="it-IT" sz="2400" dirty="0" err="1" smtClean="0"/>
              <a:t>Handler</a:t>
            </a:r>
            <a:r>
              <a:rPr lang="it-IT" sz="2400" dirty="0" smtClean="0"/>
              <a:t> </a:t>
            </a:r>
            <a:r>
              <a:rPr lang="it-IT" sz="2400" dirty="0" err="1" smtClean="0"/>
              <a:t>Mapping</a:t>
            </a:r>
            <a:endParaRPr lang="it-IT" sz="2400" dirty="0" smtClean="0"/>
          </a:p>
          <a:p>
            <a:pPr>
              <a:buFontTx/>
              <a:buChar char="-"/>
            </a:pPr>
            <a:endParaRPr lang="it-IT" sz="2400" dirty="0" smtClean="0"/>
          </a:p>
          <a:p>
            <a:pPr>
              <a:buFontTx/>
              <a:buChar char="-"/>
            </a:pPr>
            <a:r>
              <a:rPr lang="it-IT" sz="2400" dirty="0" err="1" smtClean="0"/>
              <a:t>@EnableWebMvc</a:t>
            </a:r>
            <a:r>
              <a:rPr lang="it-IT" sz="2400" dirty="0" smtClean="0"/>
              <a:t>: annotazione che permette di abilitare </a:t>
            </a:r>
            <a:r>
              <a:rPr lang="it-IT" sz="2400" dirty="0" err="1" smtClean="0"/>
              <a:t>Spring</a:t>
            </a:r>
            <a:r>
              <a:rPr lang="it-IT" sz="2400" dirty="0" smtClean="0"/>
              <a:t> </a:t>
            </a:r>
            <a:r>
              <a:rPr lang="it-IT" sz="2400" dirty="0" err="1" smtClean="0"/>
              <a:t>Mvc</a:t>
            </a:r>
            <a:endParaRPr lang="it-IT" sz="2400" dirty="0" smtClean="0"/>
          </a:p>
          <a:p>
            <a:pPr>
              <a:buFontTx/>
              <a:buChar char="-"/>
            </a:pPr>
            <a:endParaRPr lang="it-IT" sz="1600" dirty="0" smtClean="0"/>
          </a:p>
          <a:p>
            <a:pPr>
              <a:buFontTx/>
              <a:buChar char="-"/>
            </a:pPr>
            <a:r>
              <a:rPr lang="it-IT" sz="2400" dirty="0" err="1" smtClean="0"/>
              <a:t>@ComponentScan</a:t>
            </a:r>
            <a:r>
              <a:rPr lang="it-IT" sz="2400" dirty="0" smtClean="0"/>
              <a:t>: i controller vengono ricercati nel codice e non dichiarati in questa classe</a:t>
            </a:r>
          </a:p>
          <a:p>
            <a:pPr>
              <a:buFontTx/>
              <a:buChar char="-"/>
            </a:pPr>
            <a:endParaRPr lang="it-IT" sz="1600" dirty="0" smtClean="0"/>
          </a:p>
          <a:p>
            <a:pPr>
              <a:buFontTx/>
              <a:buChar char="-"/>
            </a:pPr>
            <a:r>
              <a:rPr lang="it-IT" sz="2400" dirty="0" smtClean="0"/>
              <a:t>La classe estende </a:t>
            </a:r>
            <a:r>
              <a:rPr lang="it-IT" sz="2400" dirty="0" err="1" smtClean="0"/>
              <a:t>WebMcvConfigurerAdapter</a:t>
            </a:r>
            <a:r>
              <a:rPr lang="it-IT" sz="2400" dirty="0" smtClean="0"/>
              <a:t>, uno dei primi casi in cui ci troviamo a dover estendere una classe di </a:t>
            </a:r>
            <a:r>
              <a:rPr lang="it-IT" sz="2400" dirty="0" err="1" smtClean="0"/>
              <a:t>Spring</a:t>
            </a:r>
            <a:endParaRPr lang="it-IT" sz="2400" dirty="0" smtClean="0"/>
          </a:p>
        </p:txBody>
      </p:sp>
    </p:spTree>
    <p:extLst>
      <p:ext uri="{BB962C8B-B14F-4D97-AF65-F5344CB8AC3E}">
        <p14:creationId xmlns:p14="http://schemas.microsoft.com/office/powerpoint/2010/main" xmlns="" val="114314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(3)</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8" name="CasellaDiTesto 7"/>
          <p:cNvSpPr txBox="1"/>
          <p:nvPr/>
        </p:nvSpPr>
        <p:spPr>
          <a:xfrm>
            <a:off x="728145" y="1157786"/>
            <a:ext cx="4809066" cy="584775"/>
          </a:xfrm>
          <a:prstGeom prst="rect">
            <a:avLst/>
          </a:prstGeom>
          <a:noFill/>
        </p:spPr>
        <p:txBody>
          <a:bodyPr wrap="square" rtlCol="0">
            <a:spAutoFit/>
          </a:bodyPr>
          <a:lstStyle/>
          <a:p>
            <a:pPr algn="ctr"/>
            <a:r>
              <a:rPr lang="it-IT" sz="3200" b="1" dirty="0" smtClean="0">
                <a:solidFill>
                  <a:srgbClr val="92D050"/>
                </a:solidFill>
              </a:rPr>
              <a:t>Configurazione Controller</a:t>
            </a:r>
            <a:endParaRPr lang="it-IT" sz="3200" b="1" dirty="0">
              <a:solidFill>
                <a:srgbClr val="92D050"/>
              </a:solidFill>
            </a:endParaRPr>
          </a:p>
        </p:txBody>
      </p:sp>
      <p:sp>
        <p:nvSpPr>
          <p:cNvPr id="9" name="CasellaDiTesto 8"/>
          <p:cNvSpPr txBox="1"/>
          <p:nvPr/>
        </p:nvSpPr>
        <p:spPr>
          <a:xfrm>
            <a:off x="6807195" y="1117605"/>
            <a:ext cx="5240867" cy="5509200"/>
          </a:xfrm>
          <a:prstGeom prst="rect">
            <a:avLst/>
          </a:prstGeom>
          <a:noFill/>
        </p:spPr>
        <p:txBody>
          <a:bodyPr wrap="square" rtlCol="0">
            <a:spAutoFit/>
          </a:bodyPr>
          <a:lstStyle/>
          <a:p>
            <a:pPr>
              <a:buFontTx/>
              <a:buChar char="-"/>
            </a:pPr>
            <a:r>
              <a:rPr lang="it-IT" sz="2400" dirty="0" smtClean="0"/>
              <a:t>Classe che implementa il nostro primo Controller</a:t>
            </a:r>
          </a:p>
          <a:p>
            <a:pPr>
              <a:buFontTx/>
              <a:buChar char="-"/>
            </a:pPr>
            <a:endParaRPr lang="it-IT" sz="2400" dirty="0" smtClean="0"/>
          </a:p>
          <a:p>
            <a:pPr>
              <a:buFontTx/>
              <a:buChar char="-"/>
            </a:pPr>
            <a:r>
              <a:rPr lang="it-IT" sz="2400" dirty="0" err="1" smtClean="0"/>
              <a:t>@Controller</a:t>
            </a:r>
            <a:r>
              <a:rPr lang="it-IT" sz="2400" dirty="0" smtClean="0"/>
              <a:t>: si dichiara a </a:t>
            </a:r>
            <a:r>
              <a:rPr lang="it-IT" sz="2400" dirty="0" err="1" smtClean="0"/>
              <a:t>Spring</a:t>
            </a:r>
            <a:r>
              <a:rPr lang="it-IT" sz="2400" dirty="0" smtClean="0"/>
              <a:t> di creare un Bean che agisca da controller (Si </a:t>
            </a:r>
            <a:r>
              <a:rPr lang="it-IT" sz="2400" dirty="0" err="1" smtClean="0"/>
              <a:t>poteve</a:t>
            </a:r>
            <a:r>
              <a:rPr lang="it-IT" sz="2400" dirty="0" smtClean="0"/>
              <a:t> dichiarare </a:t>
            </a:r>
            <a:r>
              <a:rPr lang="it-IT" sz="2400" dirty="0" err="1" smtClean="0"/>
              <a:t>Component</a:t>
            </a:r>
            <a:r>
              <a:rPr lang="it-IT" sz="2400" dirty="0" smtClean="0"/>
              <a:t> ma sarebbe stato meno chiaro)</a:t>
            </a:r>
          </a:p>
          <a:p>
            <a:pPr>
              <a:buFontTx/>
              <a:buChar char="-"/>
            </a:pPr>
            <a:endParaRPr lang="it-IT" sz="1600" dirty="0" smtClean="0"/>
          </a:p>
          <a:p>
            <a:pPr>
              <a:buFontTx/>
              <a:buChar char="-"/>
            </a:pPr>
            <a:r>
              <a:rPr lang="it-IT" sz="2400" dirty="0" err="1" smtClean="0"/>
              <a:t>@RequestMapping</a:t>
            </a:r>
            <a:r>
              <a:rPr lang="it-IT" sz="2400" dirty="0" smtClean="0"/>
              <a:t>: annotazione utilizzata per correlare il metodo da invocare con la </a:t>
            </a:r>
            <a:r>
              <a:rPr lang="it-IT" sz="2400" dirty="0" err="1" smtClean="0"/>
              <a:t>request</a:t>
            </a:r>
            <a:r>
              <a:rPr lang="it-IT" sz="2400" dirty="0" smtClean="0"/>
              <a:t> ricevuta. Il </a:t>
            </a:r>
            <a:r>
              <a:rPr lang="it-IT" sz="2400" dirty="0" err="1" smtClean="0"/>
              <a:t>RequestMapping</a:t>
            </a:r>
            <a:r>
              <a:rPr lang="it-IT" sz="2400" dirty="0" smtClean="0"/>
              <a:t> può essere definito a livello di:</a:t>
            </a:r>
          </a:p>
          <a:p>
            <a:pPr lvl="1">
              <a:buFontTx/>
              <a:buChar char="-"/>
            </a:pPr>
            <a:r>
              <a:rPr lang="it-IT" sz="2400" dirty="0" smtClean="0"/>
              <a:t>Metodo</a:t>
            </a:r>
          </a:p>
          <a:p>
            <a:pPr lvl="1">
              <a:buFontTx/>
              <a:buChar char="-"/>
            </a:pPr>
            <a:r>
              <a:rPr lang="it-IT" sz="2400" dirty="0" smtClean="0"/>
              <a:t>Classe</a:t>
            </a:r>
          </a:p>
        </p:txBody>
      </p:sp>
      <p:pic>
        <p:nvPicPr>
          <p:cNvPr id="2051" name="Picture 3"/>
          <p:cNvPicPr>
            <a:picLocks noChangeAspect="1" noChangeArrowheads="1"/>
          </p:cNvPicPr>
          <p:nvPr/>
        </p:nvPicPr>
        <p:blipFill>
          <a:blip r:embed="rId3" cstate="print"/>
          <a:srcRect/>
          <a:stretch>
            <a:fillRect/>
          </a:stretch>
        </p:blipFill>
        <p:spPr bwMode="auto">
          <a:xfrm>
            <a:off x="487895" y="2040467"/>
            <a:ext cx="6136415" cy="3869266"/>
          </a:xfrm>
          <a:prstGeom prst="rect">
            <a:avLst/>
          </a:prstGeom>
          <a:noFill/>
          <a:ln w="9525">
            <a:noFill/>
            <a:miter lim="800000"/>
            <a:headEnd/>
            <a:tailEnd/>
          </a:ln>
        </p:spPr>
      </p:pic>
    </p:spTree>
    <p:extLst>
      <p:ext uri="{BB962C8B-B14F-4D97-AF65-F5344CB8AC3E}">
        <p14:creationId xmlns:p14="http://schemas.microsoft.com/office/powerpoint/2010/main" xmlns="" val="114314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t>SPRING</a:t>
            </a:r>
            <a:endParaRPr lang="it-IT" sz="3200" b="1" dirty="0"/>
          </a:p>
        </p:txBody>
      </p:sp>
      <p:sp>
        <p:nvSpPr>
          <p:cNvPr id="4" name="CasellaDiTesto 3"/>
          <p:cNvSpPr txBox="1"/>
          <p:nvPr/>
        </p:nvSpPr>
        <p:spPr>
          <a:xfrm>
            <a:off x="1419367" y="1787855"/>
            <a:ext cx="9676262" cy="2308324"/>
          </a:xfrm>
          <a:prstGeom prst="rect">
            <a:avLst/>
          </a:prstGeom>
          <a:noFill/>
        </p:spPr>
        <p:txBody>
          <a:bodyPr wrap="square" rtlCol="0">
            <a:spAutoFit/>
          </a:bodyPr>
          <a:lstStyle/>
          <a:p>
            <a:pPr algn="just"/>
            <a:r>
              <a:rPr lang="it-IT" sz="2400" dirty="0"/>
              <a:t>Spring è un </a:t>
            </a:r>
            <a:r>
              <a:rPr lang="it-IT" sz="2400" dirty="0" err="1"/>
              <a:t>framework</a:t>
            </a:r>
            <a:r>
              <a:rPr lang="it-IT" sz="2400" dirty="0"/>
              <a:t> open source creato </a:t>
            </a:r>
            <a:r>
              <a:rPr lang="it-IT" sz="2400" dirty="0" smtClean="0"/>
              <a:t>originariamente </a:t>
            </a:r>
            <a:r>
              <a:rPr lang="it-IT" sz="2400" dirty="0"/>
              <a:t>da </a:t>
            </a:r>
            <a:r>
              <a:rPr lang="it-IT" sz="2400" dirty="0" err="1"/>
              <a:t>Rod</a:t>
            </a:r>
            <a:r>
              <a:rPr lang="it-IT" sz="2400" dirty="0"/>
              <a:t> Johnson per indirizzare le problematiche di progettazione e sviluppo di complesse applicazioni </a:t>
            </a:r>
            <a:r>
              <a:rPr lang="it-IT" sz="2400" dirty="0" err="1"/>
              <a:t>enterprise</a:t>
            </a:r>
            <a:r>
              <a:rPr lang="it-IT" sz="2400" dirty="0"/>
              <a:t>, gestendo il ciclo di vita di un POJO come se fosse un EJB. Oggi Spring non si limita allo sviluppo lato server ma supporta lo sviluppo di ogni tipo di applicazione Java introducendo semplicità, testabilità e basso accoppiamento.</a:t>
            </a:r>
          </a:p>
        </p:txBody>
      </p:sp>
    </p:spTree>
    <p:extLst>
      <p:ext uri="{BB962C8B-B14F-4D97-AF65-F5344CB8AC3E}">
        <p14:creationId xmlns:p14="http://schemas.microsoft.com/office/powerpoint/2010/main" xmlns="" val="371238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UNIT TEST</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3074" name="Picture 2"/>
          <p:cNvPicPr>
            <a:picLocks noChangeAspect="1" noChangeArrowheads="1"/>
          </p:cNvPicPr>
          <p:nvPr/>
        </p:nvPicPr>
        <p:blipFill>
          <a:blip r:embed="rId4" cstate="print"/>
          <a:srcRect/>
          <a:stretch>
            <a:fillRect/>
          </a:stretch>
        </p:blipFill>
        <p:spPr bwMode="auto">
          <a:xfrm>
            <a:off x="499007" y="1524001"/>
            <a:ext cx="6670335" cy="4402662"/>
          </a:xfrm>
          <a:prstGeom prst="rect">
            <a:avLst/>
          </a:prstGeom>
          <a:noFill/>
          <a:ln w="9525">
            <a:noFill/>
            <a:miter lim="800000"/>
            <a:headEnd/>
            <a:tailEnd/>
          </a:ln>
        </p:spPr>
      </p:pic>
      <p:sp>
        <p:nvSpPr>
          <p:cNvPr id="9" name="CasellaDiTesto 8"/>
          <p:cNvSpPr txBox="1"/>
          <p:nvPr/>
        </p:nvSpPr>
        <p:spPr>
          <a:xfrm>
            <a:off x="7128933" y="1117605"/>
            <a:ext cx="4919129" cy="4524315"/>
          </a:xfrm>
          <a:prstGeom prst="rect">
            <a:avLst/>
          </a:prstGeom>
          <a:noFill/>
        </p:spPr>
        <p:txBody>
          <a:bodyPr wrap="square" rtlCol="0">
            <a:spAutoFit/>
          </a:bodyPr>
          <a:lstStyle/>
          <a:p>
            <a:pPr>
              <a:buFontTx/>
              <a:buChar char="-"/>
            </a:pPr>
            <a:r>
              <a:rPr lang="it-IT" sz="2400" dirty="0" smtClean="0"/>
              <a:t>Su un controller oltre  a verificare il nome della </a:t>
            </a:r>
            <a:r>
              <a:rPr lang="it-IT" sz="2400" dirty="0" err="1" smtClean="0"/>
              <a:t>view</a:t>
            </a:r>
            <a:r>
              <a:rPr lang="it-IT" sz="2400" dirty="0" smtClean="0"/>
              <a:t> logica che ritorna possiamo simulare una reale invocazione tramite l’oggetto </a:t>
            </a:r>
            <a:r>
              <a:rPr lang="it-IT" sz="2400" dirty="0" err="1" smtClean="0"/>
              <a:t>MockMvc</a:t>
            </a:r>
            <a:endParaRPr lang="it-IT" sz="2400" dirty="0" smtClean="0"/>
          </a:p>
          <a:p>
            <a:pPr>
              <a:buFontTx/>
              <a:buChar char="-"/>
            </a:pPr>
            <a:endParaRPr lang="it-IT" sz="2400" dirty="0" smtClean="0"/>
          </a:p>
          <a:p>
            <a:pPr>
              <a:buFontTx/>
              <a:buChar char="-"/>
            </a:pPr>
            <a:r>
              <a:rPr lang="it-IT" sz="2400" dirty="0" smtClean="0"/>
              <a:t>Riga 25: generiamo il </a:t>
            </a:r>
            <a:r>
              <a:rPr lang="it-IT" sz="2400" dirty="0" err="1" smtClean="0"/>
              <a:t>bean</a:t>
            </a:r>
            <a:r>
              <a:rPr lang="it-IT" sz="2400" dirty="0" smtClean="0"/>
              <a:t> Controller e lo avviamo in un contesto di </a:t>
            </a:r>
            <a:r>
              <a:rPr lang="it-IT" sz="2400" dirty="0" err="1" smtClean="0"/>
              <a:t>Mock</a:t>
            </a:r>
            <a:endParaRPr lang="it-IT" sz="2400" dirty="0" smtClean="0"/>
          </a:p>
          <a:p>
            <a:pPr>
              <a:buFontTx/>
              <a:buChar char="-"/>
            </a:pPr>
            <a:endParaRPr lang="it-IT" sz="2400" dirty="0" smtClean="0"/>
          </a:p>
          <a:p>
            <a:pPr>
              <a:buFontTx/>
              <a:buChar char="-"/>
            </a:pPr>
            <a:r>
              <a:rPr lang="it-IT" sz="2400" dirty="0" smtClean="0"/>
              <a:t>Riga 26: generiamo una chiamata e verifichiamo </a:t>
            </a:r>
            <a:r>
              <a:rPr lang="it-IT" sz="2400" dirty="0" err="1" smtClean="0"/>
              <a:t>chee</a:t>
            </a:r>
            <a:r>
              <a:rPr lang="it-IT" sz="2400" dirty="0" smtClean="0"/>
              <a:t> la </a:t>
            </a:r>
            <a:r>
              <a:rPr lang="it-IT" sz="2400" dirty="0" err="1" smtClean="0"/>
              <a:t>view</a:t>
            </a:r>
            <a:r>
              <a:rPr lang="it-IT" sz="2400" dirty="0" smtClean="0"/>
              <a:t> restituita sia “home”</a:t>
            </a:r>
          </a:p>
        </p:txBody>
      </p:sp>
    </p:spTree>
    <p:extLst>
      <p:ext uri="{BB962C8B-B14F-4D97-AF65-F5344CB8AC3E}">
        <p14:creationId xmlns:p14="http://schemas.microsoft.com/office/powerpoint/2010/main" xmlns="" val="1143146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INPUT/OUTPUT PARAMETER</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5262979"/>
          </a:xfrm>
          <a:prstGeom prst="rect">
            <a:avLst/>
          </a:prstGeom>
          <a:noFill/>
        </p:spPr>
        <p:txBody>
          <a:bodyPr wrap="square" rtlCol="0">
            <a:spAutoFit/>
          </a:bodyPr>
          <a:lstStyle/>
          <a:p>
            <a:r>
              <a:rPr lang="it-IT" sz="2400" dirty="0" smtClean="0"/>
              <a:t>Molte applicazione permettono all’utente di inserire informazioni o richieste complesse. Con </a:t>
            </a:r>
            <a:r>
              <a:rPr lang="it-IT" sz="2400" dirty="0" err="1" smtClean="0"/>
              <a:t>Spring</a:t>
            </a:r>
            <a:r>
              <a:rPr lang="it-IT" sz="2400" dirty="0" smtClean="0"/>
              <a:t> è possibile gestire in modo veloce 3 tipologie di input:</a:t>
            </a:r>
            <a:endParaRPr lang="it-IT" sz="1400" dirty="0" smtClean="0"/>
          </a:p>
          <a:p>
            <a:pPr marL="457200" indent="-457200">
              <a:buFont typeface="+mj-lt"/>
              <a:buAutoNum type="arabicPeriod"/>
            </a:pPr>
            <a:r>
              <a:rPr lang="it-IT" sz="2400" dirty="0" smtClean="0"/>
              <a:t> </a:t>
            </a:r>
            <a:r>
              <a:rPr lang="it-IT" sz="2400" dirty="0" err="1" smtClean="0"/>
              <a:t>Query</a:t>
            </a:r>
            <a:r>
              <a:rPr lang="it-IT" sz="2400" dirty="0" smtClean="0"/>
              <a:t> </a:t>
            </a:r>
            <a:r>
              <a:rPr lang="it-IT" sz="2400" dirty="0" err="1" smtClean="0"/>
              <a:t>parameters</a:t>
            </a:r>
            <a:r>
              <a:rPr lang="it-IT" sz="2400" dirty="0" smtClean="0"/>
              <a:t>:</a:t>
            </a:r>
          </a:p>
          <a:p>
            <a:pPr marL="457200" indent="-457200"/>
            <a:r>
              <a:rPr lang="it-IT" sz="2400" dirty="0" smtClean="0"/>
              <a:t>		</a:t>
            </a:r>
            <a:r>
              <a:rPr lang="it-IT" sz="2400" dirty="0" smtClean="0"/>
              <a:t>Parametri inviati tramite URI:  http://url/users</a:t>
            </a:r>
            <a:r>
              <a:rPr lang="it-IT" sz="2400" b="1" dirty="0" smtClean="0"/>
              <a:t>?count=3  </a:t>
            </a:r>
            <a:r>
              <a:rPr lang="it-IT" sz="2400" dirty="0" smtClean="0"/>
              <a:t>- Parametri inviati 	in chiaro tramite URI, permettendo l’invio di più parametri</a:t>
            </a:r>
            <a:r>
              <a:rPr lang="it-IT" sz="2400" b="1" dirty="0" smtClean="0"/>
              <a:t>  </a:t>
            </a:r>
          </a:p>
          <a:p>
            <a:pPr marL="457200" indent="-457200">
              <a:buFont typeface="+mj-lt"/>
              <a:buAutoNum type="arabicPeriod"/>
            </a:pPr>
            <a:r>
              <a:rPr lang="it-IT" sz="2400" dirty="0" smtClean="0"/>
              <a:t> </a:t>
            </a:r>
            <a:r>
              <a:rPr lang="it-IT" sz="2400" dirty="0" err="1" smtClean="0"/>
              <a:t>Form</a:t>
            </a:r>
            <a:r>
              <a:rPr lang="it-IT" sz="2400" dirty="0" smtClean="0"/>
              <a:t> </a:t>
            </a:r>
            <a:r>
              <a:rPr lang="it-IT" sz="2400" dirty="0" err="1" smtClean="0"/>
              <a:t>parmeters</a:t>
            </a:r>
            <a:r>
              <a:rPr lang="it-IT" sz="2400" dirty="0" smtClean="0"/>
              <a:t>:</a:t>
            </a:r>
          </a:p>
          <a:p>
            <a:pPr marL="896938" lvl="2">
              <a:tabLst>
                <a:tab pos="896938" algn="l"/>
              </a:tabLst>
            </a:pPr>
            <a:r>
              <a:rPr lang="it-IT" sz="2400" dirty="0" smtClean="0"/>
              <a:t>I parametri vengono inseriti tramite </a:t>
            </a:r>
            <a:r>
              <a:rPr lang="it-IT" sz="2400" dirty="0" err="1" smtClean="0"/>
              <a:t>form</a:t>
            </a:r>
            <a:r>
              <a:rPr lang="it-IT" sz="2400" dirty="0" smtClean="0"/>
              <a:t> e vengono passati tramite il corpo della richiesta – </a:t>
            </a:r>
            <a:r>
              <a:rPr lang="it-IT" sz="2400" dirty="0" err="1" smtClean="0"/>
              <a:t>Mapping</a:t>
            </a:r>
            <a:r>
              <a:rPr lang="it-IT" sz="2400" dirty="0" smtClean="0"/>
              <a:t> automatico tra i parametri e le variabili dell’oggetto del  modello che si passa.</a:t>
            </a:r>
          </a:p>
          <a:p>
            <a:pPr marL="457200" indent="-457200">
              <a:buFont typeface="+mj-lt"/>
              <a:buAutoNum type="arabicPeriod"/>
            </a:pPr>
            <a:r>
              <a:rPr lang="it-IT" sz="2400" dirty="0" smtClean="0"/>
              <a:t> </a:t>
            </a:r>
            <a:r>
              <a:rPr lang="it-IT" sz="2400" dirty="0" err="1" smtClean="0"/>
              <a:t>Path</a:t>
            </a:r>
            <a:r>
              <a:rPr lang="it-IT" sz="2400" dirty="0" smtClean="0"/>
              <a:t> </a:t>
            </a:r>
            <a:r>
              <a:rPr lang="it-IT" sz="2400" dirty="0" err="1" smtClean="0"/>
              <a:t>variables</a:t>
            </a:r>
            <a:r>
              <a:rPr lang="it-IT" sz="2400" dirty="0" smtClean="0"/>
              <a:t>:</a:t>
            </a:r>
          </a:p>
          <a:p>
            <a:pPr marL="982663" lvl="2" indent="-68263"/>
            <a:r>
              <a:rPr lang="it-IT" sz="2400" dirty="0" smtClean="0"/>
              <a:t>Parametro di </a:t>
            </a:r>
            <a:r>
              <a:rPr lang="it-IT" sz="2400" dirty="0" err="1" smtClean="0"/>
              <a:t>query</a:t>
            </a:r>
            <a:r>
              <a:rPr lang="it-IT" sz="2400" dirty="0" smtClean="0"/>
              <a:t> inviato tramite URI: http://url</a:t>
            </a:r>
            <a:r>
              <a:rPr lang="it-IT" sz="2400" dirty="0" smtClean="0"/>
              <a:t>/users/Claudio  (si invia direttamente il valore senza specificare il nome del parametro) – Utile quando si richiede un operazione di GET e si passa come input l’identificativo univoco di quella risorsa</a:t>
            </a:r>
            <a:endParaRPr lang="it-IT" sz="2400" dirty="0" smtClean="0"/>
          </a:p>
        </p:txBody>
      </p:sp>
    </p:spTree>
    <p:extLst>
      <p:ext uri="{BB962C8B-B14F-4D97-AF65-F5344CB8AC3E}">
        <p14:creationId xmlns:p14="http://schemas.microsoft.com/office/powerpoint/2010/main" xmlns="" val="2632412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ABILITARE SPRING MVC</a:t>
            </a:r>
            <a:endParaRPr lang="it-IT" sz="3200" b="1" dirty="0">
              <a:solidFill>
                <a:prstClr val="black"/>
              </a:solidFill>
            </a:endParaRPr>
          </a:p>
        </p:txBody>
      </p:sp>
      <p:sp>
        <p:nvSpPr>
          <p:cNvPr id="3" name="CasellaDiTesto 2"/>
          <p:cNvSpPr txBox="1"/>
          <p:nvPr/>
        </p:nvSpPr>
        <p:spPr>
          <a:xfrm>
            <a:off x="2315497" y="2566219"/>
            <a:ext cx="7165103" cy="2308324"/>
          </a:xfrm>
          <a:prstGeom prst="rect">
            <a:avLst/>
          </a:prstGeom>
          <a:noFill/>
        </p:spPr>
        <p:txBody>
          <a:bodyPr wrap="none" rtlCol="0">
            <a:spAutoFit/>
          </a:bodyPr>
          <a:lstStyle/>
          <a:p>
            <a:r>
              <a:rPr lang="it-IT" smtClean="0">
                <a:solidFill>
                  <a:prstClr val="black"/>
                </a:solidFill>
              </a:rPr>
              <a:t>CONTINUA DA PAGINA 27 DEGLI APPUNTI</a:t>
            </a:r>
          </a:p>
          <a:p>
            <a:endParaRPr lang="it-IT" smtClean="0">
              <a:solidFill>
                <a:prstClr val="black"/>
              </a:solidFill>
            </a:endParaRPr>
          </a:p>
          <a:p>
            <a:r>
              <a:rPr lang="it-IT" dirty="0" smtClean="0">
                <a:solidFill>
                  <a:prstClr val="black"/>
                </a:solidFill>
              </a:rPr>
              <a:t>Lista </a:t>
            </a:r>
            <a:r>
              <a:rPr lang="it-IT" dirty="0" smtClean="0">
                <a:solidFill>
                  <a:prstClr val="black"/>
                </a:solidFill>
              </a:rPr>
              <a:t>di slide con principali oggetti e </a:t>
            </a:r>
            <a:r>
              <a:rPr lang="it-IT" dirty="0" err="1" smtClean="0">
                <a:solidFill>
                  <a:prstClr val="black"/>
                </a:solidFill>
              </a:rPr>
              <a:t>descirizone</a:t>
            </a:r>
            <a:r>
              <a:rPr lang="it-IT" dirty="0" smtClean="0">
                <a:solidFill>
                  <a:prstClr val="black"/>
                </a:solidFill>
              </a:rPr>
              <a:t> del codice ESEMPIO BASE ,</a:t>
            </a:r>
          </a:p>
          <a:p>
            <a:r>
              <a:rPr lang="it-IT" dirty="0" smtClean="0">
                <a:solidFill>
                  <a:prstClr val="black"/>
                </a:solidFill>
              </a:rPr>
              <a:t>Ultima slide richiamo agli </a:t>
            </a:r>
            <a:r>
              <a:rPr lang="it-IT" dirty="0" err="1" smtClean="0">
                <a:solidFill>
                  <a:prstClr val="black"/>
                </a:solidFill>
              </a:rPr>
              <a:t>unit</a:t>
            </a:r>
            <a:r>
              <a:rPr lang="it-IT" dirty="0" smtClean="0">
                <a:solidFill>
                  <a:prstClr val="black"/>
                </a:solidFill>
              </a:rPr>
              <a:t> test di </a:t>
            </a:r>
            <a:r>
              <a:rPr lang="it-IT" dirty="0" err="1" smtClean="0">
                <a:solidFill>
                  <a:prstClr val="black"/>
                </a:solidFill>
              </a:rPr>
              <a:t>mvc</a:t>
            </a:r>
            <a:r>
              <a:rPr lang="it-IT" dirty="0" smtClean="0">
                <a:solidFill>
                  <a:prstClr val="black"/>
                </a:solidFill>
              </a:rPr>
              <a:t> (controller)</a:t>
            </a:r>
          </a:p>
          <a:p>
            <a:r>
              <a:rPr lang="it-IT" dirty="0" smtClean="0">
                <a:solidFill>
                  <a:prstClr val="black"/>
                </a:solidFill>
              </a:rPr>
              <a:t>	</a:t>
            </a:r>
          </a:p>
          <a:p>
            <a:endParaRPr lang="it-IT" dirty="0">
              <a:solidFill>
                <a:prstClr val="black"/>
              </a:solidFill>
            </a:endParaRPr>
          </a:p>
          <a:p>
            <a:r>
              <a:rPr lang="it-IT" dirty="0" smtClean="0">
                <a:solidFill>
                  <a:prstClr val="black"/>
                </a:solidFill>
              </a:rPr>
              <a:t>(CODICE GIA PRONTO PER IL TUTORIAL)</a:t>
            </a:r>
          </a:p>
          <a:p>
            <a:pPr marL="285750" indent="-285750">
              <a:buFontTx/>
              <a:buChar char="-"/>
            </a:pPr>
            <a:endParaRPr lang="it-IT" dirty="0">
              <a:solidFill>
                <a:prstClr val="black"/>
              </a:solidFill>
            </a:endParaRPr>
          </a:p>
        </p:txBody>
      </p:sp>
    </p:spTree>
    <p:extLst>
      <p:ext uri="{BB962C8B-B14F-4D97-AF65-F5344CB8AC3E}">
        <p14:creationId xmlns:p14="http://schemas.microsoft.com/office/powerpoint/2010/main" xmlns="" val="3379396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41540" y="215660"/>
            <a:ext cx="8143335" cy="923330"/>
          </a:xfrm>
          <a:prstGeom prst="rect">
            <a:avLst/>
          </a:prstGeom>
          <a:noFill/>
        </p:spPr>
        <p:txBody>
          <a:bodyPr wrap="square" rtlCol="0">
            <a:spAutoFit/>
          </a:bodyPr>
          <a:lstStyle/>
          <a:p>
            <a:r>
              <a:rPr lang="it-IT" dirty="0" smtClean="0"/>
              <a:t>EXTRA E SVILUPPI FUTURI</a:t>
            </a:r>
          </a:p>
          <a:p>
            <a:pPr marL="285750" indent="-285750">
              <a:buFontTx/>
              <a:buChar char="-"/>
            </a:pPr>
            <a:r>
              <a:rPr lang="it-IT" dirty="0" smtClean="0"/>
              <a:t>Programmazione ad aspetti</a:t>
            </a:r>
          </a:p>
          <a:p>
            <a:pPr marL="285750" indent="-285750">
              <a:buFontTx/>
              <a:buChar char="-"/>
            </a:pPr>
            <a:r>
              <a:rPr lang="it-IT" dirty="0" smtClean="0"/>
              <a:t>Unit test con DB in </a:t>
            </a:r>
            <a:r>
              <a:rPr lang="it-IT" dirty="0" err="1" smtClean="0"/>
              <a:t>memory</a:t>
            </a:r>
            <a:endParaRPr lang="it-IT" dirty="0"/>
          </a:p>
        </p:txBody>
      </p:sp>
    </p:spTree>
    <p:extLst>
      <p:ext uri="{BB962C8B-B14F-4D97-AF65-F5344CB8AC3E}">
        <p14:creationId xmlns:p14="http://schemas.microsoft.com/office/powerpoint/2010/main" xmlns="" val="3518210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OBBIETTIVO SPRING</a:t>
            </a:r>
            <a:endParaRPr lang="it-IT" sz="3200" b="1" dirty="0">
              <a:solidFill>
                <a:prstClr val="black"/>
              </a:solidFill>
            </a:endParaRPr>
          </a:p>
        </p:txBody>
      </p:sp>
      <p:sp>
        <p:nvSpPr>
          <p:cNvPr id="4" name="CasellaDiTesto 3"/>
          <p:cNvSpPr txBox="1"/>
          <p:nvPr/>
        </p:nvSpPr>
        <p:spPr>
          <a:xfrm>
            <a:off x="2035792" y="1198143"/>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SEMPLIFICARE LO SVILUPPO JAVA</a:t>
            </a:r>
            <a:endParaRPr lang="it-IT" sz="3600" b="1" dirty="0">
              <a:solidFill>
                <a:prstClr val="black"/>
              </a:solidFill>
            </a:endParaRPr>
          </a:p>
        </p:txBody>
      </p:sp>
      <p:sp>
        <p:nvSpPr>
          <p:cNvPr id="3" name="CasellaDiTesto 2"/>
          <p:cNvSpPr txBox="1"/>
          <p:nvPr/>
        </p:nvSpPr>
        <p:spPr>
          <a:xfrm>
            <a:off x="1644703" y="3543338"/>
            <a:ext cx="8902595" cy="2215991"/>
          </a:xfrm>
          <a:prstGeom prst="rect">
            <a:avLst/>
          </a:prstGeom>
          <a:noFill/>
        </p:spPr>
        <p:txBody>
          <a:bodyPr wrap="square" rtlCol="0">
            <a:spAutoFit/>
          </a:bodyPr>
          <a:lstStyle/>
          <a:p>
            <a:pPr marL="342900" indent="-342900" fontAlgn="base">
              <a:buFont typeface="+mj-lt"/>
              <a:buAutoNum type="arabicPeriod"/>
            </a:pPr>
            <a:r>
              <a:rPr lang="en-US" sz="2400" dirty="0" smtClean="0"/>
              <a:t>Integrazione </a:t>
            </a:r>
            <a:r>
              <a:rPr lang="en-US" sz="2400" dirty="0" err="1" smtClean="0"/>
              <a:t>di</a:t>
            </a:r>
            <a:r>
              <a:rPr lang="en-US" sz="2400" dirty="0" smtClean="0"/>
              <a:t> Spring </a:t>
            </a:r>
            <a:r>
              <a:rPr lang="en-US" sz="2400" dirty="0" err="1" smtClean="0"/>
              <a:t>sul</a:t>
            </a:r>
            <a:r>
              <a:rPr lang="en-US" sz="2400" dirty="0" smtClean="0"/>
              <a:t> </a:t>
            </a:r>
            <a:r>
              <a:rPr lang="en-US" sz="2400" dirty="0" err="1" smtClean="0"/>
              <a:t>codice</a:t>
            </a:r>
            <a:r>
              <a:rPr lang="en-US" sz="2400" dirty="0" smtClean="0"/>
              <a:t> </a:t>
            </a:r>
            <a:r>
              <a:rPr lang="en-US" sz="2400" dirty="0" err="1" smtClean="0"/>
              <a:t>da</a:t>
            </a:r>
            <a:r>
              <a:rPr lang="en-US" sz="2400" dirty="0" smtClean="0"/>
              <a:t> </a:t>
            </a:r>
            <a:r>
              <a:rPr lang="en-US" sz="2400" dirty="0" err="1" smtClean="0"/>
              <a:t>produrre</a:t>
            </a:r>
            <a:r>
              <a:rPr lang="en-US" sz="2400" dirty="0" smtClean="0"/>
              <a:t> agile e </a:t>
            </a:r>
            <a:r>
              <a:rPr lang="en-US" sz="2400" dirty="0" err="1" smtClean="0"/>
              <a:t>poco</a:t>
            </a:r>
            <a:r>
              <a:rPr lang="en-US" sz="2400" dirty="0" smtClean="0"/>
              <a:t> </a:t>
            </a:r>
            <a:r>
              <a:rPr lang="en-US" sz="2400" dirty="0" err="1" smtClean="0"/>
              <a:t>invasiva</a:t>
            </a:r>
            <a:r>
              <a:rPr lang="en-US" sz="2400" dirty="0" smtClean="0"/>
              <a:t> </a:t>
            </a:r>
            <a:endParaRPr lang="en-US" sz="2400" dirty="0"/>
          </a:p>
          <a:p>
            <a:pPr marL="342900" indent="-342900" fontAlgn="base">
              <a:buFont typeface="+mj-lt"/>
              <a:buAutoNum type="arabicPeriod"/>
            </a:pPr>
            <a:r>
              <a:rPr lang="en-US" sz="2400" dirty="0" smtClean="0"/>
              <a:t>Basso </a:t>
            </a:r>
            <a:r>
              <a:rPr lang="en-US" sz="2400" dirty="0" err="1" smtClean="0"/>
              <a:t>accoppiamento</a:t>
            </a:r>
            <a:r>
              <a:rPr lang="en-US" sz="2400" dirty="0" smtClean="0"/>
              <a:t> </a:t>
            </a:r>
            <a:r>
              <a:rPr lang="en-US" sz="2400" dirty="0" err="1" smtClean="0"/>
              <a:t>tramite</a:t>
            </a:r>
            <a:r>
              <a:rPr lang="en-US" sz="2400" dirty="0" smtClean="0"/>
              <a:t> DI </a:t>
            </a:r>
            <a:r>
              <a:rPr lang="en-US" sz="2400" dirty="0" err="1" smtClean="0"/>
              <a:t>ed</a:t>
            </a:r>
            <a:r>
              <a:rPr lang="en-US" sz="2400" dirty="0" smtClean="0"/>
              <a:t> </a:t>
            </a:r>
            <a:r>
              <a:rPr lang="en-US" sz="2400" dirty="0" err="1" smtClean="0"/>
              <a:t>Interfacce</a:t>
            </a:r>
            <a:endParaRPr lang="en-US" sz="2400" dirty="0"/>
          </a:p>
          <a:p>
            <a:pPr marL="342900" indent="-342900" fontAlgn="base">
              <a:buFont typeface="+mj-lt"/>
              <a:buAutoNum type="arabicPeriod"/>
            </a:pPr>
            <a:r>
              <a:rPr lang="en-US" sz="2400" dirty="0" err="1" smtClean="0"/>
              <a:t>Programmazione</a:t>
            </a:r>
            <a:r>
              <a:rPr lang="en-US" sz="2400" dirty="0" smtClean="0"/>
              <a:t> </a:t>
            </a:r>
            <a:r>
              <a:rPr lang="en-US" sz="2400" dirty="0" err="1" smtClean="0"/>
              <a:t>dichiarativa</a:t>
            </a:r>
            <a:r>
              <a:rPr lang="en-US" sz="2400" dirty="0" smtClean="0"/>
              <a:t> </a:t>
            </a:r>
            <a:r>
              <a:rPr lang="en-US" sz="2400" dirty="0" err="1" smtClean="0"/>
              <a:t>attraverso</a:t>
            </a:r>
            <a:r>
              <a:rPr lang="en-US" sz="2400" dirty="0" smtClean="0"/>
              <a:t> </a:t>
            </a:r>
            <a:r>
              <a:rPr lang="en-US" sz="2400" dirty="0" err="1" smtClean="0"/>
              <a:t>aspetti</a:t>
            </a:r>
            <a:r>
              <a:rPr lang="en-US" sz="2400" dirty="0" smtClean="0"/>
              <a:t> e </a:t>
            </a:r>
            <a:r>
              <a:rPr lang="en-US" sz="2400" dirty="0" err="1" smtClean="0"/>
              <a:t>convenzioni</a:t>
            </a:r>
            <a:r>
              <a:rPr lang="en-US" sz="2400" dirty="0" smtClean="0"/>
              <a:t> </a:t>
            </a:r>
            <a:r>
              <a:rPr lang="en-US" sz="2400" dirty="0" err="1" smtClean="0"/>
              <a:t>comuni</a:t>
            </a:r>
            <a:endParaRPr lang="en-US" sz="2400" dirty="0"/>
          </a:p>
          <a:p>
            <a:pPr marL="342900" indent="-342900" fontAlgn="base">
              <a:buFont typeface="+mj-lt"/>
              <a:buAutoNum type="arabicPeriod"/>
            </a:pPr>
            <a:r>
              <a:rPr lang="en-US" sz="2400" dirty="0" err="1" smtClean="0"/>
              <a:t>Eliminazione</a:t>
            </a:r>
            <a:r>
              <a:rPr lang="en-US" sz="2400" dirty="0" smtClean="0"/>
              <a:t> </a:t>
            </a:r>
            <a:r>
              <a:rPr lang="en-US" sz="2400" dirty="0" err="1" smtClean="0"/>
              <a:t>duplicazione</a:t>
            </a:r>
            <a:r>
              <a:rPr lang="en-US" sz="2400" dirty="0" smtClean="0"/>
              <a:t> di </a:t>
            </a:r>
            <a:r>
              <a:rPr lang="en-US" sz="2400" dirty="0" err="1" smtClean="0"/>
              <a:t>codice</a:t>
            </a:r>
            <a:r>
              <a:rPr lang="en-US" sz="2400" dirty="0" smtClean="0"/>
              <a:t> </a:t>
            </a:r>
            <a:r>
              <a:rPr lang="en-US" sz="2400" dirty="0" err="1" smtClean="0"/>
              <a:t>tramite</a:t>
            </a:r>
            <a:r>
              <a:rPr lang="en-US" sz="2400" dirty="0" smtClean="0"/>
              <a:t> </a:t>
            </a:r>
            <a:r>
              <a:rPr lang="en-US" sz="2400" dirty="0" err="1" smtClean="0"/>
              <a:t>aspetti</a:t>
            </a:r>
            <a:r>
              <a:rPr lang="en-US" sz="2400" dirty="0" smtClean="0"/>
              <a:t> e templates</a:t>
            </a:r>
            <a:endParaRPr lang="en-US" sz="2400" dirty="0"/>
          </a:p>
          <a:p>
            <a:endParaRPr lang="it-IT" dirty="0"/>
          </a:p>
        </p:txBody>
      </p:sp>
      <p:sp>
        <p:nvSpPr>
          <p:cNvPr id="7" name="CasellaDiTesto 6"/>
          <p:cNvSpPr txBox="1"/>
          <p:nvPr/>
        </p:nvSpPr>
        <p:spPr>
          <a:xfrm>
            <a:off x="5448869" y="2932925"/>
            <a:ext cx="1294263" cy="461665"/>
          </a:xfrm>
          <a:prstGeom prst="rect">
            <a:avLst/>
          </a:prstGeom>
          <a:noFill/>
        </p:spPr>
        <p:txBody>
          <a:bodyPr wrap="square" rtlCol="0">
            <a:spAutoFit/>
          </a:bodyPr>
          <a:lstStyle/>
          <a:p>
            <a:pPr algn="ctr"/>
            <a:r>
              <a:rPr lang="it-IT" sz="2400" dirty="0"/>
              <a:t>Tramite:</a:t>
            </a:r>
          </a:p>
        </p:txBody>
      </p:sp>
      <p:sp>
        <p:nvSpPr>
          <p:cNvPr id="6" name="CasellaDiTesto 5"/>
          <p:cNvSpPr txBox="1"/>
          <p:nvPr/>
        </p:nvSpPr>
        <p:spPr>
          <a:xfrm>
            <a:off x="2055460" y="1969959"/>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AUMENTARE LA QUALITA’ DEL CODICE</a:t>
            </a:r>
          </a:p>
        </p:txBody>
      </p:sp>
    </p:spTree>
    <p:extLst>
      <p:ext uri="{BB962C8B-B14F-4D97-AF65-F5344CB8AC3E}">
        <p14:creationId xmlns:p14="http://schemas.microsoft.com/office/powerpoint/2010/main" xmlns="" val="22494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a:solidFill>
                  <a:prstClr val="black"/>
                </a:solidFill>
              </a:rPr>
              <a:t>Basso accoppiamento </a:t>
            </a:r>
          </a:p>
        </p:txBody>
      </p:sp>
      <p:sp>
        <p:nvSpPr>
          <p:cNvPr id="6" name="CasellaDiTesto 5"/>
          <p:cNvSpPr txBox="1"/>
          <p:nvPr/>
        </p:nvSpPr>
        <p:spPr>
          <a:xfrm>
            <a:off x="996287" y="1351128"/>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Spring </a:t>
            </a:r>
            <a:r>
              <a:rPr lang="en-US" sz="2400" dirty="0" err="1" smtClean="0"/>
              <a:t>gestisce</a:t>
            </a:r>
            <a:r>
              <a:rPr lang="en-US" sz="2400" dirty="0" smtClean="0"/>
              <a:t> </a:t>
            </a:r>
            <a:r>
              <a:rPr lang="en-US" sz="2400" dirty="0" err="1" smtClean="0"/>
              <a:t>i</a:t>
            </a:r>
            <a:r>
              <a:rPr lang="en-US" sz="2400" dirty="0" smtClean="0"/>
              <a:t> Beans e le </a:t>
            </a:r>
            <a:r>
              <a:rPr lang="en-US" sz="2400" dirty="0" err="1" smtClean="0"/>
              <a:t>loro</a:t>
            </a:r>
            <a:r>
              <a:rPr lang="en-US" sz="2400" dirty="0" smtClean="0"/>
              <a:t> </a:t>
            </a:r>
            <a:r>
              <a:rPr lang="en-US" sz="2400" dirty="0" err="1" smtClean="0"/>
              <a:t>relazioni</a:t>
            </a:r>
            <a:r>
              <a:rPr lang="en-US" sz="2400" dirty="0" smtClean="0"/>
              <a:t> </a:t>
            </a:r>
            <a:r>
              <a:rPr lang="en-US" sz="2400" dirty="0" err="1" smtClean="0"/>
              <a:t>tramite</a:t>
            </a:r>
            <a:r>
              <a:rPr lang="en-US" sz="2400" dirty="0" smtClean="0"/>
              <a:t> </a:t>
            </a:r>
            <a:r>
              <a:rPr lang="en-US" sz="2400" b="1" i="1" u="sng" dirty="0" smtClean="0"/>
              <a:t>Dependency Injection </a:t>
            </a:r>
            <a:r>
              <a:rPr lang="en-US" sz="2400" dirty="0" smtClean="0"/>
              <a:t>al fine di </a:t>
            </a:r>
            <a:r>
              <a:rPr lang="en-US" sz="2400" dirty="0" err="1" smtClean="0"/>
              <a:t>produrre</a:t>
            </a:r>
            <a:r>
              <a:rPr lang="en-US" sz="2400" dirty="0" smtClean="0"/>
              <a:t> </a:t>
            </a:r>
            <a:r>
              <a:rPr lang="en-US" sz="2400" dirty="0" err="1" smtClean="0"/>
              <a:t>codice</a:t>
            </a:r>
            <a:r>
              <a:rPr lang="en-US" sz="2400" dirty="0" smtClean="0"/>
              <a:t> </a:t>
            </a:r>
            <a:r>
              <a:rPr lang="en-US" sz="2400" dirty="0" err="1" smtClean="0"/>
              <a:t>più</a:t>
            </a:r>
            <a:r>
              <a:rPr lang="en-US" sz="2400" dirty="0" smtClean="0"/>
              <a:t> facile da </a:t>
            </a:r>
            <a:r>
              <a:rPr lang="en-US" sz="2400" dirty="0" err="1" smtClean="0"/>
              <a:t>leggere</a:t>
            </a:r>
            <a:r>
              <a:rPr lang="en-US" sz="2400" dirty="0" smtClean="0"/>
              <a:t>, da </a:t>
            </a:r>
            <a:r>
              <a:rPr lang="en-US" sz="2400" dirty="0" err="1" smtClean="0"/>
              <a:t>mantenere</a:t>
            </a:r>
            <a:r>
              <a:rPr lang="en-US" sz="2400" dirty="0" smtClean="0"/>
              <a:t> e da </a:t>
            </a:r>
            <a:r>
              <a:rPr lang="en-US" sz="2400" dirty="0" err="1" smtClean="0"/>
              <a:t>testare</a:t>
            </a:r>
            <a:r>
              <a:rPr lang="en-US" sz="2400" b="1" i="1" u="sng" dirty="0" smtClean="0"/>
              <a:t>:</a:t>
            </a:r>
          </a:p>
          <a:p>
            <a:pPr marL="800100" lvl="1" indent="-342900">
              <a:buFont typeface="Courier New" panose="02070309020205020404" pitchFamily="49" charset="0"/>
              <a:buChar char="o"/>
            </a:pPr>
            <a:r>
              <a:rPr lang="en-US" sz="2400" dirty="0" smtClean="0"/>
              <a:t> La Dependency Injection è </a:t>
            </a:r>
            <a:r>
              <a:rPr lang="en-US" sz="2400" dirty="0" err="1" smtClean="0"/>
              <a:t>una</a:t>
            </a:r>
            <a:r>
              <a:rPr lang="en-US" sz="2400" dirty="0" smtClean="0"/>
              <a:t> forma di </a:t>
            </a:r>
            <a:r>
              <a:rPr lang="en-US" sz="2400" dirty="0" err="1" smtClean="0"/>
              <a:t>IoC</a:t>
            </a:r>
            <a:r>
              <a:rPr lang="en-US" sz="2400" dirty="0" smtClean="0"/>
              <a:t>, dove le </a:t>
            </a:r>
            <a:r>
              <a:rPr lang="en-US" sz="2400" dirty="0" err="1" smtClean="0"/>
              <a:t>dipendenze</a:t>
            </a:r>
            <a:r>
              <a:rPr lang="en-US" sz="2400" dirty="0" smtClean="0"/>
              <a:t> </a:t>
            </a:r>
            <a:r>
              <a:rPr lang="en-US" sz="2400" dirty="0" err="1" smtClean="0"/>
              <a:t>tra</a:t>
            </a:r>
            <a:r>
              <a:rPr lang="en-US" sz="2400" dirty="0" smtClean="0"/>
              <a:t> </a:t>
            </a:r>
            <a:r>
              <a:rPr lang="en-US" sz="2400" dirty="0" err="1" smtClean="0"/>
              <a:t>oggetti</a:t>
            </a:r>
            <a:r>
              <a:rPr lang="en-US" sz="2400" dirty="0" smtClean="0"/>
              <a:t> non </a:t>
            </a:r>
            <a:r>
              <a:rPr lang="en-US" sz="2400" dirty="0" err="1" smtClean="0"/>
              <a:t>vengono</a:t>
            </a:r>
            <a:r>
              <a:rPr lang="en-US" sz="2400" dirty="0" smtClean="0"/>
              <a:t> </a:t>
            </a:r>
            <a:r>
              <a:rPr lang="en-US" sz="2400" dirty="0" err="1" smtClean="0"/>
              <a:t>gestite</a:t>
            </a:r>
            <a:r>
              <a:rPr lang="en-US" sz="2400" dirty="0" smtClean="0"/>
              <a:t> </a:t>
            </a:r>
            <a:r>
              <a:rPr lang="en-US" sz="2400" dirty="0" err="1" smtClean="0"/>
              <a:t>internamente</a:t>
            </a:r>
            <a:r>
              <a:rPr lang="en-US" sz="2400" dirty="0" smtClean="0"/>
              <a:t> </a:t>
            </a:r>
            <a:r>
              <a:rPr lang="en-US" sz="2400" dirty="0" err="1" smtClean="0"/>
              <a:t>alla</a:t>
            </a:r>
            <a:r>
              <a:rPr lang="en-US" sz="2400" dirty="0" smtClean="0"/>
              <a:t> </a:t>
            </a:r>
            <a:r>
              <a:rPr lang="en-US" sz="2400" dirty="0" err="1" smtClean="0"/>
              <a:t>classe</a:t>
            </a:r>
            <a:r>
              <a:rPr lang="en-US" sz="2400" dirty="0" smtClean="0"/>
              <a:t>, ma </a:t>
            </a:r>
            <a:r>
              <a:rPr lang="en-US" sz="2400" dirty="0" err="1" smtClean="0"/>
              <a:t>vengono</a:t>
            </a:r>
            <a:r>
              <a:rPr lang="en-US" sz="2400" dirty="0" smtClean="0"/>
              <a:t> </a:t>
            </a:r>
            <a:r>
              <a:rPr lang="en-US" sz="2400" dirty="0" err="1" smtClean="0"/>
              <a:t>configurate</a:t>
            </a:r>
            <a:r>
              <a:rPr lang="en-US" sz="2400" dirty="0" smtClean="0"/>
              <a:t> </a:t>
            </a:r>
            <a:r>
              <a:rPr lang="en-US" sz="2400" dirty="0" err="1" smtClean="0"/>
              <a:t>tramite</a:t>
            </a:r>
            <a:r>
              <a:rPr lang="en-US" sz="2400" dirty="0" smtClean="0"/>
              <a:t> </a:t>
            </a:r>
            <a:r>
              <a:rPr lang="en-US" sz="2400" dirty="0" err="1" smtClean="0"/>
              <a:t>costruttori</a:t>
            </a:r>
            <a:r>
              <a:rPr lang="en-US" sz="2400" dirty="0" smtClean="0"/>
              <a:t>/</a:t>
            </a:r>
            <a:r>
              <a:rPr lang="en-US" sz="2400" dirty="0" err="1" smtClean="0"/>
              <a:t>metodi</a:t>
            </a:r>
            <a:r>
              <a:rPr lang="en-US" sz="2400" dirty="0" smtClean="0"/>
              <a:t>/</a:t>
            </a:r>
            <a:r>
              <a:rPr lang="en-US" sz="2400" dirty="0" err="1" smtClean="0"/>
              <a:t>servizi</a:t>
            </a:r>
            <a:r>
              <a:rPr lang="en-US" sz="2400" dirty="0" smtClean="0"/>
              <a:t> look-up. </a:t>
            </a:r>
            <a:endParaRPr lang="it-IT" sz="2400" dirty="0"/>
          </a:p>
        </p:txBody>
      </p:sp>
      <p:grpSp>
        <p:nvGrpSpPr>
          <p:cNvPr id="11" name="Gruppo 10"/>
          <p:cNvGrpSpPr/>
          <p:nvPr/>
        </p:nvGrpSpPr>
        <p:grpSpPr>
          <a:xfrm>
            <a:off x="1896582" y="3311935"/>
            <a:ext cx="8398836" cy="2965501"/>
            <a:chOff x="1769807" y="3311935"/>
            <a:chExt cx="8398836" cy="2965501"/>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01709" y="3311935"/>
              <a:ext cx="3366934" cy="2923916"/>
            </a:xfrm>
            <a:prstGeom prst="rect">
              <a:avLst/>
            </a:prstGeom>
            <a:noFill/>
            <a:ln w="9525">
              <a:noFill/>
              <a:miter lim="800000"/>
              <a:headEnd/>
              <a:tailEnd/>
            </a:ln>
          </p:spPr>
        </p:pic>
        <p:grpSp>
          <p:nvGrpSpPr>
            <p:cNvPr id="10" name="Gruppo 9"/>
            <p:cNvGrpSpPr/>
            <p:nvPr/>
          </p:nvGrpSpPr>
          <p:grpSpPr>
            <a:xfrm>
              <a:off x="1769807" y="3353261"/>
              <a:ext cx="3438525" cy="2924175"/>
              <a:chOff x="1769807" y="3353261"/>
              <a:chExt cx="3438525" cy="2924175"/>
            </a:xfrm>
          </p:grpSpPr>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9807" y="3353261"/>
                <a:ext cx="3438525" cy="2924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rot="20309286">
                <a:off x="2986087" y="4105889"/>
                <a:ext cx="733425" cy="2095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1323755">
                <a:off x="3203013" y="5035955"/>
                <a:ext cx="771525" cy="266700"/>
              </a:xfrm>
              <a:prstGeom prst="rect">
                <a:avLst/>
              </a:prstGeom>
              <a:noFill/>
              <a:ln w="9525">
                <a:noFill/>
                <a:miter lim="800000"/>
                <a:headEnd/>
                <a:tailEnd/>
              </a:ln>
            </p:spPr>
          </p:pic>
        </p:grpSp>
      </p:grpSp>
      <p:sp>
        <p:nvSpPr>
          <p:cNvPr id="12" name="CasellaDiTesto 11"/>
          <p:cNvSpPr txBox="1"/>
          <p:nvPr/>
        </p:nvSpPr>
        <p:spPr>
          <a:xfrm>
            <a:off x="1389129" y="3984558"/>
            <a:ext cx="867366" cy="1569660"/>
          </a:xfrm>
          <a:prstGeom prst="rect">
            <a:avLst/>
          </a:prstGeom>
          <a:noFill/>
        </p:spPr>
        <p:txBody>
          <a:bodyPr wrap="square" rtlCol="0">
            <a:spAutoFit/>
          </a:bodyPr>
          <a:lstStyle/>
          <a:p>
            <a:pPr algn="ctr"/>
            <a:r>
              <a:rPr lang="it-IT" sz="3200" b="1" dirty="0" smtClean="0">
                <a:solidFill>
                  <a:prstClr val="black"/>
                </a:solidFill>
              </a:rPr>
              <a:t>O</a:t>
            </a:r>
          </a:p>
          <a:p>
            <a:pPr algn="ctr"/>
            <a:r>
              <a:rPr lang="it-IT" sz="3200" b="1" dirty="0" smtClean="0">
                <a:solidFill>
                  <a:prstClr val="black"/>
                </a:solidFill>
              </a:rPr>
              <a:t>L</a:t>
            </a:r>
          </a:p>
          <a:p>
            <a:pPr algn="ctr"/>
            <a:r>
              <a:rPr lang="it-IT" sz="3200" b="1" dirty="0" smtClean="0">
                <a:solidFill>
                  <a:prstClr val="black"/>
                </a:solidFill>
              </a:rPr>
              <a:t>D</a:t>
            </a:r>
            <a:endParaRPr lang="it-IT" sz="3200" b="1" dirty="0">
              <a:solidFill>
                <a:prstClr val="black"/>
              </a:solidFill>
            </a:endParaRPr>
          </a:p>
        </p:txBody>
      </p:sp>
      <p:sp>
        <p:nvSpPr>
          <p:cNvPr id="13" name="CasellaDiTesto 12"/>
          <p:cNvSpPr txBox="1"/>
          <p:nvPr/>
        </p:nvSpPr>
        <p:spPr>
          <a:xfrm>
            <a:off x="6364125" y="3974730"/>
            <a:ext cx="867366" cy="1569660"/>
          </a:xfrm>
          <a:prstGeom prst="rect">
            <a:avLst/>
          </a:prstGeom>
          <a:noFill/>
        </p:spPr>
        <p:txBody>
          <a:bodyPr wrap="square" rtlCol="0">
            <a:spAutoFit/>
          </a:bodyPr>
          <a:lstStyle/>
          <a:p>
            <a:pPr algn="ctr"/>
            <a:r>
              <a:rPr lang="it-IT" sz="3200" b="1" dirty="0" smtClean="0">
                <a:solidFill>
                  <a:prstClr val="black"/>
                </a:solidFill>
              </a:rPr>
              <a:t>N</a:t>
            </a:r>
          </a:p>
          <a:p>
            <a:pPr algn="ctr"/>
            <a:r>
              <a:rPr lang="it-IT" sz="3200" b="1" dirty="0" smtClean="0">
                <a:solidFill>
                  <a:prstClr val="black"/>
                </a:solidFill>
              </a:rPr>
              <a:t>E</a:t>
            </a:r>
          </a:p>
          <a:p>
            <a:pPr algn="ctr"/>
            <a:r>
              <a:rPr lang="it-IT" sz="3200" b="1" dirty="0" smtClean="0">
                <a:solidFill>
                  <a:prstClr val="black"/>
                </a:solidFill>
              </a:rPr>
              <a:t>W</a:t>
            </a:r>
            <a:endParaRPr lang="it-IT" sz="3200" b="1" dirty="0">
              <a:solidFill>
                <a:prstClr val="black"/>
              </a:solidFill>
            </a:endParaRPr>
          </a:p>
        </p:txBody>
      </p:sp>
      <p:pic>
        <p:nvPicPr>
          <p:cNvPr id="3" name="Picture 2"/>
          <p:cNvPicPr>
            <a:picLocks noChangeAspect="1" noChangeArrowheads="1"/>
          </p:cNvPicPr>
          <p:nvPr/>
        </p:nvPicPr>
        <p:blipFill>
          <a:blip r:embed="rId6" cstate="print"/>
          <a:srcRect/>
          <a:stretch>
            <a:fillRect/>
          </a:stretch>
        </p:blipFill>
        <p:spPr bwMode="auto">
          <a:xfrm>
            <a:off x="6976533" y="3355975"/>
            <a:ext cx="4572000" cy="2990850"/>
          </a:xfrm>
          <a:prstGeom prst="rect">
            <a:avLst/>
          </a:prstGeom>
          <a:noFill/>
          <a:ln w="9525">
            <a:noFill/>
            <a:miter lim="800000"/>
            <a:headEnd/>
            <a:tailEnd/>
          </a:ln>
        </p:spPr>
      </p:pic>
    </p:spTree>
    <p:extLst>
      <p:ext uri="{BB962C8B-B14F-4D97-AF65-F5344CB8AC3E}">
        <p14:creationId xmlns:p14="http://schemas.microsoft.com/office/powerpoint/2010/main" xmlns="" val="141854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33517" y="395784"/>
            <a:ext cx="7724632" cy="584775"/>
          </a:xfrm>
          <a:prstGeom prst="rect">
            <a:avLst/>
          </a:prstGeom>
          <a:noFill/>
        </p:spPr>
        <p:txBody>
          <a:bodyPr wrap="square" rtlCol="0">
            <a:spAutoFit/>
          </a:bodyPr>
          <a:lstStyle/>
          <a:p>
            <a:pPr algn="ctr"/>
            <a:r>
              <a:rPr lang="it-IT" sz="3200" b="1" dirty="0" smtClean="0">
                <a:solidFill>
                  <a:prstClr val="black"/>
                </a:solidFill>
              </a:rPr>
              <a:t>Integrazione Spring poco invasiva</a:t>
            </a:r>
            <a:endParaRPr lang="it-IT" sz="3200" b="1" dirty="0">
              <a:solidFill>
                <a:prstClr val="black"/>
              </a:solidFill>
            </a:endParaRPr>
          </a:p>
        </p:txBody>
      </p:sp>
      <p:sp>
        <p:nvSpPr>
          <p:cNvPr id="6" name="CasellaDiTesto 5"/>
          <p:cNvSpPr txBox="1"/>
          <p:nvPr/>
        </p:nvSpPr>
        <p:spPr>
          <a:xfrm>
            <a:off x="996287" y="1351128"/>
            <a:ext cx="100584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t>L’utilizzo</a:t>
            </a:r>
            <a:r>
              <a:rPr lang="en-US" sz="2400" dirty="0" smtClean="0"/>
              <a:t> di Spring </a:t>
            </a:r>
            <a:r>
              <a:rPr lang="en-US" sz="2400" dirty="0" err="1" smtClean="0"/>
              <a:t>sul</a:t>
            </a:r>
            <a:r>
              <a:rPr lang="en-US" sz="2400" dirty="0" smtClean="0"/>
              <a:t> </a:t>
            </a:r>
            <a:r>
              <a:rPr lang="en-US" sz="2400" dirty="0" err="1" smtClean="0"/>
              <a:t>progetto</a:t>
            </a:r>
            <a:r>
              <a:rPr lang="en-US" sz="2400" dirty="0" smtClean="0"/>
              <a:t> </a:t>
            </a:r>
            <a:r>
              <a:rPr lang="en-US" sz="2400" dirty="0" err="1" smtClean="0"/>
              <a:t>risulta</a:t>
            </a:r>
            <a:r>
              <a:rPr lang="en-US" sz="2400" dirty="0" smtClean="0"/>
              <a:t> </a:t>
            </a:r>
            <a:r>
              <a:rPr lang="en-US" sz="2400" dirty="0" err="1" smtClean="0"/>
              <a:t>immediato</a:t>
            </a:r>
            <a:r>
              <a:rPr lang="en-US" sz="2400" dirty="0" smtClean="0"/>
              <a:t> e </a:t>
            </a:r>
            <a:r>
              <a:rPr lang="en-US" sz="2400" dirty="0" err="1" smtClean="0"/>
              <a:t>poco</a:t>
            </a:r>
            <a:r>
              <a:rPr lang="en-US" sz="2400" dirty="0" smtClean="0"/>
              <a:t> </a:t>
            </a:r>
            <a:r>
              <a:rPr lang="en-US" sz="2400" dirty="0" err="1" smtClean="0"/>
              <a:t>invasivo</a:t>
            </a:r>
            <a:r>
              <a:rPr lang="en-US" sz="2400" dirty="0" smtClean="0"/>
              <a:t>, in </a:t>
            </a:r>
            <a:r>
              <a:rPr lang="en-US" sz="2400" dirty="0" err="1" smtClean="0"/>
              <a:t>quanto</a:t>
            </a:r>
            <a:r>
              <a:rPr lang="en-US" sz="2400" dirty="0" smtClean="0"/>
              <a:t> per </a:t>
            </a:r>
            <a:r>
              <a:rPr lang="en-US" sz="2400" dirty="0" err="1" smtClean="0"/>
              <a:t>essere</a:t>
            </a:r>
            <a:r>
              <a:rPr lang="en-US" sz="2400" dirty="0" smtClean="0"/>
              <a:t> </a:t>
            </a:r>
            <a:r>
              <a:rPr lang="en-US" sz="2400" dirty="0" err="1" smtClean="0"/>
              <a:t>utilizzato</a:t>
            </a:r>
            <a:r>
              <a:rPr lang="en-US" sz="2400" dirty="0" smtClean="0"/>
              <a:t>, non </a:t>
            </a:r>
            <a:r>
              <a:rPr lang="en-US" sz="2400" dirty="0" err="1" smtClean="0"/>
              <a:t>vengono</a:t>
            </a:r>
            <a:r>
              <a:rPr lang="en-US" sz="2400" dirty="0" smtClean="0"/>
              <a:t> </a:t>
            </a:r>
            <a:r>
              <a:rPr lang="en-US" sz="2400" dirty="0" err="1" smtClean="0"/>
              <a:t>richiamate</a:t>
            </a:r>
            <a:r>
              <a:rPr lang="en-US" sz="2400" dirty="0" smtClean="0"/>
              <a:t> sue </a:t>
            </a:r>
            <a:r>
              <a:rPr lang="en-US" sz="2400" dirty="0" err="1" smtClean="0"/>
              <a:t>dirette</a:t>
            </a:r>
            <a:r>
              <a:rPr lang="en-US" sz="2400" dirty="0" smtClean="0"/>
              <a:t> API, non </a:t>
            </a:r>
            <a:r>
              <a:rPr lang="en-US" sz="2400" dirty="0" err="1" smtClean="0"/>
              <a:t>vengono</a:t>
            </a:r>
            <a:r>
              <a:rPr lang="en-US" sz="2400" dirty="0" smtClean="0"/>
              <a:t> </a:t>
            </a:r>
            <a:r>
              <a:rPr lang="en-US" sz="2400" dirty="0" err="1" smtClean="0"/>
              <a:t>implementate</a:t>
            </a:r>
            <a:r>
              <a:rPr lang="en-US" sz="2400" dirty="0" smtClean="0"/>
              <a:t> interface o </a:t>
            </a:r>
            <a:r>
              <a:rPr lang="en-US" sz="2400" dirty="0" err="1" smtClean="0"/>
              <a:t>estese</a:t>
            </a:r>
            <a:r>
              <a:rPr lang="en-US" sz="2400" dirty="0" smtClean="0"/>
              <a:t> </a:t>
            </a:r>
            <a:r>
              <a:rPr lang="en-US" sz="2400" dirty="0" err="1" smtClean="0"/>
              <a:t>classi</a:t>
            </a:r>
            <a:r>
              <a:rPr lang="en-US" sz="2400" dirty="0" smtClean="0"/>
              <a:t>. </a:t>
            </a:r>
            <a:r>
              <a:rPr lang="en-US" sz="2400" dirty="0" err="1" smtClean="0"/>
              <a:t>L’utilizzo</a:t>
            </a:r>
            <a:r>
              <a:rPr lang="en-US" sz="2400" dirty="0" smtClean="0"/>
              <a:t> del framework </a:t>
            </a:r>
            <a:r>
              <a:rPr lang="en-US" sz="2400" dirty="0" err="1" smtClean="0"/>
              <a:t>si</a:t>
            </a:r>
            <a:r>
              <a:rPr lang="en-US" sz="2400" dirty="0" smtClean="0"/>
              <a:t> </a:t>
            </a:r>
            <a:r>
              <a:rPr lang="en-US" sz="2400" dirty="0" err="1" smtClean="0"/>
              <a:t>basa</a:t>
            </a:r>
            <a:r>
              <a:rPr lang="en-US" sz="2400" dirty="0" smtClean="0"/>
              <a:t> </a:t>
            </a:r>
            <a:r>
              <a:rPr lang="en-US" sz="2400" dirty="0" err="1" smtClean="0"/>
              <a:t>sul</a:t>
            </a:r>
            <a:r>
              <a:rPr lang="en-US" sz="2400" dirty="0" smtClean="0"/>
              <a:t> </a:t>
            </a:r>
            <a:r>
              <a:rPr lang="en-US" sz="2400" dirty="0" err="1" smtClean="0"/>
              <a:t>concetto</a:t>
            </a:r>
            <a:r>
              <a:rPr lang="en-US" sz="2400" dirty="0" smtClean="0"/>
              <a:t> di </a:t>
            </a:r>
            <a:r>
              <a:rPr lang="en-US" sz="2400" b="1" i="1" u="sng" dirty="0" smtClean="0"/>
              <a:t>Inversion of Control</a:t>
            </a:r>
            <a:r>
              <a:rPr lang="en-US" sz="2400" dirty="0" smtClean="0"/>
              <a:t>, </a:t>
            </a:r>
            <a:r>
              <a:rPr lang="en-US" sz="2400" dirty="0" err="1" smtClean="0"/>
              <a:t>nel</a:t>
            </a:r>
            <a:r>
              <a:rPr lang="en-US" sz="2400" dirty="0" smtClean="0"/>
              <a:t> quale </a:t>
            </a:r>
            <a:r>
              <a:rPr lang="en-US" sz="2400" dirty="0" err="1" smtClean="0"/>
              <a:t>tramite</a:t>
            </a:r>
            <a:r>
              <a:rPr lang="en-US" sz="2400" dirty="0" smtClean="0"/>
              <a:t> </a:t>
            </a:r>
            <a:r>
              <a:rPr lang="en-US" sz="2400" dirty="0" err="1" smtClean="0"/>
              <a:t>annotazioni</a:t>
            </a:r>
            <a:r>
              <a:rPr lang="en-US" sz="2400" dirty="0" smtClean="0"/>
              <a:t> </a:t>
            </a:r>
            <a:r>
              <a:rPr lang="en-US" sz="2400" dirty="0" err="1" smtClean="0"/>
              <a:t>dichiarative</a:t>
            </a:r>
            <a:r>
              <a:rPr lang="en-US" sz="2400" dirty="0" smtClean="0"/>
              <a:t>, è </a:t>
            </a:r>
            <a:r>
              <a:rPr lang="en-US" sz="2400" dirty="0" err="1" smtClean="0"/>
              <a:t>il</a:t>
            </a:r>
            <a:r>
              <a:rPr lang="en-US" sz="2400" dirty="0" smtClean="0"/>
              <a:t> framework </a:t>
            </a:r>
            <a:r>
              <a:rPr lang="en-US" sz="2400" dirty="0" err="1" smtClean="0"/>
              <a:t>che</a:t>
            </a:r>
            <a:r>
              <a:rPr lang="en-US" sz="2400" dirty="0" smtClean="0"/>
              <a:t> </a:t>
            </a:r>
            <a:r>
              <a:rPr lang="en-US" sz="2400" dirty="0" err="1" smtClean="0"/>
              <a:t>individua</a:t>
            </a:r>
            <a:r>
              <a:rPr lang="en-US" sz="2400" dirty="0" smtClean="0"/>
              <a:t> </a:t>
            </a:r>
            <a:r>
              <a:rPr lang="en-US" sz="2400" dirty="0" err="1" smtClean="0"/>
              <a:t>quando</a:t>
            </a:r>
            <a:r>
              <a:rPr lang="en-US" sz="2400" dirty="0" smtClean="0"/>
              <a:t> </a:t>
            </a:r>
            <a:r>
              <a:rPr lang="en-US" sz="2400" dirty="0" err="1" smtClean="0"/>
              <a:t>eseguire</a:t>
            </a:r>
            <a:r>
              <a:rPr lang="en-US" sz="2400" dirty="0" smtClean="0"/>
              <a:t> determinate </a:t>
            </a:r>
            <a:r>
              <a:rPr lang="en-US" sz="2400" dirty="0" err="1" smtClean="0"/>
              <a:t>attività</a:t>
            </a:r>
            <a:r>
              <a:rPr lang="en-US" sz="2400" dirty="0" smtClean="0"/>
              <a:t>, </a:t>
            </a:r>
            <a:r>
              <a:rPr lang="en-US" sz="2400" dirty="0" err="1" smtClean="0"/>
              <a:t>evitando</a:t>
            </a:r>
            <a:r>
              <a:rPr lang="en-US" sz="2400" dirty="0" smtClean="0"/>
              <a:t> </a:t>
            </a:r>
            <a:r>
              <a:rPr lang="en-US" sz="2400" dirty="0" err="1" smtClean="0"/>
              <a:t>così</a:t>
            </a:r>
            <a:r>
              <a:rPr lang="en-US" sz="2400" dirty="0" smtClean="0"/>
              <a:t> </a:t>
            </a:r>
            <a:r>
              <a:rPr lang="en-US" sz="2400" dirty="0" err="1" smtClean="0"/>
              <a:t>allo</a:t>
            </a:r>
            <a:r>
              <a:rPr lang="en-US" sz="2400" dirty="0" smtClean="0"/>
              <a:t> </a:t>
            </a:r>
            <a:r>
              <a:rPr lang="en-US" sz="2400" dirty="0" err="1" smtClean="0"/>
              <a:t>sviluppatore</a:t>
            </a:r>
            <a:r>
              <a:rPr lang="en-US" sz="2400" dirty="0" smtClean="0"/>
              <a:t> di </a:t>
            </a:r>
            <a:r>
              <a:rPr lang="en-US" sz="2400" dirty="0" err="1" smtClean="0"/>
              <a:t>aggiungere</a:t>
            </a:r>
            <a:r>
              <a:rPr lang="en-US" sz="2400" dirty="0" smtClean="0"/>
              <a:t> </a:t>
            </a:r>
            <a:r>
              <a:rPr lang="en-US" sz="2400" dirty="0" err="1" smtClean="0"/>
              <a:t>righe</a:t>
            </a:r>
            <a:r>
              <a:rPr lang="en-US" sz="2400" dirty="0" smtClean="0"/>
              <a:t> di </a:t>
            </a:r>
            <a:r>
              <a:rPr lang="en-US" sz="2400" dirty="0" err="1" smtClean="0"/>
              <a:t>codice</a:t>
            </a:r>
            <a:r>
              <a:rPr lang="en-US" sz="2400" dirty="0" smtClean="0"/>
              <a:t> per </a:t>
            </a:r>
            <a:r>
              <a:rPr lang="en-US" sz="2400" dirty="0" err="1" smtClean="0"/>
              <a:t>sfruttare</a:t>
            </a:r>
            <a:r>
              <a:rPr lang="en-US" sz="2400" dirty="0" smtClean="0"/>
              <a:t> le sue </a:t>
            </a:r>
            <a:r>
              <a:rPr lang="en-US" sz="2400" dirty="0" err="1" smtClean="0"/>
              <a:t>potenzialità</a:t>
            </a:r>
            <a:r>
              <a:rPr lang="en-US" sz="2400" dirty="0" smtClean="0"/>
              <a: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err="1" smtClean="0"/>
              <a:t>Tramite</a:t>
            </a:r>
            <a:r>
              <a:rPr lang="en-US" sz="2400" dirty="0" smtClean="0"/>
              <a:t> Spring le </a:t>
            </a:r>
            <a:r>
              <a:rPr lang="en-US" sz="2400" dirty="0" err="1" smtClean="0"/>
              <a:t>semplici</a:t>
            </a:r>
            <a:r>
              <a:rPr lang="en-US" sz="2400" dirty="0" smtClean="0"/>
              <a:t> </a:t>
            </a:r>
            <a:r>
              <a:rPr lang="en-US" sz="2400" dirty="0" err="1" smtClean="0"/>
              <a:t>classe</a:t>
            </a:r>
            <a:r>
              <a:rPr lang="en-US" sz="2400" dirty="0" smtClean="0"/>
              <a:t> POJOs </a:t>
            </a:r>
            <a:r>
              <a:rPr lang="en-US" sz="2400" dirty="0" err="1" smtClean="0"/>
              <a:t>vengono</a:t>
            </a:r>
            <a:r>
              <a:rPr lang="en-US" sz="2400" dirty="0" smtClean="0"/>
              <a:t> </a:t>
            </a:r>
            <a:r>
              <a:rPr lang="en-US" sz="2400" dirty="0" err="1" smtClean="0"/>
              <a:t>arricchite</a:t>
            </a:r>
            <a:r>
              <a:rPr lang="en-US" sz="2400" dirty="0" smtClean="0"/>
              <a:t> di </a:t>
            </a:r>
            <a:r>
              <a:rPr lang="en-US" sz="2400" dirty="0" err="1" smtClean="0"/>
              <a:t>funzionalità</a:t>
            </a:r>
            <a:r>
              <a:rPr lang="en-US" sz="2400" dirty="0" smtClean="0"/>
              <a:t> e lo </a:t>
            </a:r>
            <a:r>
              <a:rPr lang="en-US" sz="2400" dirty="0" err="1" smtClean="0"/>
              <a:t>stesso</a:t>
            </a:r>
            <a:r>
              <a:rPr lang="en-US" sz="2400" dirty="0" smtClean="0"/>
              <a:t> </a:t>
            </a:r>
            <a:r>
              <a:rPr lang="en-US" sz="2400" dirty="0" err="1" smtClean="0"/>
              <a:t>ciclo</a:t>
            </a:r>
            <a:r>
              <a:rPr lang="en-US" sz="2400" dirty="0" smtClean="0"/>
              <a:t> di vita </a:t>
            </a:r>
            <a:r>
              <a:rPr lang="en-US" sz="2400" dirty="0" err="1" smtClean="0"/>
              <a:t>dell’oggetto</a:t>
            </a:r>
            <a:r>
              <a:rPr lang="en-US" sz="2400" dirty="0" smtClean="0"/>
              <a:t> </a:t>
            </a:r>
            <a:r>
              <a:rPr lang="en-US" sz="2400" dirty="0" err="1" smtClean="0"/>
              <a:t>può</a:t>
            </a:r>
            <a:r>
              <a:rPr lang="en-US" sz="2400" dirty="0" smtClean="0"/>
              <a:t> </a:t>
            </a:r>
            <a:r>
              <a:rPr lang="en-US" sz="2400" dirty="0" err="1" smtClean="0"/>
              <a:t>essere</a:t>
            </a:r>
            <a:r>
              <a:rPr lang="en-US" sz="2400" dirty="0" smtClean="0"/>
              <a:t> </a:t>
            </a:r>
            <a:r>
              <a:rPr lang="en-US" sz="2400" dirty="0" err="1" smtClean="0"/>
              <a:t>interamente</a:t>
            </a:r>
            <a:r>
              <a:rPr lang="en-US" sz="2400" dirty="0" smtClean="0"/>
              <a:t> </a:t>
            </a:r>
            <a:r>
              <a:rPr lang="en-US" sz="2400" dirty="0" err="1" smtClean="0"/>
              <a:t>gestito</a:t>
            </a:r>
            <a:r>
              <a:rPr lang="en-US" sz="2400" dirty="0" smtClean="0"/>
              <a:t> dal framework con </a:t>
            </a:r>
            <a:r>
              <a:rPr lang="en-US" sz="2400" dirty="0" err="1" smtClean="0"/>
              <a:t>il</a:t>
            </a:r>
            <a:r>
              <a:rPr lang="en-US" sz="2400" dirty="0" smtClean="0"/>
              <a:t> solo </a:t>
            </a:r>
            <a:r>
              <a:rPr lang="en-US" sz="2400" dirty="0" err="1" smtClean="0"/>
              <a:t>uso</a:t>
            </a:r>
            <a:r>
              <a:rPr lang="en-US" sz="2400" dirty="0" smtClean="0"/>
              <a:t> </a:t>
            </a:r>
            <a:r>
              <a:rPr lang="en-US" sz="2400" dirty="0" err="1" smtClean="0"/>
              <a:t>delle</a:t>
            </a:r>
            <a:r>
              <a:rPr lang="en-US" sz="2400" dirty="0" smtClean="0"/>
              <a:t> @Annotation, </a:t>
            </a:r>
            <a:r>
              <a:rPr lang="en-US" sz="2400" dirty="0" err="1" smtClean="0"/>
              <a:t>trasformando</a:t>
            </a:r>
            <a:r>
              <a:rPr lang="en-US" sz="2400" dirty="0" smtClean="0"/>
              <a:t> le </a:t>
            </a:r>
            <a:r>
              <a:rPr lang="en-US" sz="2400" dirty="0" err="1" smtClean="0"/>
              <a:t>classi</a:t>
            </a:r>
            <a:r>
              <a:rPr lang="en-US" sz="2400" dirty="0" smtClean="0"/>
              <a:t> POJOs in </a:t>
            </a:r>
            <a:r>
              <a:rPr lang="en-US" sz="2400" b="1" i="1" u="sng" dirty="0" smtClean="0"/>
              <a:t>Beans</a:t>
            </a:r>
            <a:r>
              <a:rPr lang="en-US" sz="2400" dirty="0" smtClean="0"/>
              <a:t>.</a:t>
            </a:r>
            <a:endParaRPr lang="it-IT" sz="2400" dirty="0"/>
          </a:p>
        </p:txBody>
      </p:sp>
    </p:spTree>
    <p:extLst>
      <p:ext uri="{BB962C8B-B14F-4D97-AF65-F5344CB8AC3E}">
        <p14:creationId xmlns:p14="http://schemas.microsoft.com/office/powerpoint/2010/main" xmlns="" val="2373193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(1)</a:t>
            </a:r>
            <a:endParaRPr lang="it-IT" sz="3200" b="1" dirty="0">
              <a:solidFill>
                <a:prstClr val="black"/>
              </a:solidFill>
            </a:endParaRPr>
          </a:p>
        </p:txBody>
      </p:sp>
      <p:sp>
        <p:nvSpPr>
          <p:cNvPr id="5" name="CasellaDiTesto 4"/>
          <p:cNvSpPr txBox="1"/>
          <p:nvPr/>
        </p:nvSpPr>
        <p:spPr>
          <a:xfrm>
            <a:off x="480199" y="1225518"/>
            <a:ext cx="5677469" cy="584775"/>
          </a:xfrm>
          <a:prstGeom prst="rect">
            <a:avLst/>
          </a:prstGeom>
          <a:noFill/>
        </p:spPr>
        <p:txBody>
          <a:bodyPr wrap="square" rtlCol="0">
            <a:spAutoFit/>
          </a:bodyPr>
          <a:lstStyle/>
          <a:p>
            <a:pPr algn="ctr"/>
            <a:r>
              <a:rPr lang="it-IT" sz="3200" b="1" dirty="0" smtClean="0">
                <a:solidFill>
                  <a:srgbClr val="92D050"/>
                </a:solidFill>
              </a:rPr>
              <a:t>Chiamante</a:t>
            </a:r>
            <a:endParaRPr lang="it-IT" sz="3200" b="1" dirty="0">
              <a:solidFill>
                <a:srgbClr val="92D050"/>
              </a:solidFill>
            </a:endParaRPr>
          </a:p>
        </p:txBody>
      </p:sp>
      <p:sp>
        <p:nvSpPr>
          <p:cNvPr id="6" name="CasellaDiTesto 5"/>
          <p:cNvSpPr txBox="1"/>
          <p:nvPr/>
        </p:nvSpPr>
        <p:spPr>
          <a:xfrm>
            <a:off x="6372886" y="1225521"/>
            <a:ext cx="5677469" cy="584775"/>
          </a:xfrm>
          <a:prstGeom prst="rect">
            <a:avLst/>
          </a:prstGeom>
          <a:noFill/>
        </p:spPr>
        <p:txBody>
          <a:bodyPr wrap="square" rtlCol="0">
            <a:spAutoFit/>
          </a:bodyPr>
          <a:lstStyle/>
          <a:p>
            <a:pPr algn="ctr"/>
            <a:r>
              <a:rPr lang="it-IT" sz="3200" b="1" dirty="0" smtClean="0">
                <a:solidFill>
                  <a:srgbClr val="92D050"/>
                </a:solidFill>
              </a:rPr>
              <a:t>Chiamato</a:t>
            </a:r>
            <a:endParaRPr lang="it-IT" sz="3200" b="1" dirty="0">
              <a:solidFill>
                <a:srgbClr val="92D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409044" y="1825626"/>
            <a:ext cx="5297487" cy="42774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86437" y="1865841"/>
            <a:ext cx="6178946" cy="3705226"/>
          </a:xfrm>
          <a:prstGeom prst="rect">
            <a:avLst/>
          </a:prstGeom>
          <a:noFill/>
          <a:ln w="9525">
            <a:noFill/>
            <a:miter lim="800000"/>
            <a:headEnd/>
            <a:tailEnd/>
          </a:ln>
        </p:spPr>
      </p:pic>
    </p:spTree>
    <p:extLst>
      <p:ext uri="{BB962C8B-B14F-4D97-AF65-F5344CB8AC3E}">
        <p14:creationId xmlns:p14="http://schemas.microsoft.com/office/powerpoint/2010/main" xmlns="" val="4006077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(2)</a:t>
            </a:r>
            <a:endParaRPr lang="it-IT" sz="3200" b="1" dirty="0">
              <a:solidFill>
                <a:prstClr val="black"/>
              </a:solidFill>
            </a:endParaRPr>
          </a:p>
        </p:txBody>
      </p:sp>
      <p:sp>
        <p:nvSpPr>
          <p:cNvPr id="5" name="CasellaDiTesto 4"/>
          <p:cNvSpPr txBox="1"/>
          <p:nvPr/>
        </p:nvSpPr>
        <p:spPr>
          <a:xfrm>
            <a:off x="3257266" y="1225518"/>
            <a:ext cx="5677469" cy="584775"/>
          </a:xfrm>
          <a:prstGeom prst="rect">
            <a:avLst/>
          </a:prstGeom>
          <a:noFill/>
        </p:spPr>
        <p:txBody>
          <a:bodyPr wrap="square" rtlCol="0">
            <a:spAutoFit/>
          </a:bodyPr>
          <a:lstStyle/>
          <a:p>
            <a:pPr algn="ctr"/>
            <a:r>
              <a:rPr lang="it-IT" sz="3200" b="1" dirty="0" smtClean="0">
                <a:solidFill>
                  <a:srgbClr val="92D050"/>
                </a:solidFill>
              </a:rPr>
              <a:t>Configurazione</a:t>
            </a:r>
            <a:endParaRPr lang="it-IT" sz="3200" b="1" dirty="0">
              <a:solidFill>
                <a:srgbClr val="92D050"/>
              </a:solidFill>
            </a:endParaRPr>
          </a:p>
        </p:txBody>
      </p:sp>
      <p:pic>
        <p:nvPicPr>
          <p:cNvPr id="2050" name="Picture 2"/>
          <p:cNvPicPr>
            <a:picLocks noChangeAspect="1" noChangeArrowheads="1"/>
          </p:cNvPicPr>
          <p:nvPr/>
        </p:nvPicPr>
        <p:blipFill>
          <a:blip r:embed="rId3" cstate="print"/>
          <a:srcRect/>
          <a:stretch>
            <a:fillRect/>
          </a:stretch>
        </p:blipFill>
        <p:spPr bwMode="auto">
          <a:xfrm>
            <a:off x="2236347" y="2104496"/>
            <a:ext cx="7719307" cy="2975504"/>
          </a:xfrm>
          <a:prstGeom prst="rect">
            <a:avLst/>
          </a:prstGeom>
          <a:noFill/>
          <a:ln w="9525">
            <a:noFill/>
            <a:miter lim="800000"/>
            <a:headEnd/>
            <a:tailEnd/>
          </a:ln>
        </p:spPr>
      </p:pic>
    </p:spTree>
    <p:extLst>
      <p:ext uri="{BB962C8B-B14F-4D97-AF65-F5344CB8AC3E}">
        <p14:creationId xmlns:p14="http://schemas.microsoft.com/office/powerpoint/2010/main" xmlns="" val="4006077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ESEMPIO CODICE </a:t>
            </a:r>
            <a:r>
              <a:rPr lang="it-IT" sz="3200" b="1" dirty="0" err="1" smtClean="0">
                <a:solidFill>
                  <a:prstClr val="black"/>
                </a:solidFill>
              </a:rPr>
              <a:t>DI</a:t>
            </a:r>
            <a:r>
              <a:rPr lang="it-IT" sz="3200" b="1" dirty="0" smtClean="0">
                <a:solidFill>
                  <a:prstClr val="black"/>
                </a:solidFill>
              </a:rPr>
              <a:t> TEST</a:t>
            </a:r>
          </a:p>
          <a:p>
            <a:pPr algn="ct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2152844" y="1429807"/>
            <a:ext cx="7886312" cy="3802593"/>
          </a:xfrm>
          <a:prstGeom prst="rect">
            <a:avLst/>
          </a:prstGeom>
          <a:noFill/>
          <a:ln w="9525">
            <a:noFill/>
            <a:miter lim="800000"/>
            <a:headEnd/>
            <a:tailEnd/>
          </a:ln>
        </p:spPr>
      </p:pic>
    </p:spTree>
    <p:extLst>
      <p:ext uri="{BB962C8B-B14F-4D97-AF65-F5344CB8AC3E}">
        <p14:creationId xmlns:p14="http://schemas.microsoft.com/office/powerpoint/2010/main" xmlns="" val="400607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TotalTime>
  <Words>2239</Words>
  <Application>Microsoft Office PowerPoint</Application>
  <PresentationFormat>Personalizzato</PresentationFormat>
  <Paragraphs>266</Paragraphs>
  <Slides>33</Slides>
  <Notes>14</Notes>
  <HiddenSlides>0</HiddenSlides>
  <MMClips>0</MMClips>
  <ScaleCrop>false</ScaleCrop>
  <HeadingPairs>
    <vt:vector size="4" baseType="variant">
      <vt:variant>
        <vt:lpstr>Tema</vt:lpstr>
      </vt:variant>
      <vt:variant>
        <vt:i4>1</vt:i4>
      </vt:variant>
      <vt:variant>
        <vt:lpstr>Titoli diapositive</vt:lpstr>
      </vt:variant>
      <vt:variant>
        <vt:i4>33</vt:i4>
      </vt:variant>
    </vt:vector>
  </HeadingPairs>
  <TitlesOfParts>
    <vt:vector size="34" baseType="lpstr">
      <vt:lpstr>Tema di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Balsamo Matteo</dc:creator>
  <cp:lastModifiedBy>Simone</cp:lastModifiedBy>
  <cp:revision>126</cp:revision>
  <dcterms:created xsi:type="dcterms:W3CDTF">2016-04-11T13:45:31Z</dcterms:created>
  <dcterms:modified xsi:type="dcterms:W3CDTF">2016-07-19T22:24:50Z</dcterms:modified>
</cp:coreProperties>
</file>