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5" r:id="rId1"/>
  </p:sldMasterIdLst>
  <p:sldIdLst>
    <p:sldId id="256" r:id="rId2"/>
    <p:sldId id="268" r:id="rId3"/>
    <p:sldId id="259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46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337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2876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003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10337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522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8515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8288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047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8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0982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962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6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200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640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3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25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" TargetMode="External"/><Relationship Id="rId2" Type="http://schemas.openxmlformats.org/officeDocument/2006/relationships/hyperlink" Target="https://en.wikipedia.org/wiki/Administrative_subdivision_of_Rom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oogle.fr/maps" TargetMode="External"/><Relationship Id="rId4" Type="http://schemas.openxmlformats.org/officeDocument/2006/relationships/hyperlink" Target="http://www.datiopen.it/it/catalogo-opendata/daticomuneroma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494F59-2CA7-46DF-B48D-C5DC0C3B5487}"/>
              </a:ext>
            </a:extLst>
          </p:cNvPr>
          <p:cNvSpPr txBox="1"/>
          <p:nvPr/>
        </p:nvSpPr>
        <p:spPr>
          <a:xfrm>
            <a:off x="2021059" y="1821150"/>
            <a:ext cx="9915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sz="4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Chinese</a:t>
            </a:r>
            <a:r>
              <a:rPr lang="it-IT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  <a:r>
              <a:rPr lang="it-IT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Rome</a:t>
            </a:r>
            <a:endParaRPr lang="en-US"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22517-8EE2-4D2F-9DA1-9B5E6A69FD11}"/>
              </a:ext>
            </a:extLst>
          </p:cNvPr>
          <p:cNvSpPr txBox="1"/>
          <p:nvPr/>
        </p:nvSpPr>
        <p:spPr>
          <a:xfrm>
            <a:off x="3165872" y="3063668"/>
            <a:ext cx="7167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IBM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Capstone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project – The Battle of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Neighborhoods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DE3164-B700-4CAF-B5D2-2CD1C2A2DB81}"/>
              </a:ext>
            </a:extLst>
          </p:cNvPr>
          <p:cNvSpPr txBox="1"/>
          <p:nvPr/>
        </p:nvSpPr>
        <p:spPr>
          <a:xfrm>
            <a:off x="4763690" y="3976186"/>
            <a:ext cx="397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Simone De Gasperis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ow To Order Chinese Food - Business Insider">
            <a:extLst>
              <a:ext uri="{FF2B5EF4-FFF2-40B4-BE49-F238E27FC236}">
                <a16:creationId xmlns:a16="http://schemas.microsoft.com/office/drawing/2014/main" id="{DF1896FD-B6D7-4B69-93D2-09A467C76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1" y="4174842"/>
            <a:ext cx="3146604" cy="235995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me: Skip-the-Line Colosseum Tour &amp;amp; Entry to Roman Forum ...">
            <a:extLst>
              <a:ext uri="{FF2B5EF4-FFF2-40B4-BE49-F238E27FC236}">
                <a16:creationId xmlns:a16="http://schemas.microsoft.com/office/drawing/2014/main" id="{1806E0FD-C87D-46E5-A392-BAD6EC824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4" y="47863"/>
            <a:ext cx="3851290" cy="202192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inese New Year 2020: How It&amp;#39;ll Redefine Celebration Goals!">
            <a:extLst>
              <a:ext uri="{FF2B5EF4-FFF2-40B4-BE49-F238E27FC236}">
                <a16:creationId xmlns:a16="http://schemas.microsoft.com/office/drawing/2014/main" id="{2F58DD55-C566-4A91-A53D-4DF37B188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350" y="3594277"/>
            <a:ext cx="2874171" cy="187231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08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EE7B9-29B8-41CC-973F-C6AFC2E9B1AA}"/>
              </a:ext>
            </a:extLst>
          </p:cNvPr>
          <p:cNvSpPr txBox="1"/>
          <p:nvPr/>
        </p:nvSpPr>
        <p:spPr>
          <a:xfrm>
            <a:off x="4291012" y="504825"/>
            <a:ext cx="45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plan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D1F05-33EE-40BC-844F-0B6B0C3E928C}"/>
              </a:ext>
            </a:extLst>
          </p:cNvPr>
          <p:cNvSpPr txBox="1"/>
          <p:nvPr/>
        </p:nvSpPr>
        <p:spPr>
          <a:xfrm>
            <a:off x="3192169" y="2053425"/>
            <a:ext cx="521840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Background and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aqcuisition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Discussions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and future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56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EE7B9-29B8-41CC-973F-C6AFC2E9B1AA}"/>
              </a:ext>
            </a:extLst>
          </p:cNvPr>
          <p:cNvSpPr txBox="1"/>
          <p:nvPr/>
        </p:nvSpPr>
        <p:spPr>
          <a:xfrm>
            <a:off x="2195512" y="390525"/>
            <a:ext cx="869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and </a:t>
            </a:r>
            <a:r>
              <a:rPr lang="it-IT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ECCFA-74A2-4817-B8E1-52C2BEDA14BD}"/>
              </a:ext>
            </a:extLst>
          </p:cNvPr>
          <p:cNvSpPr txBox="1"/>
          <p:nvPr/>
        </p:nvSpPr>
        <p:spPr>
          <a:xfrm>
            <a:off x="1080209" y="1895950"/>
            <a:ext cx="88162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Rome is one of the most attractive metropolis in the world. during its three millennia of history, it has been the beating heart of one of the most ancient civilizations.</a:t>
            </a:r>
          </a:p>
          <a:p>
            <a:pPr algn="just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It can be the ideal place to open a shop like a restaurant but it can hide many pitfalls at the same time.</a:t>
            </a:r>
          </a:p>
          <a:p>
            <a:pPr algn="just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such a complex scenario, in the present work I have tried to answer to the following question: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“where could a typical Chinese restaurant be located?”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0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94A998-28C3-474E-B557-3BD5FD179920}"/>
              </a:ext>
            </a:extLst>
          </p:cNvPr>
          <p:cNvSpPr txBox="1"/>
          <p:nvPr/>
        </p:nvSpPr>
        <p:spPr>
          <a:xfrm>
            <a:off x="2747962" y="428625"/>
            <a:ext cx="692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it-IT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acquisition</a:t>
            </a:r>
            <a:r>
              <a:rPr lang="it-IT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02414-4F6F-46F8-85A7-7DAD1A68DCD3}"/>
              </a:ext>
            </a:extLst>
          </p:cNvPr>
          <p:cNvSpPr txBox="1"/>
          <p:nvPr/>
        </p:nvSpPr>
        <p:spPr>
          <a:xfrm>
            <a:off x="816329" y="1438750"/>
            <a:ext cx="1029264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informations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about the administrative sub-division of the city of Rome from Wikipedia: </a:t>
            </a:r>
            <a:r>
              <a:rPr lang="en-US" sz="20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https://en.wikipedia.org/wiki/Administrative_subdivision_of_Rome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Most common venues of a given Borough or Neighborhood from Foursquare: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https://developer.foursquare.com/</a:t>
            </a:r>
            <a:endParaRPr lang="en-US" sz="2000" u="sng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about green areas, historical sites and points of interest from: </a:t>
            </a:r>
            <a:r>
              <a:rPr lang="en-US" sz="20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http://www.datiopen.it/it/catalogo-opendata/daticomuneromait</a:t>
            </a:r>
            <a:endParaRPr lang="en-US" sz="2000" u="sng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rgbClr val="0000F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Boroughs and Neighborhood coordinates from Google Maps: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https://www.google.fr/maps</a:t>
            </a:r>
            <a:endParaRPr lang="en-US" sz="2400" u="sng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b="1" u="sng" dirty="0">
              <a:solidFill>
                <a:srgbClr val="0000F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in most cases required offline treatment.</a:t>
            </a:r>
          </a:p>
        </p:txBody>
      </p:sp>
    </p:spTree>
    <p:extLst>
      <p:ext uri="{BB962C8B-B14F-4D97-AF65-F5344CB8AC3E}">
        <p14:creationId xmlns:p14="http://schemas.microsoft.com/office/powerpoint/2010/main" val="14142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057DE3-81EC-4AC9-9107-9EB216737FDB}"/>
              </a:ext>
            </a:extLst>
          </p:cNvPr>
          <p:cNvSpPr txBox="1"/>
          <p:nvPr/>
        </p:nvSpPr>
        <p:spPr>
          <a:xfrm>
            <a:off x="2528887" y="197982"/>
            <a:ext cx="894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r>
              <a:rPr lang="it-IT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Boroughs study 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46C9E8-4DE0-42DB-9D0B-9A01082D7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256" y="1035130"/>
            <a:ext cx="3828693" cy="28986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D5996D-01B4-4829-BAD0-C13EAED0B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35" y="2217777"/>
            <a:ext cx="5524500" cy="4107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585485-0AE2-4BCB-8B4A-61C0866663ED}"/>
              </a:ext>
            </a:extLst>
          </p:cNvPr>
          <p:cNvSpPr txBox="1"/>
          <p:nvPr/>
        </p:nvSpPr>
        <p:spPr>
          <a:xfrm>
            <a:off x="1439569" y="1250207"/>
            <a:ext cx="5218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of Boroughs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6 km from the city center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C43A4-0798-430B-9B5D-52547DE45026}"/>
              </a:ext>
            </a:extLst>
          </p:cNvPr>
          <p:cNvSpPr txBox="1"/>
          <p:nvPr/>
        </p:nvSpPr>
        <p:spPr>
          <a:xfrm>
            <a:off x="6562725" y="4692144"/>
            <a:ext cx="5218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Single Borough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Foursquare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55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526F14-73AC-4FDB-AD80-DBE2254C4BCD}"/>
              </a:ext>
            </a:extLst>
          </p:cNvPr>
          <p:cNvSpPr txBox="1"/>
          <p:nvPr/>
        </p:nvSpPr>
        <p:spPr>
          <a:xfrm>
            <a:off x="2690812" y="381000"/>
            <a:ext cx="894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r>
              <a:rPr lang="it-IT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Boroughs study 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66A37E-223D-48FD-84DD-E9406FFCC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575" y="1168563"/>
            <a:ext cx="5719763" cy="53084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9AA792-D5FF-4DE3-BA04-FDA6243FA8CD}"/>
              </a:ext>
            </a:extLst>
          </p:cNvPr>
          <p:cNvSpPr/>
          <p:nvPr/>
        </p:nvSpPr>
        <p:spPr>
          <a:xfrm>
            <a:off x="847725" y="1647141"/>
            <a:ext cx="46005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Analysis of business concurrence in single boroughs (number and density of similar restaurants)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BDE9D8E-61E8-4A76-894D-A960B0317A1F}"/>
              </a:ext>
            </a:extLst>
          </p:cNvPr>
          <p:cNvSpPr/>
          <p:nvPr/>
        </p:nvSpPr>
        <p:spPr>
          <a:xfrm>
            <a:off x="2690812" y="3051256"/>
            <a:ext cx="781050" cy="771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F3981D-ED21-437D-B4CE-CAF0AC4548BC}"/>
              </a:ext>
            </a:extLst>
          </p:cNvPr>
          <p:cNvSpPr/>
          <p:nvPr/>
        </p:nvSpPr>
        <p:spPr>
          <a:xfrm>
            <a:off x="847725" y="4434431"/>
            <a:ext cx="4600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Selection of specific Boroughs</a:t>
            </a:r>
          </a:p>
        </p:txBody>
      </p:sp>
    </p:spTree>
    <p:extLst>
      <p:ext uri="{BB962C8B-B14F-4D97-AF65-F5344CB8AC3E}">
        <p14:creationId xmlns:p14="http://schemas.microsoft.com/office/powerpoint/2010/main" val="337102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042E59-14C5-40D0-B098-7E93A6BFDC25}"/>
              </a:ext>
            </a:extLst>
          </p:cNvPr>
          <p:cNvSpPr txBox="1"/>
          <p:nvPr/>
        </p:nvSpPr>
        <p:spPr>
          <a:xfrm>
            <a:off x="2233612" y="171450"/>
            <a:ext cx="894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r>
              <a:rPr lang="it-IT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it-IT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Neighborhood</a:t>
            </a:r>
            <a:r>
              <a:rPr lang="it-IT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study 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94ABAD-A918-40F6-9C05-0E88404C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814" y="2329150"/>
            <a:ext cx="5528059" cy="30429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D95C0A-E1E4-46F0-A7EC-D80734C84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49" y="3034526"/>
            <a:ext cx="4253204" cy="3484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E18D45-FD94-4C47-962B-54FA297543FD}"/>
              </a:ext>
            </a:extLst>
          </p:cNvPr>
          <p:cNvSpPr txBox="1"/>
          <p:nvPr/>
        </p:nvSpPr>
        <p:spPr>
          <a:xfrm>
            <a:off x="1326068" y="1065634"/>
            <a:ext cx="7556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Neighborhoods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study with K-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Use of the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elbow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optimal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K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30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72D18C-2868-4ED9-AF60-CE20C9F73118}"/>
              </a:ext>
            </a:extLst>
          </p:cNvPr>
          <p:cNvSpPr txBox="1"/>
          <p:nvPr/>
        </p:nvSpPr>
        <p:spPr>
          <a:xfrm>
            <a:off x="3696671" y="195031"/>
            <a:ext cx="564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r>
              <a:rPr lang="it-IT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3BA9D0-CFA0-4285-99B0-89C645A354A4}"/>
              </a:ext>
            </a:extLst>
          </p:cNvPr>
          <p:cNvSpPr txBox="1"/>
          <p:nvPr/>
        </p:nvSpPr>
        <p:spPr>
          <a:xfrm>
            <a:off x="580343" y="1636770"/>
            <a:ext cx="1019714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Combining data from different sources it has been possible to identify best Borough candidate for this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 Driving factors were the proximity to historic monuments, entertainment venues and business concurrence. 6 Boroughs were identified.</a:t>
            </a:r>
          </a:p>
          <a:p>
            <a:pPr algn="just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Then, The K-means method allowed to identify groups of neighborhoods within each Borough with specific features and to consider the group that best matched the imposed criteria.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following analysis allowed to identify an optimal area for stakeholders. Indeed, the selected neighborhood that is the Neighborhood “1G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Celio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” is close to the historic city center and far from the competition of restaurant of the same type.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4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B4FF31-6236-486C-A4AD-CD803C9BAD12}"/>
              </a:ext>
            </a:extLst>
          </p:cNvPr>
          <p:cNvSpPr txBox="1"/>
          <p:nvPr/>
        </p:nvSpPr>
        <p:spPr>
          <a:xfrm>
            <a:off x="2376487" y="295275"/>
            <a:ext cx="914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r>
              <a:rPr lang="it-IT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future </a:t>
            </a:r>
            <a:r>
              <a:rPr lang="it-IT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7015A-4FE4-4A6A-907F-730BB5F136AF}"/>
              </a:ext>
            </a:extLst>
          </p:cNvPr>
          <p:cNvSpPr txBox="1"/>
          <p:nvPr/>
        </p:nvSpPr>
        <p:spPr>
          <a:xfrm>
            <a:off x="891063" y="1633805"/>
            <a:ext cx="91487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current work permitted to see how decisions can be made in presence of numerous variables and factors.</a:t>
            </a:r>
          </a:p>
          <a:p>
            <a:pPr algn="just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science techniques allowed to identify an optimal position for a Chinese restaurant in a city as vast as that of Rome.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Unsupervised machine learning algorithm of the k-means has been successfully used to identify an optimal neighborhood.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analysis may be improved by considering other input data and by automating the data acquisition process.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117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698</TotalTime>
  <Words>491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Simone</dc:creator>
  <cp:lastModifiedBy>Simone</cp:lastModifiedBy>
  <cp:revision>27</cp:revision>
  <dcterms:created xsi:type="dcterms:W3CDTF">2020-04-18T00:04:06Z</dcterms:created>
  <dcterms:modified xsi:type="dcterms:W3CDTF">2020-04-18T11:43:37Z</dcterms:modified>
</cp:coreProperties>
</file>