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278" r:id="rId5"/>
    <p:sldId id="282" r:id="rId6"/>
    <p:sldId id="280" r:id="rId7"/>
    <p:sldId id="279" r:id="rId8"/>
    <p:sldId id="283" r:id="rId9"/>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9" d="100"/>
          <a:sy n="89" d="100"/>
        </p:scale>
        <p:origin x="379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1B6EC6-B3D5-463C-81D6-CFCB32E6316D}" type="datetime1">
              <a:rPr lang="it-IT" smtClean="0"/>
              <a:t>30/04/2022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E3BC0E-9824-4C89-AFF3-76AD45D5EAD2}" type="slidenum">
              <a:rPr lang="it-IT" smtClean="0"/>
              <a:t>‹N›</a:t>
            </a:fld>
            <a:endParaRPr lang="it-IT" dirty="0"/>
          </a:p>
        </p:txBody>
      </p:sp>
    </p:spTree>
    <p:extLst>
      <p:ext uri="{BB962C8B-B14F-4D97-AF65-F5344CB8AC3E}">
        <p14:creationId xmlns:p14="http://schemas.microsoft.com/office/powerpoint/2010/main" val="30557881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3BD83F-4E98-4492-9EEF-7E22B46C52B7}" type="datetime1">
              <a:rPr lang="it-IT" noProof="0" smtClean="0"/>
              <a:t>30/04/2022</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it-IT" noProof="0" smtClean="0"/>
              <a:t>‹N›</a:t>
            </a:fld>
            <a:endParaRPr lang="it-IT"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E6DE88F-1F85-4A27-9D34-D74A50E7B0DA}" type="slidenum">
              <a:rPr lang="it-IT" smtClean="0"/>
              <a:t>1</a:t>
            </a:fld>
            <a:endParaRPr lang="it-IT" dirty="0"/>
          </a:p>
        </p:txBody>
      </p:sp>
    </p:spTree>
    <p:extLst>
      <p:ext uri="{BB962C8B-B14F-4D97-AF65-F5344CB8AC3E}">
        <p14:creationId xmlns:p14="http://schemas.microsoft.com/office/powerpoint/2010/main" val="1951819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42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7991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39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endParaRPr lang="it-IT" noProof="0" dirty="0"/>
          </a:p>
        </p:txBody>
      </p:sp>
      <p:sp>
        <p:nvSpPr>
          <p:cNvPr id="4" name="Segnaposto data 3"/>
          <p:cNvSpPr>
            <a:spLocks noGrp="1"/>
          </p:cNvSpPr>
          <p:nvPr>
            <p:ph type="dt" sz="half" idx="10"/>
          </p:nvPr>
        </p:nvSpPr>
        <p:spPr/>
        <p:txBody>
          <a:bodyPr rtlCol="0"/>
          <a:lstStyle/>
          <a:p>
            <a:pPr rtl="0"/>
            <a:fld id="{3D430EA8-14E0-449E-BAE3-251675D71AE6}" type="datetime1">
              <a:rPr lang="it-IT" noProof="0" smtClean="0"/>
              <a:t>30/04/2022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Immagin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o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it-IT" noProof="0"/>
              <a:t>Fare clic per modificare lo stile del titolo dello schema</a:t>
            </a:r>
            <a:endParaRPr lang="it-IT" noProof="0" dirty="0"/>
          </a:p>
        </p:txBody>
      </p:sp>
      <p:sp>
        <p:nvSpPr>
          <p:cNvPr id="3" name="Segnaposto immagine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913795" y="5247728"/>
            <a:ext cx="10353762" cy="543472"/>
          </a:xfrm>
        </p:spPr>
        <p:txBody>
          <a:bodyPr rtlCol="0" anchor="t"/>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85F78D5D-AA22-4573-9291-14D0AF71C42B}" type="datetime1">
              <a:rPr lang="it-IT" noProof="0" smtClean="0"/>
              <a:t>30/04/2022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3795" y="608437"/>
            <a:ext cx="10353762" cy="3534344"/>
          </a:xfrm>
        </p:spPr>
        <p:txBody>
          <a:bodyPr rtlCol="0" anchor="ctr">
            <a:normAutofit/>
          </a:bodyPr>
          <a:lstStyle>
            <a:lvl1pPr>
              <a:defRPr sz="4000"/>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hasCustomPrompt="1"/>
          </p:nvPr>
        </p:nvSpPr>
        <p:spPr>
          <a:xfrm>
            <a:off x="913794" y="4295180"/>
            <a:ext cx="10353763" cy="1501826"/>
          </a:xfrm>
        </p:spPr>
        <p:txBody>
          <a:bodyPr rtlCol="0" anchor="ctr"/>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FC78ABFA-54CE-43CD-826A-3027CF279575}" type="datetime1">
              <a:rPr lang="it-IT" noProof="0" smtClean="0"/>
              <a:t>30/04/2022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600"/>
            <a:ext cx="9302752" cy="2992904"/>
          </a:xfrm>
        </p:spPr>
        <p:txBody>
          <a:bodyPr rtlCol="0" anchor="ctr">
            <a:normAutofit/>
          </a:bodyPr>
          <a:lstStyle>
            <a:lvl1pPr>
              <a:defRPr sz="3600"/>
            </a:lvl1pPr>
          </a:lstStyle>
          <a:p>
            <a:pPr rtl="0"/>
            <a:r>
              <a:rPr lang="it-IT" noProof="0"/>
              <a:t>Fare clic per modificare lo stile del titolo dello schema</a:t>
            </a:r>
            <a:endParaRPr lang="it-IT" noProof="0" dirty="0"/>
          </a:p>
        </p:txBody>
      </p:sp>
      <p:sp>
        <p:nvSpPr>
          <p:cNvPr id="12" name="Segnaposto tes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hasCustomPrompt="1"/>
          </p:nvPr>
        </p:nvSpPr>
        <p:spPr>
          <a:xfrm>
            <a:off x="913794" y="4304353"/>
            <a:ext cx="10353763" cy="1489496"/>
          </a:xfrm>
        </p:spPr>
        <p:txBody>
          <a:bodyPr rtlCol="0" anchor="ctr">
            <a:normAutofit/>
          </a:bodyPr>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E5BAB2A0-48BA-414C-9B57-A788F181FD55}" type="datetime1">
              <a:rPr lang="it-IT" noProof="0" smtClean="0"/>
              <a:t>30/04/2022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1" name="Casella di tes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dirty="0">
                <a:solidFill>
                  <a:schemeClr val="tx1"/>
                </a:solidFill>
                <a:effectLst/>
              </a:rPr>
              <a:t>"</a:t>
            </a:r>
          </a:p>
        </p:txBody>
      </p:sp>
      <p:sp>
        <p:nvSpPr>
          <p:cNvPr id="13" name="Casella di tes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913794" y="2126942"/>
            <a:ext cx="10353763" cy="2511835"/>
          </a:xfrm>
        </p:spPr>
        <p:txBody>
          <a:bodyPr rtlCol="0" anchor="b"/>
          <a:lstStyle>
            <a:lvl1pPr>
              <a:defRPr sz="3200"/>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hasCustomPrompt="1"/>
          </p:nvPr>
        </p:nvSpPr>
        <p:spPr>
          <a:xfrm>
            <a:off x="913784" y="4650556"/>
            <a:ext cx="10352199" cy="1140644"/>
          </a:xfrm>
        </p:spPr>
        <p:txBody>
          <a:bodyPr rtlCol="0" anchor="t"/>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00B63BDD-0DE4-44A9-968C-0F85F7310FF1}" type="datetime1">
              <a:rPr lang="it-IT" noProof="0" smtClean="0"/>
              <a:t>30/04/2022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913795" y="609600"/>
            <a:ext cx="10353762" cy="970450"/>
          </a:xfrm>
        </p:spPr>
        <p:txBody>
          <a:bodyPr rtlCol="0"/>
          <a:lstStyle/>
          <a:p>
            <a:pPr rtl="0"/>
            <a:r>
              <a:rPr lang="it-IT" noProof="0"/>
              <a:t>Fare clic per modificare lo stile del titolo dello schema</a:t>
            </a:r>
            <a:endParaRPr lang="it-IT" noProof="0" dirty="0"/>
          </a:p>
        </p:txBody>
      </p:sp>
      <p:sp>
        <p:nvSpPr>
          <p:cNvPr id="7" name="Segnaposto tes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hasCustomPrompt="1"/>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10" name="Segnaposto testo 3"/>
          <p:cNvSpPr>
            <a:spLocks noGrp="1"/>
          </p:cNvSpPr>
          <p:nvPr>
            <p:ph type="body" sz="half" idx="16" hasCustomPrompt="1"/>
          </p:nvPr>
        </p:nvSpPr>
        <p:spPr>
          <a:xfrm>
            <a:off x="4441435" y="2768112"/>
            <a:ext cx="3300984" cy="302308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11" name="Segnaposto testo 4"/>
          <p:cNvSpPr>
            <a:spLocks noGrp="1"/>
          </p:cNvSpPr>
          <p:nvPr>
            <p:ph type="body" sz="quarter" idx="13" hasCustomPrompt="1"/>
          </p:nvPr>
        </p:nvSpPr>
        <p:spPr>
          <a:xfrm>
            <a:off x="7966572" y="1885950"/>
            <a:ext cx="3300984" cy="764782"/>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12" name="Segnaposto tes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4E01353-0AF6-44A0-B56A-EC9948C56E05}" type="datetime1">
              <a:rPr lang="it-IT" noProof="0" smtClean="0"/>
              <a:t>30/04/2022</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pic>
        <p:nvPicPr>
          <p:cNvPr id="2" name="Immagin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magin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magin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olo 1"/>
          <p:cNvSpPr>
            <a:spLocks noGrp="1"/>
          </p:cNvSpPr>
          <p:nvPr>
            <p:ph type="title"/>
          </p:nvPr>
        </p:nvSpPr>
        <p:spPr>
          <a:xfrm>
            <a:off x="913794" y="609600"/>
            <a:ext cx="10353763" cy="970450"/>
          </a:xfrm>
        </p:spPr>
        <p:txBody>
          <a:bodyPr rtlCol="0"/>
          <a:lstStyle/>
          <a:p>
            <a:pPr rtl="0"/>
            <a:r>
              <a:rPr lang="it-IT" noProof="0"/>
              <a:t>Fare clic per modificare lo stile del titolo dello schema</a:t>
            </a:r>
            <a:endParaRPr lang="it-IT" noProof="0" dirty="0"/>
          </a:p>
        </p:txBody>
      </p:sp>
      <p:sp>
        <p:nvSpPr>
          <p:cNvPr id="19" name="Segnaposto tes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it-IT" noProof="0" dirty="0"/>
          </a:p>
        </p:txBody>
      </p:sp>
      <p:sp>
        <p:nvSpPr>
          <p:cNvPr id="21" name="Segnaposto testo 3"/>
          <p:cNvSpPr>
            <a:spLocks noGrp="1"/>
          </p:cNvSpPr>
          <p:nvPr>
            <p:ph type="body" sz="half" idx="18" hasCustomPrompt="1"/>
          </p:nvPr>
        </p:nvSpPr>
        <p:spPr>
          <a:xfrm>
            <a:off x="913795" y="4572443"/>
            <a:ext cx="3300984" cy="121875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22" name="Segnaposto testo 4"/>
          <p:cNvSpPr>
            <a:spLocks noGrp="1"/>
          </p:cNvSpPr>
          <p:nvPr>
            <p:ph type="body" sz="quarter" idx="3" hasCustomPrompt="1"/>
          </p:nvPr>
        </p:nvSpPr>
        <p:spPr>
          <a:xfrm>
            <a:off x="4442788"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23" name="Segnaposto immagine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it-IT" noProof="0" dirty="0"/>
          </a:p>
        </p:txBody>
      </p:sp>
      <p:sp>
        <p:nvSpPr>
          <p:cNvPr id="24" name="Segnaposto tes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hasCustomPrompt="1"/>
          </p:nvPr>
        </p:nvSpPr>
        <p:spPr>
          <a:xfrm>
            <a:off x="7966697"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26" name="Segnaposto immagine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it-IT" noProof="0" dirty="0"/>
          </a:p>
        </p:txBody>
      </p:sp>
      <p:sp>
        <p:nvSpPr>
          <p:cNvPr id="27" name="Segnaposto tes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49AE39B2-8246-4CE7-8324-4F270EFD3EA1}" type="datetime1">
              <a:rPr lang="it-IT" noProof="0" smtClean="0"/>
              <a:t>30/04/2022</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p:cNvSpPr>
            <a:spLocks noGrp="1"/>
          </p:cNvSpPr>
          <p:nvPr>
            <p:ph type="dt" sz="half" idx="10"/>
          </p:nvPr>
        </p:nvSpPr>
        <p:spPr/>
        <p:txBody>
          <a:bodyPr rtlCol="0"/>
          <a:lstStyle/>
          <a:p>
            <a:pPr rtl="0"/>
            <a:fld id="{9C6BD73F-1D7D-41AA-92C7-1C9F1FD86CC7}" type="datetime1">
              <a:rPr lang="it-IT" noProof="0" smtClean="0"/>
              <a:t>30/04/2022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295401" y="1761067"/>
            <a:ext cx="9590550" cy="1828813"/>
          </a:xfrm>
        </p:spPr>
        <p:txBody>
          <a:bodyPr rtlCol="0" anchor="b"/>
          <a:lstStyle>
            <a:lvl1pPr algn="ctr">
              <a:defRPr sz="4000" b="0" cap="none"/>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6A1BD0A3-4FDD-4105-8508-C4D976B5E040}" type="datetime1">
              <a:rPr lang="it-IT" noProof="0" smtClean="0"/>
              <a:t>30/04/2022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913795" y="609600"/>
            <a:ext cx="10353762" cy="1261872"/>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913795" y="2076450"/>
            <a:ext cx="4856841" cy="3622671"/>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410716" y="2076451"/>
            <a:ext cx="4856841" cy="3622672"/>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p:cNvSpPr>
            <a:spLocks noGrp="1"/>
          </p:cNvSpPr>
          <p:nvPr>
            <p:ph type="dt" sz="half" idx="10"/>
          </p:nvPr>
        </p:nvSpPr>
        <p:spPr/>
        <p:txBody>
          <a:bodyPr rtlCol="0"/>
          <a:lstStyle/>
          <a:p>
            <a:pPr rtl="0"/>
            <a:fld id="{6677ECA7-39D9-4859-87B6-739D39A2DFF4}" type="datetime1">
              <a:rPr lang="it-IT" noProof="0" smtClean="0"/>
              <a:t>30/04/2022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Immagin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magin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olo 1"/>
          <p:cNvSpPr>
            <a:spLocks noGrp="1"/>
          </p:cNvSpPr>
          <p:nvPr>
            <p:ph type="title"/>
          </p:nvPr>
        </p:nvSpPr>
        <p:spPr>
          <a:xfrm>
            <a:off x="913795" y="609600"/>
            <a:ext cx="10353762" cy="970450"/>
          </a:xfrm>
        </p:spPr>
        <p:txBody>
          <a:bodyPr rtlCol="0"/>
          <a:lstStyle>
            <a:lvl1pPr>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hasCustomPrompt="1"/>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6" name="Segnaposto contenut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p:cNvSpPr>
            <a:spLocks noGrp="1"/>
          </p:cNvSpPr>
          <p:nvPr>
            <p:ph type="dt" sz="half" idx="10"/>
          </p:nvPr>
        </p:nvSpPr>
        <p:spPr/>
        <p:txBody>
          <a:bodyPr rtlCol="0"/>
          <a:lstStyle/>
          <a:p>
            <a:pPr rtl="0"/>
            <a:fld id="{00BEC704-95ED-497D-8A83-2665E273E4A0}" type="datetime1">
              <a:rPr lang="it-IT" noProof="0" smtClean="0"/>
              <a:t>30/04/2022</a:t>
            </a:fld>
            <a:endParaRPr lang="it-IT" noProof="0" dirty="0"/>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p:cNvSpPr>
            <a:spLocks noGrp="1"/>
          </p:cNvSpPr>
          <p:nvPr>
            <p:ph type="dt" sz="half" idx="10"/>
          </p:nvPr>
        </p:nvSpPr>
        <p:spPr/>
        <p:txBody>
          <a:bodyPr rtlCol="0"/>
          <a:lstStyle/>
          <a:p>
            <a:pPr rtl="0"/>
            <a:fld id="{B9BF8B62-C02F-4DCC-BF7C-5E5DD2E64A59}" type="datetime1">
              <a:rPr lang="it-IT" noProof="0" smtClean="0"/>
              <a:t>30/04/2022</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00C0D22-0C9C-4097-9FAB-102F6555ACEA}" type="datetime1">
              <a:rPr lang="it-IT" noProof="0" smtClean="0"/>
              <a:t>30/04/2022</a:t>
            </a:fld>
            <a:endParaRPr lang="it-IT" noProof="0"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4855633" y="609600"/>
            <a:ext cx="6411924" cy="5080001"/>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FCA0E368-2E43-4CDB-872B-57DD268A5739}" type="datetime1">
              <a:rPr lang="it-IT" noProof="0" smtClean="0"/>
              <a:t>30/04/2022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Immagin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o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it-IT" noProof="0"/>
              <a:t>Fare clic per modificare lo stile del titolo dello schema</a:t>
            </a:r>
            <a:endParaRPr lang="it-IT" noProof="0" dirty="0"/>
          </a:p>
        </p:txBody>
      </p:sp>
      <p:sp>
        <p:nvSpPr>
          <p:cNvPr id="3" name="Segnaposto immagine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it-IT" noProof="0" dirty="0"/>
          </a:p>
        </p:txBody>
      </p:sp>
      <p:sp>
        <p:nvSpPr>
          <p:cNvPr id="4" name="Segnaposto tes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3907B06D-763E-4405-9BAD-7DE5E79BD4A9}" type="datetime1">
              <a:rPr lang="it-IT" noProof="0" smtClean="0"/>
              <a:t>30/04/2022</a:t>
            </a:fld>
            <a:endParaRPr lang="it-IT" noProof="0" dirty="0"/>
          </a:p>
        </p:txBody>
      </p:sp>
      <p:sp>
        <p:nvSpPr>
          <p:cNvPr id="6" name="Segnaposto piè di pagina 5"/>
          <p:cNvSpPr>
            <a:spLocks noGrp="1"/>
          </p:cNvSpPr>
          <p:nvPr>
            <p:ph type="ftr" sz="quarter" idx="11"/>
          </p:nvPr>
        </p:nvSpPr>
        <p:spPr/>
        <p:txBody>
          <a:bodyPr rtlCol="0"/>
          <a:lstStyle/>
          <a:p>
            <a:pPr algn="l"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91637636-B1F9-4ACF-A85F-2E09AC1D2476}" type="datetime1">
              <a:rPr lang="it-IT" noProof="0" smtClean="0"/>
              <a:t>30/04/2022</a:t>
            </a:fld>
            <a:endParaRPr lang="it-IT" noProof="0" dirty="0"/>
          </a:p>
        </p:txBody>
      </p:sp>
      <p:sp>
        <p:nvSpPr>
          <p:cNvPr id="5" name="Segnaposto piè di pa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it-IT" noProof="0" dirty="0"/>
          </a:p>
        </p:txBody>
      </p:sp>
      <p:sp>
        <p:nvSpPr>
          <p:cNvPr id="6" name="Segnaposto numero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hyperlink" Target="https://api.spotify.com/" TargetMode="External"/><Relationship Id="rId3" Type="http://schemas.openxmlformats.org/officeDocument/2006/relationships/notesSlide" Target="../notesSlides/notesSlide2.xml"/><Relationship Id="rId7" Type="http://schemas.openxmlformats.org/officeDocument/2006/relationships/hyperlink" Target="https://api.aniapi.com/"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5.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igura a mano libera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itolo 1">
            <a:extLst>
              <a:ext uri="{FF2B5EF4-FFF2-40B4-BE49-F238E27FC236}">
                <a16:creationId xmlns:a16="http://schemas.microsoft.com/office/drawing/2014/main" id="{0D1F047C-C727-42A7-85C5-68C5AA1B1A93}"/>
              </a:ext>
            </a:extLst>
          </p:cNvPr>
          <p:cNvSpPr>
            <a:spLocks noGrp="1"/>
          </p:cNvSpPr>
          <p:nvPr>
            <p:ph type="ctrTitle"/>
          </p:nvPr>
        </p:nvSpPr>
        <p:spPr>
          <a:xfrm>
            <a:off x="7404979" y="2275205"/>
            <a:ext cx="3485073" cy="781661"/>
          </a:xfrm>
        </p:spPr>
        <p:txBody>
          <a:bodyPr rtlCol="0">
            <a:normAutofit/>
          </a:bodyPr>
          <a:lstStyle/>
          <a:p>
            <a:r>
              <a:rPr lang="it-IT" sz="4000" dirty="0"/>
              <a:t>HMW3</a:t>
            </a:r>
          </a:p>
        </p:txBody>
      </p:sp>
      <p:sp>
        <p:nvSpPr>
          <p:cNvPr id="3" name="Sottotitolo 2">
            <a:extLst>
              <a:ext uri="{FF2B5EF4-FFF2-40B4-BE49-F238E27FC236}">
                <a16:creationId xmlns:a16="http://schemas.microsoft.com/office/drawing/2014/main" id="{DB93FB3F-A8D4-46D3-A1C6-C79C64563729}"/>
              </a:ext>
            </a:extLst>
          </p:cNvPr>
          <p:cNvSpPr>
            <a:spLocks noGrp="1"/>
          </p:cNvSpPr>
          <p:nvPr>
            <p:ph type="subTitle" idx="1"/>
          </p:nvPr>
        </p:nvSpPr>
        <p:spPr>
          <a:xfrm>
            <a:off x="7389965" y="3545633"/>
            <a:ext cx="3485072" cy="1638844"/>
          </a:xfrm>
        </p:spPr>
        <p:txBody>
          <a:bodyPr rtlCol="0">
            <a:normAutofit/>
          </a:bodyPr>
          <a:lstStyle/>
          <a:p>
            <a:pPr algn="l" rtl="0"/>
            <a:r>
              <a:rPr lang="it-IT" dirty="0"/>
              <a:t>Simone Miano</a:t>
            </a:r>
          </a:p>
          <a:p>
            <a:pPr algn="l" rtl="0"/>
            <a:r>
              <a:rPr lang="it-IT" sz="2300" dirty="0"/>
              <a:t>1000002082</a:t>
            </a:r>
          </a:p>
          <a:p>
            <a:pPr algn="l" rtl="0"/>
            <a:r>
              <a:rPr lang="it-IT" dirty="0"/>
              <a:t>30/04/2022</a:t>
            </a:r>
            <a:endParaRPr lang="it-IT"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3" y="-1"/>
            <a:ext cx="6096000"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6330114" y="216160"/>
            <a:ext cx="5788795" cy="950166"/>
          </a:xfrm>
        </p:spPr>
        <p:txBody>
          <a:bodyPr rtlCol="0" anchor="b">
            <a:normAutofit/>
          </a:bodyPr>
          <a:lstStyle/>
          <a:p>
            <a:r>
              <a:rPr lang="it-IT" sz="4400" b="1" dirty="0"/>
              <a:t>Descrizione API</a:t>
            </a:r>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6104624" y="1539551"/>
            <a:ext cx="6087375" cy="5318447"/>
          </a:xfrm>
        </p:spPr>
        <p:txBody>
          <a:bodyPr rtlCol="0" anchor="t">
            <a:noAutofit/>
          </a:bodyPr>
          <a:lstStyle/>
          <a:p>
            <a:pPr rtl="0"/>
            <a:r>
              <a:rPr lang="it-IT" sz="2400" b="1" dirty="0" err="1">
                <a:effectLst/>
              </a:rPr>
              <a:t>Aniapi</a:t>
            </a:r>
            <a:r>
              <a:rPr lang="it-IT" sz="2400" b="1" dirty="0"/>
              <a:t>:</a:t>
            </a:r>
            <a:r>
              <a:rPr lang="it-IT" sz="2400" dirty="0"/>
              <a:t> </a:t>
            </a:r>
            <a:r>
              <a:rPr lang="it-IT" sz="2000" dirty="0"/>
              <a:t>L’API segue l'architettura REST, restituisce risposte con codifica JSON su Anime, utilizzando codici di risposta HTTP standard.</a:t>
            </a:r>
          </a:p>
          <a:p>
            <a:pPr marL="36900" indent="0" rtl="0">
              <a:buNone/>
            </a:pPr>
            <a:r>
              <a:rPr lang="it-IT" sz="2000" dirty="0"/>
              <a:t>	L’URL di base è </a:t>
            </a:r>
            <a:r>
              <a:rPr lang="it-IT" sz="2000" b="0" i="0" dirty="0">
                <a:solidFill>
                  <a:srgbClr val="6272A4"/>
                </a:solidFill>
                <a:effectLst/>
                <a:latin typeface="SFMono-Regular"/>
                <a:hlinkClick r:id="rId7"/>
              </a:rPr>
              <a:t>https://api.aniapi.com</a:t>
            </a:r>
            <a:endParaRPr lang="it-IT" sz="2000" b="0" i="0" dirty="0">
              <a:solidFill>
                <a:srgbClr val="6272A4"/>
              </a:solidFill>
              <a:effectLst/>
              <a:latin typeface="SFMono-Regular"/>
            </a:endParaRPr>
          </a:p>
          <a:p>
            <a:pPr marL="36900" indent="0" rtl="0">
              <a:buNone/>
            </a:pPr>
            <a:endParaRPr lang="it-IT" sz="2000" dirty="0">
              <a:solidFill>
                <a:srgbClr val="6272A4"/>
              </a:solidFill>
              <a:effectLst/>
              <a:latin typeface="SFMono-Regular"/>
            </a:endParaRPr>
          </a:p>
          <a:p>
            <a:r>
              <a:rPr lang="it-IT" sz="2400" b="1" dirty="0">
                <a:effectLst/>
              </a:rPr>
              <a:t>Spotify:</a:t>
            </a:r>
            <a:r>
              <a:rPr lang="it-IT" sz="2000" dirty="0">
                <a:solidFill>
                  <a:srgbClr val="6272A4"/>
                </a:solidFill>
                <a:effectLst/>
                <a:latin typeface="SFMono-Regular"/>
              </a:rPr>
              <a:t> </a:t>
            </a:r>
            <a:r>
              <a:rPr lang="it-IT" sz="2000" dirty="0"/>
              <a:t>Segue l’architettura REST. Gli endpoint dell'API Web di Spotify restituiscono risposte con codifica JSON su artisti musicali, album e brani direttamente dal catalogo dati di Spotify.</a:t>
            </a:r>
          </a:p>
          <a:p>
            <a:pPr marL="36900" indent="0">
              <a:buNone/>
            </a:pPr>
            <a:r>
              <a:rPr lang="it-IT" sz="2000" b="0" i="0" u="none" strike="noStrike" dirty="0">
                <a:solidFill>
                  <a:srgbClr val="D17C0A"/>
                </a:solidFill>
                <a:effectLst/>
                <a:latin typeface="Circular"/>
                <a:hlinkClick r:id="rId8"/>
              </a:rPr>
              <a:t>	</a:t>
            </a:r>
            <a:r>
              <a:rPr lang="it-IT" sz="2000" dirty="0"/>
              <a:t> L’URL di base è </a:t>
            </a:r>
            <a:r>
              <a:rPr lang="it-IT" sz="2000" b="0" i="0" u="none" strike="noStrike" dirty="0">
                <a:solidFill>
                  <a:srgbClr val="D17C0A"/>
                </a:solidFill>
                <a:effectLst/>
                <a:latin typeface="Circular"/>
                <a:hlinkClick r:id="rId8"/>
              </a:rPr>
              <a:t>https://api.spotify.com</a:t>
            </a:r>
            <a:endParaRPr lang="it-IT" sz="2000" b="0" i="0" dirty="0">
              <a:solidFill>
                <a:srgbClr val="6272A4"/>
              </a:solidFill>
              <a:effectLst/>
              <a:latin typeface="SFMono-Regular"/>
            </a:endParaRPr>
          </a:p>
        </p:txBody>
      </p:sp>
    </p:spTree>
    <p:extLst>
      <p:ext uri="{BB962C8B-B14F-4D97-AF65-F5344CB8AC3E}">
        <p14:creationId xmlns:p14="http://schemas.microsoft.com/office/powerpoint/2010/main" val="362328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3" y="10"/>
            <a:ext cx="6096000"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6955450" y="169507"/>
            <a:ext cx="4538124" cy="696718"/>
          </a:xfrm>
        </p:spPr>
        <p:txBody>
          <a:bodyPr rtlCol="0" anchor="b">
            <a:normAutofit/>
          </a:bodyPr>
          <a:lstStyle/>
          <a:p>
            <a:r>
              <a:rPr lang="it-IT" sz="4000" dirty="0"/>
              <a:t>Autenticazione API	</a:t>
            </a:r>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6104624" y="1035731"/>
            <a:ext cx="6087375" cy="5822268"/>
          </a:xfrm>
        </p:spPr>
        <p:txBody>
          <a:bodyPr rtlCol="0" anchor="t">
            <a:normAutofit fontScale="92500"/>
          </a:bodyPr>
          <a:lstStyle/>
          <a:p>
            <a:pPr rtl="0"/>
            <a:r>
              <a:rPr lang="it-IT" sz="2400" dirty="0"/>
              <a:t>La prima API, usa un </a:t>
            </a:r>
            <a:r>
              <a:rPr lang="it-IT" sz="2000" b="1" dirty="0">
                <a:solidFill>
                  <a:srgbClr val="F5F6F7"/>
                </a:solidFill>
                <a:effectLst/>
                <a:latin typeface="system-ui"/>
              </a:rPr>
              <a:t>JSON Web Token </a:t>
            </a:r>
            <a:r>
              <a:rPr lang="it-IT" sz="2400" dirty="0"/>
              <a:t>ottenibile iscrivendosi. Questo codice dura per 30 giorni e serve ad autenticare le richieste (lo inseriamo </a:t>
            </a:r>
            <a:r>
              <a:rPr lang="it-IT" sz="2400" dirty="0" err="1"/>
              <a:t>nell’url</a:t>
            </a:r>
            <a:r>
              <a:rPr lang="it-IT" sz="2400" dirty="0"/>
              <a:t> come in foto)</a:t>
            </a:r>
          </a:p>
          <a:p>
            <a:pPr rtl="0"/>
            <a:endParaRPr lang="it-IT" sz="2400" dirty="0"/>
          </a:p>
          <a:p>
            <a:pPr rtl="0"/>
            <a:r>
              <a:rPr lang="it-IT" sz="2400" dirty="0"/>
              <a:t>La seconda api usa il protocollo di rete OAut2. L’</a:t>
            </a:r>
            <a:r>
              <a:rPr lang="it-IT" sz="2400" b="1" dirty="0">
                <a:solidFill>
                  <a:srgbClr val="F5F6F7"/>
                </a:solidFill>
                <a:effectLst/>
                <a:latin typeface="system-ui"/>
              </a:rPr>
              <a:t>Oaut2</a:t>
            </a:r>
            <a:r>
              <a:rPr lang="it-IT" sz="2400" dirty="0"/>
              <a:t> consente di ricevere, dopo essersi identificati attraverso il client ID e il client secret, un token di accesso da parte di un server, che consente di autenticare le proprie richieste. Il vantaggio rispetto al metodo di prima è che il codice per identificarti non si trova dentro una variabile (Facilmente accessibile dall’esterno) ma viene appunto data dal server</a:t>
            </a:r>
          </a:p>
        </p:txBody>
      </p:sp>
      <p:pic>
        <p:nvPicPr>
          <p:cNvPr id="5" name="Immagine 4">
            <a:extLst>
              <a:ext uri="{FF2B5EF4-FFF2-40B4-BE49-F238E27FC236}">
                <a16:creationId xmlns:a16="http://schemas.microsoft.com/office/drawing/2014/main" id="{0639295B-01F8-4461-92BD-B12310D26689}"/>
              </a:ext>
            </a:extLst>
          </p:cNvPr>
          <p:cNvPicPr>
            <a:picLocks noChangeAspect="1"/>
          </p:cNvPicPr>
          <p:nvPr/>
        </p:nvPicPr>
        <p:blipFill rotWithShape="1">
          <a:blip r:embed="rId7"/>
          <a:srcRect l="7503"/>
          <a:stretch/>
        </p:blipFill>
        <p:spPr>
          <a:xfrm>
            <a:off x="-8624" y="1242527"/>
            <a:ext cx="6104624" cy="990471"/>
          </a:xfrm>
          <a:prstGeom prst="rect">
            <a:avLst/>
          </a:prstGeom>
        </p:spPr>
      </p:pic>
      <p:pic>
        <p:nvPicPr>
          <p:cNvPr id="7" name="Immagine 6">
            <a:extLst>
              <a:ext uri="{FF2B5EF4-FFF2-40B4-BE49-F238E27FC236}">
                <a16:creationId xmlns:a16="http://schemas.microsoft.com/office/drawing/2014/main" id="{6950E26F-5F4E-43CD-A196-DAC9A2E1879C}"/>
              </a:ext>
            </a:extLst>
          </p:cNvPr>
          <p:cNvPicPr>
            <a:picLocks noChangeAspect="1"/>
          </p:cNvPicPr>
          <p:nvPr/>
        </p:nvPicPr>
        <p:blipFill>
          <a:blip r:embed="rId8"/>
          <a:stretch>
            <a:fillRect/>
          </a:stretch>
        </p:blipFill>
        <p:spPr>
          <a:xfrm>
            <a:off x="-1" y="2773327"/>
            <a:ext cx="6095999" cy="4084674"/>
          </a:xfrm>
          <a:prstGeom prst="rect">
            <a:avLst/>
          </a:prstGeom>
        </p:spPr>
      </p:pic>
    </p:spTree>
    <p:extLst>
      <p:ext uri="{BB962C8B-B14F-4D97-AF65-F5344CB8AC3E}">
        <p14:creationId xmlns:p14="http://schemas.microsoft.com/office/powerpoint/2010/main" val="59234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3" y="-1"/>
            <a:ext cx="6096000"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6248403" y="216936"/>
            <a:ext cx="5943597" cy="937727"/>
          </a:xfrm>
        </p:spPr>
        <p:txBody>
          <a:bodyPr rtlCol="0" anchor="b">
            <a:normAutofit/>
          </a:bodyPr>
          <a:lstStyle/>
          <a:p>
            <a:r>
              <a:rPr lang="it-IT" sz="2800" b="1" dirty="0">
                <a:effectLst>
                  <a:outerShdw blurRad="38100" dist="38100" dir="2700000" algn="tl">
                    <a:srgbClr val="000000">
                      <a:alpha val="43137"/>
                    </a:srgbClr>
                  </a:outerShdw>
                </a:effectLst>
                <a:latin typeface="+mn-lt"/>
                <a:ea typeface="+mn-ea"/>
                <a:cs typeface="+mn-cs"/>
              </a:rPr>
              <a:t>Modo in cui le funzionalità delle API sono state incluse all’interno del sito</a:t>
            </a:r>
            <a:endParaRPr lang="it-IT" sz="2800" b="1" dirty="0"/>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6104624" y="1623527"/>
            <a:ext cx="6087375" cy="5234471"/>
          </a:xfrm>
        </p:spPr>
        <p:txBody>
          <a:bodyPr rtlCol="0" anchor="t">
            <a:noAutofit/>
          </a:bodyPr>
          <a:lstStyle/>
          <a:p>
            <a:pPr marL="36900" indent="0" rtl="0">
              <a:buNone/>
            </a:pPr>
            <a:r>
              <a:rPr lang="it-IT" sz="2000" dirty="0"/>
              <a:t>La prima API, è utilizzata per a trovare gli anime dopo aver effettuato una ricerca. La ricerca può essere effettuata sia via titolo che via genere. Dopo aver effettuato la ricerca compariranno le immagini delle copertine di 15 risultati corrispondenti alla ricerca effettuata.</a:t>
            </a:r>
          </a:p>
          <a:p>
            <a:pPr marL="36900" indent="0" rtl="0">
              <a:buNone/>
            </a:pPr>
            <a:r>
              <a:rPr lang="it-IT" sz="2000" dirty="0"/>
              <a:t>Utilizza un JWT (Inserito nella variabile ‘</a:t>
            </a:r>
            <a:r>
              <a:rPr lang="it-IT" sz="2000" dirty="0" err="1"/>
              <a:t>key_anime</a:t>
            </a:r>
            <a:r>
              <a:rPr lang="it-IT" sz="2000" dirty="0"/>
              <a:t>’) per autenticare le richieste effettuate</a:t>
            </a:r>
          </a:p>
          <a:p>
            <a:pPr marL="36900" indent="0" rtl="0">
              <a:buNone/>
            </a:pPr>
            <a:endParaRPr lang="it-IT" sz="2000" dirty="0"/>
          </a:p>
          <a:p>
            <a:pPr marL="36900" indent="0">
              <a:buNone/>
            </a:pPr>
            <a:r>
              <a:rPr lang="it-IT" sz="2000" dirty="0"/>
              <a:t>Endpoint di base: </a:t>
            </a:r>
            <a:r>
              <a:rPr lang="it-IT" sz="1800" b="0" dirty="0">
                <a:solidFill>
                  <a:srgbClr val="CE9178"/>
                </a:solidFill>
                <a:effectLst/>
                <a:latin typeface="Consolas" panose="020B0609020204030204" pitchFamily="49" charset="0"/>
              </a:rPr>
              <a:t>https://api.aniapi.com/v1/anime</a:t>
            </a:r>
            <a:endParaRPr lang="it-IT" sz="1800" b="0" dirty="0">
              <a:solidFill>
                <a:srgbClr val="D4D4D4"/>
              </a:solidFill>
              <a:effectLst/>
              <a:latin typeface="Consolas" panose="020B0609020204030204" pitchFamily="49" charset="0"/>
            </a:endParaRPr>
          </a:p>
          <a:p>
            <a:pPr marL="36900" indent="0" rtl="0">
              <a:buNone/>
            </a:pPr>
            <a:r>
              <a:rPr lang="it-IT" sz="2000" dirty="0"/>
              <a:t>A cui andiamo a concatenare la JWT , il titolo e il numero di elementi da visualizzare</a:t>
            </a:r>
          </a:p>
        </p:txBody>
      </p:sp>
      <p:pic>
        <p:nvPicPr>
          <p:cNvPr id="5" name="Immagine 4">
            <a:extLst>
              <a:ext uri="{FF2B5EF4-FFF2-40B4-BE49-F238E27FC236}">
                <a16:creationId xmlns:a16="http://schemas.microsoft.com/office/drawing/2014/main" id="{1E2FC0C0-4D1C-4A71-AFA2-28D7FFF3D05B}"/>
              </a:ext>
            </a:extLst>
          </p:cNvPr>
          <p:cNvPicPr>
            <a:picLocks noChangeAspect="1"/>
          </p:cNvPicPr>
          <p:nvPr/>
        </p:nvPicPr>
        <p:blipFill>
          <a:blip r:embed="rId7"/>
          <a:stretch>
            <a:fillRect/>
          </a:stretch>
        </p:blipFill>
        <p:spPr>
          <a:xfrm>
            <a:off x="6104623" y="6270172"/>
            <a:ext cx="6087377" cy="160617"/>
          </a:xfrm>
          <a:prstGeom prst="rect">
            <a:avLst/>
          </a:prstGeom>
        </p:spPr>
      </p:pic>
      <p:pic>
        <p:nvPicPr>
          <p:cNvPr id="11" name="Immagine 10">
            <a:extLst>
              <a:ext uri="{FF2B5EF4-FFF2-40B4-BE49-F238E27FC236}">
                <a16:creationId xmlns:a16="http://schemas.microsoft.com/office/drawing/2014/main" id="{EB422059-0A57-4F02-9A73-0709BF4CEC65}"/>
              </a:ext>
            </a:extLst>
          </p:cNvPr>
          <p:cNvPicPr>
            <a:picLocks noChangeAspect="1"/>
          </p:cNvPicPr>
          <p:nvPr/>
        </p:nvPicPr>
        <p:blipFill>
          <a:blip r:embed="rId8"/>
          <a:stretch>
            <a:fillRect/>
          </a:stretch>
        </p:blipFill>
        <p:spPr>
          <a:xfrm>
            <a:off x="0" y="140155"/>
            <a:ext cx="6095999" cy="6577677"/>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3" y="-1"/>
            <a:ext cx="4347555"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5302290" y="151622"/>
            <a:ext cx="5943597" cy="937727"/>
          </a:xfrm>
        </p:spPr>
        <p:txBody>
          <a:bodyPr rtlCol="0" anchor="b">
            <a:normAutofit/>
          </a:bodyPr>
          <a:lstStyle/>
          <a:p>
            <a:r>
              <a:rPr lang="it-IT" sz="2800" b="1" dirty="0">
                <a:effectLst>
                  <a:outerShdw blurRad="38100" dist="38100" dir="2700000" algn="tl">
                    <a:srgbClr val="000000">
                      <a:alpha val="43137"/>
                    </a:srgbClr>
                  </a:outerShdw>
                </a:effectLst>
                <a:latin typeface="+mn-lt"/>
                <a:ea typeface="+mn-ea"/>
                <a:cs typeface="+mn-cs"/>
              </a:rPr>
              <a:t>Modo in cui le funzionalità delle API sono state incluse all’interno del sito</a:t>
            </a:r>
            <a:endParaRPr lang="it-IT" sz="2800" b="1" dirty="0"/>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4364801" y="1240970"/>
            <a:ext cx="7827199" cy="5617029"/>
          </a:xfrm>
        </p:spPr>
        <p:txBody>
          <a:bodyPr rtlCol="0" anchor="t">
            <a:normAutofit/>
          </a:bodyPr>
          <a:lstStyle/>
          <a:p>
            <a:pPr marL="36900" indent="0">
              <a:buNone/>
            </a:pPr>
            <a:r>
              <a:rPr lang="it-IT" sz="2400" dirty="0"/>
              <a:t>La seconda api, serve a trovare gli album musicali.</a:t>
            </a:r>
          </a:p>
          <a:p>
            <a:pPr marL="36900" indent="0">
              <a:buNone/>
            </a:pPr>
            <a:r>
              <a:rPr lang="it-IT" sz="2400" dirty="0"/>
              <a:t>Dopo che l’utente avrà effettuato la ricerca, per prima cosa richiederemo al server di restituito un token che servirà per l’autenticazione. Questo codice verrà inserito e usato per farci identificare. </a:t>
            </a:r>
          </a:p>
          <a:p>
            <a:pPr marL="36900" indent="0">
              <a:buNone/>
            </a:pPr>
            <a:r>
              <a:rPr lang="it-IT" sz="2400" dirty="0"/>
              <a:t>Una volta fatto questo passaggio compariranno le immagini delle copertine di 15 risultati corrispondenti alla ricerca effettuata.</a:t>
            </a:r>
          </a:p>
          <a:p>
            <a:pPr rtl="0"/>
            <a:endParaRPr lang="it-IT" sz="2400" dirty="0"/>
          </a:p>
        </p:txBody>
      </p:sp>
      <p:pic>
        <p:nvPicPr>
          <p:cNvPr id="7" name="Immagine 6">
            <a:extLst>
              <a:ext uri="{FF2B5EF4-FFF2-40B4-BE49-F238E27FC236}">
                <a16:creationId xmlns:a16="http://schemas.microsoft.com/office/drawing/2014/main" id="{2B7A8468-E742-49AB-BF2A-DFC839713F6D}"/>
              </a:ext>
            </a:extLst>
          </p:cNvPr>
          <p:cNvPicPr>
            <a:picLocks noChangeAspect="1"/>
          </p:cNvPicPr>
          <p:nvPr/>
        </p:nvPicPr>
        <p:blipFill>
          <a:blip r:embed="rId7"/>
          <a:stretch>
            <a:fillRect/>
          </a:stretch>
        </p:blipFill>
        <p:spPr>
          <a:xfrm>
            <a:off x="-1" y="3035773"/>
            <a:ext cx="4347556" cy="3822227"/>
          </a:xfrm>
          <a:prstGeom prst="rect">
            <a:avLst/>
          </a:prstGeom>
        </p:spPr>
      </p:pic>
      <p:pic>
        <p:nvPicPr>
          <p:cNvPr id="9" name="Immagine 8">
            <a:extLst>
              <a:ext uri="{FF2B5EF4-FFF2-40B4-BE49-F238E27FC236}">
                <a16:creationId xmlns:a16="http://schemas.microsoft.com/office/drawing/2014/main" id="{6681F3E6-0090-4840-9C9A-A87001E9DE45}"/>
              </a:ext>
            </a:extLst>
          </p:cNvPr>
          <p:cNvPicPr>
            <a:picLocks noChangeAspect="1"/>
          </p:cNvPicPr>
          <p:nvPr/>
        </p:nvPicPr>
        <p:blipFill>
          <a:blip r:embed="rId8"/>
          <a:stretch>
            <a:fillRect/>
          </a:stretch>
        </p:blipFill>
        <p:spPr>
          <a:xfrm>
            <a:off x="10905" y="-1"/>
            <a:ext cx="4336650" cy="2884815"/>
          </a:xfrm>
          <a:prstGeom prst="rect">
            <a:avLst/>
          </a:prstGeom>
        </p:spPr>
      </p:pic>
    </p:spTree>
    <p:extLst>
      <p:ext uri="{BB962C8B-B14F-4D97-AF65-F5344CB8AC3E}">
        <p14:creationId xmlns:p14="http://schemas.microsoft.com/office/powerpoint/2010/main" val="3046093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09_TF55705232.potx" id="{9AB85140-8137-4882-A269-A99A969389E2}" vid="{91349CD9-E240-460F-BB33-26349DC4D0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{C46CF670-F0CE-4DFB-A9AF-6FADC7BCF604}tf55705232_win32</Template>
  <TotalTime>509</TotalTime>
  <Words>384</Words>
  <Application>Microsoft Office PowerPoint</Application>
  <PresentationFormat>Widescreen</PresentationFormat>
  <Paragraphs>29</Paragraphs>
  <Slides>5</Slides>
  <Notes>5</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5</vt:i4>
      </vt:variant>
    </vt:vector>
  </HeadingPairs>
  <TitlesOfParts>
    <vt:vector size="13" baseType="lpstr">
      <vt:lpstr>Calibri</vt:lpstr>
      <vt:lpstr>Circular</vt:lpstr>
      <vt:lpstr>Consolas</vt:lpstr>
      <vt:lpstr>Goudy Old Style</vt:lpstr>
      <vt:lpstr>SFMono-Regular</vt:lpstr>
      <vt:lpstr>system-ui</vt:lpstr>
      <vt:lpstr>Wingdings 2</vt:lpstr>
      <vt:lpstr>SlateVTI</vt:lpstr>
      <vt:lpstr>HMW3</vt:lpstr>
      <vt:lpstr>Descrizione API</vt:lpstr>
      <vt:lpstr>Autenticazione API </vt:lpstr>
      <vt:lpstr>Modo in cui le funzionalità delle API sono state incluse all’interno del sito</vt:lpstr>
      <vt:lpstr>Modo in cui le funzionalità delle API sono state incluse all’interno del sito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HMW3</dc:title>
  <dc:creator>SIMONE MIANO</dc:creator>
  <cp:lastModifiedBy>SIMONE MIANO</cp:lastModifiedBy>
  <cp:revision>1</cp:revision>
  <dcterms:created xsi:type="dcterms:W3CDTF">2022-04-30T10:26:21Z</dcterms:created>
  <dcterms:modified xsi:type="dcterms:W3CDTF">2022-04-30T18:55:29Z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