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795B37-A6A7-4829-9880-76024B758551}">
  <a:tblStyle styleId="{9D795B37-A6A7-4829-9880-76024B7585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ac41904b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c41904b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0c71acd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0c71acd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c41904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c41904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ac41904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c41904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c4190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c4190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ccfdcb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ccfdcb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accfdcb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ccfdcb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ccfdcbd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ccfdcb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a2cc096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a2cc096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c41904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c41904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c41904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c41904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c41904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c41904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ac41904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ac41904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ac41904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ac41904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ac41904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c41904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c41904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ac41904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ac41904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c41904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8708" y="-1953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M5 Forecasting</a:t>
            </a:r>
            <a:endParaRPr/>
          </a:p>
        </p:txBody>
      </p:sp>
      <p:sp>
        <p:nvSpPr>
          <p:cNvPr id="55" name="Google Shape;55;p13"/>
          <p:cNvSpPr txBox="1"/>
          <p:nvPr>
            <p:ph idx="1" type="subTitle"/>
          </p:nvPr>
        </p:nvSpPr>
        <p:spPr>
          <a:xfrm>
            <a:off x="311700" y="1701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Group 2</a:t>
            </a:r>
            <a:endParaRPr/>
          </a:p>
          <a:p>
            <a:pPr indent="0" lvl="0" marL="0" rtl="0" algn="ctr">
              <a:spcBef>
                <a:spcPts val="0"/>
              </a:spcBef>
              <a:spcAft>
                <a:spcPts val="0"/>
              </a:spcAft>
              <a:buNone/>
            </a:pPr>
            <a:r>
              <a:rPr lang="it"/>
              <a:t>Luigi Montaleone student n. 189595</a:t>
            </a:r>
            <a:endParaRPr/>
          </a:p>
          <a:p>
            <a:pPr indent="0" lvl="0" marL="0" rtl="0" algn="ctr">
              <a:spcBef>
                <a:spcPts val="0"/>
              </a:spcBef>
              <a:spcAft>
                <a:spcPts val="0"/>
              </a:spcAft>
              <a:buNone/>
            </a:pPr>
            <a:r>
              <a:rPr lang="it"/>
              <a:t>Simone Mungari student n. 190042</a:t>
            </a:r>
            <a:endParaRPr/>
          </a:p>
          <a:p>
            <a:pPr indent="0" lvl="0" marL="0" rtl="0" algn="ctr">
              <a:spcBef>
                <a:spcPts val="0"/>
              </a:spcBef>
              <a:spcAft>
                <a:spcPts val="0"/>
              </a:spcAft>
              <a:buNone/>
            </a:pPr>
            <a:r>
              <a:rPr lang="it"/>
              <a:t>Matteo Loria student n. 189543</a:t>
            </a:r>
            <a:endParaRPr/>
          </a:p>
          <a:p>
            <a:pPr indent="0" lvl="0" marL="0" rtl="0" algn="ctr">
              <a:spcBef>
                <a:spcPts val="0"/>
              </a:spcBef>
              <a:spcAft>
                <a:spcPts val="0"/>
              </a:spcAft>
              <a:buNone/>
            </a:pPr>
            <a:r>
              <a:rPr lang="it"/>
              <a:t>Matteo Notaro student n. 189513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52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Linear regression &amp; Isotonic regression</a:t>
            </a:r>
            <a:endParaRPr/>
          </a:p>
        </p:txBody>
      </p:sp>
      <p:sp>
        <p:nvSpPr>
          <p:cNvPr id="111" name="Google Shape;111;p22"/>
          <p:cNvSpPr txBox="1"/>
          <p:nvPr>
            <p:ph idx="1" type="body"/>
          </p:nvPr>
        </p:nvSpPr>
        <p:spPr>
          <a:xfrm>
            <a:off x="311700" y="1198925"/>
            <a:ext cx="8520600" cy="3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2"/>
          <p:cNvPicPr preferRelativeResize="0"/>
          <p:nvPr/>
        </p:nvPicPr>
        <p:blipFill>
          <a:blip r:embed="rId3">
            <a:alphaModFix/>
          </a:blip>
          <a:stretch>
            <a:fillRect/>
          </a:stretch>
        </p:blipFill>
        <p:spPr>
          <a:xfrm>
            <a:off x="311700" y="2671675"/>
            <a:ext cx="3048000" cy="2286000"/>
          </a:xfrm>
          <a:prstGeom prst="rect">
            <a:avLst/>
          </a:prstGeom>
          <a:noFill/>
          <a:ln>
            <a:noFill/>
          </a:ln>
        </p:spPr>
      </p:pic>
      <p:pic>
        <p:nvPicPr>
          <p:cNvPr id="113" name="Google Shape;113;p22"/>
          <p:cNvPicPr preferRelativeResize="0"/>
          <p:nvPr/>
        </p:nvPicPr>
        <p:blipFill>
          <a:blip r:embed="rId4">
            <a:alphaModFix/>
          </a:blip>
          <a:stretch>
            <a:fillRect/>
          </a:stretch>
        </p:blipFill>
        <p:spPr>
          <a:xfrm>
            <a:off x="5784300" y="625250"/>
            <a:ext cx="3048000" cy="2286000"/>
          </a:xfrm>
          <a:prstGeom prst="rect">
            <a:avLst/>
          </a:prstGeom>
          <a:noFill/>
          <a:ln>
            <a:noFill/>
          </a:ln>
        </p:spPr>
      </p:pic>
      <p:pic>
        <p:nvPicPr>
          <p:cNvPr id="114" name="Google Shape;114;p22"/>
          <p:cNvPicPr preferRelativeResize="0"/>
          <p:nvPr/>
        </p:nvPicPr>
        <p:blipFill>
          <a:blip r:embed="rId5">
            <a:alphaModFix/>
          </a:blip>
          <a:stretch>
            <a:fillRect/>
          </a:stretch>
        </p:blipFill>
        <p:spPr>
          <a:xfrm>
            <a:off x="311700" y="520050"/>
            <a:ext cx="3048000" cy="2286000"/>
          </a:xfrm>
          <a:prstGeom prst="rect">
            <a:avLst/>
          </a:prstGeom>
          <a:noFill/>
          <a:ln>
            <a:noFill/>
          </a:ln>
        </p:spPr>
      </p:pic>
      <p:pic>
        <p:nvPicPr>
          <p:cNvPr id="115" name="Google Shape;115;p22"/>
          <p:cNvPicPr preferRelativeResize="0"/>
          <p:nvPr/>
        </p:nvPicPr>
        <p:blipFill>
          <a:blip r:embed="rId6">
            <a:alphaModFix/>
          </a:blip>
          <a:stretch>
            <a:fillRect/>
          </a:stretch>
        </p:blipFill>
        <p:spPr>
          <a:xfrm>
            <a:off x="5845274" y="2857850"/>
            <a:ext cx="3048000" cy="2286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Generalized linear regression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311700" y="1152475"/>
            <a:ext cx="4218725" cy="3330175"/>
          </a:xfrm>
          <a:prstGeom prst="rect">
            <a:avLst/>
          </a:prstGeom>
          <a:noFill/>
          <a:ln>
            <a:noFill/>
          </a:ln>
        </p:spPr>
      </p:pic>
      <p:pic>
        <p:nvPicPr>
          <p:cNvPr id="123" name="Google Shape;123;p23"/>
          <p:cNvPicPr preferRelativeResize="0"/>
          <p:nvPr/>
        </p:nvPicPr>
        <p:blipFill>
          <a:blip r:embed="rId4">
            <a:alphaModFix/>
          </a:blip>
          <a:stretch>
            <a:fillRect/>
          </a:stretch>
        </p:blipFill>
        <p:spPr>
          <a:xfrm>
            <a:off x="4572000" y="1152475"/>
            <a:ext cx="4260301" cy="3195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Decision Tree Regression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311700" y="1152475"/>
            <a:ext cx="3503299" cy="2627476"/>
          </a:xfrm>
          <a:prstGeom prst="rect">
            <a:avLst/>
          </a:prstGeom>
          <a:noFill/>
          <a:ln>
            <a:noFill/>
          </a:ln>
        </p:spPr>
      </p:pic>
      <p:pic>
        <p:nvPicPr>
          <p:cNvPr id="131" name="Google Shape;131;p24"/>
          <p:cNvPicPr preferRelativeResize="0"/>
          <p:nvPr/>
        </p:nvPicPr>
        <p:blipFill>
          <a:blip r:embed="rId4">
            <a:alphaModFix/>
          </a:blip>
          <a:stretch>
            <a:fillRect/>
          </a:stretch>
        </p:blipFill>
        <p:spPr>
          <a:xfrm>
            <a:off x="5443700" y="1152475"/>
            <a:ext cx="3388600" cy="254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Gradient-Boosted Tree Regression</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311700" y="1166013"/>
            <a:ext cx="4173301" cy="3129976"/>
          </a:xfrm>
          <a:prstGeom prst="rect">
            <a:avLst/>
          </a:prstGeom>
          <a:noFill/>
          <a:ln>
            <a:noFill/>
          </a:ln>
        </p:spPr>
      </p:pic>
      <p:pic>
        <p:nvPicPr>
          <p:cNvPr id="139" name="Google Shape;139;p25"/>
          <p:cNvPicPr preferRelativeResize="0"/>
          <p:nvPr/>
        </p:nvPicPr>
        <p:blipFill>
          <a:blip r:embed="rId4">
            <a:alphaModFix/>
          </a:blip>
          <a:stretch>
            <a:fillRect/>
          </a:stretch>
        </p:blipFill>
        <p:spPr>
          <a:xfrm>
            <a:off x="5083650" y="1166025"/>
            <a:ext cx="3748650" cy="281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15475" y="141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 Forest Regression</a:t>
            </a:r>
            <a:endParaRPr/>
          </a:p>
        </p:txBody>
      </p:sp>
      <p:sp>
        <p:nvSpPr>
          <p:cNvPr id="145" name="Google Shape;145;p2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311700" y="863550"/>
            <a:ext cx="3674325" cy="2755750"/>
          </a:xfrm>
          <a:prstGeom prst="rect">
            <a:avLst/>
          </a:prstGeom>
          <a:noFill/>
          <a:ln>
            <a:noFill/>
          </a:ln>
        </p:spPr>
      </p:pic>
      <p:pic>
        <p:nvPicPr>
          <p:cNvPr id="147" name="Google Shape;147;p26"/>
          <p:cNvPicPr preferRelativeResize="0"/>
          <p:nvPr/>
        </p:nvPicPr>
        <p:blipFill>
          <a:blip r:embed="rId4">
            <a:alphaModFix/>
          </a:blip>
          <a:stretch>
            <a:fillRect/>
          </a:stretch>
        </p:blipFill>
        <p:spPr>
          <a:xfrm>
            <a:off x="5157975" y="863550"/>
            <a:ext cx="3674325" cy="275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Average of RMSE</a:t>
            </a:r>
            <a:endParaRPr/>
          </a:p>
        </p:txBody>
      </p:sp>
      <p:graphicFrame>
        <p:nvGraphicFramePr>
          <p:cNvPr id="153" name="Google Shape;153;p27"/>
          <p:cNvGraphicFramePr/>
          <p:nvPr/>
        </p:nvGraphicFramePr>
        <p:xfrm>
          <a:off x="311675" y="1576980"/>
          <a:ext cx="3000000" cy="3000000"/>
        </p:xfrm>
        <a:graphic>
          <a:graphicData uri="http://schemas.openxmlformats.org/drawingml/2006/table">
            <a:tbl>
              <a:tblPr>
                <a:noFill/>
                <a:tableStyleId>{9D795B37-A6A7-4829-9880-76024B758551}</a:tableStyleId>
              </a:tblPr>
              <a:tblGrid>
                <a:gridCol w="1126350"/>
                <a:gridCol w="1126350"/>
                <a:gridCol w="1126350"/>
                <a:gridCol w="1126350"/>
                <a:gridCol w="1126350"/>
                <a:gridCol w="1126350"/>
                <a:gridCol w="1762525"/>
              </a:tblGrid>
              <a:tr h="5373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it"/>
                        <a:t>Linear</a:t>
                      </a:r>
                      <a:endParaRPr b="1"/>
                    </a:p>
                  </a:txBody>
                  <a:tcPr marT="91425" marB="91425" marR="91425" marL="91425"/>
                </a:tc>
                <a:tc>
                  <a:txBody>
                    <a:bodyPr/>
                    <a:lstStyle/>
                    <a:p>
                      <a:pPr indent="0" lvl="0" marL="0" rtl="0" algn="ctr">
                        <a:spcBef>
                          <a:spcPts val="0"/>
                        </a:spcBef>
                        <a:spcAft>
                          <a:spcPts val="0"/>
                        </a:spcAft>
                        <a:buNone/>
                      </a:pPr>
                      <a:r>
                        <a:rPr b="1" lang="it"/>
                        <a:t>Isotonic</a:t>
                      </a:r>
                      <a:endParaRPr b="1"/>
                    </a:p>
                  </a:txBody>
                  <a:tcPr marT="91425" marB="91425" marR="91425" marL="91425"/>
                </a:tc>
                <a:tc>
                  <a:txBody>
                    <a:bodyPr/>
                    <a:lstStyle/>
                    <a:p>
                      <a:pPr indent="0" lvl="0" marL="0" rtl="0" algn="ctr">
                        <a:spcBef>
                          <a:spcPts val="0"/>
                        </a:spcBef>
                        <a:spcAft>
                          <a:spcPts val="0"/>
                        </a:spcAft>
                        <a:buNone/>
                      </a:pPr>
                      <a:r>
                        <a:rPr b="1" lang="it" sz="1200"/>
                        <a:t>Generalized</a:t>
                      </a:r>
                      <a:endParaRPr b="1" sz="1200"/>
                    </a:p>
                  </a:txBody>
                  <a:tcPr marT="91425" marB="91425" marR="91425" marL="91425"/>
                </a:tc>
                <a:tc>
                  <a:txBody>
                    <a:bodyPr/>
                    <a:lstStyle/>
                    <a:p>
                      <a:pPr indent="0" lvl="0" marL="0" rtl="0" algn="ctr">
                        <a:spcBef>
                          <a:spcPts val="0"/>
                        </a:spcBef>
                        <a:spcAft>
                          <a:spcPts val="0"/>
                        </a:spcAft>
                        <a:buNone/>
                      </a:pPr>
                      <a:r>
                        <a:rPr b="1" lang="it"/>
                        <a:t>Decision Tree</a:t>
                      </a:r>
                      <a:endParaRPr b="1"/>
                    </a:p>
                  </a:txBody>
                  <a:tcPr marT="91425" marB="91425" marR="91425" marL="91425"/>
                </a:tc>
                <a:tc>
                  <a:txBody>
                    <a:bodyPr/>
                    <a:lstStyle/>
                    <a:p>
                      <a:pPr indent="0" lvl="0" marL="0" rtl="0" algn="ctr">
                        <a:spcBef>
                          <a:spcPts val="0"/>
                        </a:spcBef>
                        <a:spcAft>
                          <a:spcPts val="0"/>
                        </a:spcAft>
                        <a:buNone/>
                      </a:pPr>
                      <a:r>
                        <a:rPr b="1" lang="it"/>
                        <a:t>GBT</a:t>
                      </a:r>
                      <a:endParaRPr b="1"/>
                    </a:p>
                  </a:txBody>
                  <a:tcPr marT="91425" marB="91425" marR="91425" marL="91425"/>
                </a:tc>
                <a:tc>
                  <a:txBody>
                    <a:bodyPr/>
                    <a:lstStyle/>
                    <a:p>
                      <a:pPr indent="0" lvl="0" marL="0" rtl="0" algn="ctr">
                        <a:spcBef>
                          <a:spcPts val="0"/>
                        </a:spcBef>
                        <a:spcAft>
                          <a:spcPts val="0"/>
                        </a:spcAft>
                        <a:buNone/>
                      </a:pPr>
                      <a:r>
                        <a:rPr b="1" lang="it"/>
                        <a:t>Random Forest</a:t>
                      </a:r>
                      <a:endParaRPr b="1"/>
                    </a:p>
                  </a:txBody>
                  <a:tcPr marT="91425" marB="91425" marR="91425" marL="91425"/>
                </a:tc>
              </a:tr>
              <a:tr h="537300">
                <a:tc>
                  <a:txBody>
                    <a:bodyPr/>
                    <a:lstStyle/>
                    <a:p>
                      <a:pPr indent="0" lvl="0" marL="0" rtl="0" algn="ctr">
                        <a:spcBef>
                          <a:spcPts val="0"/>
                        </a:spcBef>
                        <a:spcAft>
                          <a:spcPts val="0"/>
                        </a:spcAft>
                        <a:buNone/>
                      </a:pPr>
                      <a:r>
                        <a:rPr b="1" lang="it"/>
                        <a:t>Table11</a:t>
                      </a:r>
                      <a:endParaRPr b="1"/>
                    </a:p>
                  </a:txBody>
                  <a:tcPr marT="91425" marB="91425" marR="91425" marL="91425"/>
                </a:tc>
                <a:tc>
                  <a:txBody>
                    <a:bodyPr/>
                    <a:lstStyle/>
                    <a:p>
                      <a:pPr indent="0" lvl="0" marL="0" rtl="0" algn="ctr">
                        <a:spcBef>
                          <a:spcPts val="0"/>
                        </a:spcBef>
                        <a:spcAft>
                          <a:spcPts val="0"/>
                        </a:spcAft>
                        <a:buNone/>
                      </a:pPr>
                      <a:r>
                        <a:rPr lang="it"/>
                        <a:t>2.63</a:t>
                      </a:r>
                      <a:endParaRPr/>
                    </a:p>
                  </a:txBody>
                  <a:tcPr marT="91425" marB="91425" marR="91425" marL="91425"/>
                </a:tc>
                <a:tc>
                  <a:txBody>
                    <a:bodyPr/>
                    <a:lstStyle/>
                    <a:p>
                      <a:pPr indent="0" lvl="0" marL="0" rtl="0" algn="ctr">
                        <a:spcBef>
                          <a:spcPts val="0"/>
                        </a:spcBef>
                        <a:spcAft>
                          <a:spcPts val="0"/>
                        </a:spcAft>
                        <a:buNone/>
                      </a:pPr>
                      <a:r>
                        <a:rPr lang="it"/>
                        <a:t>2.76</a:t>
                      </a:r>
                      <a:endParaRPr/>
                    </a:p>
                  </a:txBody>
                  <a:tcPr marT="91425" marB="91425" marR="91425" marL="91425"/>
                </a:tc>
                <a:tc>
                  <a:txBody>
                    <a:bodyPr/>
                    <a:lstStyle/>
                    <a:p>
                      <a:pPr indent="0" lvl="0" marL="0" rtl="0" algn="ctr">
                        <a:spcBef>
                          <a:spcPts val="0"/>
                        </a:spcBef>
                        <a:spcAft>
                          <a:spcPts val="0"/>
                        </a:spcAft>
                        <a:buNone/>
                      </a:pPr>
                      <a:r>
                        <a:rPr lang="it"/>
                        <a:t>2.71</a:t>
                      </a:r>
                      <a:endParaRPr/>
                    </a:p>
                  </a:txBody>
                  <a:tcPr marT="91425" marB="91425" marR="91425" marL="91425"/>
                </a:tc>
                <a:tc>
                  <a:txBody>
                    <a:bodyPr/>
                    <a:lstStyle/>
                    <a:p>
                      <a:pPr indent="0" lvl="0" marL="0" rtl="0" algn="ctr">
                        <a:spcBef>
                          <a:spcPts val="0"/>
                        </a:spcBef>
                        <a:spcAft>
                          <a:spcPts val="0"/>
                        </a:spcAft>
                        <a:buNone/>
                      </a:pPr>
                      <a:r>
                        <a:rPr lang="it"/>
                        <a:t>2.6</a:t>
                      </a:r>
                      <a:endParaRPr/>
                    </a:p>
                  </a:txBody>
                  <a:tcPr marT="91425" marB="91425" marR="91425" marL="91425"/>
                </a:tc>
                <a:tc>
                  <a:txBody>
                    <a:bodyPr/>
                    <a:lstStyle/>
                    <a:p>
                      <a:pPr indent="0" lvl="0" marL="0" rtl="0" algn="ctr">
                        <a:spcBef>
                          <a:spcPts val="0"/>
                        </a:spcBef>
                        <a:spcAft>
                          <a:spcPts val="0"/>
                        </a:spcAft>
                        <a:buNone/>
                      </a:pPr>
                      <a:r>
                        <a:rPr lang="it"/>
                        <a:t>2.8</a:t>
                      </a:r>
                      <a:endParaRPr/>
                    </a:p>
                  </a:txBody>
                  <a:tcPr marT="91425" marB="91425" marR="91425" marL="91425"/>
                </a:tc>
                <a:tc>
                  <a:txBody>
                    <a:bodyPr/>
                    <a:lstStyle/>
                    <a:p>
                      <a:pPr indent="0" lvl="0" marL="0" rtl="0" algn="ctr">
                        <a:spcBef>
                          <a:spcPts val="0"/>
                        </a:spcBef>
                        <a:spcAft>
                          <a:spcPts val="0"/>
                        </a:spcAft>
                        <a:buNone/>
                      </a:pPr>
                      <a:r>
                        <a:rPr lang="it"/>
                        <a:t>2.64</a:t>
                      </a:r>
                      <a:endParaRPr/>
                    </a:p>
                  </a:txBody>
                  <a:tcPr marT="91425" marB="91425" marR="91425" marL="91425"/>
                </a:tc>
              </a:tr>
              <a:tr h="537300">
                <a:tc>
                  <a:txBody>
                    <a:bodyPr/>
                    <a:lstStyle/>
                    <a:p>
                      <a:pPr indent="0" lvl="0" marL="0" rtl="0" algn="ctr">
                        <a:spcBef>
                          <a:spcPts val="0"/>
                        </a:spcBef>
                        <a:spcAft>
                          <a:spcPts val="0"/>
                        </a:spcAft>
                        <a:buNone/>
                      </a:pPr>
                      <a:r>
                        <a:rPr b="1" lang="it"/>
                        <a:t>Table30</a:t>
                      </a:r>
                      <a:endParaRPr b="1"/>
                    </a:p>
                  </a:txBody>
                  <a:tcPr marT="91425" marB="91425" marR="91425" marL="91425"/>
                </a:tc>
                <a:tc>
                  <a:txBody>
                    <a:bodyPr/>
                    <a:lstStyle/>
                    <a:p>
                      <a:pPr indent="0" lvl="0" marL="0" rtl="0" algn="ctr">
                        <a:spcBef>
                          <a:spcPts val="0"/>
                        </a:spcBef>
                        <a:spcAft>
                          <a:spcPts val="0"/>
                        </a:spcAft>
                        <a:buNone/>
                      </a:pPr>
                      <a:r>
                        <a:rPr lang="it"/>
                        <a:t>1.18</a:t>
                      </a:r>
                      <a:endParaRPr/>
                    </a:p>
                  </a:txBody>
                  <a:tcPr marT="91425" marB="91425" marR="91425" marL="91425"/>
                </a:tc>
                <a:tc>
                  <a:txBody>
                    <a:bodyPr/>
                    <a:lstStyle/>
                    <a:p>
                      <a:pPr indent="0" lvl="0" marL="0" rtl="0" algn="ctr">
                        <a:spcBef>
                          <a:spcPts val="0"/>
                        </a:spcBef>
                        <a:spcAft>
                          <a:spcPts val="0"/>
                        </a:spcAft>
                        <a:buNone/>
                      </a:pPr>
                      <a:r>
                        <a:rPr lang="it"/>
                        <a:t>1.22</a:t>
                      </a:r>
                      <a:endParaRPr/>
                    </a:p>
                  </a:txBody>
                  <a:tcPr marT="91425" marB="91425" marR="91425" marL="91425"/>
                </a:tc>
                <a:tc>
                  <a:txBody>
                    <a:bodyPr/>
                    <a:lstStyle/>
                    <a:p>
                      <a:pPr indent="0" lvl="0" marL="0" rtl="0" algn="ctr">
                        <a:spcBef>
                          <a:spcPts val="0"/>
                        </a:spcBef>
                        <a:spcAft>
                          <a:spcPts val="0"/>
                        </a:spcAft>
                        <a:buNone/>
                      </a:pPr>
                      <a:r>
                        <a:rPr lang="it"/>
                        <a:t>1.19</a:t>
                      </a:r>
                      <a:endParaRPr/>
                    </a:p>
                  </a:txBody>
                  <a:tcPr marT="91425" marB="91425" marR="91425" marL="91425"/>
                </a:tc>
                <a:tc>
                  <a:txBody>
                    <a:bodyPr/>
                    <a:lstStyle/>
                    <a:p>
                      <a:pPr indent="0" lvl="0" marL="0" rtl="0" algn="ctr">
                        <a:spcBef>
                          <a:spcPts val="0"/>
                        </a:spcBef>
                        <a:spcAft>
                          <a:spcPts val="0"/>
                        </a:spcAft>
                        <a:buNone/>
                      </a:pPr>
                      <a:r>
                        <a:rPr lang="it"/>
                        <a:t>1.24</a:t>
                      </a:r>
                      <a:endParaRPr/>
                    </a:p>
                  </a:txBody>
                  <a:tcPr marT="91425" marB="91425" marR="91425" marL="91425"/>
                </a:tc>
                <a:tc>
                  <a:txBody>
                    <a:bodyPr/>
                    <a:lstStyle/>
                    <a:p>
                      <a:pPr indent="0" lvl="0" marL="0" rtl="0" algn="ctr">
                        <a:spcBef>
                          <a:spcPts val="0"/>
                        </a:spcBef>
                        <a:spcAft>
                          <a:spcPts val="0"/>
                        </a:spcAft>
                        <a:buNone/>
                      </a:pPr>
                      <a:r>
                        <a:rPr lang="it"/>
                        <a:t>1.34</a:t>
                      </a:r>
                      <a:endParaRPr/>
                    </a:p>
                  </a:txBody>
                  <a:tcPr marT="91425" marB="91425" marR="91425" marL="91425"/>
                </a:tc>
                <a:tc>
                  <a:txBody>
                    <a:bodyPr/>
                    <a:lstStyle/>
                    <a:p>
                      <a:pPr indent="0" lvl="0" marL="0" rtl="0" algn="ctr">
                        <a:spcBef>
                          <a:spcPts val="0"/>
                        </a:spcBef>
                        <a:spcAft>
                          <a:spcPts val="0"/>
                        </a:spcAft>
                        <a:buNone/>
                      </a:pPr>
                      <a:r>
                        <a:rPr lang="it"/>
                        <a:t>1.24</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56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Why did we exclude sell prices from computation?</a:t>
            </a:r>
            <a:endParaRPr/>
          </a:p>
        </p:txBody>
      </p:sp>
      <p:sp>
        <p:nvSpPr>
          <p:cNvPr id="159" name="Google Shape;159;p28"/>
          <p:cNvSpPr txBox="1"/>
          <p:nvPr>
            <p:ph idx="1" type="body"/>
          </p:nvPr>
        </p:nvSpPr>
        <p:spPr>
          <a:xfrm>
            <a:off x="311700" y="1521400"/>
            <a:ext cx="8520600" cy="44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Restricted range of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graphicFrame>
        <p:nvGraphicFramePr>
          <p:cNvPr id="164" name="Google Shape;164;p29"/>
          <p:cNvGraphicFramePr/>
          <p:nvPr/>
        </p:nvGraphicFramePr>
        <p:xfrm>
          <a:off x="952500" y="453425"/>
          <a:ext cx="3000000" cy="3000000"/>
        </p:xfrm>
        <a:graphic>
          <a:graphicData uri="http://schemas.openxmlformats.org/drawingml/2006/table">
            <a:tbl>
              <a:tblPr>
                <a:noFill/>
                <a:tableStyleId>{9D795B37-A6A7-4829-9880-76024B758551}</a:tableStyleId>
              </a:tblPr>
              <a:tblGrid>
                <a:gridCol w="2413000"/>
                <a:gridCol w="2413000"/>
                <a:gridCol w="2413000"/>
              </a:tblGrid>
              <a:tr h="381000">
                <a:tc>
                  <a:txBody>
                    <a:bodyPr/>
                    <a:lstStyle/>
                    <a:p>
                      <a:pPr indent="0" lvl="0" marL="0" rtl="0" algn="ctr">
                        <a:spcBef>
                          <a:spcPts val="0"/>
                        </a:spcBef>
                        <a:spcAft>
                          <a:spcPts val="0"/>
                        </a:spcAft>
                        <a:buNone/>
                      </a:pPr>
                      <a:r>
                        <a:rPr lang="it" sz="1200"/>
                        <a:t>Product</a:t>
                      </a:r>
                      <a:endParaRPr sz="1200"/>
                    </a:p>
                  </a:txBody>
                  <a:tcPr marT="91425" marB="91425" marR="91425" marL="91425"/>
                </a:tc>
                <a:tc>
                  <a:txBody>
                    <a:bodyPr/>
                    <a:lstStyle/>
                    <a:p>
                      <a:pPr indent="0" lvl="0" marL="0" rtl="0" algn="ctr">
                        <a:spcBef>
                          <a:spcPts val="0"/>
                        </a:spcBef>
                        <a:spcAft>
                          <a:spcPts val="0"/>
                        </a:spcAft>
                        <a:buNone/>
                      </a:pPr>
                      <a:r>
                        <a:rPr lang="it"/>
                        <a:t>RMSE With Sell Price</a:t>
                      </a:r>
                      <a:endParaRPr/>
                    </a:p>
                  </a:txBody>
                  <a:tcPr marT="91425" marB="91425" marR="91425" marL="91425"/>
                </a:tc>
                <a:tc>
                  <a:txBody>
                    <a:bodyPr/>
                    <a:lstStyle/>
                    <a:p>
                      <a:pPr indent="0" lvl="0" marL="0" rtl="0" algn="ctr">
                        <a:spcBef>
                          <a:spcPts val="0"/>
                        </a:spcBef>
                        <a:spcAft>
                          <a:spcPts val="0"/>
                        </a:spcAft>
                        <a:buNone/>
                      </a:pPr>
                      <a:r>
                        <a:rPr lang="it"/>
                        <a:t>RMSE Without Sell Price</a:t>
                      </a:r>
                      <a:endParaRPr/>
                    </a:p>
                  </a:txBody>
                  <a:tcPr marT="91425" marB="91425" marR="91425" marL="91425"/>
                </a:tc>
              </a:tr>
              <a:tr h="381000">
                <a:tc>
                  <a:txBody>
                    <a:bodyPr/>
                    <a:lstStyle/>
                    <a:p>
                      <a:pPr indent="0" lvl="0" marL="0" rtl="0" algn="l">
                        <a:spcBef>
                          <a:spcPts val="0"/>
                        </a:spcBef>
                        <a:spcAft>
                          <a:spcPts val="0"/>
                        </a:spcAft>
                        <a:buNone/>
                      </a:pPr>
                      <a:r>
                        <a:rPr lang="it" sz="1200"/>
                        <a:t>FOODS_3_827_WI_3_validation</a:t>
                      </a:r>
                      <a:endParaRPr sz="1200"/>
                    </a:p>
                  </a:txBody>
                  <a:tcPr marT="91425" marB="91425" marR="91425" marL="91425"/>
                </a:tc>
                <a:tc>
                  <a:txBody>
                    <a:bodyPr/>
                    <a:lstStyle/>
                    <a:p>
                      <a:pPr indent="0" lvl="0" marL="0" rtl="0" algn="l">
                        <a:spcBef>
                          <a:spcPts val="0"/>
                        </a:spcBef>
                        <a:spcAft>
                          <a:spcPts val="0"/>
                        </a:spcAft>
                        <a:buNone/>
                      </a:pPr>
                      <a:r>
                        <a:rPr lang="it"/>
                        <a:t>1.58</a:t>
                      </a:r>
                      <a:endParaRPr/>
                    </a:p>
                  </a:txBody>
                  <a:tcPr marT="91425" marB="91425" marR="91425" marL="91425"/>
                </a:tc>
                <a:tc>
                  <a:txBody>
                    <a:bodyPr/>
                    <a:lstStyle/>
                    <a:p>
                      <a:pPr indent="0" lvl="0" marL="0" rtl="0" algn="l">
                        <a:spcBef>
                          <a:spcPts val="0"/>
                        </a:spcBef>
                        <a:spcAft>
                          <a:spcPts val="0"/>
                        </a:spcAft>
                        <a:buNone/>
                      </a:pPr>
                      <a:r>
                        <a:rPr lang="it"/>
                        <a:t>1.58</a:t>
                      </a:r>
                      <a:endParaRPr/>
                    </a:p>
                  </a:txBody>
                  <a:tcPr marT="91425" marB="91425" marR="91425" marL="91425"/>
                </a:tc>
              </a:tr>
              <a:tr h="381000">
                <a:tc>
                  <a:txBody>
                    <a:bodyPr/>
                    <a:lstStyle/>
                    <a:p>
                      <a:pPr indent="0" lvl="0" marL="0" rtl="0" algn="l">
                        <a:spcBef>
                          <a:spcPts val="0"/>
                        </a:spcBef>
                        <a:spcAft>
                          <a:spcPts val="0"/>
                        </a:spcAft>
                        <a:buNone/>
                      </a:pPr>
                      <a:r>
                        <a:rPr lang="it" sz="1200"/>
                        <a:t>FOODS_3_826_WI_3_validation</a:t>
                      </a:r>
                      <a:endParaRPr sz="1200"/>
                    </a:p>
                  </a:txBody>
                  <a:tcPr marT="91425" marB="91425" marR="91425" marL="91425"/>
                </a:tc>
                <a:tc>
                  <a:txBody>
                    <a:bodyPr/>
                    <a:lstStyle/>
                    <a:p>
                      <a:pPr indent="0" lvl="0" marL="0" rtl="0" algn="l">
                        <a:spcBef>
                          <a:spcPts val="0"/>
                        </a:spcBef>
                        <a:spcAft>
                          <a:spcPts val="0"/>
                        </a:spcAft>
                        <a:buNone/>
                      </a:pPr>
                      <a:r>
                        <a:rPr lang="it"/>
                        <a:t>1.33</a:t>
                      </a:r>
                      <a:endParaRPr/>
                    </a:p>
                  </a:txBody>
                  <a:tcPr marT="91425" marB="91425" marR="91425" marL="91425"/>
                </a:tc>
                <a:tc>
                  <a:txBody>
                    <a:bodyPr/>
                    <a:lstStyle/>
                    <a:p>
                      <a:pPr indent="0" lvl="0" marL="0" rtl="0" algn="l">
                        <a:spcBef>
                          <a:spcPts val="0"/>
                        </a:spcBef>
                        <a:spcAft>
                          <a:spcPts val="0"/>
                        </a:spcAft>
                        <a:buNone/>
                      </a:pPr>
                      <a:r>
                        <a:rPr lang="it"/>
                        <a:t>1.32</a:t>
                      </a:r>
                      <a:endParaRPr/>
                    </a:p>
                  </a:txBody>
                  <a:tcPr marT="91425" marB="91425" marR="91425" marL="91425"/>
                </a:tc>
              </a:tr>
              <a:tr h="381000">
                <a:tc>
                  <a:txBody>
                    <a:bodyPr/>
                    <a:lstStyle/>
                    <a:p>
                      <a:pPr indent="0" lvl="0" marL="0" rtl="0" algn="l">
                        <a:spcBef>
                          <a:spcPts val="0"/>
                        </a:spcBef>
                        <a:spcAft>
                          <a:spcPts val="0"/>
                        </a:spcAft>
                        <a:buNone/>
                      </a:pPr>
                      <a:r>
                        <a:rPr lang="it" sz="1200"/>
                        <a:t>FOODS_3_825_WI_3_validation</a:t>
                      </a:r>
                      <a:endParaRPr sz="1200"/>
                    </a:p>
                  </a:txBody>
                  <a:tcPr marT="91425" marB="91425" marR="91425" marL="91425"/>
                </a:tc>
                <a:tc>
                  <a:txBody>
                    <a:bodyPr/>
                    <a:lstStyle/>
                    <a:p>
                      <a:pPr indent="0" lvl="0" marL="0" rtl="0" algn="l">
                        <a:spcBef>
                          <a:spcPts val="0"/>
                        </a:spcBef>
                        <a:spcAft>
                          <a:spcPts val="0"/>
                        </a:spcAft>
                        <a:buNone/>
                      </a:pPr>
                      <a:r>
                        <a:rPr lang="it"/>
                        <a:t>0.94</a:t>
                      </a:r>
                      <a:endParaRPr/>
                    </a:p>
                  </a:txBody>
                  <a:tcPr marT="91425" marB="91425" marR="91425" marL="91425"/>
                </a:tc>
                <a:tc>
                  <a:txBody>
                    <a:bodyPr/>
                    <a:lstStyle/>
                    <a:p>
                      <a:pPr indent="0" lvl="0" marL="0" rtl="0" algn="l">
                        <a:spcBef>
                          <a:spcPts val="0"/>
                        </a:spcBef>
                        <a:spcAft>
                          <a:spcPts val="0"/>
                        </a:spcAft>
                        <a:buNone/>
                      </a:pPr>
                      <a:r>
                        <a:rPr lang="it"/>
                        <a:t>0.91</a:t>
                      </a:r>
                      <a:endParaRPr/>
                    </a:p>
                  </a:txBody>
                  <a:tcPr marT="91425" marB="91425" marR="91425" marL="91425"/>
                </a:tc>
              </a:tr>
              <a:tr h="381000">
                <a:tc>
                  <a:txBody>
                    <a:bodyPr/>
                    <a:lstStyle/>
                    <a:p>
                      <a:pPr indent="0" lvl="0" marL="0" rtl="0" algn="l">
                        <a:spcBef>
                          <a:spcPts val="0"/>
                        </a:spcBef>
                        <a:spcAft>
                          <a:spcPts val="0"/>
                        </a:spcAft>
                        <a:buNone/>
                      </a:pPr>
                      <a:r>
                        <a:rPr lang="it" sz="1200"/>
                        <a:t>FOODS_3_824_WI_3_validation</a:t>
                      </a:r>
                      <a:endParaRPr sz="1200"/>
                    </a:p>
                  </a:txBody>
                  <a:tcPr marT="91425" marB="91425" marR="91425" marL="91425"/>
                </a:tc>
                <a:tc>
                  <a:txBody>
                    <a:bodyPr/>
                    <a:lstStyle/>
                    <a:p>
                      <a:pPr indent="0" lvl="0" marL="0" rtl="0" algn="l">
                        <a:spcBef>
                          <a:spcPts val="0"/>
                        </a:spcBef>
                        <a:spcAft>
                          <a:spcPts val="0"/>
                        </a:spcAft>
                        <a:buNone/>
                      </a:pPr>
                      <a:r>
                        <a:rPr lang="it"/>
                        <a:t>0.61</a:t>
                      </a:r>
                      <a:endParaRPr/>
                    </a:p>
                  </a:txBody>
                  <a:tcPr marT="91425" marB="91425" marR="91425" marL="91425"/>
                </a:tc>
                <a:tc>
                  <a:txBody>
                    <a:bodyPr/>
                    <a:lstStyle/>
                    <a:p>
                      <a:pPr indent="0" lvl="0" marL="0" rtl="0" algn="l">
                        <a:spcBef>
                          <a:spcPts val="0"/>
                        </a:spcBef>
                        <a:spcAft>
                          <a:spcPts val="0"/>
                        </a:spcAft>
                        <a:buNone/>
                      </a:pPr>
                      <a:r>
                        <a:rPr lang="it"/>
                        <a:t>0.57</a:t>
                      </a:r>
                      <a:endParaRPr/>
                    </a:p>
                  </a:txBody>
                  <a:tcPr marT="91425" marB="91425" marR="91425" marL="91425"/>
                </a:tc>
              </a:tr>
              <a:tr h="381000">
                <a:tc>
                  <a:txBody>
                    <a:bodyPr/>
                    <a:lstStyle/>
                    <a:p>
                      <a:pPr indent="0" lvl="0" marL="0" rtl="0" algn="l">
                        <a:spcBef>
                          <a:spcPts val="0"/>
                        </a:spcBef>
                        <a:spcAft>
                          <a:spcPts val="0"/>
                        </a:spcAft>
                        <a:buNone/>
                      </a:pPr>
                      <a:r>
                        <a:rPr lang="it" sz="1200"/>
                        <a:t>FOODS_3_823_WI_3_validation</a:t>
                      </a:r>
                      <a:endParaRPr sz="1200"/>
                    </a:p>
                  </a:txBody>
                  <a:tcPr marT="91425" marB="91425" marR="91425" marL="91425"/>
                </a:tc>
                <a:tc>
                  <a:txBody>
                    <a:bodyPr/>
                    <a:lstStyle/>
                    <a:p>
                      <a:pPr indent="0" lvl="0" marL="0" rtl="0" algn="l">
                        <a:spcBef>
                          <a:spcPts val="0"/>
                        </a:spcBef>
                        <a:spcAft>
                          <a:spcPts val="0"/>
                        </a:spcAft>
                        <a:buNone/>
                      </a:pPr>
                      <a:r>
                        <a:rPr lang="it"/>
                        <a:t>0.93</a:t>
                      </a:r>
                      <a:endParaRPr/>
                    </a:p>
                  </a:txBody>
                  <a:tcPr marT="91425" marB="91425" marR="91425" marL="91425"/>
                </a:tc>
                <a:tc>
                  <a:txBody>
                    <a:bodyPr/>
                    <a:lstStyle/>
                    <a:p>
                      <a:pPr indent="0" lvl="0" marL="0" rtl="0" algn="l">
                        <a:spcBef>
                          <a:spcPts val="0"/>
                        </a:spcBef>
                        <a:spcAft>
                          <a:spcPts val="0"/>
                        </a:spcAft>
                        <a:buNone/>
                      </a:pPr>
                      <a:r>
                        <a:rPr lang="it"/>
                        <a:t>0.82</a:t>
                      </a:r>
                      <a:endParaRPr/>
                    </a:p>
                  </a:txBody>
                  <a:tcPr marT="91425" marB="91425" marR="91425" marL="91425"/>
                </a:tc>
              </a:tr>
              <a:tr h="381000">
                <a:tc>
                  <a:txBody>
                    <a:bodyPr/>
                    <a:lstStyle/>
                    <a:p>
                      <a:pPr indent="0" lvl="0" marL="0" rtl="0" algn="l">
                        <a:spcBef>
                          <a:spcPts val="0"/>
                        </a:spcBef>
                        <a:spcAft>
                          <a:spcPts val="0"/>
                        </a:spcAft>
                        <a:buNone/>
                      </a:pPr>
                      <a:r>
                        <a:rPr lang="it" sz="1200"/>
                        <a:t>FOODS_3_822_WI_3_validation</a:t>
                      </a:r>
                      <a:endParaRPr sz="1200"/>
                    </a:p>
                  </a:txBody>
                  <a:tcPr marT="91425" marB="91425" marR="91425" marL="91425"/>
                </a:tc>
                <a:tc>
                  <a:txBody>
                    <a:bodyPr/>
                    <a:lstStyle/>
                    <a:p>
                      <a:pPr indent="0" lvl="0" marL="0" rtl="0" algn="l">
                        <a:spcBef>
                          <a:spcPts val="0"/>
                        </a:spcBef>
                        <a:spcAft>
                          <a:spcPts val="0"/>
                        </a:spcAft>
                        <a:buNone/>
                      </a:pPr>
                      <a:r>
                        <a:rPr lang="it"/>
                        <a:t>1.42</a:t>
                      </a:r>
                      <a:endParaRPr/>
                    </a:p>
                  </a:txBody>
                  <a:tcPr marT="91425" marB="91425" marR="91425" marL="91425"/>
                </a:tc>
                <a:tc>
                  <a:txBody>
                    <a:bodyPr/>
                    <a:lstStyle/>
                    <a:p>
                      <a:pPr indent="0" lvl="0" marL="0" rtl="0" algn="l">
                        <a:spcBef>
                          <a:spcPts val="0"/>
                        </a:spcBef>
                        <a:spcAft>
                          <a:spcPts val="0"/>
                        </a:spcAft>
                        <a:buNone/>
                      </a:pPr>
                      <a:r>
                        <a:rPr lang="it"/>
                        <a:t>1.46</a:t>
                      </a:r>
                      <a:endParaRPr/>
                    </a:p>
                  </a:txBody>
                  <a:tcPr marT="91425" marB="91425" marR="91425" marL="91425"/>
                </a:tc>
              </a:tr>
              <a:tr h="381000">
                <a:tc>
                  <a:txBody>
                    <a:bodyPr/>
                    <a:lstStyle/>
                    <a:p>
                      <a:pPr indent="0" lvl="0" marL="0" rtl="0" algn="l">
                        <a:spcBef>
                          <a:spcPts val="0"/>
                        </a:spcBef>
                        <a:spcAft>
                          <a:spcPts val="0"/>
                        </a:spcAft>
                        <a:buNone/>
                      </a:pPr>
                      <a:r>
                        <a:rPr lang="it" sz="1200"/>
                        <a:t>FOODS_3_821_WI_3_validation</a:t>
                      </a:r>
                      <a:endParaRPr sz="1200"/>
                    </a:p>
                  </a:txBody>
                  <a:tcPr marT="91425" marB="91425" marR="91425" marL="91425"/>
                </a:tc>
                <a:tc>
                  <a:txBody>
                    <a:bodyPr/>
                    <a:lstStyle/>
                    <a:p>
                      <a:pPr indent="0" lvl="0" marL="0" rtl="0" algn="l">
                        <a:spcBef>
                          <a:spcPts val="0"/>
                        </a:spcBef>
                        <a:spcAft>
                          <a:spcPts val="0"/>
                        </a:spcAft>
                        <a:buNone/>
                      </a:pPr>
                      <a:r>
                        <a:rPr lang="it"/>
                        <a:t>1.27</a:t>
                      </a:r>
                      <a:endParaRPr/>
                    </a:p>
                  </a:txBody>
                  <a:tcPr marT="91425" marB="91425" marR="91425" marL="91425"/>
                </a:tc>
                <a:tc>
                  <a:txBody>
                    <a:bodyPr/>
                    <a:lstStyle/>
                    <a:p>
                      <a:pPr indent="0" lvl="0" marL="0" rtl="0" algn="l">
                        <a:spcBef>
                          <a:spcPts val="0"/>
                        </a:spcBef>
                        <a:spcAft>
                          <a:spcPts val="0"/>
                        </a:spcAft>
                        <a:buNone/>
                      </a:pPr>
                      <a:r>
                        <a:rPr lang="it"/>
                        <a:t>1.25</a:t>
                      </a:r>
                      <a:endParaRPr/>
                    </a:p>
                  </a:txBody>
                  <a:tcPr marT="91425" marB="91425" marR="91425" marL="91425"/>
                </a:tc>
              </a:tr>
              <a:tr h="381000">
                <a:tc>
                  <a:txBody>
                    <a:bodyPr/>
                    <a:lstStyle/>
                    <a:p>
                      <a:pPr indent="0" lvl="0" marL="0" rtl="0" algn="l">
                        <a:spcBef>
                          <a:spcPts val="0"/>
                        </a:spcBef>
                        <a:spcAft>
                          <a:spcPts val="0"/>
                        </a:spcAft>
                        <a:buNone/>
                      </a:pPr>
                      <a:r>
                        <a:rPr lang="it" sz="1200"/>
                        <a:t>FOODS_3_820_WI_3_validation</a:t>
                      </a:r>
                      <a:endParaRPr sz="1200"/>
                    </a:p>
                  </a:txBody>
                  <a:tcPr marT="91425" marB="91425" marR="91425" marL="91425"/>
                </a:tc>
                <a:tc>
                  <a:txBody>
                    <a:bodyPr/>
                    <a:lstStyle/>
                    <a:p>
                      <a:pPr indent="0" lvl="0" marL="0" rtl="0" algn="l">
                        <a:spcBef>
                          <a:spcPts val="0"/>
                        </a:spcBef>
                        <a:spcAft>
                          <a:spcPts val="0"/>
                        </a:spcAft>
                        <a:buNone/>
                      </a:pPr>
                      <a:r>
                        <a:rPr lang="it"/>
                        <a:t>1.23</a:t>
                      </a:r>
                      <a:endParaRPr/>
                    </a:p>
                  </a:txBody>
                  <a:tcPr marT="91425" marB="91425" marR="91425" marL="91425"/>
                </a:tc>
                <a:tc>
                  <a:txBody>
                    <a:bodyPr/>
                    <a:lstStyle/>
                    <a:p>
                      <a:pPr indent="0" lvl="0" marL="0" rtl="0" algn="l">
                        <a:spcBef>
                          <a:spcPts val="0"/>
                        </a:spcBef>
                        <a:spcAft>
                          <a:spcPts val="0"/>
                        </a:spcAft>
                        <a:buNone/>
                      </a:pPr>
                      <a:r>
                        <a:rPr lang="it"/>
                        <a:t>1.26</a:t>
                      </a:r>
                      <a:endParaRPr/>
                    </a:p>
                  </a:txBody>
                  <a:tcPr marT="91425" marB="91425" marR="91425" marL="91425"/>
                </a:tc>
              </a:tr>
              <a:tr h="381000">
                <a:tc>
                  <a:txBody>
                    <a:bodyPr/>
                    <a:lstStyle/>
                    <a:p>
                      <a:pPr indent="0" lvl="0" marL="0" rtl="0" algn="l">
                        <a:spcBef>
                          <a:spcPts val="0"/>
                        </a:spcBef>
                        <a:spcAft>
                          <a:spcPts val="0"/>
                        </a:spcAft>
                        <a:buNone/>
                      </a:pPr>
                      <a:r>
                        <a:rPr lang="it" sz="1200"/>
                        <a:t>FOODS_3_819_WI_3_validation</a:t>
                      </a:r>
                      <a:endParaRPr sz="1200"/>
                    </a:p>
                  </a:txBody>
                  <a:tcPr marT="91425" marB="91425" marR="91425" marL="91425"/>
                </a:tc>
                <a:tc>
                  <a:txBody>
                    <a:bodyPr/>
                    <a:lstStyle/>
                    <a:p>
                      <a:pPr indent="0" lvl="0" marL="0" rtl="0" algn="l">
                        <a:spcBef>
                          <a:spcPts val="0"/>
                        </a:spcBef>
                        <a:spcAft>
                          <a:spcPts val="0"/>
                        </a:spcAft>
                        <a:buNone/>
                      </a:pPr>
                      <a:r>
                        <a:rPr lang="it"/>
                        <a:t>1.84</a:t>
                      </a:r>
                      <a:endParaRPr/>
                    </a:p>
                  </a:txBody>
                  <a:tcPr marT="91425" marB="91425" marR="91425" marL="91425"/>
                </a:tc>
                <a:tc>
                  <a:txBody>
                    <a:bodyPr/>
                    <a:lstStyle/>
                    <a:p>
                      <a:pPr indent="0" lvl="0" marL="0" rtl="0" algn="l">
                        <a:spcBef>
                          <a:spcPts val="0"/>
                        </a:spcBef>
                        <a:spcAft>
                          <a:spcPts val="0"/>
                        </a:spcAft>
                        <a:buNone/>
                      </a:pPr>
                      <a:r>
                        <a:rPr lang="it"/>
                        <a:t>1.77</a:t>
                      </a:r>
                      <a:endParaRPr/>
                    </a:p>
                  </a:txBody>
                  <a:tcPr marT="91425" marB="91425" marR="91425" marL="91425"/>
                </a:tc>
              </a:tr>
              <a:tr h="381000">
                <a:tc>
                  <a:txBody>
                    <a:bodyPr/>
                    <a:lstStyle/>
                    <a:p>
                      <a:pPr indent="0" lvl="0" marL="0" rtl="0" algn="l">
                        <a:spcBef>
                          <a:spcPts val="0"/>
                        </a:spcBef>
                        <a:spcAft>
                          <a:spcPts val="0"/>
                        </a:spcAft>
                        <a:buNone/>
                      </a:pPr>
                      <a:r>
                        <a:rPr lang="it" sz="1200"/>
                        <a:t>FOODS_3_818_WI_3_validation</a:t>
                      </a:r>
                      <a:endParaRPr sz="1200"/>
                    </a:p>
                  </a:txBody>
                  <a:tcPr marT="91425" marB="91425" marR="91425" marL="91425"/>
                </a:tc>
                <a:tc>
                  <a:txBody>
                    <a:bodyPr/>
                    <a:lstStyle/>
                    <a:p>
                      <a:pPr indent="0" lvl="0" marL="0" rtl="0" algn="l">
                        <a:spcBef>
                          <a:spcPts val="0"/>
                        </a:spcBef>
                        <a:spcAft>
                          <a:spcPts val="0"/>
                        </a:spcAft>
                        <a:buNone/>
                      </a:pPr>
                      <a:r>
                        <a:rPr lang="it"/>
                        <a:t>1.52</a:t>
                      </a:r>
                      <a:endParaRPr/>
                    </a:p>
                  </a:txBody>
                  <a:tcPr marT="91425" marB="91425" marR="91425" marL="91425"/>
                </a:tc>
                <a:tc>
                  <a:txBody>
                    <a:bodyPr/>
                    <a:lstStyle/>
                    <a:p>
                      <a:pPr indent="0" lvl="0" marL="0" rtl="0" algn="l">
                        <a:spcBef>
                          <a:spcPts val="0"/>
                        </a:spcBef>
                        <a:spcAft>
                          <a:spcPts val="0"/>
                        </a:spcAft>
                        <a:buNone/>
                      </a:pPr>
                      <a:r>
                        <a:rPr lang="it"/>
                        <a:t>1.49</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1195125"/>
            <a:ext cx="86574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Are we going to win the M5 Forecasting competition?</a:t>
            </a:r>
            <a:endParaRPr/>
          </a:p>
          <a:p>
            <a:pPr indent="0" lvl="0" marL="0" rtl="0" algn="l">
              <a:spcBef>
                <a:spcPts val="0"/>
              </a:spcBef>
              <a:spcAft>
                <a:spcPts val="0"/>
              </a:spcAft>
              <a:buNone/>
            </a:pPr>
            <a:r>
              <a:t/>
            </a:r>
            <a:endParaRPr/>
          </a:p>
          <a:p>
            <a:pPr indent="0" lvl="0" marL="0" rtl="0" algn="ctr">
              <a:spcBef>
                <a:spcPts val="0"/>
              </a:spcBef>
              <a:spcAft>
                <a:spcPts val="0"/>
              </a:spcAft>
              <a:buNone/>
            </a:pPr>
            <a:r>
              <a:rPr lang="it"/>
              <a:t>Thanks for the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Goals of the project</a:t>
            </a:r>
            <a:endParaRPr/>
          </a:p>
        </p:txBody>
      </p:sp>
      <p:sp>
        <p:nvSpPr>
          <p:cNvPr id="61" name="Google Shape;61;p14"/>
          <p:cNvSpPr txBox="1"/>
          <p:nvPr>
            <p:ph idx="1" type="body"/>
          </p:nvPr>
        </p:nvSpPr>
        <p:spPr>
          <a:xfrm>
            <a:off x="311700" y="1145050"/>
            <a:ext cx="8520600" cy="3416400"/>
          </a:xfrm>
          <a:prstGeom prst="rect">
            <a:avLst/>
          </a:prstGeom>
        </p:spPr>
        <p:txBody>
          <a:bodyPr anchorCtr="0" anchor="t" bIns="91425" lIns="91425" spcFirstLastPara="1" rIns="91425" wrap="square" tIns="91425">
            <a:noAutofit/>
          </a:bodyPr>
          <a:lstStyle/>
          <a:p>
            <a:pPr indent="-419100" lvl="0" marL="457200" rtl="0" algn="ctr">
              <a:lnSpc>
                <a:spcPct val="200000"/>
              </a:lnSpc>
              <a:spcBef>
                <a:spcPts val="0"/>
              </a:spcBef>
              <a:spcAft>
                <a:spcPts val="0"/>
              </a:spcAft>
              <a:buClr>
                <a:srgbClr val="000000"/>
              </a:buClr>
              <a:buSzPts val="3000"/>
              <a:buFont typeface="Calibri"/>
              <a:buAutoNum type="arabicParenR"/>
            </a:pPr>
            <a:r>
              <a:rPr lang="it" sz="3000">
                <a:solidFill>
                  <a:srgbClr val="000000"/>
                </a:solidFill>
                <a:latin typeface="Calibri"/>
                <a:ea typeface="Calibri"/>
                <a:cs typeface="Calibri"/>
                <a:sym typeface="Calibri"/>
              </a:rPr>
              <a:t>Implement loading with SQOOP in Hbase or Hive</a:t>
            </a:r>
            <a:endParaRPr sz="3000">
              <a:solidFill>
                <a:srgbClr val="000000"/>
              </a:solidFill>
              <a:latin typeface="Calibri"/>
              <a:ea typeface="Calibri"/>
              <a:cs typeface="Calibri"/>
              <a:sym typeface="Calibri"/>
            </a:endParaRPr>
          </a:p>
          <a:p>
            <a:pPr indent="-419100" lvl="0" marL="457200" rtl="0" algn="ctr">
              <a:lnSpc>
                <a:spcPct val="200000"/>
              </a:lnSpc>
              <a:spcBef>
                <a:spcPts val="0"/>
              </a:spcBef>
              <a:spcAft>
                <a:spcPts val="0"/>
              </a:spcAft>
              <a:buClr>
                <a:srgbClr val="000000"/>
              </a:buClr>
              <a:buSzPts val="3000"/>
              <a:buFont typeface="Calibri"/>
              <a:buAutoNum type="arabicParenR"/>
            </a:pPr>
            <a:r>
              <a:rPr lang="it" sz="3000">
                <a:solidFill>
                  <a:srgbClr val="000000"/>
                </a:solidFill>
                <a:latin typeface="Calibri"/>
                <a:ea typeface="Calibri"/>
                <a:cs typeface="Calibri"/>
                <a:sym typeface="Calibri"/>
              </a:rPr>
              <a:t>Apply map-reduce preprocessing</a:t>
            </a:r>
            <a:endParaRPr sz="3000">
              <a:solidFill>
                <a:srgbClr val="000000"/>
              </a:solidFill>
              <a:latin typeface="Calibri"/>
              <a:ea typeface="Calibri"/>
              <a:cs typeface="Calibri"/>
              <a:sym typeface="Calibri"/>
            </a:endParaRPr>
          </a:p>
          <a:p>
            <a:pPr indent="-419100" lvl="0" marL="457200" rtl="0" algn="ctr">
              <a:lnSpc>
                <a:spcPct val="200000"/>
              </a:lnSpc>
              <a:spcBef>
                <a:spcPts val="0"/>
              </a:spcBef>
              <a:spcAft>
                <a:spcPts val="0"/>
              </a:spcAft>
              <a:buClr>
                <a:srgbClr val="000000"/>
              </a:buClr>
              <a:buSzPts val="3000"/>
              <a:buFont typeface="Calibri"/>
              <a:buAutoNum type="arabicParenR"/>
            </a:pPr>
            <a:r>
              <a:rPr lang="it" sz="3000">
                <a:solidFill>
                  <a:srgbClr val="000000"/>
                </a:solidFill>
                <a:latin typeface="Calibri"/>
                <a:ea typeface="Calibri"/>
                <a:cs typeface="Calibri"/>
                <a:sym typeface="Calibri"/>
              </a:rPr>
              <a:t>Implement the solution in hadoop o spark</a:t>
            </a:r>
            <a:endParaRPr sz="30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Sqoop, Hbase and MySQL</a:t>
            </a:r>
            <a:endParaRPr/>
          </a:p>
        </p:txBody>
      </p:sp>
      <p:sp>
        <p:nvSpPr>
          <p:cNvPr id="67" name="Google Shape;67;p15"/>
          <p:cNvSpPr txBox="1"/>
          <p:nvPr>
            <p:ph idx="1" type="body"/>
          </p:nvPr>
        </p:nvSpPr>
        <p:spPr>
          <a:xfrm>
            <a:off x="311700" y="1152475"/>
            <a:ext cx="8520600" cy="37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400"/>
              <a:t>We imported “calendar” and “sales” tables from a MySQL database called “challenge” into hbase</a:t>
            </a:r>
            <a:r>
              <a:rPr lang="it" sz="1400"/>
              <a:t>:</a:t>
            </a:r>
            <a:br>
              <a:rPr lang="it" sz="1400"/>
            </a:br>
            <a:endParaRPr sz="1400"/>
          </a:p>
          <a:p>
            <a:pPr indent="-317500" lvl="0" marL="457200" rtl="0" algn="l">
              <a:spcBef>
                <a:spcPts val="1600"/>
              </a:spcBef>
              <a:spcAft>
                <a:spcPts val="0"/>
              </a:spcAft>
              <a:buSzPts val="1400"/>
              <a:buAutoNum type="arabicParenR"/>
            </a:pPr>
            <a:r>
              <a:rPr lang="it" sz="1400"/>
              <a:t>sqoop import --connect ‘jdbc:mysql://localhost/challenge?serverTimezone=UTC&amp;zeroDatetimeBehavior=CONVERT_TO_NULL’ --username root --P --table calendar --hbase-table calendar --column-family ‘infodays’ --hbase-row-key ‘date’ -m 1 --hbase-create-table</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AutoNum type="arabicParenR"/>
            </a:pPr>
            <a:r>
              <a:rPr lang="it" sz="1400"/>
              <a:t>sqoop import --connect ‘jdbc:mysql://localhost/challenge?serverTimezone=UTC&amp;zeroDatetimeBehavior=CONVERT_TO_NULL’ --username root --P --table sales --hbase-table sales_train_validation --column-family ‘infosales’ --hbase-row-key ‘id’ -m 1 --hbase-create-table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Our idea: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2700"/>
              <a:t>The main idea was to use the data from the chronological sales of each product and joining them with the info of each day (events, day of week etc.) so we could train our models to recognize patterns of growth and decrease based on external conditions.</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MapRed and Hadoop</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used Map-Reduce algorithm to preprocess the data in two different steps:</a:t>
            </a:r>
            <a:endParaRPr/>
          </a:p>
          <a:p>
            <a:pPr indent="-342900" lvl="0" marL="457200" rtl="0" algn="l">
              <a:spcBef>
                <a:spcPts val="1600"/>
              </a:spcBef>
              <a:spcAft>
                <a:spcPts val="0"/>
              </a:spcAft>
              <a:buSzPts val="1800"/>
              <a:buAutoNum type="arabicParenR"/>
            </a:pPr>
            <a:r>
              <a:rPr lang="it"/>
              <a:t>Before the join</a:t>
            </a:r>
            <a:endParaRPr/>
          </a:p>
          <a:p>
            <a:pPr indent="-342900" lvl="0" marL="457200" rtl="0" algn="l">
              <a:spcBef>
                <a:spcPts val="0"/>
              </a:spcBef>
              <a:spcAft>
                <a:spcPts val="0"/>
              </a:spcAft>
              <a:buSzPts val="1800"/>
              <a:buAutoNum type="arabicParenR"/>
            </a:pPr>
            <a:r>
              <a:rPr lang="it"/>
              <a:t>After the join</a:t>
            </a:r>
            <a:endParaRPr/>
          </a:p>
          <a:p>
            <a:pPr indent="0" lvl="0" marL="0" rtl="0" algn="l">
              <a:spcBef>
                <a:spcPts val="1600"/>
              </a:spcBef>
              <a:spcAft>
                <a:spcPts val="0"/>
              </a:spcAft>
              <a:buNone/>
            </a:pPr>
            <a:r>
              <a:rPr lang="it"/>
              <a:t>Before the join we used MapRed to clean the sales log from </a:t>
            </a:r>
            <a:r>
              <a:rPr lang="it"/>
              <a:t>unnecessary </a:t>
            </a:r>
            <a:r>
              <a:rPr lang="it"/>
              <a:t>data like department, category, state and store. We also discarded the days that weren’t:</a:t>
            </a:r>
            <a:endParaRPr/>
          </a:p>
          <a:p>
            <a:pPr indent="-342900" lvl="0" marL="457200" rtl="0" algn="l">
              <a:spcBef>
                <a:spcPts val="1600"/>
              </a:spcBef>
              <a:spcAft>
                <a:spcPts val="0"/>
              </a:spcAft>
              <a:buSzPts val="1800"/>
              <a:buAutoNum type="arabicParenR"/>
            </a:pPr>
            <a:r>
              <a:rPr lang="it"/>
              <a:t>In the same month but in different year</a:t>
            </a:r>
            <a:endParaRPr/>
          </a:p>
          <a:p>
            <a:pPr indent="-342900" lvl="0" marL="457200" rtl="0" algn="l">
              <a:spcBef>
                <a:spcPts val="0"/>
              </a:spcBef>
              <a:spcAft>
                <a:spcPts val="0"/>
              </a:spcAft>
              <a:buSzPts val="1800"/>
              <a:buAutoNum type="arabicParenR"/>
            </a:pPr>
            <a:r>
              <a:rPr lang="it"/>
              <a:t>In the last 3 months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rot="242">
            <a:off x="72615" y="-362357"/>
            <a:ext cx="853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it"/>
              <a:t>This is the mapper function:</a:t>
            </a:r>
            <a:endParaRPr/>
          </a:p>
          <a:p>
            <a:pPr indent="0" lvl="0" marL="0" rtl="0" algn="l">
              <a:spcBef>
                <a:spcPts val="1600"/>
              </a:spcBef>
              <a:spcAft>
                <a:spcPts val="1600"/>
              </a:spcAft>
              <a:buNone/>
            </a:pPr>
            <a:r>
              <a:t/>
            </a:r>
            <a:endParaRPr/>
          </a:p>
        </p:txBody>
      </p:sp>
      <p:pic>
        <p:nvPicPr>
          <p:cNvPr id="85" name="Google Shape;85;p18"/>
          <p:cNvPicPr preferRelativeResize="0"/>
          <p:nvPr/>
        </p:nvPicPr>
        <p:blipFill>
          <a:blip r:embed="rId3">
            <a:alphaModFix/>
          </a:blip>
          <a:stretch>
            <a:fillRect/>
          </a:stretch>
        </p:blipFill>
        <p:spPr>
          <a:xfrm>
            <a:off x="876300" y="509575"/>
            <a:ext cx="7391400" cy="412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79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also cleared the calendar table removing all the columns exept for wm_yr_wk, weekday, d, event_type_1, event_type_2. </a:t>
            </a:r>
            <a:endParaRPr/>
          </a:p>
          <a:p>
            <a:pPr indent="0" lvl="0" marL="0" rtl="0" algn="l">
              <a:spcBef>
                <a:spcPts val="1600"/>
              </a:spcBef>
              <a:spcAft>
                <a:spcPts val="0"/>
              </a:spcAft>
              <a:buNone/>
            </a:pPr>
            <a:r>
              <a:rPr lang="it"/>
              <a:t>Then we transposed the sales table and joined it with calendar</a:t>
            </a:r>
            <a:r>
              <a:rPr baseline="30000" lang="it"/>
              <a:t>1</a:t>
            </a:r>
            <a:r>
              <a:rPr lang="it"/>
              <a:t>.</a:t>
            </a:r>
            <a:endParaRPr/>
          </a:p>
          <a:p>
            <a:pPr indent="0" lvl="0" marL="0" rtl="0" algn="l">
              <a:spcBef>
                <a:spcPts val="1600"/>
              </a:spcBef>
              <a:spcAft>
                <a:spcPts val="1600"/>
              </a:spcAft>
              <a:buClr>
                <a:schemeClr val="dk1"/>
              </a:buClr>
              <a:buSzPts val="1100"/>
              <a:buFont typeface="Arial"/>
              <a:buNone/>
            </a:pPr>
            <a:r>
              <a:rPr lang="it"/>
              <a:t>The resulting table is similar to this:</a:t>
            </a:r>
            <a:endParaRPr/>
          </a:p>
        </p:txBody>
      </p:sp>
      <p:sp>
        <p:nvSpPr>
          <p:cNvPr id="91" name="Google Shape;91;p19"/>
          <p:cNvSpPr txBox="1"/>
          <p:nvPr/>
        </p:nvSpPr>
        <p:spPr>
          <a:xfrm>
            <a:off x="-66625" y="4891875"/>
            <a:ext cx="4262700" cy="4974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SzPts val="700"/>
              <a:buAutoNum type="arabicPeriod"/>
            </a:pPr>
            <a:r>
              <a:rPr lang="it" sz="700"/>
              <a:t>This step has been done with Python 3.8.2 and pandas library</a:t>
            </a:r>
            <a:endParaRPr sz="700"/>
          </a:p>
        </p:txBody>
      </p:sp>
      <p:graphicFrame>
        <p:nvGraphicFramePr>
          <p:cNvPr id="92" name="Google Shape;92;p19"/>
          <p:cNvGraphicFramePr/>
          <p:nvPr/>
        </p:nvGraphicFramePr>
        <p:xfrm>
          <a:off x="422875" y="2072560"/>
          <a:ext cx="3000000" cy="3000000"/>
        </p:xfrm>
        <a:graphic>
          <a:graphicData uri="http://schemas.openxmlformats.org/drawingml/2006/table">
            <a:tbl>
              <a:tblPr>
                <a:noFill/>
                <a:tableStyleId>{9D795B37-A6A7-4829-9880-76024B758551}</a:tableStyleId>
              </a:tblPr>
              <a:tblGrid>
                <a:gridCol w="923150"/>
                <a:gridCol w="923150"/>
                <a:gridCol w="923150"/>
                <a:gridCol w="923150"/>
                <a:gridCol w="923150"/>
                <a:gridCol w="923150"/>
                <a:gridCol w="923150"/>
                <a:gridCol w="762500"/>
                <a:gridCol w="762500"/>
              </a:tblGrid>
              <a:tr h="408600">
                <a:tc>
                  <a:txBody>
                    <a:bodyPr/>
                    <a:lstStyle/>
                    <a:p>
                      <a:pPr indent="0" lvl="0" marL="0" rtl="0" algn="l">
                        <a:spcBef>
                          <a:spcPts val="0"/>
                        </a:spcBef>
                        <a:spcAft>
                          <a:spcPts val="0"/>
                        </a:spcAft>
                        <a:buNone/>
                      </a:pPr>
                      <a:r>
                        <a:rPr lang="it"/>
                        <a:t>Day</a:t>
                      </a:r>
                      <a:endParaRPr/>
                    </a:p>
                  </a:txBody>
                  <a:tcPr marT="91425" marB="91425" marR="91425" marL="91425"/>
                </a:tc>
                <a:tc>
                  <a:txBody>
                    <a:bodyPr/>
                    <a:lstStyle/>
                    <a:p>
                      <a:pPr indent="0" lvl="0" marL="0" rtl="0" algn="l">
                        <a:spcBef>
                          <a:spcPts val="0"/>
                        </a:spcBef>
                        <a:spcAft>
                          <a:spcPts val="0"/>
                        </a:spcAft>
                        <a:buNone/>
                      </a:pPr>
                      <a:r>
                        <a:rPr lang="it"/>
                        <a:t>Product1</a:t>
                      </a:r>
                      <a:endParaRPr/>
                    </a:p>
                  </a:txBody>
                  <a:tcPr marT="91425" marB="91425" marR="91425" marL="91425"/>
                </a:tc>
                <a:tc>
                  <a:txBody>
                    <a:bodyPr/>
                    <a:lstStyle/>
                    <a:p>
                      <a:pPr indent="0" lvl="0" marL="0" rtl="0" algn="l">
                        <a:spcBef>
                          <a:spcPts val="0"/>
                        </a:spcBef>
                        <a:spcAft>
                          <a:spcPts val="0"/>
                        </a:spcAft>
                        <a:buNone/>
                      </a:pPr>
                      <a:r>
                        <a:rPr lang="it"/>
                        <a:t>Product2</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c>
                  <a:txBody>
                    <a:bodyPr/>
                    <a:lstStyle/>
                    <a:p>
                      <a:pPr indent="0" lvl="0" marL="0" rtl="0" algn="l">
                        <a:spcBef>
                          <a:spcPts val="0"/>
                        </a:spcBef>
                        <a:spcAft>
                          <a:spcPts val="0"/>
                        </a:spcAft>
                        <a:buNone/>
                      </a:pPr>
                      <a:r>
                        <a:rPr lang="it" sz="1300"/>
                        <a:t>ProductN</a:t>
                      </a:r>
                      <a:endParaRPr sz="1300"/>
                    </a:p>
                  </a:txBody>
                  <a:tcPr marT="91425" marB="91425" marR="91425" marL="91425"/>
                </a:tc>
                <a:tc>
                  <a:txBody>
                    <a:bodyPr/>
                    <a:lstStyle/>
                    <a:p>
                      <a:pPr indent="0" lvl="0" marL="0" rtl="0" algn="l">
                        <a:spcBef>
                          <a:spcPts val="0"/>
                        </a:spcBef>
                        <a:spcAft>
                          <a:spcPts val="0"/>
                        </a:spcAft>
                        <a:buNone/>
                      </a:pPr>
                      <a:r>
                        <a:rPr lang="it" sz="1000"/>
                        <a:t>event_type1</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1000">
                          <a:solidFill>
                            <a:schemeClr val="dk1"/>
                          </a:solidFill>
                        </a:rPr>
                        <a:t>event_type2</a:t>
                      </a:r>
                      <a:endParaRPr/>
                    </a:p>
                  </a:txBody>
                  <a:tcPr marT="91425" marB="91425" marR="91425" marL="91425"/>
                </a:tc>
                <a:tc>
                  <a:txBody>
                    <a:bodyPr/>
                    <a:lstStyle/>
                    <a:p>
                      <a:pPr indent="0" lvl="0" marL="0" rtl="0" algn="l">
                        <a:spcBef>
                          <a:spcPts val="0"/>
                        </a:spcBef>
                        <a:spcAft>
                          <a:spcPts val="0"/>
                        </a:spcAft>
                        <a:buNone/>
                      </a:pPr>
                      <a:r>
                        <a:rPr lang="it"/>
                        <a:t>wday</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r>
              <a:tr h="392875">
                <a:tc>
                  <a:txBody>
                    <a:bodyPr/>
                    <a:lstStyle/>
                    <a:p>
                      <a:pPr indent="0" lvl="0" marL="0" rtl="0" algn="l">
                        <a:spcBef>
                          <a:spcPts val="0"/>
                        </a:spcBef>
                        <a:spcAft>
                          <a:spcPts val="0"/>
                        </a:spcAft>
                        <a:buNone/>
                      </a:pPr>
                      <a:r>
                        <a:rPr lang="it"/>
                        <a:t>d_1</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c>
                  <a:txBody>
                    <a:bodyPr/>
                    <a:lstStyle/>
                    <a:p>
                      <a:pPr indent="0" lvl="0" marL="0" rtl="0" algn="l">
                        <a:spcBef>
                          <a:spcPts val="0"/>
                        </a:spcBef>
                        <a:spcAft>
                          <a:spcPts val="0"/>
                        </a:spcAft>
                        <a:buNone/>
                      </a:pPr>
                      <a:r>
                        <a:rPr lang="it"/>
                        <a:t>10</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1</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r>
              <a:tr h="392875">
                <a:tc>
                  <a:txBody>
                    <a:bodyPr/>
                    <a:lstStyle/>
                    <a:p>
                      <a:pPr indent="0" lvl="0" marL="0" rtl="0" algn="l">
                        <a:spcBef>
                          <a:spcPts val="0"/>
                        </a:spcBef>
                        <a:spcAft>
                          <a:spcPts val="0"/>
                        </a:spcAft>
                        <a:buNone/>
                      </a:pPr>
                      <a:r>
                        <a:rPr lang="it"/>
                        <a:t>d_2</a:t>
                      </a:r>
                      <a:endParaRPr/>
                    </a:p>
                  </a:txBody>
                  <a:tcPr marT="91425" marB="91425" marR="91425" marL="91425"/>
                </a:tc>
                <a:tc>
                  <a:txBody>
                    <a:bodyPr/>
                    <a:lstStyle/>
                    <a:p>
                      <a:pPr indent="0" lvl="0" marL="0" rtl="0" algn="l">
                        <a:spcBef>
                          <a:spcPts val="0"/>
                        </a:spcBef>
                        <a:spcAft>
                          <a:spcPts val="0"/>
                        </a:spcAft>
                        <a:buNone/>
                      </a:pPr>
                      <a:r>
                        <a:rPr lang="it"/>
                        <a:t>1</a:t>
                      </a:r>
                      <a:endParaRPr/>
                    </a:p>
                  </a:txBody>
                  <a:tcPr marT="91425" marB="91425" marR="91425" marL="91425"/>
                </a:tc>
                <a:tc>
                  <a:txBody>
                    <a:bodyPr/>
                    <a:lstStyle/>
                    <a:p>
                      <a:pPr indent="0" lvl="0" marL="0" rtl="0" algn="l">
                        <a:spcBef>
                          <a:spcPts val="0"/>
                        </a:spcBef>
                        <a:spcAft>
                          <a:spcPts val="0"/>
                        </a:spcAft>
                        <a:buNone/>
                      </a:pPr>
                      <a:r>
                        <a:rPr lang="it"/>
                        <a:t>5</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1</a:t>
                      </a:r>
                      <a:endParaRPr/>
                    </a:p>
                  </a:txBody>
                  <a:tcPr marT="91425" marB="91425" marR="91425" marL="91425"/>
                </a:tc>
                <a:tc>
                  <a:txBody>
                    <a:bodyPr/>
                    <a:lstStyle/>
                    <a:p>
                      <a:pPr indent="0" lvl="0" marL="0" rtl="0" algn="l">
                        <a:spcBef>
                          <a:spcPts val="0"/>
                        </a:spcBef>
                        <a:spcAft>
                          <a:spcPts val="0"/>
                        </a:spcAft>
                        <a:buNone/>
                      </a:pPr>
                      <a:r>
                        <a:rPr lang="it"/>
                        <a:t>1</a:t>
                      </a:r>
                      <a:endParaRPr/>
                    </a:p>
                  </a:txBody>
                  <a:tcPr marT="91425" marB="91425" marR="91425" marL="91425"/>
                </a:tc>
                <a:tc>
                  <a:txBody>
                    <a:bodyPr/>
                    <a:lstStyle/>
                    <a:p>
                      <a:pPr indent="0" lvl="0" marL="0" rtl="0" algn="l">
                        <a:spcBef>
                          <a:spcPts val="0"/>
                        </a:spcBef>
                        <a:spcAft>
                          <a:spcPts val="0"/>
                        </a:spcAft>
                        <a:buNone/>
                      </a:pPr>
                      <a:r>
                        <a:rPr lang="it"/>
                        <a:t>6</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r>
              <a:tr h="392875">
                <a:tc>
                  <a:txBody>
                    <a:bodyPr/>
                    <a:lstStyle/>
                    <a:p>
                      <a:pPr indent="0" lvl="0" marL="0" rtl="0" algn="l">
                        <a:spcBef>
                          <a:spcPts val="0"/>
                        </a:spcBef>
                        <a:spcAft>
                          <a:spcPts val="0"/>
                        </a:spcAft>
                        <a:buNone/>
                      </a:pPr>
                      <a:r>
                        <a:rPr lang="it"/>
                        <a:t>d_3</a:t>
                      </a:r>
                      <a:endParaRPr/>
                    </a:p>
                  </a:txBody>
                  <a:tcPr marT="91425" marB="91425" marR="91425" marL="91425"/>
                </a:tc>
                <a:tc>
                  <a:txBody>
                    <a:bodyPr/>
                    <a:lstStyle/>
                    <a:p>
                      <a:pPr indent="0" lvl="0" marL="0" rtl="0" algn="l">
                        <a:spcBef>
                          <a:spcPts val="0"/>
                        </a:spcBef>
                        <a:spcAft>
                          <a:spcPts val="0"/>
                        </a:spcAft>
                        <a:buNone/>
                      </a:pPr>
                      <a:r>
                        <a:rPr lang="it"/>
                        <a:t>10</a:t>
                      </a:r>
                      <a:endParaRPr/>
                    </a:p>
                  </a:txBody>
                  <a:tcPr marT="91425" marB="91425" marR="91425" marL="91425"/>
                </a:tc>
                <a:tc>
                  <a:txBody>
                    <a:bodyPr/>
                    <a:lstStyle/>
                    <a:p>
                      <a:pPr indent="0" lvl="0" marL="0" rtl="0" algn="l">
                        <a:spcBef>
                          <a:spcPts val="0"/>
                        </a:spcBef>
                        <a:spcAft>
                          <a:spcPts val="0"/>
                        </a:spcAft>
                        <a:buNone/>
                      </a:pPr>
                      <a:r>
                        <a:rPr lang="it"/>
                        <a:t>9</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c>
                  <a:txBody>
                    <a:bodyPr/>
                    <a:lstStyle/>
                    <a:p>
                      <a:pPr indent="0" lvl="0" marL="0" rtl="0" algn="l">
                        <a:spcBef>
                          <a:spcPts val="0"/>
                        </a:spcBef>
                        <a:spcAft>
                          <a:spcPts val="0"/>
                        </a:spcAft>
                        <a:buNone/>
                      </a:pPr>
                      <a:r>
                        <a:rPr lang="it"/>
                        <a:t>3</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0</a:t>
                      </a:r>
                      <a:endParaRPr/>
                    </a:p>
                  </a:txBody>
                  <a:tcPr marT="91425" marB="91425" marR="91425" marL="91425"/>
                </a:tc>
                <a:tc>
                  <a:txBody>
                    <a:bodyPr/>
                    <a:lstStyle/>
                    <a:p>
                      <a:pPr indent="0" lvl="0" marL="0" rtl="0" algn="l">
                        <a:spcBef>
                          <a:spcPts val="0"/>
                        </a:spcBef>
                        <a:spcAft>
                          <a:spcPts val="0"/>
                        </a:spcAft>
                        <a:buNone/>
                      </a:pPr>
                      <a:r>
                        <a:rPr lang="it"/>
                        <a:t>1</a:t>
                      </a:r>
                      <a:endParaRPr/>
                    </a:p>
                  </a:txBody>
                  <a:tcPr marT="91425" marB="91425" marR="91425" marL="91425"/>
                </a:tc>
                <a:tc>
                  <a:txBody>
                    <a:bodyPr/>
                    <a:lstStyle/>
                    <a:p>
                      <a:pPr indent="0" lvl="0" marL="0" rtl="0" algn="l">
                        <a:spcBef>
                          <a:spcPts val="0"/>
                        </a:spcBef>
                        <a:spcAft>
                          <a:spcPts val="0"/>
                        </a:spcAft>
                        <a:buNone/>
                      </a:pPr>
                      <a:r>
                        <a:rPr lang="it"/>
                        <a: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259900" y="0"/>
            <a:ext cx="8520600" cy="15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After joining the data we decided to split out the very big table (283x30000) into 30 different files so we can use it into Spark because otherwise it throwed us Memory-related exception also using .cache() and other kind of optimization.</a:t>
            </a:r>
            <a:endParaRPr/>
          </a:p>
          <a:p>
            <a:pPr indent="0" lvl="0" marL="0" rtl="0" algn="l">
              <a:spcBef>
                <a:spcPts val="1600"/>
              </a:spcBef>
              <a:spcAft>
                <a:spcPts val="1600"/>
              </a:spcAft>
              <a:buNone/>
            </a:pPr>
            <a:r>
              <a:rPr lang="it"/>
              <a:t>To do so we used also MapRed. This is the mapper:</a:t>
            </a:r>
            <a:endParaRPr/>
          </a:p>
        </p:txBody>
      </p:sp>
      <p:pic>
        <p:nvPicPr>
          <p:cNvPr id="98" name="Google Shape;98;p20"/>
          <p:cNvPicPr preferRelativeResize="0"/>
          <p:nvPr/>
        </p:nvPicPr>
        <p:blipFill>
          <a:blip r:embed="rId3">
            <a:alphaModFix/>
          </a:blip>
          <a:stretch>
            <a:fillRect/>
          </a:stretch>
        </p:blipFill>
        <p:spPr>
          <a:xfrm>
            <a:off x="377425" y="1691700"/>
            <a:ext cx="8585611" cy="3299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The model</a:t>
            </a:r>
            <a:endParaRPr/>
          </a:p>
        </p:txBody>
      </p:sp>
      <p:sp>
        <p:nvSpPr>
          <p:cNvPr id="104" name="Google Shape;104;p21"/>
          <p:cNvSpPr txBox="1"/>
          <p:nvPr>
            <p:ph idx="1" type="body"/>
          </p:nvPr>
        </p:nvSpPr>
        <p:spPr>
          <a:xfrm>
            <a:off x="311700" y="1152475"/>
            <a:ext cx="8520600" cy="23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could split out the file because our idea was to have a model for every product.</a:t>
            </a:r>
            <a:endParaRPr/>
          </a:p>
          <a:p>
            <a:pPr indent="0" lvl="0" marL="0" rtl="0" algn="l">
              <a:spcBef>
                <a:spcPts val="1600"/>
              </a:spcBef>
              <a:spcAft>
                <a:spcPts val="0"/>
              </a:spcAft>
              <a:buNone/>
            </a:pPr>
            <a:r>
              <a:rPr lang="it"/>
              <a:t>This is an example of 2 products.</a:t>
            </a:r>
            <a:endParaRPr/>
          </a:p>
          <a:p>
            <a:pPr indent="0" lvl="0" marL="0" rtl="0" algn="l">
              <a:spcBef>
                <a:spcPts val="1600"/>
              </a:spcBef>
              <a:spcAft>
                <a:spcPts val="0"/>
              </a:spcAft>
              <a:buNone/>
            </a:pPr>
            <a:r>
              <a:rPr lang="it"/>
              <a:t>Using the same model to predict this </a:t>
            </a:r>
            <a:endParaRPr/>
          </a:p>
          <a:p>
            <a:pPr indent="0" lvl="0" marL="0" rtl="0" algn="l">
              <a:spcBef>
                <a:spcPts val="1600"/>
              </a:spcBef>
              <a:spcAft>
                <a:spcPts val="1600"/>
              </a:spcAft>
              <a:buNone/>
            </a:pPr>
            <a:r>
              <a:rPr lang="it"/>
              <a:t>2 products could generate a very high error</a:t>
            </a:r>
            <a:endParaRPr/>
          </a:p>
        </p:txBody>
      </p:sp>
      <p:pic>
        <p:nvPicPr>
          <p:cNvPr id="105" name="Google Shape;105;p21"/>
          <p:cNvPicPr preferRelativeResize="0"/>
          <p:nvPr/>
        </p:nvPicPr>
        <p:blipFill rotWithShape="1">
          <a:blip r:embed="rId3">
            <a:alphaModFix/>
          </a:blip>
          <a:srcRect b="0" l="7274" r="7944" t="7800"/>
          <a:stretch/>
        </p:blipFill>
        <p:spPr>
          <a:xfrm>
            <a:off x="4825250" y="1556875"/>
            <a:ext cx="4225826"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