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0" r:id="rId3"/>
    <p:sldId id="257" r:id="rId4"/>
    <p:sldId id="258" r:id="rId5"/>
    <p:sldId id="265" r:id="rId6"/>
    <p:sldId id="261" r:id="rId7"/>
    <p:sldId id="263" r:id="rId8"/>
    <p:sldId id="264" r:id="rId9"/>
    <p:sldId id="262" r:id="rId10"/>
    <p:sldId id="266" r:id="rId11"/>
    <p:sldId id="267" r:id="rId12"/>
    <p:sldId id="25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57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it-IT" dirty="0"/>
              <a:t>Extended</a:t>
            </a:r>
            <a:r>
              <a:rPr lang="it-IT" baseline="0" dirty="0"/>
              <a:t> </a:t>
            </a:r>
            <a:r>
              <a:rPr lang="it-IT" dirty="0" err="1"/>
              <a:t>Burndown</a:t>
            </a:r>
            <a:r>
              <a:rPr lang="it-IT" baseline="0" dirty="0"/>
              <a:t> Chart</a:t>
            </a:r>
            <a:endParaRPr lang="it-IT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Expected</c:v>
                </c:pt>
              </c:strCache>
            </c:strRef>
          </c:tx>
          <c:spPr>
            <a:ln w="25400" cap="rnd">
              <a:solidFill>
                <a:srgbClr val="FB5705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10"/>
            <c:spPr>
              <a:solidFill>
                <a:srgbClr val="FB5705"/>
              </a:solidFill>
              <a:ln w="9525">
                <a:solidFill>
                  <a:srgbClr val="FB5705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Foglio1!$A$2:$A$5</c:f>
              <c:strCache>
                <c:ptCount val="4"/>
                <c:pt idx="0">
                  <c:v>Start</c:v>
                </c:pt>
                <c:pt idx="1">
                  <c:v>First Sprint</c:v>
                </c:pt>
                <c:pt idx="2">
                  <c:v>Second Sprint</c:v>
                </c:pt>
                <c:pt idx="3">
                  <c:v>Third Sprint</c:v>
                </c:pt>
              </c:strCache>
            </c:strRef>
          </c:cat>
          <c:val>
            <c:numRef>
              <c:f>Foglio1!$B$2:$B$5</c:f>
              <c:numCache>
                <c:formatCode>General</c:formatCode>
                <c:ptCount val="4"/>
                <c:pt idx="0">
                  <c:v>116</c:v>
                </c:pt>
                <c:pt idx="1">
                  <c:v>96</c:v>
                </c:pt>
                <c:pt idx="2">
                  <c:v>61</c:v>
                </c:pt>
                <c:pt idx="3">
                  <c:v>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C5E-4F0B-9733-50F89DAED68D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Actual</c:v>
                </c:pt>
              </c:strCache>
            </c:strRef>
          </c:tx>
          <c:spPr>
            <a:ln w="25400" cap="rnd">
              <a:solidFill>
                <a:srgbClr val="FFC000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solidFill>
                <a:srgbClr val="FFC000"/>
              </a:solidFill>
              <a:ln w="9525">
                <a:solidFill>
                  <a:srgbClr val="FFC000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Foglio1!$A$2:$A$5</c:f>
              <c:strCache>
                <c:ptCount val="4"/>
                <c:pt idx="0">
                  <c:v>Start</c:v>
                </c:pt>
                <c:pt idx="1">
                  <c:v>First Sprint</c:v>
                </c:pt>
                <c:pt idx="2">
                  <c:v>Second Sprint</c:v>
                </c:pt>
                <c:pt idx="3">
                  <c:v>Third Sprint</c:v>
                </c:pt>
              </c:strCache>
            </c:strRef>
          </c:cat>
          <c:val>
            <c:numRef>
              <c:f>Foglio1!$C$2:$C$5</c:f>
              <c:numCache>
                <c:formatCode>General</c:formatCode>
                <c:ptCount val="4"/>
                <c:pt idx="0">
                  <c:v>116</c:v>
                </c:pt>
                <c:pt idx="1">
                  <c:v>96</c:v>
                </c:pt>
                <c:pt idx="2">
                  <c:v>58</c:v>
                </c:pt>
                <c:pt idx="3">
                  <c:v>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C5E-4F0B-9733-50F89DAED6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11952319"/>
        <c:axId val="1011956895"/>
      </c:lineChart>
      <c:catAx>
        <c:axId val="10119523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011956895"/>
        <c:crosses val="autoZero"/>
        <c:auto val="1"/>
        <c:lblAlgn val="ctr"/>
        <c:lblOffset val="100"/>
        <c:tickMarkSkip val="1"/>
        <c:noMultiLvlLbl val="0"/>
      </c:catAx>
      <c:valAx>
        <c:axId val="10119568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011952319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1C36E7-E2C2-4F6B-8719-DD3AC588E991}" type="doc">
      <dgm:prSet loTypeId="urn:microsoft.com/office/officeart/2005/8/layout/hierarchy1" loCatId="hierarchy" qsTypeId="urn:microsoft.com/office/officeart/2005/8/quickstyle/simple5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2AD100E-049D-4671-8AAB-3640E5EB9C9A}">
      <dgm:prSet/>
      <dgm:spPr/>
      <dgm:t>
        <a:bodyPr/>
        <a:lstStyle/>
        <a:p>
          <a:r>
            <a:rPr lang="en-GB" b="1" i="1"/>
            <a:t>SINGLETON</a:t>
          </a:r>
          <a:endParaRPr lang="en-US"/>
        </a:p>
      </dgm:t>
    </dgm:pt>
    <dgm:pt modelId="{221F48F5-5745-4890-8188-CB628871884A}" type="parTrans" cxnId="{12499B2F-24E1-4C91-A89F-4E069ED8AA22}">
      <dgm:prSet/>
      <dgm:spPr/>
      <dgm:t>
        <a:bodyPr/>
        <a:lstStyle/>
        <a:p>
          <a:endParaRPr lang="en-US"/>
        </a:p>
      </dgm:t>
    </dgm:pt>
    <dgm:pt modelId="{918AD3AF-A6C5-434A-8407-76A2FE7E00C7}" type="sibTrans" cxnId="{12499B2F-24E1-4C91-A89F-4E069ED8AA22}">
      <dgm:prSet/>
      <dgm:spPr/>
      <dgm:t>
        <a:bodyPr/>
        <a:lstStyle/>
        <a:p>
          <a:endParaRPr lang="en-US"/>
        </a:p>
      </dgm:t>
    </dgm:pt>
    <dgm:pt modelId="{937428F3-DEAE-4F6B-A107-96058777D08D}">
      <dgm:prSet/>
      <dgm:spPr/>
      <dgm:t>
        <a:bodyPr/>
        <a:lstStyle/>
        <a:p>
          <a:r>
            <a:rPr lang="en-GB" b="1" i="1"/>
            <a:t>ITERATOR </a:t>
          </a:r>
          <a:endParaRPr lang="en-US"/>
        </a:p>
      </dgm:t>
    </dgm:pt>
    <dgm:pt modelId="{441A8AAC-F633-495C-ABD2-9AF72EE6958A}" type="parTrans" cxnId="{4C5BEB9B-E5B0-4493-B186-1F972D8BA94D}">
      <dgm:prSet/>
      <dgm:spPr/>
      <dgm:t>
        <a:bodyPr/>
        <a:lstStyle/>
        <a:p>
          <a:endParaRPr lang="en-US"/>
        </a:p>
      </dgm:t>
    </dgm:pt>
    <dgm:pt modelId="{E85AFAF7-A07B-4398-8E33-92E05C31853A}" type="sibTrans" cxnId="{4C5BEB9B-E5B0-4493-B186-1F972D8BA94D}">
      <dgm:prSet/>
      <dgm:spPr/>
      <dgm:t>
        <a:bodyPr/>
        <a:lstStyle/>
        <a:p>
          <a:endParaRPr lang="en-US"/>
        </a:p>
      </dgm:t>
    </dgm:pt>
    <dgm:pt modelId="{94489F7F-C4D0-4CD1-B6B4-8FB6704C89F7}">
      <dgm:prSet/>
      <dgm:spPr/>
      <dgm:t>
        <a:bodyPr/>
        <a:lstStyle/>
        <a:p>
          <a:r>
            <a:rPr lang="en-GB" b="1" i="1"/>
            <a:t>OBSERVER </a:t>
          </a:r>
          <a:endParaRPr lang="en-US"/>
        </a:p>
      </dgm:t>
    </dgm:pt>
    <dgm:pt modelId="{C1C5F1F4-2099-4FB5-84CB-2D8E0B10C4FF}" type="parTrans" cxnId="{E1C9BAAC-906E-4FE0-AD87-CD92555E2FB7}">
      <dgm:prSet/>
      <dgm:spPr/>
      <dgm:t>
        <a:bodyPr/>
        <a:lstStyle/>
        <a:p>
          <a:endParaRPr lang="en-US"/>
        </a:p>
      </dgm:t>
    </dgm:pt>
    <dgm:pt modelId="{425B96E1-A76A-468C-84A9-DA576CB69193}" type="sibTrans" cxnId="{E1C9BAAC-906E-4FE0-AD87-CD92555E2FB7}">
      <dgm:prSet/>
      <dgm:spPr/>
      <dgm:t>
        <a:bodyPr/>
        <a:lstStyle/>
        <a:p>
          <a:endParaRPr lang="en-US"/>
        </a:p>
      </dgm:t>
    </dgm:pt>
    <dgm:pt modelId="{87C90909-B0C3-41DF-9916-DCB71BFE9A88}" type="pres">
      <dgm:prSet presAssocID="{BB1C36E7-E2C2-4F6B-8719-DD3AC588E99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2114A29-05F9-46C3-800F-0C551EB6303D}" type="pres">
      <dgm:prSet presAssocID="{32AD100E-049D-4671-8AAB-3640E5EB9C9A}" presName="hierRoot1" presStyleCnt="0"/>
      <dgm:spPr/>
    </dgm:pt>
    <dgm:pt modelId="{EC6FD70E-A177-47DD-A8D4-CAD71A565CBC}" type="pres">
      <dgm:prSet presAssocID="{32AD100E-049D-4671-8AAB-3640E5EB9C9A}" presName="composite" presStyleCnt="0"/>
      <dgm:spPr/>
    </dgm:pt>
    <dgm:pt modelId="{D53B3799-2CBA-41A4-B6A4-F92FBA17973A}" type="pres">
      <dgm:prSet presAssocID="{32AD100E-049D-4671-8AAB-3640E5EB9C9A}" presName="background" presStyleLbl="node0" presStyleIdx="0" presStyleCnt="3"/>
      <dgm:spPr/>
    </dgm:pt>
    <dgm:pt modelId="{ADB1E730-E2FF-4E7C-9672-3C3A43E55AB3}" type="pres">
      <dgm:prSet presAssocID="{32AD100E-049D-4671-8AAB-3640E5EB9C9A}" presName="text" presStyleLbl="fgAcc0" presStyleIdx="0" presStyleCnt="3">
        <dgm:presLayoutVars>
          <dgm:chPref val="3"/>
        </dgm:presLayoutVars>
      </dgm:prSet>
      <dgm:spPr/>
    </dgm:pt>
    <dgm:pt modelId="{00650C58-11CB-491A-8AD7-E17C790A5DC2}" type="pres">
      <dgm:prSet presAssocID="{32AD100E-049D-4671-8AAB-3640E5EB9C9A}" presName="hierChild2" presStyleCnt="0"/>
      <dgm:spPr/>
    </dgm:pt>
    <dgm:pt modelId="{EAB7E56D-FB60-4D6A-948F-023D30963460}" type="pres">
      <dgm:prSet presAssocID="{937428F3-DEAE-4F6B-A107-96058777D08D}" presName="hierRoot1" presStyleCnt="0"/>
      <dgm:spPr/>
    </dgm:pt>
    <dgm:pt modelId="{C375B2BE-F833-4343-AA8C-E448C3FEB8BE}" type="pres">
      <dgm:prSet presAssocID="{937428F3-DEAE-4F6B-A107-96058777D08D}" presName="composite" presStyleCnt="0"/>
      <dgm:spPr/>
    </dgm:pt>
    <dgm:pt modelId="{8331568F-2BFE-41A1-B40E-9420C6902900}" type="pres">
      <dgm:prSet presAssocID="{937428F3-DEAE-4F6B-A107-96058777D08D}" presName="background" presStyleLbl="node0" presStyleIdx="1" presStyleCnt="3"/>
      <dgm:spPr/>
    </dgm:pt>
    <dgm:pt modelId="{ACC2D82F-FC6A-4857-8D76-7D1B4D32B8A5}" type="pres">
      <dgm:prSet presAssocID="{937428F3-DEAE-4F6B-A107-96058777D08D}" presName="text" presStyleLbl="fgAcc0" presStyleIdx="1" presStyleCnt="3">
        <dgm:presLayoutVars>
          <dgm:chPref val="3"/>
        </dgm:presLayoutVars>
      </dgm:prSet>
      <dgm:spPr/>
    </dgm:pt>
    <dgm:pt modelId="{2F11CFB4-0653-406B-999E-4A03AB214011}" type="pres">
      <dgm:prSet presAssocID="{937428F3-DEAE-4F6B-A107-96058777D08D}" presName="hierChild2" presStyleCnt="0"/>
      <dgm:spPr/>
    </dgm:pt>
    <dgm:pt modelId="{AC3D56DB-F358-4B0A-BD86-9D9DC6A11D78}" type="pres">
      <dgm:prSet presAssocID="{94489F7F-C4D0-4CD1-B6B4-8FB6704C89F7}" presName="hierRoot1" presStyleCnt="0"/>
      <dgm:spPr/>
    </dgm:pt>
    <dgm:pt modelId="{B2A16E0F-B2FC-49AA-A01B-F76795274CB4}" type="pres">
      <dgm:prSet presAssocID="{94489F7F-C4D0-4CD1-B6B4-8FB6704C89F7}" presName="composite" presStyleCnt="0"/>
      <dgm:spPr/>
    </dgm:pt>
    <dgm:pt modelId="{BFB9760F-2C7A-47D4-A031-805BC8744AAD}" type="pres">
      <dgm:prSet presAssocID="{94489F7F-C4D0-4CD1-B6B4-8FB6704C89F7}" presName="background" presStyleLbl="node0" presStyleIdx="2" presStyleCnt="3"/>
      <dgm:spPr/>
    </dgm:pt>
    <dgm:pt modelId="{9CED53BF-FB09-42FA-9A0F-93CEEDD7366F}" type="pres">
      <dgm:prSet presAssocID="{94489F7F-C4D0-4CD1-B6B4-8FB6704C89F7}" presName="text" presStyleLbl="fgAcc0" presStyleIdx="2" presStyleCnt="3">
        <dgm:presLayoutVars>
          <dgm:chPref val="3"/>
        </dgm:presLayoutVars>
      </dgm:prSet>
      <dgm:spPr/>
    </dgm:pt>
    <dgm:pt modelId="{8D51A0AA-8A9A-4BE0-A36B-C31DB2862C94}" type="pres">
      <dgm:prSet presAssocID="{94489F7F-C4D0-4CD1-B6B4-8FB6704C89F7}" presName="hierChild2" presStyleCnt="0"/>
      <dgm:spPr/>
    </dgm:pt>
  </dgm:ptLst>
  <dgm:cxnLst>
    <dgm:cxn modelId="{4C5EE006-1D01-4D7E-84DE-B0A302EF9ADC}" type="presOf" srcId="{BB1C36E7-E2C2-4F6B-8719-DD3AC588E991}" destId="{87C90909-B0C3-41DF-9916-DCB71BFE9A88}" srcOrd="0" destOrd="0" presId="urn:microsoft.com/office/officeart/2005/8/layout/hierarchy1"/>
    <dgm:cxn modelId="{585F9F14-0833-4E67-884F-A296DF9CE855}" type="presOf" srcId="{94489F7F-C4D0-4CD1-B6B4-8FB6704C89F7}" destId="{9CED53BF-FB09-42FA-9A0F-93CEEDD7366F}" srcOrd="0" destOrd="0" presId="urn:microsoft.com/office/officeart/2005/8/layout/hierarchy1"/>
    <dgm:cxn modelId="{44FFC41E-6188-4648-A2A1-CE62D84727E8}" type="presOf" srcId="{937428F3-DEAE-4F6B-A107-96058777D08D}" destId="{ACC2D82F-FC6A-4857-8D76-7D1B4D32B8A5}" srcOrd="0" destOrd="0" presId="urn:microsoft.com/office/officeart/2005/8/layout/hierarchy1"/>
    <dgm:cxn modelId="{ADB0AB24-C730-4459-9387-5FB3B5C2BC21}" type="presOf" srcId="{32AD100E-049D-4671-8AAB-3640E5EB9C9A}" destId="{ADB1E730-E2FF-4E7C-9672-3C3A43E55AB3}" srcOrd="0" destOrd="0" presId="urn:microsoft.com/office/officeart/2005/8/layout/hierarchy1"/>
    <dgm:cxn modelId="{12499B2F-24E1-4C91-A89F-4E069ED8AA22}" srcId="{BB1C36E7-E2C2-4F6B-8719-DD3AC588E991}" destId="{32AD100E-049D-4671-8AAB-3640E5EB9C9A}" srcOrd="0" destOrd="0" parTransId="{221F48F5-5745-4890-8188-CB628871884A}" sibTransId="{918AD3AF-A6C5-434A-8407-76A2FE7E00C7}"/>
    <dgm:cxn modelId="{4C5BEB9B-E5B0-4493-B186-1F972D8BA94D}" srcId="{BB1C36E7-E2C2-4F6B-8719-DD3AC588E991}" destId="{937428F3-DEAE-4F6B-A107-96058777D08D}" srcOrd="1" destOrd="0" parTransId="{441A8AAC-F633-495C-ABD2-9AF72EE6958A}" sibTransId="{E85AFAF7-A07B-4398-8E33-92E05C31853A}"/>
    <dgm:cxn modelId="{E1C9BAAC-906E-4FE0-AD87-CD92555E2FB7}" srcId="{BB1C36E7-E2C2-4F6B-8719-DD3AC588E991}" destId="{94489F7F-C4D0-4CD1-B6B4-8FB6704C89F7}" srcOrd="2" destOrd="0" parTransId="{C1C5F1F4-2099-4FB5-84CB-2D8E0B10C4FF}" sibTransId="{425B96E1-A76A-468C-84A9-DA576CB69193}"/>
    <dgm:cxn modelId="{8F04E467-1CB6-4B82-B480-3F34BC544101}" type="presParOf" srcId="{87C90909-B0C3-41DF-9916-DCB71BFE9A88}" destId="{92114A29-05F9-46C3-800F-0C551EB6303D}" srcOrd="0" destOrd="0" presId="urn:microsoft.com/office/officeart/2005/8/layout/hierarchy1"/>
    <dgm:cxn modelId="{9E408811-C833-4ACF-9BB2-CBFDB4394DE0}" type="presParOf" srcId="{92114A29-05F9-46C3-800F-0C551EB6303D}" destId="{EC6FD70E-A177-47DD-A8D4-CAD71A565CBC}" srcOrd="0" destOrd="0" presId="urn:microsoft.com/office/officeart/2005/8/layout/hierarchy1"/>
    <dgm:cxn modelId="{9079E003-38D0-422E-9EE6-33502DFE61C2}" type="presParOf" srcId="{EC6FD70E-A177-47DD-A8D4-CAD71A565CBC}" destId="{D53B3799-2CBA-41A4-B6A4-F92FBA17973A}" srcOrd="0" destOrd="0" presId="urn:microsoft.com/office/officeart/2005/8/layout/hierarchy1"/>
    <dgm:cxn modelId="{878740DF-B2D9-4389-8C46-1B98D03ADB9E}" type="presParOf" srcId="{EC6FD70E-A177-47DD-A8D4-CAD71A565CBC}" destId="{ADB1E730-E2FF-4E7C-9672-3C3A43E55AB3}" srcOrd="1" destOrd="0" presId="urn:microsoft.com/office/officeart/2005/8/layout/hierarchy1"/>
    <dgm:cxn modelId="{A483E229-9855-4060-AA83-E244CA3816FB}" type="presParOf" srcId="{92114A29-05F9-46C3-800F-0C551EB6303D}" destId="{00650C58-11CB-491A-8AD7-E17C790A5DC2}" srcOrd="1" destOrd="0" presId="urn:microsoft.com/office/officeart/2005/8/layout/hierarchy1"/>
    <dgm:cxn modelId="{B68533BE-FB72-4344-913E-2402831E7869}" type="presParOf" srcId="{87C90909-B0C3-41DF-9916-DCB71BFE9A88}" destId="{EAB7E56D-FB60-4D6A-948F-023D30963460}" srcOrd="1" destOrd="0" presId="urn:microsoft.com/office/officeart/2005/8/layout/hierarchy1"/>
    <dgm:cxn modelId="{1F8923C5-E36B-4830-ADD5-A8BB6AC7AE1B}" type="presParOf" srcId="{EAB7E56D-FB60-4D6A-948F-023D30963460}" destId="{C375B2BE-F833-4343-AA8C-E448C3FEB8BE}" srcOrd="0" destOrd="0" presId="urn:microsoft.com/office/officeart/2005/8/layout/hierarchy1"/>
    <dgm:cxn modelId="{8BA80C21-03D7-4A0D-B44B-451DF047D22D}" type="presParOf" srcId="{C375B2BE-F833-4343-AA8C-E448C3FEB8BE}" destId="{8331568F-2BFE-41A1-B40E-9420C6902900}" srcOrd="0" destOrd="0" presId="urn:microsoft.com/office/officeart/2005/8/layout/hierarchy1"/>
    <dgm:cxn modelId="{1A773A20-8692-4B82-96C0-2F0AEC65664C}" type="presParOf" srcId="{C375B2BE-F833-4343-AA8C-E448C3FEB8BE}" destId="{ACC2D82F-FC6A-4857-8D76-7D1B4D32B8A5}" srcOrd="1" destOrd="0" presId="urn:microsoft.com/office/officeart/2005/8/layout/hierarchy1"/>
    <dgm:cxn modelId="{EBC64845-928A-4642-AABB-E0B0CAC6E803}" type="presParOf" srcId="{EAB7E56D-FB60-4D6A-948F-023D30963460}" destId="{2F11CFB4-0653-406B-999E-4A03AB214011}" srcOrd="1" destOrd="0" presId="urn:microsoft.com/office/officeart/2005/8/layout/hierarchy1"/>
    <dgm:cxn modelId="{EE664363-F037-4EB7-8062-FCE726277962}" type="presParOf" srcId="{87C90909-B0C3-41DF-9916-DCB71BFE9A88}" destId="{AC3D56DB-F358-4B0A-BD86-9D9DC6A11D78}" srcOrd="2" destOrd="0" presId="urn:microsoft.com/office/officeart/2005/8/layout/hierarchy1"/>
    <dgm:cxn modelId="{E64FFA34-6BF4-435A-9085-F45FB89AB43B}" type="presParOf" srcId="{AC3D56DB-F358-4B0A-BD86-9D9DC6A11D78}" destId="{B2A16E0F-B2FC-49AA-A01B-F76795274CB4}" srcOrd="0" destOrd="0" presId="urn:microsoft.com/office/officeart/2005/8/layout/hierarchy1"/>
    <dgm:cxn modelId="{2FE43782-4DA9-43C7-8CF7-2A52371722D3}" type="presParOf" srcId="{B2A16E0F-B2FC-49AA-A01B-F76795274CB4}" destId="{BFB9760F-2C7A-47D4-A031-805BC8744AAD}" srcOrd="0" destOrd="0" presId="urn:microsoft.com/office/officeart/2005/8/layout/hierarchy1"/>
    <dgm:cxn modelId="{EB3104DA-68A0-41BC-B225-6A04FC1228AF}" type="presParOf" srcId="{B2A16E0F-B2FC-49AA-A01B-F76795274CB4}" destId="{9CED53BF-FB09-42FA-9A0F-93CEEDD7366F}" srcOrd="1" destOrd="0" presId="urn:microsoft.com/office/officeart/2005/8/layout/hierarchy1"/>
    <dgm:cxn modelId="{95C89C4E-E083-4F3B-B1A6-BCA709AF9F04}" type="presParOf" srcId="{AC3D56DB-F358-4B0A-BD86-9D9DC6A11D78}" destId="{8D51A0AA-8A9A-4BE0-A36B-C31DB2862C9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3B3799-2CBA-41A4-B6A4-F92FBA17973A}">
      <dsp:nvSpPr>
        <dsp:cNvPr id="0" name=""/>
        <dsp:cNvSpPr/>
      </dsp:nvSpPr>
      <dsp:spPr>
        <a:xfrm>
          <a:off x="0" y="671521"/>
          <a:ext cx="3046117" cy="19342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DB1E730-E2FF-4E7C-9672-3C3A43E55AB3}">
      <dsp:nvSpPr>
        <dsp:cNvPr id="0" name=""/>
        <dsp:cNvSpPr/>
      </dsp:nvSpPr>
      <dsp:spPr>
        <a:xfrm>
          <a:off x="338457" y="993056"/>
          <a:ext cx="3046117" cy="19342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900" b="1" i="1" kern="1200"/>
            <a:t>SINGLETON</a:t>
          </a:r>
          <a:endParaRPr lang="en-US" sz="3900" kern="1200"/>
        </a:p>
      </dsp:txBody>
      <dsp:txXfrm>
        <a:off x="395110" y="1049709"/>
        <a:ext cx="2932811" cy="1820978"/>
      </dsp:txXfrm>
    </dsp:sp>
    <dsp:sp modelId="{8331568F-2BFE-41A1-B40E-9420C6902900}">
      <dsp:nvSpPr>
        <dsp:cNvPr id="0" name=""/>
        <dsp:cNvSpPr/>
      </dsp:nvSpPr>
      <dsp:spPr>
        <a:xfrm>
          <a:off x="3723032" y="671521"/>
          <a:ext cx="3046117" cy="19342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CC2D82F-FC6A-4857-8D76-7D1B4D32B8A5}">
      <dsp:nvSpPr>
        <dsp:cNvPr id="0" name=""/>
        <dsp:cNvSpPr/>
      </dsp:nvSpPr>
      <dsp:spPr>
        <a:xfrm>
          <a:off x="4061490" y="993056"/>
          <a:ext cx="3046117" cy="19342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900" b="1" i="1" kern="1200"/>
            <a:t>ITERATOR </a:t>
          </a:r>
          <a:endParaRPr lang="en-US" sz="3900" kern="1200"/>
        </a:p>
      </dsp:txBody>
      <dsp:txXfrm>
        <a:off x="4118143" y="1049709"/>
        <a:ext cx="2932811" cy="1820978"/>
      </dsp:txXfrm>
    </dsp:sp>
    <dsp:sp modelId="{BFB9760F-2C7A-47D4-A031-805BC8744AAD}">
      <dsp:nvSpPr>
        <dsp:cNvPr id="0" name=""/>
        <dsp:cNvSpPr/>
      </dsp:nvSpPr>
      <dsp:spPr>
        <a:xfrm>
          <a:off x="7446065" y="671521"/>
          <a:ext cx="3046117" cy="19342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CED53BF-FB09-42FA-9A0F-93CEEDD7366F}">
      <dsp:nvSpPr>
        <dsp:cNvPr id="0" name=""/>
        <dsp:cNvSpPr/>
      </dsp:nvSpPr>
      <dsp:spPr>
        <a:xfrm>
          <a:off x="7784523" y="993056"/>
          <a:ext cx="3046117" cy="19342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900" b="1" i="1" kern="1200"/>
            <a:t>OBSERVER </a:t>
          </a:r>
          <a:endParaRPr lang="en-US" sz="3900" kern="1200"/>
        </a:p>
      </dsp:txBody>
      <dsp:txXfrm>
        <a:off x="7841176" y="1049709"/>
        <a:ext cx="2932811" cy="18209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44FE5-9EAF-41E7-9370-8BA8E7299D77}" type="datetimeFigureOut">
              <a:rPr lang="it-IT" smtClean="0"/>
              <a:t>13/12/2021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A12C76CB-06C3-4BBE-BADC-1D2469765FF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6285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44FE5-9EAF-41E7-9370-8BA8E7299D77}" type="datetimeFigureOut">
              <a:rPr lang="it-IT" smtClean="0"/>
              <a:t>13/12/2021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A12C76CB-06C3-4BBE-BADC-1D2469765FF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1984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44FE5-9EAF-41E7-9370-8BA8E7299D77}" type="datetimeFigureOut">
              <a:rPr lang="it-IT" smtClean="0"/>
              <a:t>13/12/2021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A12C76CB-06C3-4BBE-BADC-1D2469765FF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47628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44FE5-9EAF-41E7-9370-8BA8E7299D77}" type="datetimeFigureOut">
              <a:rPr lang="it-IT" smtClean="0"/>
              <a:t>13/12/2021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A12C76CB-06C3-4BBE-BADC-1D2469765FFB}" type="slidenum">
              <a:rPr lang="it-IT" smtClean="0"/>
              <a:t>‹N›</a:t>
            </a:fld>
            <a:endParaRPr lang="it-IT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286208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44FE5-9EAF-41E7-9370-8BA8E7299D77}" type="datetimeFigureOut">
              <a:rPr lang="it-IT" smtClean="0"/>
              <a:t>13/12/2021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A12C76CB-06C3-4BBE-BADC-1D2469765FF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348674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44FE5-9EAF-41E7-9370-8BA8E7299D77}" type="datetimeFigureOut">
              <a:rPr lang="it-IT" smtClean="0"/>
              <a:t>13/12/2021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C76CB-06C3-4BBE-BADC-1D2469765FF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101331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44FE5-9EAF-41E7-9370-8BA8E7299D77}" type="datetimeFigureOut">
              <a:rPr lang="it-IT" smtClean="0"/>
              <a:t>13/12/2021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C76CB-06C3-4BBE-BADC-1D2469765FF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20859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44FE5-9EAF-41E7-9370-8BA8E7299D77}" type="datetimeFigureOut">
              <a:rPr lang="it-IT" smtClean="0"/>
              <a:t>13/12/2021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C76CB-06C3-4BBE-BADC-1D2469765FF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386120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75F44FE5-9EAF-41E7-9370-8BA8E7299D77}" type="datetimeFigureOut">
              <a:rPr lang="it-IT" smtClean="0"/>
              <a:t>13/12/2021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A12C76CB-06C3-4BBE-BADC-1D2469765FF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65621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44FE5-9EAF-41E7-9370-8BA8E7299D77}" type="datetimeFigureOut">
              <a:rPr lang="it-IT" smtClean="0"/>
              <a:t>13/12/2021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C76CB-06C3-4BBE-BADC-1D2469765FF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59249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44FE5-9EAF-41E7-9370-8BA8E7299D77}" type="datetimeFigureOut">
              <a:rPr lang="it-IT" smtClean="0"/>
              <a:t>13/12/2021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A12C76CB-06C3-4BBE-BADC-1D2469765FF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2860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44FE5-9EAF-41E7-9370-8BA8E7299D77}" type="datetimeFigureOut">
              <a:rPr lang="it-IT" smtClean="0"/>
              <a:t>13/12/2021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C76CB-06C3-4BBE-BADC-1D2469765FF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2865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44FE5-9EAF-41E7-9370-8BA8E7299D77}" type="datetimeFigureOut">
              <a:rPr lang="it-IT" smtClean="0"/>
              <a:t>13/12/2021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C76CB-06C3-4BBE-BADC-1D2469765FF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94779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44FE5-9EAF-41E7-9370-8BA8E7299D77}" type="datetimeFigureOut">
              <a:rPr lang="it-IT" smtClean="0"/>
              <a:t>13/12/2021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C76CB-06C3-4BBE-BADC-1D2469765FF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1732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44FE5-9EAF-41E7-9370-8BA8E7299D77}" type="datetimeFigureOut">
              <a:rPr lang="it-IT" smtClean="0"/>
              <a:t>13/12/2021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C76CB-06C3-4BBE-BADC-1D2469765FF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5621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44FE5-9EAF-41E7-9370-8BA8E7299D77}" type="datetimeFigureOut">
              <a:rPr lang="it-IT" smtClean="0"/>
              <a:t>13/12/2021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C76CB-06C3-4BBE-BADC-1D2469765FF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2171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44FE5-9EAF-41E7-9370-8BA8E7299D77}" type="datetimeFigureOut">
              <a:rPr lang="it-IT" smtClean="0"/>
              <a:t>13/12/2021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C76CB-06C3-4BBE-BADC-1D2469765FF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1347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44FE5-9EAF-41E7-9370-8BA8E7299D77}" type="datetimeFigureOut">
              <a:rPr lang="it-IT" smtClean="0"/>
              <a:t>13/12/2021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C76CB-06C3-4BBE-BADC-1D2469765FF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84658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3.png"/><Relationship Id="rId9" Type="http://schemas.microsoft.com/office/2007/relationships/diagramDrawing" Target="../diagrams/drawin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2BBB86-069F-4A6A-85AD-FA17DCBA40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67" y="2742465"/>
            <a:ext cx="8407400" cy="1373070"/>
          </a:xfrm>
        </p:spPr>
        <p:txBody>
          <a:bodyPr/>
          <a:lstStyle/>
          <a:p>
            <a:r>
              <a:rPr lang="en-GB" sz="6000" b="1" dirty="0">
                <a:latin typeface="Arial Black" panose="020B0A04020102020204" pitchFamily="34" charset="0"/>
              </a:rPr>
              <a:t>Complex Calculator</a:t>
            </a:r>
            <a:endParaRPr lang="it-IT" sz="6000" b="1" dirty="0">
              <a:latin typeface="Arial Black" panose="020B0A04020102020204" pitchFamily="34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89C3614-5721-4C33-84E0-1DCA439BFA2C}"/>
              </a:ext>
            </a:extLst>
          </p:cNvPr>
          <p:cNvSpPr txBox="1"/>
          <p:nvPr/>
        </p:nvSpPr>
        <p:spPr>
          <a:xfrm>
            <a:off x="9169400" y="2690336"/>
            <a:ext cx="29125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002060"/>
                </a:solidFill>
              </a:rPr>
              <a:t>By:</a:t>
            </a:r>
          </a:p>
          <a:p>
            <a:pPr marL="285750" indent="-285750">
              <a:buFontTx/>
              <a:buChar char="-"/>
            </a:pPr>
            <a:r>
              <a:rPr lang="it-IT" dirty="0">
                <a:solidFill>
                  <a:srgbClr val="002060"/>
                </a:solidFill>
              </a:rPr>
              <a:t>Tisi Andrea</a:t>
            </a:r>
          </a:p>
          <a:p>
            <a:pPr marL="285750" indent="-285750">
              <a:buFontTx/>
              <a:buChar char="-"/>
            </a:pPr>
            <a:r>
              <a:rPr lang="it-IT" dirty="0">
                <a:solidFill>
                  <a:srgbClr val="002060"/>
                </a:solidFill>
              </a:rPr>
              <a:t>Salzano Simone</a:t>
            </a:r>
          </a:p>
          <a:p>
            <a:pPr marL="285750" indent="-285750">
              <a:buFontTx/>
              <a:buChar char="-"/>
            </a:pPr>
            <a:r>
              <a:rPr lang="it-IT" dirty="0" err="1">
                <a:solidFill>
                  <a:srgbClr val="002060"/>
                </a:solidFill>
              </a:rPr>
              <a:t>Montervino</a:t>
            </a:r>
            <a:r>
              <a:rPr lang="it-IT" dirty="0">
                <a:solidFill>
                  <a:srgbClr val="002060"/>
                </a:solidFill>
              </a:rPr>
              <a:t> Dario</a:t>
            </a:r>
          </a:p>
          <a:p>
            <a:pPr marL="285750" indent="-285750">
              <a:buFontTx/>
              <a:buChar char="-"/>
            </a:pPr>
            <a:r>
              <a:rPr lang="it-IT" dirty="0" err="1">
                <a:solidFill>
                  <a:srgbClr val="002060"/>
                </a:solidFill>
              </a:rPr>
              <a:t>Spremulli</a:t>
            </a:r>
            <a:r>
              <a:rPr lang="it-IT" dirty="0">
                <a:solidFill>
                  <a:srgbClr val="002060"/>
                </a:solidFill>
              </a:rPr>
              <a:t> Michele</a:t>
            </a:r>
          </a:p>
        </p:txBody>
      </p:sp>
    </p:spTree>
    <p:extLst>
      <p:ext uri="{BB962C8B-B14F-4D97-AF65-F5344CB8AC3E}">
        <p14:creationId xmlns:p14="http://schemas.microsoft.com/office/powerpoint/2010/main" val="1299607413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3DA8366-DA53-413F-B4B5-528E9E88F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94" y="866349"/>
            <a:ext cx="9613861" cy="1080938"/>
          </a:xfrm>
        </p:spPr>
        <p:txBody>
          <a:bodyPr>
            <a:normAutofit/>
          </a:bodyPr>
          <a:lstStyle/>
          <a:p>
            <a:r>
              <a:rPr lang="en-GB" sz="6000" dirty="0">
                <a:latin typeface="Arial Black" panose="020B0A04020102020204" pitchFamily="34" charset="0"/>
              </a:rPr>
              <a:t>BURNDOWN CHART</a:t>
            </a:r>
            <a:endParaRPr lang="it-IT" sz="6000" dirty="0">
              <a:latin typeface="Arial Black" panose="020B0A04020102020204" pitchFamily="34" charset="0"/>
            </a:endParaRPr>
          </a:p>
        </p:txBody>
      </p:sp>
      <p:graphicFrame>
        <p:nvGraphicFramePr>
          <p:cNvPr id="11" name="Grafico 10">
            <a:extLst>
              <a:ext uri="{FF2B5EF4-FFF2-40B4-BE49-F238E27FC236}">
                <a16:creationId xmlns:a16="http://schemas.microsoft.com/office/drawing/2014/main" id="{8F0AA572-051D-49E0-AACD-79609F6BA2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21619603"/>
              </p:ext>
            </p:extLst>
          </p:nvPr>
        </p:nvGraphicFramePr>
        <p:xfrm>
          <a:off x="284394" y="2309567"/>
          <a:ext cx="11697074" cy="42529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42960702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43866B9-54BB-47BF-A56E-17A6F26C9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864" y="892119"/>
            <a:ext cx="11610240" cy="1080938"/>
          </a:xfrm>
        </p:spPr>
        <p:txBody>
          <a:bodyPr>
            <a:noAutofit/>
          </a:bodyPr>
          <a:lstStyle/>
          <a:p>
            <a:r>
              <a:rPr lang="en-GB" sz="4800" dirty="0">
                <a:latin typeface="Arial Black" panose="020B0A04020102020204" pitchFamily="34" charset="0"/>
              </a:rPr>
              <a:t>UML &amp; DOCUMENTATION</a:t>
            </a:r>
            <a:endParaRPr lang="it-IT" sz="4800" dirty="0">
              <a:latin typeface="Arial Black" panose="020B0A04020102020204" pitchFamily="34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8EF0C9BC-ABB9-45F7-AB58-ECAE03B20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798" y="2214616"/>
            <a:ext cx="4021734" cy="4159398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6CEB895F-51E5-4A15-8825-009340F779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8243" y="2214616"/>
            <a:ext cx="7073245" cy="3515130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853388737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C3E6C53-102E-4ACA-BCBB-3CC973B99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7B2B42C-0777-4D6E-9432-535281803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FEAAB60-93E2-4DC6-99AC-939637BCE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EF5ECB8-D49C-48FB-A93E-88EB2FFDF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11B77A2-BD5C-432D-B52E-C12612C74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2E911EF-80F5-4781-A4DF-44EFAF242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0A2A734-17E4-44D5-9630-D54D6AF74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EFFB5C33-24B2-4764-BDBD-4C10A21DB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88808" y="0"/>
            <a:ext cx="340319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FEB601E2-EFED-4313-BEE4-9E27B94FC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42852"/>
            <a:ext cx="9110541" cy="246557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1425DB5A-CEE1-4EE1-8C4A-689E49D354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590078"/>
            <a:ext cx="9110542" cy="166033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9A490BFE-20C4-4972-8A86-F6A8FE2C6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016" y="2601398"/>
            <a:ext cx="7657792" cy="13730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600" b="1" dirty="0">
                <a:latin typeface="Arial Black" panose="020B0A04020102020204" pitchFamily="34" charset="0"/>
              </a:rPr>
              <a:t>LET’S TRY THIS</a:t>
            </a:r>
          </a:p>
        </p:txBody>
      </p:sp>
    </p:spTree>
    <p:extLst>
      <p:ext uri="{BB962C8B-B14F-4D97-AF65-F5344CB8AC3E}">
        <p14:creationId xmlns:p14="http://schemas.microsoft.com/office/powerpoint/2010/main" val="271262734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56">
            <a:extLst>
              <a:ext uri="{FF2B5EF4-FFF2-40B4-BE49-F238E27FC236}">
                <a16:creationId xmlns:a16="http://schemas.microsoft.com/office/drawing/2014/main" id="{9B9C2B48-3899-4B1D-B526-C35DFD16B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1A89A43D-53DA-411B-94AD-DEEF9B654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5D844A84-2EA4-4FF5-83FD-E14C9E8D72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6A23D1B2-B408-4913-9A1D-051C9DB38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189E329-C38B-4230-A181-B6B8BB9E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D77D54DE-D35C-41CF-B0BE-209030A71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C1BE412D-E43A-40F7-9D40-9A608E43C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07"/>
            <a:ext cx="12192000" cy="6858000"/>
          </a:xfrm>
          <a:prstGeom prst="rect">
            <a:avLst/>
          </a:prstGeom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7F1DCE60-EE3E-40AD-A094-D46BBD7D91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0FD92A14-1D99-4216-ACAD-12048C4DF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049"/>
          </a:xfrm>
          <a:prstGeom prst="rect">
            <a:avLst/>
          </a:prstGeom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85AB53B8-E9E6-4D13-AEB2-716CF5D06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63274BB-5929-45F6-8EAC-93D4E94D7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063262"/>
            <a:ext cx="3739278" cy="26611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b="1" dirty="0"/>
              <a:t>The core of our calculator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A31D7F6-01F6-4F1B-920E-4A6A19B2CC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1303" y="232767"/>
            <a:ext cx="4330894" cy="6392466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6018150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C108979-30DB-4CAD-AF01-2654DF1D3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280" y="798941"/>
            <a:ext cx="9099653" cy="1080938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4800" b="1" dirty="0">
                <a:latin typeface="Arial Black" panose="020B0A04020102020204" pitchFamily="34" charset="0"/>
              </a:rPr>
              <a:t>AUXILIARY VARIABLES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B406D033-52EA-4542-A0D1-C2C2D531A7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721" y="2128198"/>
            <a:ext cx="6410301" cy="4539005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10EFD4BB-29BD-4112-839F-A62D7E60BE1B}"/>
              </a:ext>
            </a:extLst>
          </p:cNvPr>
          <p:cNvSpPr txBox="1"/>
          <p:nvPr/>
        </p:nvSpPr>
        <p:spPr>
          <a:xfrm>
            <a:off x="7152320" y="2179261"/>
            <a:ext cx="4753853" cy="830997"/>
          </a:xfrm>
          <a:prstGeom prst="rect">
            <a:avLst/>
          </a:prstGeom>
          <a:solidFill>
            <a:schemeClr val="accent1"/>
          </a:solidFill>
          <a:ln w="4127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b="1" i="1" dirty="0">
                <a:solidFill>
                  <a:srgbClr val="002060"/>
                </a:solidFill>
              </a:rPr>
              <a:t>Save and restore the states of your 26 variables!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1B6BC06A-D3AF-4436-8310-B17713C25AE1}"/>
              </a:ext>
            </a:extLst>
          </p:cNvPr>
          <p:cNvSpPr txBox="1"/>
          <p:nvPr/>
        </p:nvSpPr>
        <p:spPr>
          <a:xfrm>
            <a:off x="7152320" y="4685227"/>
            <a:ext cx="4784959" cy="1200329"/>
          </a:xfrm>
          <a:prstGeom prst="rect">
            <a:avLst/>
          </a:prstGeom>
          <a:solidFill>
            <a:schemeClr val="accent1"/>
          </a:solidFill>
          <a:ln w="4127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b="1" i="1" dirty="0">
                <a:solidFill>
                  <a:srgbClr val="002060"/>
                </a:solidFill>
              </a:rPr>
              <a:t>Get a glimpse of the current variables values and their last previous saved state as well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6B008BF9-B1B3-4274-A7DC-5A462A6B0F4A}"/>
              </a:ext>
            </a:extLst>
          </p:cNvPr>
          <p:cNvSpPr txBox="1"/>
          <p:nvPr/>
        </p:nvSpPr>
        <p:spPr>
          <a:xfrm>
            <a:off x="7152320" y="3616910"/>
            <a:ext cx="2743710" cy="461665"/>
          </a:xfrm>
          <a:prstGeom prst="rect">
            <a:avLst/>
          </a:prstGeom>
          <a:solidFill>
            <a:schemeClr val="accent1"/>
          </a:solidFill>
          <a:ln w="4127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b="1" i="1" dirty="0">
                <a:solidFill>
                  <a:srgbClr val="002060"/>
                </a:solidFill>
              </a:rPr>
              <a:t>Adaptive buttons</a:t>
            </a:r>
          </a:p>
        </p:txBody>
      </p:sp>
    </p:spTree>
    <p:extLst>
      <p:ext uri="{BB962C8B-B14F-4D97-AF65-F5344CB8AC3E}">
        <p14:creationId xmlns:p14="http://schemas.microsoft.com/office/powerpoint/2010/main" val="15827738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8DB61A-52D5-4A69-9200-CD2F9D4FA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06533" y="1359505"/>
            <a:ext cx="11416963" cy="1080938"/>
          </a:xfrm>
        </p:spPr>
        <p:txBody>
          <a:bodyPr>
            <a:normAutofit fontScale="90000"/>
          </a:bodyPr>
          <a:lstStyle/>
          <a:p>
            <a:r>
              <a:rPr lang="en-GB" sz="6600" b="1" dirty="0">
                <a:latin typeface="Arial Black" panose="020B0A04020102020204" pitchFamily="34" charset="0"/>
              </a:rPr>
              <a:t>	</a:t>
            </a:r>
            <a:r>
              <a:rPr lang="en-GB" sz="5300" b="1" dirty="0">
                <a:latin typeface="Arial Black" panose="020B0A04020102020204" pitchFamily="34" charset="0"/>
              </a:rPr>
              <a:t>PERSONALIZED OPERATIONS</a:t>
            </a:r>
            <a:br>
              <a:rPr lang="en-GB" sz="6600" b="1" dirty="0">
                <a:latin typeface="Arial Black" panose="020B0A04020102020204" pitchFamily="34" charset="0"/>
              </a:rPr>
            </a:br>
            <a:endParaRPr lang="it-IT" sz="6600" b="1" dirty="0">
              <a:latin typeface="Arial Black" panose="020B0A04020102020204" pitchFamily="34" charset="0"/>
            </a:endParaRP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B5B71A35-F422-4973-B5A6-CEA379F7FBE6}"/>
              </a:ext>
            </a:extLst>
          </p:cNvPr>
          <p:cNvSpPr txBox="1"/>
          <p:nvPr/>
        </p:nvSpPr>
        <p:spPr>
          <a:xfrm>
            <a:off x="4244417" y="5218653"/>
            <a:ext cx="6778187" cy="830997"/>
          </a:xfrm>
          <a:prstGeom prst="rect">
            <a:avLst/>
          </a:prstGeom>
          <a:solidFill>
            <a:schemeClr val="accent1"/>
          </a:solidFill>
          <a:ln w="4127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b="1" i="1" dirty="0">
                <a:solidFill>
                  <a:srgbClr val="002060"/>
                </a:solidFill>
              </a:rPr>
              <a:t>Save your personalized operations and run them whenever you want!! 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ACD5FC7-4A29-403F-84FF-DDB9925C6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4418" y="2044360"/>
            <a:ext cx="6778187" cy="2904937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B3A206A5-E032-445C-8347-E92F734997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547" y="2044360"/>
            <a:ext cx="3312528" cy="4746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73097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C3E6C53-102E-4ACA-BCBB-3CC973B99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7B2B42C-0777-4D6E-9432-535281803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FEAAB60-93E2-4DC6-99AC-939637BCE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EF5ECB8-D49C-48FB-A93E-88EB2FFDF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11B77A2-BD5C-432D-B52E-C12612C74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8BBCFF1-6BF3-4941-973F-CE3A1F225E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B170B3D-1B5C-4AA5-B670-B783ADC5FA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68291"/>
            <a:ext cx="12192000" cy="275942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8EE3C243-B4B4-4FE3-AFF2-E81D7F48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37950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17601EA-A0CF-460F-AA3F-B93B88A69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1216404"/>
            <a:ext cx="9689360" cy="38413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b="1" dirty="0"/>
              <a:t>SOFTWARE EVOLUTION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97262445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2F52C3-BDD8-46DA-8A63-FAC1CDD06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95" y="830043"/>
            <a:ext cx="10164821" cy="1080938"/>
          </a:xfrm>
        </p:spPr>
        <p:txBody>
          <a:bodyPr>
            <a:normAutofit/>
          </a:bodyPr>
          <a:lstStyle/>
          <a:p>
            <a:r>
              <a:rPr lang="en-GB" sz="4200" b="1" dirty="0">
                <a:latin typeface="Arial Black" panose="020B0A04020102020204" pitchFamily="34" charset="0"/>
              </a:rPr>
              <a:t>SW EVOLUTION: </a:t>
            </a:r>
            <a:r>
              <a:rPr lang="it-IT" sz="4200" b="1" dirty="0">
                <a:latin typeface="Arial Black" panose="020B0A04020102020204" pitchFamily="34" charset="0"/>
              </a:rPr>
              <a:t>FIRST SPRINT</a:t>
            </a:r>
            <a:endParaRPr lang="it-IT" sz="4200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F891F072-43B7-490C-A394-66EED5D16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175" y="2136315"/>
            <a:ext cx="3130187" cy="4458608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A47A5AD-20EA-4B6D-BD9A-B9B4213440E3}"/>
              </a:ext>
            </a:extLst>
          </p:cNvPr>
          <p:cNvSpPr txBox="1"/>
          <p:nvPr/>
        </p:nvSpPr>
        <p:spPr>
          <a:xfrm>
            <a:off x="7284295" y="2136315"/>
            <a:ext cx="4784959" cy="1200329"/>
          </a:xfrm>
          <a:prstGeom prst="rect">
            <a:avLst/>
          </a:prstGeom>
          <a:solidFill>
            <a:srgbClr val="002060"/>
          </a:solidFill>
          <a:ln w="41275">
            <a:solidFill>
              <a:schemeClr val="bg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GB" sz="2400" b="1" i="1" dirty="0">
                <a:solidFill>
                  <a:srgbClr val="FFC000"/>
                </a:solidFill>
              </a:rPr>
              <a:t>FUNDAMENTAL OPERATIONS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GB" sz="2400" b="1" i="1" dirty="0">
                <a:solidFill>
                  <a:srgbClr val="FFC000"/>
                </a:solidFill>
              </a:rPr>
              <a:t>GUI: RAW</a:t>
            </a:r>
          </a:p>
          <a:p>
            <a:endParaRPr lang="en-GB" sz="2400" b="1" i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608871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2F52C3-BDD8-46DA-8A63-FAC1CDD06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95" y="830043"/>
            <a:ext cx="10164821" cy="1080938"/>
          </a:xfrm>
        </p:spPr>
        <p:txBody>
          <a:bodyPr>
            <a:normAutofit/>
          </a:bodyPr>
          <a:lstStyle/>
          <a:p>
            <a:r>
              <a:rPr lang="en-GB" sz="4200" b="1" dirty="0">
                <a:latin typeface="Arial Black" panose="020B0A04020102020204" pitchFamily="34" charset="0"/>
              </a:rPr>
              <a:t>SW EVOLUTION: </a:t>
            </a:r>
            <a:r>
              <a:rPr lang="it-IT" sz="4200" b="1" dirty="0">
                <a:latin typeface="Arial Black" panose="020B0A04020102020204" pitchFamily="34" charset="0"/>
              </a:rPr>
              <a:t>SECOND SPRINT</a:t>
            </a:r>
            <a:endParaRPr lang="it-IT" sz="4200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A47A5AD-20EA-4B6D-BD9A-B9B4213440E3}"/>
              </a:ext>
            </a:extLst>
          </p:cNvPr>
          <p:cNvSpPr txBox="1"/>
          <p:nvPr/>
        </p:nvSpPr>
        <p:spPr>
          <a:xfrm>
            <a:off x="7284295" y="2136315"/>
            <a:ext cx="4784959" cy="2308324"/>
          </a:xfrm>
          <a:prstGeom prst="rect">
            <a:avLst/>
          </a:prstGeom>
          <a:solidFill>
            <a:srgbClr val="002060"/>
          </a:solidFill>
          <a:ln w="41275">
            <a:solidFill>
              <a:schemeClr val="bg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GB" sz="2400" b="1" i="1" dirty="0"/>
              <a:t>FUNDAMENTAL OPERATIONS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GB" sz="2400" b="1" i="1" dirty="0"/>
              <a:t>GUI: </a:t>
            </a:r>
            <a:r>
              <a:rPr lang="en-GB" sz="2400" b="1" i="1" dirty="0">
                <a:solidFill>
                  <a:srgbClr val="FFC000"/>
                </a:solidFill>
              </a:rPr>
              <a:t>ADVANCED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GB" sz="2400" b="1" i="1" dirty="0">
                <a:solidFill>
                  <a:srgbClr val="FFC000"/>
                </a:solidFill>
              </a:rPr>
              <a:t>MEMORY MANIPULATION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GB" sz="2400" b="1" i="1" dirty="0">
                <a:solidFill>
                  <a:srgbClr val="FFC000"/>
                </a:solidFill>
              </a:rPr>
              <a:t>PERSONALIZED OPERATIONS</a:t>
            </a:r>
          </a:p>
          <a:p>
            <a:endParaRPr lang="en-GB" sz="2400" b="1" i="1" dirty="0">
              <a:solidFill>
                <a:srgbClr val="002060"/>
              </a:solidFill>
            </a:endParaRPr>
          </a:p>
          <a:p>
            <a:endParaRPr lang="en-GB" sz="2400" b="1" i="1" dirty="0">
              <a:solidFill>
                <a:srgbClr val="002060"/>
              </a:solidFill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EECD433-683C-498C-AD3A-CC7EF327B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82" y="2104731"/>
            <a:ext cx="3127242" cy="4626178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7470C5A2-F2BB-421C-A9BB-764F1EDEA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6237" y="2136315"/>
            <a:ext cx="3059659" cy="224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514485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2F52C3-BDD8-46DA-8A63-FAC1CDD06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95" y="830043"/>
            <a:ext cx="10164821" cy="1080938"/>
          </a:xfrm>
        </p:spPr>
        <p:txBody>
          <a:bodyPr>
            <a:normAutofit/>
          </a:bodyPr>
          <a:lstStyle/>
          <a:p>
            <a:r>
              <a:rPr lang="en-GB" sz="4200" b="1" dirty="0">
                <a:latin typeface="Arial Black" panose="020B0A04020102020204" pitchFamily="34" charset="0"/>
              </a:rPr>
              <a:t>SW EVOLUTION: </a:t>
            </a:r>
            <a:r>
              <a:rPr lang="it-IT" sz="4200" b="1" dirty="0">
                <a:latin typeface="Arial Black" panose="020B0A04020102020204" pitchFamily="34" charset="0"/>
              </a:rPr>
              <a:t>THIRD SPRINT</a:t>
            </a:r>
            <a:endParaRPr lang="it-IT" sz="4200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A47A5AD-20EA-4B6D-BD9A-B9B4213440E3}"/>
              </a:ext>
            </a:extLst>
          </p:cNvPr>
          <p:cNvSpPr txBox="1"/>
          <p:nvPr/>
        </p:nvSpPr>
        <p:spPr>
          <a:xfrm>
            <a:off x="7284295" y="2136315"/>
            <a:ext cx="4784959" cy="2677656"/>
          </a:xfrm>
          <a:prstGeom prst="rect">
            <a:avLst/>
          </a:prstGeom>
          <a:solidFill>
            <a:srgbClr val="002060"/>
          </a:solidFill>
          <a:ln w="41275">
            <a:solidFill>
              <a:schemeClr val="bg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GB" sz="2400" b="1" i="1" dirty="0"/>
              <a:t>FUNDAMENTAL OPERATIONS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GB" sz="2400" b="1" i="1" dirty="0"/>
              <a:t>GUI: ADVANCED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GB" sz="2400" b="1" i="1" dirty="0"/>
              <a:t>MEMORY MANIPULATION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GB" sz="2400" b="1" i="1" dirty="0"/>
              <a:t>PERSONALIZED OPERATIONS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GB" sz="2400" b="1" i="1" dirty="0">
                <a:solidFill>
                  <a:srgbClr val="FFC000"/>
                </a:solidFill>
              </a:rPr>
              <a:t>AUXILIARY VARIABLES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GB" sz="2400" b="1" i="1" dirty="0">
                <a:solidFill>
                  <a:srgbClr val="FFC000"/>
                </a:solidFill>
              </a:rPr>
              <a:t>MANAGE VARIABLES’ STATE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GB" sz="2400" b="1" i="1" dirty="0">
                <a:solidFill>
                  <a:srgbClr val="FFC000"/>
                </a:solidFill>
              </a:rPr>
              <a:t>SOME TRASCENDENTAL FUNC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AA01BEAB-A436-4A24-8409-DBCFD6639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42" y="2136314"/>
            <a:ext cx="3112897" cy="4669347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E7A0DDAA-2B0F-4299-97B3-34560D819B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5051" y="2136313"/>
            <a:ext cx="3366550" cy="4669345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621A8225-203B-4F13-867B-D08E4B6162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9108" y="4922378"/>
            <a:ext cx="3743333" cy="188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700607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C301CE94-074B-4D1C-B4F4-F78402CF7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C88302C-1F37-4C43-92E9-94C452751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C533643-7E50-49AA-AF90-63D300915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27FDF1C8-C78C-45B3-A712-01E213653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F553C38-528A-4F4F-AFB8-D5ABBF25B8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A2F52C3-BDD8-46DA-8A63-FAC1CDD06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407" y="843906"/>
            <a:ext cx="9613861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b="1" dirty="0">
                <a:latin typeface="Arial Black" panose="020B0A04020102020204" pitchFamily="34" charset="0"/>
              </a:rPr>
              <a:t>DESIGN PATTERNS</a:t>
            </a:r>
            <a:endParaRPr lang="en-US" sz="6000" dirty="0">
              <a:latin typeface="Arial Black" panose="020B0A04020102020204" pitchFamily="34" charset="0"/>
            </a:endParaRPr>
          </a:p>
        </p:txBody>
      </p:sp>
      <p:graphicFrame>
        <p:nvGraphicFramePr>
          <p:cNvPr id="15" name="CasellaDiTesto 12">
            <a:extLst>
              <a:ext uri="{FF2B5EF4-FFF2-40B4-BE49-F238E27FC236}">
                <a16:creationId xmlns:a16="http://schemas.microsoft.com/office/drawing/2014/main" id="{BF83C61C-8C61-40CC-9AD4-6889BED93E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43587998"/>
              </p:ext>
            </p:extLst>
          </p:nvPr>
        </p:nvGraphicFramePr>
        <p:xfrm>
          <a:off x="681037" y="2336800"/>
          <a:ext cx="10830641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4290054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Berlino">
  <a:themeElements>
    <a:clrScheme name="Berlino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o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ppt/theme/themeOverride1.xml><?xml version="1.0" encoding="utf-8"?>
<a:themeOverride xmlns:a="http://schemas.openxmlformats.org/drawingml/2006/main">
  <a:clrScheme name="Berlino">
    <a:dk1>
      <a:sysClr val="windowText" lastClr="000000"/>
    </a:dk1>
    <a:lt1>
      <a:sysClr val="window" lastClr="FFFFFF"/>
    </a:lt1>
    <a:dk2>
      <a:srgbClr val="1F8094"/>
    </a:dk2>
    <a:lt2>
      <a:srgbClr val="E7E6E6"/>
    </a:lt2>
    <a:accent1>
      <a:srgbClr val="39CDE7"/>
    </a:accent1>
    <a:accent2>
      <a:srgbClr val="60DE72"/>
    </a:accent2>
    <a:accent3>
      <a:srgbClr val="DDCC64"/>
    </a:accent3>
    <a:accent4>
      <a:srgbClr val="F49D50"/>
    </a:accent4>
    <a:accent5>
      <a:srgbClr val="E44951"/>
    </a:accent5>
    <a:accent6>
      <a:srgbClr val="D666F9"/>
    </a:accent6>
    <a:hlink>
      <a:srgbClr val="4BF7ED"/>
    </a:hlink>
    <a:folHlink>
      <a:srgbClr val="95E9F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620</TotalTime>
  <Words>127</Words>
  <Application>Microsoft Office PowerPoint</Application>
  <PresentationFormat>Widescreen</PresentationFormat>
  <Paragraphs>38</Paragraphs>
  <Slides>12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7" baseType="lpstr">
      <vt:lpstr>Arial</vt:lpstr>
      <vt:lpstr>Arial Black</vt:lpstr>
      <vt:lpstr>Trebuchet MS</vt:lpstr>
      <vt:lpstr>Wingdings</vt:lpstr>
      <vt:lpstr>Berlino</vt:lpstr>
      <vt:lpstr>Complex Calculator</vt:lpstr>
      <vt:lpstr>The core of our calculator</vt:lpstr>
      <vt:lpstr>AUXILIARY VARIABLES</vt:lpstr>
      <vt:lpstr> PERSONALIZED OPERATIONS </vt:lpstr>
      <vt:lpstr>SOFTWARE EVOLUTION</vt:lpstr>
      <vt:lpstr>SW EVOLUTION: FIRST SPRINT</vt:lpstr>
      <vt:lpstr>SW EVOLUTION: SECOND SPRINT</vt:lpstr>
      <vt:lpstr>SW EVOLUTION: THIRD SPRINT</vt:lpstr>
      <vt:lpstr>DESIGN PATTERNS</vt:lpstr>
      <vt:lpstr>BURNDOWN CHART</vt:lpstr>
      <vt:lpstr>UML &amp; DOCUMENTATION</vt:lpstr>
      <vt:lpstr>LET’S TRY THIS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Complex Calculator</dc:title>
  <dc:creator>ANDREA TISI</dc:creator>
  <cp:lastModifiedBy>ANDREA TISI</cp:lastModifiedBy>
  <cp:revision>21</cp:revision>
  <dcterms:created xsi:type="dcterms:W3CDTF">2021-11-22T13:30:09Z</dcterms:created>
  <dcterms:modified xsi:type="dcterms:W3CDTF">2021-12-13T12:21:11Z</dcterms:modified>
</cp:coreProperties>
</file>