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2522B-F77A-43F9-82C9-974B79E4C583}" type="datetimeFigureOut">
              <a:rPr lang="it-IT" smtClean="0"/>
              <a:t>12/02/2025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58F2-127F-41CC-A424-64221553C3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0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158F2-127F-41CC-A424-64221553C3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9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9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9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1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8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0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9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8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B9A748-E8D1-4681-96E3-42C35AEE629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46DD898-987B-4094-84F2-C99D4C978B0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1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DDCF2-F0CE-65F4-4538-DF5B2351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835691"/>
          </a:xfrm>
        </p:spPr>
        <p:txBody>
          <a:bodyPr>
            <a:normAutofit/>
          </a:bodyPr>
          <a:lstStyle/>
          <a:p>
            <a:r>
              <a:rPr lang="it-IT" sz="4400" dirty="0"/>
              <a:t>Analisi prestazioni </a:t>
            </a:r>
            <a:r>
              <a:rPr lang="it-IT" sz="4400" dirty="0" err="1"/>
              <a:t>MongoDB</a:t>
            </a:r>
            <a:endParaRPr lang="en-GB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0A2802-9656-D078-1413-F3DA8C60E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Santin Simone 886116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8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4BD1387-5933-C523-2715-CD52B84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6" y="1123837"/>
            <a:ext cx="3482207" cy="1038177"/>
          </a:xfrm>
        </p:spPr>
        <p:txBody>
          <a:bodyPr anchor="b">
            <a:normAutofit/>
          </a:bodyPr>
          <a:lstStyle/>
          <a:p>
            <a:r>
              <a:rPr lang="it-IT" sz="3200" dirty="0"/>
              <a:t>Scalabilità del cluster</a:t>
            </a:r>
            <a:endParaRPr lang="en-GB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3A01AB-30AF-E632-5A5A-535BF35FB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5" y="2162014"/>
            <a:ext cx="3382353" cy="3864032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Connessione</a:t>
            </a:r>
            <a:r>
              <a:rPr lang="en-US" sz="1800" dirty="0">
                <a:solidFill>
                  <a:schemeClr val="tx1"/>
                </a:solidFill>
              </a:rPr>
              <a:t> al database mongo</a:t>
            </a: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Pulizia</a:t>
            </a:r>
            <a:r>
              <a:rPr lang="en-US" sz="1800" dirty="0">
                <a:solidFill>
                  <a:schemeClr val="tx1"/>
                </a:solidFill>
              </a:rPr>
              <a:t> del dataset </a:t>
            </a:r>
            <a:r>
              <a:rPr lang="en-US" sz="1800" dirty="0" err="1">
                <a:solidFill>
                  <a:schemeClr val="tx1"/>
                </a:solidFill>
              </a:rPr>
              <a:t>precedente</a:t>
            </a:r>
            <a:endParaRPr lang="en-US" sz="1800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Avvio</a:t>
            </a:r>
            <a:r>
              <a:rPr lang="en-US" sz="1800" dirty="0">
                <a:solidFill>
                  <a:schemeClr val="tx1"/>
                </a:solidFill>
              </a:rPr>
              <a:t> timer</a:t>
            </a: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Caricamento</a:t>
            </a:r>
            <a:r>
              <a:rPr lang="en-US" sz="1800" dirty="0">
                <a:solidFill>
                  <a:schemeClr val="tx1"/>
                </a:solidFill>
              </a:rPr>
              <a:t> e query</a:t>
            </a:r>
          </a:p>
          <a:p>
            <a:pPr defTabSz="457200"/>
            <a:r>
              <a:rPr lang="en-US" sz="1800" dirty="0">
                <a:solidFill>
                  <a:schemeClr val="tx1"/>
                </a:solidFill>
              </a:rPr>
              <a:t>Fine timer e </a:t>
            </a:r>
            <a:r>
              <a:rPr lang="en-US" sz="1800" dirty="0" err="1">
                <a:solidFill>
                  <a:schemeClr val="tx1"/>
                </a:solidFill>
              </a:rPr>
              <a:t>stampa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risultati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D4C51F-6695-A0D9-721D-E54569FFA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5" y="1285480"/>
            <a:ext cx="7491363" cy="42700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9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C59642A-6033-BAD1-7FED-135152B2B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1" y="908249"/>
            <a:ext cx="4857750" cy="352425"/>
          </a:xfr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43CEC7-44FF-D937-CD8E-FE644996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1427222"/>
          </a:xfrm>
        </p:spPr>
        <p:txBody>
          <a:bodyPr>
            <a:normAutofit fontScale="90000"/>
          </a:bodyPr>
          <a:lstStyle/>
          <a:p>
            <a:r>
              <a:rPr lang="it-IT" dirty="0"/>
              <a:t>Scalabilità con 4 Shard e Crescita dei Dati</a:t>
            </a: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026512C-D5AC-72B5-ED68-DDCFFB8B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1" y="1389327"/>
            <a:ext cx="3886200" cy="419100"/>
          </a:xfrm>
          <a:prstGeom prst="rect">
            <a:avLst/>
          </a:prstGeom>
        </p:spPr>
      </p:pic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7FB4FBAD-9192-367F-6637-CCAD60453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631" y="2221796"/>
            <a:ext cx="4857750" cy="3434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0CB19B0-32DA-F25A-1340-E99F5B70F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5208" y="2746846"/>
            <a:ext cx="4335901" cy="419100"/>
          </a:xfrm>
          <a:prstGeom prst="rect">
            <a:avLst/>
          </a:prstGeom>
        </p:spPr>
      </p:pic>
      <p:pic>
        <p:nvPicPr>
          <p:cNvPr id="22" name="Segnaposto contenuto 4">
            <a:extLst>
              <a:ext uri="{FF2B5EF4-FFF2-40B4-BE49-F238E27FC236}">
                <a16:creationId xmlns:a16="http://schemas.microsoft.com/office/drawing/2014/main" id="{C700BBFB-D706-0876-79E9-36501D903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09" y="3843405"/>
            <a:ext cx="4857750" cy="30299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AAED8F2-8640-AF3E-4F91-C9750647E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09" y="4300149"/>
            <a:ext cx="3886200" cy="302575"/>
          </a:xfrm>
          <a:prstGeom prst="rect">
            <a:avLst/>
          </a:prstGeom>
        </p:spPr>
      </p:pic>
      <p:pic>
        <p:nvPicPr>
          <p:cNvPr id="24" name="Segnaposto contenuto 4">
            <a:extLst>
              <a:ext uri="{FF2B5EF4-FFF2-40B4-BE49-F238E27FC236}">
                <a16:creationId xmlns:a16="http://schemas.microsoft.com/office/drawing/2014/main" id="{99DFF03C-0B89-12A3-5986-BFBD19E8B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809" y="5172812"/>
            <a:ext cx="4857750" cy="31904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011D0002-B0CD-BEE6-2BEC-AF084D6261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809" y="5601615"/>
            <a:ext cx="3886200" cy="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CBE683-1B1A-4F9A-4BED-63222AF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Aumento degli Shard con lo Stesso Dataset</a:t>
            </a:r>
            <a:endParaRPr lang="en-GB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4BEBFF-71C3-5C02-2ED2-839EC0B6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68" y="948208"/>
            <a:ext cx="8110320" cy="351257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B3A5BD-6860-B689-0AE1-1C8098B4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68" y="1373071"/>
            <a:ext cx="4297733" cy="351257"/>
          </a:xfrm>
          <a:prstGeom prst="rect">
            <a:avLst/>
          </a:prstGeom>
        </p:spPr>
      </p:pic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E96EA80D-9279-C380-C294-543CF2BD7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568" y="2025144"/>
            <a:ext cx="8110319" cy="53253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36D74FE-3452-8A45-38B7-6C9EE9486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568" y="2631283"/>
            <a:ext cx="4297733" cy="408486"/>
          </a:xfrm>
          <a:prstGeom prst="rect">
            <a:avLst/>
          </a:prstGeom>
        </p:spPr>
      </p:pic>
      <p:pic>
        <p:nvPicPr>
          <p:cNvPr id="10" name="Segnaposto contenuto 4">
            <a:extLst>
              <a:ext uri="{FF2B5EF4-FFF2-40B4-BE49-F238E27FC236}">
                <a16:creationId xmlns:a16="http://schemas.microsoft.com/office/drawing/2014/main" id="{C7DD30D0-3205-972C-4C62-7924724EF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568" y="3343451"/>
            <a:ext cx="8110319" cy="6715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154742-6869-1649-9568-A79CDE13E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568" y="5725020"/>
            <a:ext cx="4297733" cy="330594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BDB23A29-E9CF-55F4-B607-9B584A8521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569" y="4723465"/>
            <a:ext cx="8110318" cy="85269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467D0E-80C5-B89D-1F50-BA7CE2BECA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2568" y="4147972"/>
            <a:ext cx="4297732" cy="4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9507A3-702D-81E3-2ADA-27AC47B9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it-IT" sz="3200"/>
              <a:t>Transazioni distribuite</a:t>
            </a:r>
            <a:endParaRPr lang="en-GB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671553-6650-C07C-C44F-1E128DC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279374"/>
            <a:ext cx="3398086" cy="3734348"/>
          </a:xfrm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Connessione</a:t>
            </a:r>
            <a:r>
              <a:rPr lang="en-US" sz="1800" dirty="0">
                <a:solidFill>
                  <a:schemeClr val="tx1"/>
                </a:solidFill>
              </a:rPr>
              <a:t> al database</a:t>
            </a: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startSession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startTransaction</a:t>
            </a:r>
            <a:r>
              <a:rPr lang="en-US" sz="1800" dirty="0">
                <a:solidFill>
                  <a:schemeClr val="tx1"/>
                </a:solidFill>
              </a:rPr>
              <a:t>() </a:t>
            </a:r>
            <a:r>
              <a:rPr lang="en-US" sz="1800" dirty="0" err="1">
                <a:solidFill>
                  <a:schemeClr val="tx1"/>
                </a:solidFill>
              </a:rPr>
              <a:t>cambiando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livelli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isolamento</a:t>
            </a:r>
            <a:endParaRPr lang="en-US" sz="1800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>
                <a:solidFill>
                  <a:schemeClr val="tx1"/>
                </a:solidFill>
              </a:rPr>
              <a:t>Update del primo </a:t>
            </a:r>
            <a:r>
              <a:rPr lang="en-US" sz="1800" dirty="0" err="1">
                <a:solidFill>
                  <a:schemeClr val="tx1"/>
                </a:solidFill>
              </a:rPr>
              <a:t>documento</a:t>
            </a:r>
            <a:endParaRPr lang="en-US" sz="1800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>
                <a:solidFill>
                  <a:schemeClr val="tx1"/>
                </a:solidFill>
              </a:rPr>
              <a:t>Stop di </a:t>
            </a:r>
            <a:r>
              <a:rPr lang="en-US" sz="1800" dirty="0" err="1">
                <a:solidFill>
                  <a:schemeClr val="tx1"/>
                </a:solidFill>
              </a:rPr>
              <a:t>qualche</a:t>
            </a:r>
            <a:r>
              <a:rPr lang="en-US" sz="1800" dirty="0">
                <a:solidFill>
                  <a:schemeClr val="tx1"/>
                </a:solidFill>
              </a:rPr>
              <a:t> secondo per </a:t>
            </a:r>
            <a:r>
              <a:rPr lang="en-US" sz="1800" dirty="0" err="1">
                <a:solidFill>
                  <a:schemeClr val="tx1"/>
                </a:solidFill>
              </a:rPr>
              <a:t>spegnere</a:t>
            </a:r>
            <a:r>
              <a:rPr lang="en-US" sz="1800" dirty="0">
                <a:solidFill>
                  <a:schemeClr val="tx1"/>
                </a:solidFill>
              </a:rPr>
              <a:t> un </a:t>
            </a:r>
            <a:r>
              <a:rPr lang="en-US" sz="1800" dirty="0" err="1">
                <a:solidFill>
                  <a:schemeClr val="tx1"/>
                </a:solidFill>
              </a:rPr>
              <a:t>nodo</a:t>
            </a:r>
            <a:endParaRPr lang="en-US" sz="1800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>
                <a:solidFill>
                  <a:schemeClr val="tx1"/>
                </a:solidFill>
              </a:rPr>
              <a:t>Update del secondo </a:t>
            </a:r>
            <a:r>
              <a:rPr lang="en-US" sz="1800" dirty="0" err="1">
                <a:solidFill>
                  <a:schemeClr val="tx1"/>
                </a:solidFill>
              </a:rPr>
              <a:t>documento</a:t>
            </a:r>
            <a:endParaRPr lang="en-US" sz="1800" dirty="0">
              <a:solidFill>
                <a:schemeClr val="tx1"/>
              </a:solidFill>
            </a:endParaRPr>
          </a:p>
          <a:p>
            <a:pPr defTabSz="457200"/>
            <a:r>
              <a:rPr lang="en-US" sz="1800" dirty="0" err="1">
                <a:solidFill>
                  <a:schemeClr val="tx1"/>
                </a:solidFill>
              </a:rPr>
              <a:t>commitTransaction</a:t>
            </a:r>
            <a:r>
              <a:rPr lang="en-US" sz="1800" dirty="0">
                <a:solidFill>
                  <a:schemeClr val="tx1"/>
                </a:solidFill>
              </a:rPr>
              <a:t>() e </a:t>
            </a:r>
            <a:r>
              <a:rPr lang="en-US" sz="1800" dirty="0" err="1">
                <a:solidFill>
                  <a:schemeClr val="tx1"/>
                </a:solidFill>
              </a:rPr>
              <a:t>closeSession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D04AF7B-2504-A5A8-93D4-9DF48E38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9235" y="198783"/>
            <a:ext cx="6294781" cy="65128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8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40620-8EBA-A6EE-B90D-2775F8CD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63989"/>
          </a:xfrm>
        </p:spPr>
        <p:txBody>
          <a:bodyPr>
            <a:normAutofit/>
          </a:bodyPr>
          <a:lstStyle/>
          <a:p>
            <a:r>
              <a:rPr lang="en-US" sz="2800" dirty="0" err="1"/>
              <a:t>Spegnimento</a:t>
            </a:r>
            <a:r>
              <a:rPr lang="en-US" sz="2800" dirty="0"/>
              <a:t> </a:t>
            </a:r>
            <a:r>
              <a:rPr lang="en-US" sz="2800" dirty="0" err="1"/>
              <a:t>nodo</a:t>
            </a:r>
            <a:endParaRPr lang="it-IT" sz="2800" dirty="0"/>
          </a:p>
        </p:txBody>
      </p:sp>
      <p:pic>
        <p:nvPicPr>
          <p:cNvPr id="5" name="Segnaposto contenuto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374ED9B-9DD3-D0FD-8312-2D8EBB7DD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13" y="77038"/>
            <a:ext cx="5049078" cy="6703924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E59841E-8816-C75A-41DB-AEF13C5D5A43}"/>
              </a:ext>
            </a:extLst>
          </p:cNvPr>
          <p:cNvSpPr txBox="1"/>
          <p:nvPr/>
        </p:nvSpPr>
        <p:spPr>
          <a:xfrm>
            <a:off x="252919" y="2067339"/>
            <a:ext cx="3166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Comandi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 stop shard1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 exec -it shard1 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mongo</a:t>
            </a:r>
            <a:r>
              <a:rPr lang="it-IT" dirty="0"/>
              <a:t> --port 27018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Rs.status</a:t>
            </a:r>
            <a:r>
              <a:rPr lang="en-US" dirty="0"/>
              <a:t>()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r>
              <a:rPr lang="en-US" dirty="0" err="1"/>
              <a:t>Risultato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Shard1 not reachable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Shard1_secondary </a:t>
            </a:r>
            <a:r>
              <a:rPr lang="en-US" dirty="0" err="1"/>
              <a:t>diventato</a:t>
            </a:r>
            <a:r>
              <a:rPr lang="en-US" dirty="0"/>
              <a:t> </a:t>
            </a:r>
            <a:r>
              <a:rPr lang="en-US" dirty="0" err="1"/>
              <a:t>primario</a:t>
            </a:r>
            <a:endParaRPr lang="en-US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44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2902A-FA5D-45A8-81EE-4342D330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B538A-2A50-48E0-89A4-F2D2EEB12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9273A-84F0-4EF0-9ABB-6725351DB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E7C5FF-7BD1-C1F5-1DC9-C5AEA96F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A18C6A2-83E5-401C-7E8C-EC46740BB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110" y="1421466"/>
            <a:ext cx="5182323" cy="533474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A6FF4C-2679-300D-CCEF-A37CE05D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427"/>
            <a:ext cx="12192000" cy="70866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34AC2CD-39B2-C973-B9C5-65E9F07B8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319"/>
            <a:ext cx="12192000" cy="693420"/>
          </a:xfrm>
          <a:prstGeom prst="rect">
            <a:avLst/>
          </a:prstGeom>
        </p:spPr>
      </p:pic>
      <p:pic>
        <p:nvPicPr>
          <p:cNvPr id="15" name="Segnaposto contenuto 4">
            <a:extLst>
              <a:ext uri="{FF2B5EF4-FFF2-40B4-BE49-F238E27FC236}">
                <a16:creationId xmlns:a16="http://schemas.microsoft.com/office/drawing/2014/main" id="{A8FCFC7A-0E2F-D460-1D54-5E7784506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110" y="3002172"/>
            <a:ext cx="5182323" cy="62229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75F2AC2-9F97-7F50-BC0A-2636EC9FC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" y="3813902"/>
            <a:ext cx="1219200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0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3DEB9-D4C4-4878-84CF-7AE53E8D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DAF53A-4EAF-6700-DE3E-B059161E1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2AF4B-27F6-A848-23AB-941D94C22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45E1E9-775B-4013-8071-3C84BF5EF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CE77E8-AFE5-98C4-7C5D-6FDC0003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281127"/>
            <a:ext cx="10905066" cy="93869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ottenuti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1DEF09A-E9E5-A82B-5FE1-BA77F6DF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056" y="548427"/>
            <a:ext cx="5924204" cy="609844"/>
          </a:xfr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038310E-9D99-93F2-D40E-369125FB3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650"/>
            <a:ext cx="12192000" cy="960120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38BD6FB-0BEF-559E-1A1D-BE62D368F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56" y="2579590"/>
            <a:ext cx="6110287" cy="116573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71C1E76-4C30-F4B2-6BB1-4C4E4864B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2145"/>
            <a:ext cx="12192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5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6EA0F4-13BF-F6D0-CAEF-7CBCC77C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 err="1"/>
              <a:t>Conclusioni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D9F5FF-CE6C-1485-47BB-1F98EA5D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5" y="1083497"/>
            <a:ext cx="6627377" cy="34917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Scalabilità</a:t>
            </a:r>
            <a:r>
              <a:rPr lang="en-US" b="1" dirty="0"/>
              <a:t> del cluster: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parità</a:t>
            </a:r>
            <a:r>
              <a:rPr lang="en-US" dirty="0"/>
              <a:t> di nodi è </a:t>
            </a:r>
            <a:r>
              <a:rPr lang="en-US" dirty="0" err="1"/>
              <a:t>stato</a:t>
            </a:r>
            <a:r>
              <a:rPr lang="en-US" dirty="0"/>
              <a:t> possible </a:t>
            </a:r>
            <a:r>
              <a:rPr lang="en-US" dirty="0" err="1"/>
              <a:t>caricare</a:t>
            </a:r>
            <a:r>
              <a:rPr lang="en-US" dirty="0"/>
              <a:t> e </a:t>
            </a:r>
            <a:r>
              <a:rPr lang="en-US" dirty="0" err="1"/>
              <a:t>interrogare</a:t>
            </a:r>
            <a:r>
              <a:rPr lang="en-US" dirty="0"/>
              <a:t> </a:t>
            </a:r>
            <a:r>
              <a:rPr lang="en-US" dirty="0" err="1"/>
              <a:t>grandi</a:t>
            </a:r>
            <a:r>
              <a:rPr lang="en-US" dirty="0"/>
              <a:t> </a:t>
            </a:r>
            <a:r>
              <a:rPr lang="en-US" dirty="0" err="1"/>
              <a:t>volumi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dirty="0"/>
          </a:p>
          <a:p>
            <a:pPr lvl="1"/>
            <a:r>
              <a:rPr lang="en-US" dirty="0" err="1"/>
              <a:t>Aumentando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nodi, le </a:t>
            </a:r>
            <a:r>
              <a:rPr lang="en-US" dirty="0" err="1"/>
              <a:t>prestazioni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migliorate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Transazioni</a:t>
            </a:r>
            <a:r>
              <a:rPr lang="en-US" b="1" dirty="0"/>
              <a:t> multi-</a:t>
            </a:r>
            <a:r>
              <a:rPr lang="en-US" b="1" dirty="0" err="1"/>
              <a:t>documento</a:t>
            </a:r>
            <a:r>
              <a:rPr lang="en-US" b="1" dirty="0"/>
              <a:t>:</a:t>
            </a:r>
          </a:p>
          <a:p>
            <a:pPr lvl="1"/>
            <a:r>
              <a:rPr lang="it-IT" dirty="0"/>
              <a:t>I livelli di isolamento influenzano il comportamento delle transazioni</a:t>
            </a:r>
          </a:p>
          <a:p>
            <a:pPr lvl="1"/>
            <a:r>
              <a:rPr lang="it-IT" dirty="0"/>
              <a:t>La configurazione di replica e </a:t>
            </a:r>
            <a:r>
              <a:rPr lang="it-IT" dirty="0" err="1"/>
              <a:t>arbiter</a:t>
            </a:r>
            <a:r>
              <a:rPr lang="it-IT" dirty="0"/>
              <a:t> set tuttavia garantiscono alta disponibilità e fault </a:t>
            </a:r>
            <a:r>
              <a:rPr lang="it-IT" dirty="0" err="1"/>
              <a:t>tolerance</a:t>
            </a:r>
            <a:endParaRPr lang="it-IT" dirty="0"/>
          </a:p>
          <a:p>
            <a:pPr marL="502920" lvl="1" indent="0">
              <a:buNone/>
            </a:pPr>
            <a:endParaRPr lang="it-IT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FDCF94-A925-D697-0B11-9864BF39F863}"/>
              </a:ext>
            </a:extLst>
          </p:cNvPr>
          <p:cNvSpPr txBox="1"/>
          <p:nvPr/>
        </p:nvSpPr>
        <p:spPr>
          <a:xfrm>
            <a:off x="3922643" y="4790661"/>
            <a:ext cx="6944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/>
              <a:t>MongoDB</a:t>
            </a:r>
            <a:r>
              <a:rPr lang="it-IT" i="1" dirty="0"/>
              <a:t> è quindi una soluzione scalabile e ad alta disponibilità per la gestione di grandi volumi di dati, grazie a </a:t>
            </a:r>
            <a:r>
              <a:rPr lang="it-IT" i="1" dirty="0" err="1"/>
              <a:t>sharding</a:t>
            </a:r>
            <a:r>
              <a:rPr lang="it-IT" i="1" dirty="0"/>
              <a:t> e replica set; offrendo una gestione delle transazioni più flessibile e meno rigorosa rispetto ai database relazionali.</a:t>
            </a:r>
          </a:p>
        </p:txBody>
      </p:sp>
    </p:spTree>
    <p:extLst>
      <p:ext uri="{BB962C8B-B14F-4D97-AF65-F5344CB8AC3E}">
        <p14:creationId xmlns:p14="http://schemas.microsoft.com/office/powerpoint/2010/main" val="3651247830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491</TotalTime>
  <Words>210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Aptos</vt:lpstr>
      <vt:lpstr>Arial</vt:lpstr>
      <vt:lpstr>Corbel</vt:lpstr>
      <vt:lpstr>Wingdings 2</vt:lpstr>
      <vt:lpstr>Cornice</vt:lpstr>
      <vt:lpstr>Analisi prestazioni MongoDB</vt:lpstr>
      <vt:lpstr>Scalabilità del cluster</vt:lpstr>
      <vt:lpstr>Scalabilità con 4 Shard e Crescita dei Dati</vt:lpstr>
      <vt:lpstr>Aumento degli Shard con lo Stesso Dataset</vt:lpstr>
      <vt:lpstr>Transazioni distribuite</vt:lpstr>
      <vt:lpstr>Spegnimento nodo</vt:lpstr>
      <vt:lpstr>Risultati ottenuti</vt:lpstr>
      <vt:lpstr>Risultati ottenuti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Elisa Silvia Spada</dc:creator>
  <cp:lastModifiedBy>Simone Santin</cp:lastModifiedBy>
  <cp:revision>4</cp:revision>
  <dcterms:created xsi:type="dcterms:W3CDTF">2025-02-11T09:23:44Z</dcterms:created>
  <dcterms:modified xsi:type="dcterms:W3CDTF">2025-02-12T22:05:37Z</dcterms:modified>
</cp:coreProperties>
</file>