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0" r:id="rId3"/>
    <p:sldId id="261" r:id="rId4"/>
    <p:sldId id="264" r:id="rId5"/>
    <p:sldId id="265" r:id="rId6"/>
    <p:sldId id="266" r:id="rId7"/>
    <p:sldId id="270" r:id="rId8"/>
    <p:sldId id="271" r:id="rId9"/>
    <p:sldId id="272" r:id="rId10"/>
    <p:sldId id="274" r:id="rId11"/>
    <p:sldId id="275" r:id="rId12"/>
    <p:sldId id="273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1:05:01.51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3772 16,'-1'-1,"1"0,0 1,-1-1,1 0,0 0,-1 0,1 1,-1-1,1 0,-1 0,0 1,1-1,-1 1,0-1,1 0,-1 1,0-1,0 1,0 0,1-1,-1 1,0 0,0-1,0 1,0 0,0 0,0 0,0 0,1 0,-3 0,-28 0,-37 16,51-11,0-1,-1 0,-30 2,38-5,0 0,0 1,1 0,-1 1,-14 6,14-5,1-1,-1 0,0 0,0-1,-15 1,-357-2,178-3,-609 2,791-1,-40-7,40 4,-38-2,-1128 5,554 3,619-2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1:05:07.5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20,'0'0,"0"-1,1 0,-1 0,1 0,-1 1,1-1,-1 0,1 0,-1 1,1-1,-1 1,1-1,0 0,-1 1,1-1,0 1,0-1,0 1,-1 0,1-1,0 1,0 0,0 0,0-1,-1 1,1 0,2 0,27-3,-27 3,343-3,-178 5,-77-3,99 3,-125 6,-36-3,38 0,-48-4,-1 1,0 0,0 1,0 1,30 11,-22-9,0 0,0-2,29 1,-19-2,279 2,-179-7,2716 2,-2836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1:05:09.85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4323 38,'-45'1,"-80"13,54-10,59-4,0 0,-1 1,1 0,0 1,0 1,0 0,0 0,-12 5,9-2,0-2,0 0,0-1,-1 0,1-1,-21 0,-15 2,-54 3,68-6,-55 8,40-2,0-3,-98-5,51-1,-763 2,832 1,0 3,-1 0,-46 14,43-9,-1-2,-39 4,-271-8,177-6,66 0,-119-19,-99-33,153 25,-21 9,-22-5,162 17,0 1,-95-2,99 10,26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21:05:12.4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4050 1 0,'-4050'0'0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21:05:18.42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4712 0 0,'-4711'0'0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21:05:22.5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58,'4'-3,"1"1,0 0,0 0,0 0,1 0,-1 1,0 0,1 0,-1 1,0-1,1 1,7 1,1-2,517-2,-287 5,3734-2,-3974 0,1-1,-1 1,1-1,-1 1,1-1,-1 0,0-1,1 1,-1-1,0 0,0 0,0 0,-1-1,1 1,0-1,3-3,2-4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5C314-3155-ED8E-669A-7C40D092F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6434D0-B5E1-EC6B-4DCA-94C887FD7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669DA1-F668-7D99-7B91-949A69EFD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8296D2-9EC8-8F3B-BA9B-AB8F88FA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F8299B-F018-EFB7-B417-56FAA532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3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AECF3-D6CB-0300-DF94-0AB206B3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63F061-AD27-185C-E7D4-FE49BC49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C58A5C-8667-A1DA-7E5E-5166699C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BF1D81-D291-FD34-34AB-05C1ED70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5E7B0E-C308-07D8-F15E-C18CDB1A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1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DD627B-96AF-743D-F733-087C62A29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A35F53-BB3F-A8DC-F003-35ABB278F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2850B6-21B4-3565-F126-5E5481D5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5B8ABB-F81F-9A8F-4D6E-C34DAE9E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A69F9E-EBC8-A07A-E3C3-5270E648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0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3261B0-0519-B723-177F-3A88492E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B2C9D0-2317-B5DB-0852-7EF69B3D7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E5EA19-9058-0D31-0406-D8176F74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95E4CE-F603-0B35-D5A2-B2054490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7F23F3-B544-BAA8-366F-98CED05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0FF408-C448-C97E-9A73-51E6E100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B2B478-80ED-F157-1904-565C72670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FB45BD-640C-75A4-2871-440E1BF0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A326EE-8D07-1670-CC3B-4E6D5353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180109-2901-3E04-452B-825D3F64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DA1E11-5B1E-78F0-1CC7-359CE7D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8F050C-B445-AAF6-0725-A53ED8D38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1713D2-8E18-98A8-F830-66C63C4A4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3F2A6C-149F-6D22-324C-BD8D6A0A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CC313F-A45D-314D-F718-33088F0D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109495-1BEF-9800-4CB1-23ACC25D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2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28AC40-E733-10F4-3763-5A551FC8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18B541-0813-13F0-442A-F34FD9B4F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C24E37-3AC6-2874-E89A-E73EC19A6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32A70E-352E-A0B3-7805-515038FE0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D015DD-AA00-317A-768D-C94AB6D75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4C5D1B1-9A21-CF2C-4B38-8EAA764C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656B778-67E6-5E3B-A86E-6B9B1166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622DC5-4486-B1E7-63B7-2015AAD9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47CFD7-6FA4-6A59-755D-C06B9A4A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AD2A6E-27A1-B627-A050-ED786D94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2222BC-B902-5CA9-149E-94E41078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DD4C1F-ADEE-7A32-2CE9-A6ECF12A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2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3561728-531E-AF7B-6F00-7D5985CA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D50B1A-E4EA-6062-0982-74129605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CFE431-B9B6-88CF-FFAF-6B498D80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7CCA85-F922-C6D9-701B-92F4717F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6C832C-0ED3-B701-E85F-A057D0A72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4F7AD6-C852-4F96-AE68-B68EA16E3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C8E71C-C83A-23BC-45E6-B5DB9B8E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21164B-1F3B-947B-3EDF-4E96FB49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9F6D11-1B31-7547-658C-1B504C9D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4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BAF7F2-11F1-DED7-9CBA-0DDA677A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D5A775D-D16D-FD90-DDF0-0D0F88C4D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E9D31A-E320-6C07-F414-71631DC4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B1C5CC-B733-F20B-8F38-F75AAF32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555E9D-354A-FA57-7BF2-0ACD1617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6D1F21-1A59-3262-F6D4-7EBF48A2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2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7339514-9A0B-A3A8-9DBC-2CBD9CF4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44DA3A-773B-7016-EE08-7EEEC1549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82202-AF37-17F7-37E4-81B325FE6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176C07-0312-181A-1D82-787D325B8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832BB0-E494-DBE1-AC51-9368B4E29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9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5.xml"/><Relationship Id="rId3" Type="http://schemas.openxmlformats.org/officeDocument/2006/relationships/image" Target="../media/image20.jpeg"/><Relationship Id="rId7" Type="http://schemas.openxmlformats.org/officeDocument/2006/relationships/customXml" Target="../ink/ink2.xml"/><Relationship Id="rId12" Type="http://schemas.openxmlformats.org/officeDocument/2006/relationships/image" Target="../media/image25.png"/><Relationship Id="rId2" Type="http://schemas.openxmlformats.org/officeDocument/2006/relationships/image" Target="../media/image19.jpe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24.png"/><Relationship Id="rId4" Type="http://schemas.openxmlformats.org/officeDocument/2006/relationships/image" Target="../media/image21.jpeg"/><Relationship Id="rId9" Type="http://schemas.openxmlformats.org/officeDocument/2006/relationships/customXml" Target="../ink/ink3.xml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50332E-B35E-1CC2-79AC-3144A0AE4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Progettazione e analisi di un cluster MongoDB</a:t>
            </a:r>
            <a:endParaRPr lang="it-IT" sz="400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7602A5-EB47-56D7-CB5A-0036EFFD4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Architettura Dati 2024/2025</a:t>
            </a:r>
          </a:p>
          <a:p>
            <a:pPr algn="l"/>
            <a:r>
              <a:rPr lang="en-US" sz="2000">
                <a:solidFill>
                  <a:schemeClr val="tx2"/>
                </a:solidFill>
              </a:rPr>
              <a:t>Santin Simone 886116</a:t>
            </a:r>
            <a:endParaRPr lang="it-IT" sz="2000">
              <a:solidFill>
                <a:schemeClr val="tx2"/>
              </a:solidFill>
            </a:endParaRPr>
          </a:p>
        </p:txBody>
      </p:sp>
      <p:pic>
        <p:nvPicPr>
          <p:cNvPr id="26" name="Graphic 25" descr="Database">
            <a:extLst>
              <a:ext uri="{FF2B5EF4-FFF2-40B4-BE49-F238E27FC236}">
                <a16:creationId xmlns:a16="http://schemas.microsoft.com/office/drawing/2014/main" id="{A925D221-3550-3FA7-06B8-0F89214FE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352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007893-7999-E21D-7E0E-7CF2D3C04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420D57-66B1-9272-5030-1434D37A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/>
              <a:t>Gestione dei guasti</a:t>
            </a:r>
            <a:endParaRPr lang="it-IT" sz="3200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B9A4657-3B8E-C005-241D-BEE6357E6A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9205" y="470489"/>
            <a:ext cx="10369645" cy="3655299"/>
          </a:xfrm>
          <a:prstGeom prst="rect">
            <a:avLst/>
          </a:prstGeom>
          <a:noFill/>
        </p:spPr>
      </p:pic>
      <p:sp>
        <p:nvSpPr>
          <p:cNvPr id="42" name="Rectangle 3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ACA4D-3D9F-C28A-6D30-8B42339E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219" y="4733778"/>
            <a:ext cx="6924416" cy="1983545"/>
          </a:xfrm>
        </p:spPr>
        <p:txBody>
          <a:bodyPr anchor="ctr">
            <a:normAutofit/>
          </a:bodyPr>
          <a:lstStyle/>
          <a:p>
            <a:pPr lvl="0"/>
            <a:r>
              <a:rPr lang="it-IT" sz="1400" dirty="0"/>
              <a:t>Avvio della transazione</a:t>
            </a:r>
          </a:p>
          <a:p>
            <a:pPr lvl="0"/>
            <a:r>
              <a:rPr lang="it-IT" sz="1400" dirty="0"/>
              <a:t>Pausa transazione</a:t>
            </a:r>
          </a:p>
          <a:p>
            <a:pPr lvl="0"/>
            <a:r>
              <a:rPr lang="it-IT" sz="1400" i="1" dirty="0" err="1"/>
              <a:t>docker</a:t>
            </a:r>
            <a:r>
              <a:rPr lang="it-IT" sz="1400" i="1" dirty="0"/>
              <a:t> stop shard1</a:t>
            </a:r>
          </a:p>
          <a:p>
            <a:pPr lvl="0"/>
            <a:r>
              <a:rPr lang="it-IT" sz="1400" dirty="0"/>
              <a:t>Fine transazione</a:t>
            </a:r>
          </a:p>
          <a:p>
            <a:pPr lvl="0"/>
            <a:r>
              <a:rPr lang="it-IT" sz="1400" dirty="0"/>
              <a:t>Visualizzazione dei risultati</a:t>
            </a:r>
          </a:p>
          <a:p>
            <a:pPr lvl="0"/>
            <a:r>
              <a:rPr lang="it-IT" sz="1400" dirty="0" err="1"/>
              <a:t>mongo</a:t>
            </a:r>
            <a:r>
              <a:rPr lang="it-IT" sz="1400" dirty="0"/>
              <a:t> –port 27018 </a:t>
            </a:r>
            <a:r>
              <a:rPr lang="it-IT" sz="1400" dirty="0" err="1"/>
              <a:t>eval</a:t>
            </a:r>
            <a:r>
              <a:rPr lang="it-IT" sz="1400" dirty="0"/>
              <a:t> ‘</a:t>
            </a:r>
            <a:r>
              <a:rPr lang="it-IT" sz="1400" dirty="0" err="1"/>
              <a:t>rs.status</a:t>
            </a:r>
            <a:r>
              <a:rPr lang="it-IT" sz="1400" dirty="0"/>
              <a:t>()’ all’interno della </a:t>
            </a:r>
            <a:r>
              <a:rPr lang="it-IT" sz="1400" dirty="0" err="1"/>
              <a:t>bash</a:t>
            </a:r>
            <a:r>
              <a:rPr lang="it-IT" sz="1400" dirty="0"/>
              <a:t> dello shard1_secondary</a:t>
            </a:r>
          </a:p>
          <a:p>
            <a:pPr marL="0" indent="0">
              <a:buNone/>
            </a:pPr>
            <a:endParaRPr lang="it-IT" sz="700" dirty="0"/>
          </a:p>
        </p:txBody>
      </p:sp>
    </p:spTree>
    <p:extLst>
      <p:ext uri="{BB962C8B-B14F-4D97-AF65-F5344CB8AC3E}">
        <p14:creationId xmlns:p14="http://schemas.microsoft.com/office/powerpoint/2010/main" val="32984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F1882F-BEE3-81CE-6362-1FDE7B0E4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126BDC-75FC-B2A7-D980-D659E06E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91886"/>
            <a:ext cx="4036334" cy="895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Risultati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ottenuti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testo, schermata, menu, Carattere&#10;&#10;Il contenuto generato dall'IA potrebbe non essere corretto.">
            <a:extLst>
              <a:ext uri="{FF2B5EF4-FFF2-40B4-BE49-F238E27FC236}">
                <a16:creationId xmlns:a16="http://schemas.microsoft.com/office/drawing/2014/main" id="{3ADB9D86-E226-1FBC-14E4-669444F17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1476" y="318389"/>
            <a:ext cx="4547325" cy="5944216"/>
          </a:xfrm>
          <a:prstGeom prst="rect">
            <a:avLst/>
          </a:prstGeom>
          <a:noFill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D185F35-80F9-AD2B-F43D-8CB0B09F8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09" y="1160584"/>
            <a:ext cx="384048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magine 9" descr="Immagine che contiene testo, Carattere, schermata, nero&#10;&#10;Il contenuto generato dall'IA potrebbe non essere corretto.">
            <a:extLst>
              <a:ext uri="{FF2B5EF4-FFF2-40B4-BE49-F238E27FC236}">
                <a16:creationId xmlns:a16="http://schemas.microsoft.com/office/drawing/2014/main" id="{F77FC08C-0615-0F57-5757-767F8A793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638" y="1804432"/>
            <a:ext cx="3886200" cy="50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3687439-C3B2-AC3E-3EE4-1B34BABF1982}"/>
              </a:ext>
            </a:extLst>
          </p:cNvPr>
          <p:cNvSpPr txBox="1"/>
          <p:nvPr/>
        </p:nvSpPr>
        <p:spPr>
          <a:xfrm>
            <a:off x="1154509" y="2890911"/>
            <a:ext cx="3995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primario</a:t>
            </a:r>
            <a:r>
              <a:rPr lang="en-US" dirty="0"/>
              <a:t> non </a:t>
            </a:r>
            <a:r>
              <a:rPr lang="en-US" dirty="0" err="1"/>
              <a:t>raggiungibile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secondario</a:t>
            </a:r>
            <a:r>
              <a:rPr lang="en-US" dirty="0"/>
              <a:t> </a:t>
            </a:r>
            <a:r>
              <a:rPr lang="en-US" dirty="0" err="1"/>
              <a:t>eletto</a:t>
            </a:r>
            <a:r>
              <a:rPr lang="en-US" dirty="0"/>
              <a:t> </a:t>
            </a:r>
            <a:r>
              <a:rPr lang="en-US" dirty="0" err="1"/>
              <a:t>correttamente</a:t>
            </a:r>
            <a:r>
              <a:rPr lang="en-US" dirty="0"/>
              <a:t> a </a:t>
            </a:r>
            <a:r>
              <a:rPr lang="en-US" dirty="0" err="1"/>
              <a:t>primario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Transazione</a:t>
            </a:r>
            <a:r>
              <a:rPr lang="en-US" dirty="0"/>
              <a:t> </a:t>
            </a:r>
            <a:r>
              <a:rPr lang="en-US" dirty="0" err="1"/>
              <a:t>conclusa</a:t>
            </a:r>
            <a:r>
              <a:rPr lang="en-US" dirty="0"/>
              <a:t> </a:t>
            </a:r>
            <a:r>
              <a:rPr lang="en-US" dirty="0" err="1"/>
              <a:t>correttamente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Resistenza</a:t>
            </a:r>
            <a:r>
              <a:rPr lang="en-US" dirty="0"/>
              <a:t> ai failover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849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3D823D-C9E6-77D9-4F42-5A45CBD8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Conclusioni</a:t>
            </a:r>
            <a:endParaRPr lang="it-IT" sz="48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90B4EC-4D61-6A12-DCF7-46DDB7C2A7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MongoDB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mostra buone capacità di gestione su architetture distribuite e replica set.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Le performance in scrittura e lettura degradano all’aumentare del carico dati, ma migliorano con l'aggiunta di nodi.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L’uso della variabile session è cruciale per garantire isolamento nelle transazioni concorrenti.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Il sistema è resiliente ai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failover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: l'elezione di un nuovo primario avviene senza compromettere l’integrità delle transazioni.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Nonostante l’ambiente virtualizzato, l’esperimento evidenzia il comportamento di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</a:rPr>
              <a:t>MongoDB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</a:rPr>
              <a:t> in scenari di alta disponibilità e concorrenza.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9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9CC180-BC15-C62B-BC77-4694A2616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38F784D0-2757-B8FA-2337-3F908C4E9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Obiettivo</a:t>
            </a:r>
            <a:r>
              <a:rPr lang="en-US" dirty="0"/>
              <a:t> del Progetto:</a:t>
            </a:r>
            <a:endParaRPr lang="it-IT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00409FCD-0022-97DD-CAD2-0E04A9D3D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2438" y="583809"/>
            <a:ext cx="3852307" cy="5648179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 err="1"/>
              <a:t>Creare</a:t>
            </a:r>
            <a:r>
              <a:rPr lang="en-US" sz="2000" dirty="0"/>
              <a:t> un cluster di 4 shard con MongoDB e </a:t>
            </a:r>
            <a:r>
              <a:rPr lang="en-US" sz="2000" dirty="0" err="1"/>
              <a:t>analizzare</a:t>
            </a:r>
            <a:r>
              <a:rPr lang="en-US" sz="2000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Scalabilità</a:t>
            </a:r>
            <a:r>
              <a:rPr lang="en-US" sz="2000" dirty="0"/>
              <a:t> del cluster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Politiche</a:t>
            </a:r>
            <a:r>
              <a:rPr lang="en-US" sz="2000" dirty="0"/>
              <a:t> di </a:t>
            </a:r>
            <a:r>
              <a:rPr lang="en-US" sz="2000" dirty="0" err="1"/>
              <a:t>isolamento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Gestione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guasti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64593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&#10;&#10;Il contenuto generato dall'IA potrebbe non essere corretto.">
            <a:extLst>
              <a:ext uri="{FF2B5EF4-FFF2-40B4-BE49-F238E27FC236}">
                <a16:creationId xmlns:a16="http://schemas.microsoft.com/office/drawing/2014/main" id="{07048B9B-30D5-082A-6310-C44ECC9CE2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80" r="-3" b="9787"/>
          <a:stretch>
            <a:fillRect/>
          </a:stretch>
        </p:blipFill>
        <p:spPr>
          <a:xfrm>
            <a:off x="82100" y="187460"/>
            <a:ext cx="4714983" cy="3200400"/>
          </a:xfrm>
          <a:prstGeom prst="rect">
            <a:avLst/>
          </a:prstGeom>
        </p:spPr>
      </p:pic>
      <p:pic>
        <p:nvPicPr>
          <p:cNvPr id="4" name="Segnaposto contenuto 3" descr="Immagine che contiene testo, schermata, software&#10;&#10;Il contenuto generato dall'IA potrebbe non essere corretto.">
            <a:extLst>
              <a:ext uri="{FF2B5EF4-FFF2-40B4-BE49-F238E27FC236}">
                <a16:creationId xmlns:a16="http://schemas.microsoft.com/office/drawing/2014/main" id="{BB3AAAC8-BF28-4A61-56E0-176AF7A3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200" b="2"/>
          <a:stretch>
            <a:fillRect/>
          </a:stretch>
        </p:blipFill>
        <p:spPr>
          <a:xfrm>
            <a:off x="81873" y="3466571"/>
            <a:ext cx="4715210" cy="3200400"/>
          </a:xfrm>
          <a:prstGeom prst="rect">
            <a:avLst/>
          </a:prstGeom>
        </p:spPr>
      </p:pic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4F2D54-5573-516F-D023-F8FE27B8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776" y="794825"/>
            <a:ext cx="5959196" cy="766689"/>
          </a:xfrm>
        </p:spPr>
        <p:txBody>
          <a:bodyPr>
            <a:normAutofit/>
          </a:bodyPr>
          <a:lstStyle/>
          <a:p>
            <a:r>
              <a:rPr lang="en-US" sz="4000" dirty="0" err="1"/>
              <a:t>Creazione</a:t>
            </a:r>
            <a:r>
              <a:rPr lang="en-US" sz="4000" dirty="0"/>
              <a:t> del cluster</a:t>
            </a:r>
            <a:endParaRPr lang="it-IT" sz="40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C4ECB2E-E43F-B69D-2518-699A89E9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214" y="1733064"/>
            <a:ext cx="6189786" cy="4041724"/>
          </a:xfrm>
        </p:spPr>
        <p:txBody>
          <a:bodyPr anchor="t">
            <a:normAutofit/>
          </a:bodyPr>
          <a:lstStyle/>
          <a:p>
            <a:r>
              <a:rPr lang="en-US" sz="2000" dirty="0"/>
              <a:t>Cluster con 4 shard </a:t>
            </a:r>
            <a:r>
              <a:rPr lang="en-US" sz="2000" dirty="0" err="1"/>
              <a:t>distinti</a:t>
            </a:r>
            <a:endParaRPr lang="en-US" sz="2000" dirty="0"/>
          </a:p>
          <a:p>
            <a:r>
              <a:rPr lang="en-US" sz="2000" dirty="0"/>
              <a:t>Ogni shard : </a:t>
            </a:r>
            <a:r>
              <a:rPr lang="en-US" sz="2000" dirty="0" err="1"/>
              <a:t>nodo</a:t>
            </a:r>
            <a:r>
              <a:rPr lang="en-US" sz="2000" dirty="0"/>
              <a:t> </a:t>
            </a:r>
            <a:r>
              <a:rPr lang="en-US" sz="2000" dirty="0" err="1"/>
              <a:t>primario</a:t>
            </a:r>
            <a:r>
              <a:rPr lang="en-US" sz="2000" dirty="0"/>
              <a:t>, </a:t>
            </a:r>
            <a:r>
              <a:rPr lang="en-US" sz="2000" dirty="0" err="1"/>
              <a:t>secondario</a:t>
            </a:r>
            <a:r>
              <a:rPr lang="en-US" sz="2000" dirty="0"/>
              <a:t> e </a:t>
            </a:r>
            <a:r>
              <a:rPr lang="en-US" sz="2000" dirty="0" err="1"/>
              <a:t>arbitro</a:t>
            </a:r>
            <a:endParaRPr lang="en-US" sz="2000" dirty="0"/>
          </a:p>
          <a:p>
            <a:r>
              <a:rPr lang="it-IT" sz="2000" dirty="0"/>
              <a:t>I nodi primari hanno dischi dedicati (</a:t>
            </a:r>
            <a:r>
              <a:rPr lang="it-IT" sz="2000" dirty="0" err="1"/>
              <a:t>bind</a:t>
            </a:r>
            <a:r>
              <a:rPr lang="it-IT" sz="2000" dirty="0"/>
              <a:t> </a:t>
            </a:r>
            <a:r>
              <a:rPr lang="it-IT" sz="2000" dirty="0" err="1"/>
              <a:t>mount</a:t>
            </a:r>
            <a:r>
              <a:rPr lang="it-IT" sz="2000" dirty="0"/>
              <a:t>)</a:t>
            </a:r>
          </a:p>
          <a:p>
            <a:r>
              <a:rPr lang="it-IT" sz="2000" dirty="0"/>
              <a:t>Secondari e arbitri condividono il disco su volumi separati</a:t>
            </a:r>
          </a:p>
          <a:p>
            <a:r>
              <a:rPr lang="it-IT" sz="2000" dirty="0"/>
              <a:t>Ogni container comunica attraverso una rete Docker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997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A76950-BB5B-6F78-D441-1E529B901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870507-9196-D32C-032E-1DB7740A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638" y="163852"/>
            <a:ext cx="10071536" cy="8490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Performance e </a:t>
            </a:r>
            <a:r>
              <a:rPr lang="en-US" sz="4000" dirty="0" err="1"/>
              <a:t>scalabilità</a:t>
            </a:r>
            <a:endParaRPr lang="en-US" sz="40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FA86981-3280-22DF-3731-C215E1288B29}"/>
              </a:ext>
            </a:extLst>
          </p:cNvPr>
          <p:cNvSpPr txBox="1"/>
          <p:nvPr/>
        </p:nvSpPr>
        <p:spPr>
          <a:xfrm>
            <a:off x="834887" y="1252330"/>
            <a:ext cx="45653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incrementando</a:t>
            </a:r>
            <a:r>
              <a:rPr lang="en-US" dirty="0"/>
              <a:t> il 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decimo del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quinto del dataset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mezzo del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Dataset Intero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CD0F65B-0ECB-AE0F-8B05-6DC689892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2" y="1947159"/>
            <a:ext cx="4533900" cy="33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55E7047-74B3-6CF1-1FE2-CA1995795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9752" y="2766500"/>
            <a:ext cx="4533900" cy="324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7ACAA36-A949-9784-4995-80B3AED68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42" y="3575490"/>
            <a:ext cx="474726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8EF44C3-E5FF-158A-A053-D134C9A589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752" y="4495117"/>
            <a:ext cx="4610100" cy="30035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FB0E28D-12CE-59C8-3BAA-FE9496DD013B}"/>
              </a:ext>
            </a:extLst>
          </p:cNvPr>
          <p:cNvSpPr txBox="1"/>
          <p:nvPr/>
        </p:nvSpPr>
        <p:spPr>
          <a:xfrm>
            <a:off x="6281530" y="1252330"/>
            <a:ext cx="49346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incrementando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nodi: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 </a:t>
            </a:r>
            <a:r>
              <a:rPr lang="en-US" dirty="0" err="1"/>
              <a:t>nodo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Due nodi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Tre nodi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Quattro nodi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DEF9CBAC-D0D1-0522-23C4-FA16678FB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756" y="1954779"/>
            <a:ext cx="4640580" cy="327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40014E0-9E9A-D53F-C22B-38F8BE7AD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362" y="2778684"/>
            <a:ext cx="4792980" cy="403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78BB5AD-EE21-2385-150C-5C96E541C3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86" y="3583123"/>
            <a:ext cx="477012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13F9CBA-F992-B56D-D176-CBF694303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2362" y="4505734"/>
            <a:ext cx="4610100" cy="300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97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DBEF25B-818D-4C92-84CA-1EED3692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700" dirty="0" err="1"/>
              <a:t>Politiche</a:t>
            </a:r>
            <a:r>
              <a:rPr lang="en-US" sz="6700" dirty="0"/>
              <a:t> di </a:t>
            </a:r>
            <a:r>
              <a:rPr lang="en-US" sz="6700" dirty="0" err="1"/>
              <a:t>isolamento</a:t>
            </a:r>
            <a:endParaRPr lang="it-IT" sz="67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86F5BF-13EF-375E-A8EF-C95CF866A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1700" b="1" dirty="0"/>
              <a:t>Politiche di isolamento testate:</a:t>
            </a:r>
            <a:endParaRPr lang="it-IT" sz="1700" dirty="0"/>
          </a:p>
          <a:p>
            <a:r>
              <a:rPr lang="it-IT" sz="1700" dirty="0"/>
              <a:t>Lost Updates</a:t>
            </a:r>
          </a:p>
          <a:p>
            <a:r>
              <a:rPr lang="it-IT" sz="1700" dirty="0"/>
              <a:t>Dirty </a:t>
            </a:r>
            <a:r>
              <a:rPr lang="it-IT" sz="1700" dirty="0" err="1"/>
              <a:t>Reads</a:t>
            </a:r>
            <a:endParaRPr lang="it-IT" sz="1700" dirty="0"/>
          </a:p>
          <a:p>
            <a:r>
              <a:rPr lang="it-IT" sz="1700" dirty="0"/>
              <a:t>Non-</a:t>
            </a:r>
            <a:r>
              <a:rPr lang="it-IT" sz="1700" dirty="0" err="1"/>
              <a:t>Repeatable</a:t>
            </a:r>
            <a:r>
              <a:rPr lang="it-IT" sz="1700" dirty="0"/>
              <a:t> </a:t>
            </a:r>
            <a:r>
              <a:rPr lang="it-IT" sz="1700" dirty="0" err="1"/>
              <a:t>Reads</a:t>
            </a:r>
            <a:endParaRPr lang="it-IT" sz="1700" dirty="0"/>
          </a:p>
          <a:p>
            <a:r>
              <a:rPr lang="it-IT" sz="1700" dirty="0"/>
              <a:t>Phantom </a:t>
            </a:r>
            <a:r>
              <a:rPr lang="it-IT" sz="1700" dirty="0" err="1"/>
              <a:t>Reads</a:t>
            </a:r>
            <a:endParaRPr lang="it-IT" sz="1700" dirty="0"/>
          </a:p>
          <a:p>
            <a:pPr marL="0" indent="0">
              <a:buNone/>
            </a:pPr>
            <a:r>
              <a:rPr lang="it-IT" sz="1700" b="1" dirty="0"/>
              <a:t>Approccio usato:</a:t>
            </a:r>
            <a:endParaRPr lang="it-IT" sz="1700" dirty="0"/>
          </a:p>
          <a:p>
            <a:r>
              <a:rPr lang="it-IT" sz="1700" dirty="0"/>
              <a:t>Utilizzo della sessione transazionale per osservare come varia il comportamento delle politiche di isolamento nei risultati delle letture o scritture.</a:t>
            </a:r>
          </a:p>
        </p:txBody>
      </p:sp>
    </p:spTree>
    <p:extLst>
      <p:ext uri="{BB962C8B-B14F-4D97-AF65-F5344CB8AC3E}">
        <p14:creationId xmlns:p14="http://schemas.microsoft.com/office/powerpoint/2010/main" val="413077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5CA271-5AB8-56A0-6015-91526C6A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Lost updates</a:t>
            </a:r>
            <a:endParaRPr lang="it-IT" sz="3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testo, schermata&#10;&#10;Il contenuto generato dall'IA potrebbe non essere corretto.">
            <a:extLst>
              <a:ext uri="{FF2B5EF4-FFF2-40B4-BE49-F238E27FC236}">
                <a16:creationId xmlns:a16="http://schemas.microsoft.com/office/drawing/2014/main" id="{CC4923FB-A783-88CE-695F-1BF3C2807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208" y="273575"/>
            <a:ext cx="6133024" cy="5022911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78CBB9-0625-9046-5AEE-BA6AFEF61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13704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Con la </a:t>
            </a:r>
            <a:r>
              <a:rPr lang="en-US" sz="1800" dirty="0" err="1"/>
              <a:t>variabile</a:t>
            </a:r>
            <a:r>
              <a:rPr lang="en-US" sz="1800" dirty="0"/>
              <a:t> session:</a:t>
            </a:r>
          </a:p>
          <a:p>
            <a:r>
              <a:rPr lang="en-US" sz="1800" i="1" dirty="0" err="1"/>
              <a:t>WriteConflict</a:t>
            </a:r>
            <a:endParaRPr lang="en-US" sz="1800" i="1" dirty="0"/>
          </a:p>
          <a:p>
            <a:pPr marL="0" indent="0">
              <a:buNone/>
            </a:pPr>
            <a:r>
              <a:rPr lang="en-US" sz="1800" dirty="0"/>
              <a:t>Senza </a:t>
            </a:r>
            <a:r>
              <a:rPr lang="en-US" sz="1800" dirty="0" err="1"/>
              <a:t>variabile</a:t>
            </a:r>
            <a:r>
              <a:rPr lang="en-US" sz="1800" dirty="0"/>
              <a:t> session: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E30BB7-FFE6-EE75-A273-15860F3C3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835" y="3428682"/>
            <a:ext cx="1483995" cy="50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 descr="Immagine che contiene testo, Carattere, numero, schermata&#10;&#10;Il contenuto generato dall'IA potrebbe non essere corretto.">
            <a:extLst>
              <a:ext uri="{FF2B5EF4-FFF2-40B4-BE49-F238E27FC236}">
                <a16:creationId xmlns:a16="http://schemas.microsoft.com/office/drawing/2014/main" id="{7DF6B256-48CC-6FEA-C398-9A04B66C6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042" y="3436302"/>
            <a:ext cx="197358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21087D0-BB6E-3204-4C67-D32142AB7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54" y="5562397"/>
            <a:ext cx="633539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39AEB80-AD06-7F9A-CC7E-0604B95ED3C6}"/>
              </a:ext>
            </a:extLst>
          </p:cNvPr>
          <p:cNvSpPr txBox="1"/>
          <p:nvPr/>
        </p:nvSpPr>
        <p:spPr>
          <a:xfrm>
            <a:off x="7006835" y="4473526"/>
            <a:ext cx="418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Valore finale: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324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487753-4926-E713-3107-B52BC8843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B16BD9-E04B-77B6-F42D-3D8E6CE6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CC91CC-D522-E507-71DF-39EB8FBC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551" y="525982"/>
            <a:ext cx="3510446" cy="620535"/>
          </a:xfrm>
        </p:spPr>
        <p:txBody>
          <a:bodyPr anchor="b">
            <a:normAutofit/>
          </a:bodyPr>
          <a:lstStyle/>
          <a:p>
            <a:r>
              <a:rPr lang="en-US" sz="3600" dirty="0"/>
              <a:t>Dirty reads</a:t>
            </a:r>
            <a:endParaRPr lang="it-IT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4D5515-32DE-FDFA-F327-AC586C801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C88CFA-5797-8FD5-B089-7CE4492C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75E1D7D-6EF8-8DBE-99C8-44E79D0E7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208" y="412993"/>
            <a:ext cx="6133024" cy="4744074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E7A05E5-1D72-EDCB-E10B-9AD7F4A93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243288-939E-0CD5-30D5-854FEB1B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magine 17" descr="Immagine che contiene testo, schermata, Carattere, menu&#10;&#10;Il contenuto generato dall'IA potrebbe non essere corretto.">
            <a:extLst>
              <a:ext uri="{FF2B5EF4-FFF2-40B4-BE49-F238E27FC236}">
                <a16:creationId xmlns:a16="http://schemas.microsoft.com/office/drawing/2014/main" id="{9493E568-B9B3-22EA-9987-5BDD78420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932" y="1146517"/>
            <a:ext cx="2202180" cy="4484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magine 19" descr="Immagine che contiene testo, schermata, Carattere, menu&#10;&#10;Il contenuto generato dall'IA potrebbe non essere corretto.">
            <a:extLst>
              <a:ext uri="{FF2B5EF4-FFF2-40B4-BE49-F238E27FC236}">
                <a16:creationId xmlns:a16="http://schemas.microsoft.com/office/drawing/2014/main" id="{F15CE754-332B-B6EF-75D4-B82FE5D20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455" y="1146517"/>
            <a:ext cx="2201545" cy="4443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822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E73A5-D4C2-5AA0-90C1-F9834632F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E88780-EA2F-5A1D-C776-AE9833139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87E0CB-9D20-B4FC-C5FD-A6129908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0" y="525982"/>
            <a:ext cx="4115357" cy="620535"/>
          </a:xfrm>
        </p:spPr>
        <p:txBody>
          <a:bodyPr anchor="b">
            <a:normAutofit/>
          </a:bodyPr>
          <a:lstStyle/>
          <a:p>
            <a:r>
              <a:rPr lang="en-US" sz="3600" dirty="0"/>
              <a:t>Non </a:t>
            </a:r>
            <a:r>
              <a:rPr lang="en-US" sz="3600" dirty="0" err="1"/>
              <a:t>repetable</a:t>
            </a:r>
            <a:r>
              <a:rPr lang="en-US" sz="3600" dirty="0"/>
              <a:t> reads</a:t>
            </a:r>
            <a:endParaRPr lang="it-IT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56FC88-D126-9073-E684-9FC2509BC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7251E-892E-ECD2-16B4-D86FE7E17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79816CC-649B-3BCF-9FD1-08B752AD4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208" y="425018"/>
            <a:ext cx="6133024" cy="4720023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6929F0-87D1-07A9-71A8-C51F7F98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6BDAED-81C1-4080-FF6B-585CA8191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64F64A7D-CC7A-1CF5-FA36-43BAC415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89119" y="1146517"/>
            <a:ext cx="1870213" cy="453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F42162A-6D98-3B49-885F-D34E9A7B9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53245" y="1146517"/>
            <a:ext cx="1947090" cy="462585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7E2A51E9-C039-9E97-280E-3180A0A215F5}"/>
                  </a:ext>
                </a:extLst>
              </p14:cNvPr>
              <p14:cNvContentPartPr/>
              <p14:nvPr/>
            </p14:nvContentPartPr>
            <p14:xfrm>
              <a:off x="7176637" y="1206903"/>
              <a:ext cx="1357920" cy="26280"/>
            </p14:xfrm>
          </p:contentPart>
        </mc:Choice>
        <mc:Fallback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7E2A51E9-C039-9E97-280E-3180A0A215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0997" y="1135263"/>
                <a:ext cx="14295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0B683AB8-39D6-85FA-8683-94DB43C2CC6B}"/>
                  </a:ext>
                </a:extLst>
              </p14:cNvPr>
              <p14:cNvContentPartPr/>
              <p14:nvPr/>
            </p14:nvContentPartPr>
            <p14:xfrm>
              <a:off x="7122637" y="4120743"/>
              <a:ext cx="1669320" cy="2808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0B683AB8-39D6-85FA-8683-94DB43C2CC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86997" y="4048743"/>
                <a:ext cx="17409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43F65067-EA77-4214-03B4-72F24D8A3310}"/>
                  </a:ext>
                </a:extLst>
              </p14:cNvPr>
              <p14:cNvContentPartPr/>
              <p14:nvPr/>
            </p14:nvContentPartPr>
            <p14:xfrm>
              <a:off x="7137037" y="5552103"/>
              <a:ext cx="1556640" cy="67680"/>
            </p14:xfrm>
          </p:contentPart>
        </mc:Choice>
        <mc:Fallback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43F65067-EA77-4214-03B4-72F24D8A33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01397" y="5480463"/>
                <a:ext cx="16282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460F232E-5C0A-D0E0-646A-022BD5676830}"/>
                  </a:ext>
                </a:extLst>
              </p14:cNvPr>
              <p14:cNvContentPartPr/>
              <p14:nvPr/>
            </p14:nvContentPartPr>
            <p14:xfrm>
              <a:off x="9607357" y="1265223"/>
              <a:ext cx="1458000" cy="72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460F232E-5C0A-D0E0-646A-022BD567683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71357" y="1121943"/>
                <a:ext cx="15296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856FCDB3-15ED-5610-F117-27D9962289C1}"/>
                  </a:ext>
                </a:extLst>
              </p14:cNvPr>
              <p14:cNvContentPartPr/>
              <p14:nvPr/>
            </p14:nvContentPartPr>
            <p14:xfrm>
              <a:off x="9567757" y="5665143"/>
              <a:ext cx="1696680" cy="72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856FCDB3-15ED-5610-F117-27D9962289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31757" y="5521143"/>
                <a:ext cx="17683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9E2BBB1E-CD50-D2A3-5CA7-297FE23E1B64}"/>
                  </a:ext>
                </a:extLst>
              </p14:cNvPr>
              <p14:cNvContentPartPr/>
              <p14:nvPr/>
            </p14:nvContentPartPr>
            <p14:xfrm>
              <a:off x="9554437" y="3510903"/>
              <a:ext cx="1773720" cy="20880"/>
            </p14:xfrm>
          </p:contentPart>
        </mc:Choice>
        <mc:Fallback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9E2BBB1E-CD50-D2A3-5CA7-297FE23E1B6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18797" y="3439263"/>
                <a:ext cx="1845360" cy="1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662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057B38-6A46-456B-2F81-529508B3E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589C8B-519F-CC9A-349F-FCF520426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0D5333-DD11-869F-364D-CFE95C53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Phantom reads</a:t>
            </a:r>
            <a:endParaRPr lang="it-IT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94C739-CF14-A818-D5D1-54F5EAA40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C24DDA-A5B2-6EFB-6EBE-878F1DD4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D8E88DB-4F03-7042-2717-D593058A7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5764" y="273574"/>
            <a:ext cx="6129443" cy="5137057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6DE2262-15ED-96E5-23AF-A395D6B0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E882A2-3357-500E-5C32-C578DB84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27529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Con la </a:t>
            </a:r>
            <a:r>
              <a:rPr lang="en-US" sz="1800" dirty="0" err="1"/>
              <a:t>variabile</a:t>
            </a:r>
            <a:r>
              <a:rPr lang="en-US" sz="1800" dirty="0"/>
              <a:t> session:</a:t>
            </a:r>
          </a:p>
          <a:p>
            <a:pPr marL="0" indent="0">
              <a:buNone/>
            </a:pPr>
            <a:endParaRPr lang="en-US" sz="1800" i="1" dirty="0"/>
          </a:p>
          <a:p>
            <a:endParaRPr lang="en-US" sz="1800" i="1" dirty="0"/>
          </a:p>
          <a:p>
            <a:endParaRPr lang="en-US" sz="1800" i="1" dirty="0"/>
          </a:p>
          <a:p>
            <a:pPr marL="0" indent="0">
              <a:buNone/>
            </a:pPr>
            <a:r>
              <a:rPr lang="en-US" sz="1800" dirty="0"/>
              <a:t>Senza </a:t>
            </a:r>
            <a:r>
              <a:rPr lang="en-US" sz="1800" dirty="0" err="1"/>
              <a:t>variabile</a:t>
            </a:r>
            <a:r>
              <a:rPr lang="en-US" sz="1800" dirty="0"/>
              <a:t> session:</a:t>
            </a:r>
          </a:p>
          <a:p>
            <a:r>
              <a:rPr lang="en-US" sz="1800" dirty="0" err="1"/>
              <a:t>Comportamento</a:t>
            </a:r>
            <a:r>
              <a:rPr lang="en-US" sz="1800" dirty="0"/>
              <a:t> </a:t>
            </a:r>
            <a:r>
              <a:rPr lang="en-US" sz="1800" dirty="0" err="1"/>
              <a:t>analogo</a:t>
            </a:r>
            <a:r>
              <a:rPr lang="en-US" sz="1800" dirty="0"/>
              <a:t> ai non repeatable reads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7615BA-EADD-61B1-8DF6-E81D5A66C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5E3F3E6-60F9-8DBA-6A29-60E1721D0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244" y="2552542"/>
            <a:ext cx="4160520" cy="28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91170F0-8266-EF68-D72D-DA3E924F8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723" y="3017320"/>
            <a:ext cx="4175760" cy="259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650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326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di Office</vt:lpstr>
      <vt:lpstr>Progettazione e analisi di un cluster MongoDB</vt:lpstr>
      <vt:lpstr>Obiettivo del Progetto:</vt:lpstr>
      <vt:lpstr>Creazione del cluster</vt:lpstr>
      <vt:lpstr>Performance e scalabilità</vt:lpstr>
      <vt:lpstr>Politiche di isolamento</vt:lpstr>
      <vt:lpstr>Lost updates</vt:lpstr>
      <vt:lpstr>Dirty reads</vt:lpstr>
      <vt:lpstr>Non repetable reads</vt:lpstr>
      <vt:lpstr>Phantom reads</vt:lpstr>
      <vt:lpstr>Gestione dei guasti</vt:lpstr>
      <vt:lpstr>Risultati ottenuti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Santin</dc:creator>
  <cp:lastModifiedBy>Simone Santin</cp:lastModifiedBy>
  <cp:revision>1</cp:revision>
  <dcterms:created xsi:type="dcterms:W3CDTF">2025-06-09T20:24:23Z</dcterms:created>
  <dcterms:modified xsi:type="dcterms:W3CDTF">2025-06-09T21:35:40Z</dcterms:modified>
</cp:coreProperties>
</file>