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2" r:id="rId2"/>
    <p:sldMasterId id="2147483715" r:id="rId3"/>
    <p:sldMasterId id="2147483719" r:id="rId4"/>
    <p:sldMasterId id="2147483773" r:id="rId5"/>
    <p:sldMasterId id="2147483776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0:55:50.6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0,'9354'0,"-5826"0,-3882 0,2927 0,-4069 0,4526 0,-3461 0,2882 0,-3019 0,561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CB73E-46F2-4835-B95A-153BE00DDB38}" type="datetimeFigureOut">
              <a:rPr lang="it-IT" smtClean="0"/>
              <a:t>09/07/2024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69AA-BB65-4C84-85DF-CFA19B8890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2155834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8633972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>
            <a:off x="1500518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 rot="8823147">
            <a:off x="-3020503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871498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 rot="649785">
            <a:off x="954871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 rot="1244193">
            <a:off x="544922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 rot="-9555807">
            <a:off x="-815917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9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1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1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1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1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64800" y="2037600"/>
            <a:ext cx="8862400" cy="2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664600" y="4152233"/>
            <a:ext cx="8862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8935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3908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303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182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846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57400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66595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9633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589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38079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10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154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01506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6061599" y="775573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3"/>
          <p:cNvSpPr/>
          <p:nvPr/>
        </p:nvSpPr>
        <p:spPr>
          <a:xfrm rot="10800000">
            <a:off x="8786706" y="-244070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3"/>
          <p:cNvSpPr/>
          <p:nvPr/>
        </p:nvSpPr>
        <p:spPr>
          <a:xfrm rot="1051413">
            <a:off x="7163903" y="-797147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4497923" y="-6489527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5574069" y="1390734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26617" y="2129233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2524584" y="2236852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526617" y="4328652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1039103" y="463837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299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14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4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2066600" y="2572367"/>
            <a:ext cx="8058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50972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3219427" y="47717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272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5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45933" y="2775567"/>
            <a:ext cx="57532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8088067" y="922519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745933" y="49749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6366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6"/>
          <p:cNvSpPr/>
          <p:nvPr/>
        </p:nvSpPr>
        <p:spPr>
          <a:xfrm>
            <a:off x="1491423" y="206559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16"/>
          <p:cNvSpPr/>
          <p:nvPr/>
        </p:nvSpPr>
        <p:spPr>
          <a:xfrm flipH="1">
            <a:off x="6421686" y="206560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6"/>
          <p:cNvSpPr/>
          <p:nvPr/>
        </p:nvSpPr>
        <p:spPr>
          <a:xfrm flipH="1">
            <a:off x="9216116" y="1986052"/>
            <a:ext cx="1549665" cy="137708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4067602" y="2025820"/>
            <a:ext cx="1460129" cy="129752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6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16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6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770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770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97703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3573667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3573683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6170300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6170316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87669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87669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3573661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7029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8766928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3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9491258" y="4288696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8117818" y="-21571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669210" y="-649599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10204214" y="-47551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6547774" y="3947473"/>
            <a:ext cx="10434953" cy="38372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8067060" y="-1302769"/>
            <a:ext cx="10434864" cy="38371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50233" y="1883600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650267" y="3056167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27733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2570800" y="4216997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2570833" y="5389563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8001000" y="18835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8001033" y="3056136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7974928" y="42169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7974933" y="5389548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1127731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6526797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6526797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96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400" y="4536017"/>
            <a:ext cx="5131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964467" y="1096667"/>
            <a:ext cx="6536000" cy="2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446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2648574" y="-6140984"/>
            <a:ext cx="9962185" cy="636238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7363709" y="-247100"/>
            <a:ext cx="8536147" cy="758553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19"/>
          <p:cNvSpPr/>
          <p:nvPr/>
        </p:nvSpPr>
        <p:spPr>
          <a:xfrm rot="6189239">
            <a:off x="5767615" y="1447975"/>
            <a:ext cx="10434621" cy="383707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" name="Google Shape;177;p19"/>
          <p:cNvSpPr/>
          <p:nvPr/>
        </p:nvSpPr>
        <p:spPr>
          <a:xfrm rot="514371">
            <a:off x="-6907511" y="-130623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720091" y="-3888671"/>
            <a:ext cx="7688915" cy="491054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69287" y="4536017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6940186" y="2025431"/>
            <a:ext cx="10934547" cy="402091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753101" y="4348380"/>
            <a:ext cx="6686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838200" y="1797416"/>
            <a:ext cx="8515600" cy="1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44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20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20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3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3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55400" y="2572367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55400" y="4771785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367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4851258" y="6149192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21"/>
          <p:cNvSpPr/>
          <p:nvPr/>
        </p:nvSpPr>
        <p:spPr>
          <a:xfrm flipH="1">
            <a:off x="-6687816" y="-5403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6517749" y="1481176"/>
            <a:ext cx="10434825" cy="383715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21"/>
          <p:cNvSpPr/>
          <p:nvPr/>
        </p:nvSpPr>
        <p:spPr>
          <a:xfrm rot="649760">
            <a:off x="-5683559" y="252282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6339069" y="-307344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6386835" y="48892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7219511" y="3501443"/>
            <a:ext cx="10434692" cy="383710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453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65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3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33033" y="1785867"/>
            <a:ext cx="7526000" cy="20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871733" y="3832533"/>
            <a:ext cx="644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776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3678111" y="5506250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24"/>
          <p:cNvSpPr/>
          <p:nvPr/>
        </p:nvSpPr>
        <p:spPr>
          <a:xfrm rot="813319">
            <a:off x="-5751401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964400" y="4028100"/>
            <a:ext cx="4525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959767" y="1315900"/>
            <a:ext cx="3851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171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" name="Google Shape;220;p2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Google Shape;221;p2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44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959767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4527744" y="6019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10028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5865030" y="5615259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7" name="Google Shape;227;p26"/>
          <p:cNvSpPr/>
          <p:nvPr/>
        </p:nvSpPr>
        <p:spPr>
          <a:xfrm flipH="1">
            <a:off x="-6687788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6368546" y="88671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9" name="Google Shape;229;p26"/>
          <p:cNvSpPr/>
          <p:nvPr/>
        </p:nvSpPr>
        <p:spPr>
          <a:xfrm rot="649760">
            <a:off x="-5618664" y="713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6036464" y="-45530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6408463" y="4484992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5224700" y="900887"/>
            <a:ext cx="10434680" cy="38371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019867" y="2491633"/>
            <a:ext cx="5134000" cy="31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019867" y="1229567"/>
            <a:ext cx="6416400" cy="1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62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7288798" y="1059456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5300491" y="3942856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6880269" y="-5265389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5905080" y="-3022195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12033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6607400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9965773" y="1195819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9769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5799436" y="3900900"/>
            <a:ext cx="5441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5799433" y="1688900"/>
            <a:ext cx="5441600" cy="2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5908023" y="49550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28"/>
          <p:cNvSpPr/>
          <p:nvPr/>
        </p:nvSpPr>
        <p:spPr>
          <a:xfrm rot="813319">
            <a:off x="6569500" y="-34395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67541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7332031" y="-3183339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5646358" y="-2993452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4502401" y="5480536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5948314" y="1768597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20492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8495806" y="5940411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3137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9" name="Google Shape;259;p30"/>
          <p:cNvSpPr/>
          <p:nvPr/>
        </p:nvSpPr>
        <p:spPr>
          <a:xfrm rot="3952094">
            <a:off x="62422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30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62214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2060600" y="1773467"/>
            <a:ext cx="80708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378" lvl="1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6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938667" y="312277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4562250" y="2134197"/>
            <a:ext cx="7987156" cy="748420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8936512" y="-88244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 rot="3657786">
            <a:off x="9657410" y="1190852"/>
            <a:ext cx="6078609" cy="18211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 rot="3624623">
            <a:off x="7682224" y="811267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83600"/>
            <a:ext cx="1027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460600"/>
            <a:ext cx="102704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0548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7553771" y="4128617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2393111" y="-28157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266533" y="3360716"/>
            <a:ext cx="36492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2266633" y="4087131"/>
            <a:ext cx="36492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6276451" y="3360716"/>
            <a:ext cx="364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6276668" y="4087131"/>
            <a:ext cx="36488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8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6096016" y="4249001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6096049" y="4926435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6096000" y="23304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6096033" y="30079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937432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9298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8418471" y="-2994068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6016174" y="3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33"/>
          <p:cNvSpPr/>
          <p:nvPr/>
        </p:nvSpPr>
        <p:spPr>
          <a:xfrm rot="405705">
            <a:off x="9041589" y="716575"/>
            <a:ext cx="9746632" cy="9132891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883555" y="5429674"/>
            <a:ext cx="10434744" cy="383712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9484496" y="2420947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9386464" y="-105730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686367" y="2280700"/>
            <a:ext cx="681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686567" y="3007131"/>
            <a:ext cx="68188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686373" y="4345133"/>
            <a:ext cx="6818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686767" y="5071563"/>
            <a:ext cx="68184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69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34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6507653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10402271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5520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5521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4732084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47322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79121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79123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2911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9417456" y="-31567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p35"/>
          <p:cNvSpPr/>
          <p:nvPr/>
        </p:nvSpPr>
        <p:spPr>
          <a:xfrm>
            <a:off x="-5909506" y="2247920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3400830" y="43368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8610821" y="895504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5036016" y="-1434995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8674000" y="33257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5520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5521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4732084" y="3172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4732200" y="3885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79121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79123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065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769367" y="2024501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769567" y="2750935"/>
            <a:ext cx="7878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769369" y="3436168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769800" y="4162601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8708456" y="-2829064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6"/>
          <p:cNvSpPr/>
          <p:nvPr/>
        </p:nvSpPr>
        <p:spPr>
          <a:xfrm>
            <a:off x="-60219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1169963" y="42936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8548123" y="402637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6198849" y="-488134"/>
            <a:ext cx="10435028" cy="38372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8621933" y="3427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769369" y="4847835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769800" y="5574268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38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37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5520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552071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75520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7552033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6703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1295337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6703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1295300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5190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78260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5324800" y="583600"/>
            <a:ext cx="588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5542784" y="2948933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7952467" y="2948933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5542784" y="4620700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7952467" y="4620700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909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5484563" y="6353916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9390882" y="-21452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5445713" y="4480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6508918" y="-20112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7312847" y="1965171"/>
            <a:ext cx="10435015" cy="383722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6177684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617772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8726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8726167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3629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362935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1080817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1081000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361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9" name="Google Shape;379;p40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6715187" y="25761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580319" y="-30732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107230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954167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954233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954167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954233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954167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954233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7131800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7131867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7131800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7131867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7131800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7131867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9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4946044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6386567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6386600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705000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705033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5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62874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0" name="Google Shape;400;p41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41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p41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961435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961500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961435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961467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46111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46112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46111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46112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82609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82610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82609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82610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73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9129392" y="3960561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7036953" y="-3285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5452210" y="14080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10260814" y="-46962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7462180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9083166" y="1034038"/>
            <a:ext cx="10434761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657184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6572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6571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6572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5297551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5297607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5297552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5297579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8937985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89380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89379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89380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928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43"/>
          <p:cNvSpPr/>
          <p:nvPr/>
        </p:nvSpPr>
        <p:spPr>
          <a:xfrm>
            <a:off x="70869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43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6269205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964400" y="1002633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964400" y="2717569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3465100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964400" y="5186571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11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5949164" y="-50938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5887465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1" name="Google Shape;451;p44"/>
          <p:cNvSpPr/>
          <p:nvPr/>
        </p:nvSpPr>
        <p:spPr>
          <a:xfrm flipH="1">
            <a:off x="-4958421" y="-3106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6322139" y="3602400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3" name="Google Shape;453;p44"/>
          <p:cNvSpPr/>
          <p:nvPr/>
        </p:nvSpPr>
        <p:spPr>
          <a:xfrm rot="649760">
            <a:off x="-4214397" y="4972058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6126631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964800" y="7193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964800" y="1917117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4472467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964800" y="5676568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25927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964800" y="3796835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326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3" name="Google Shape;463;p45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5" name="Google Shape;465;p45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1163301" y="1900551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1163300" y="4899567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4664133" y="1900551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4664135" y="4899567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7954828" y="190055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7954833" y="4899567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2097431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5497519" y="335857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8897025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291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4535181" y="-55747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8255103" y="8766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7070849" y="26194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9865924" y="53776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871269" y="29273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5836805" y="-4952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6977656" y="10662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1163301" y="3484384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1163300" y="3972000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4664133" y="3484384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4664135" y="3972000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7954828" y="34843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7954833" y="3972000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876033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5276116" y="20332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8675636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6356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8" name="Google Shape;498;p47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9" name="Google Shape;499;p47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7738955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336399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2272852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702200" y="585200"/>
            <a:ext cx="8787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3806200" y="2203963"/>
            <a:ext cx="4579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10213389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47"/>
          <p:cNvSpPr txBox="1"/>
          <p:nvPr/>
        </p:nvSpPr>
        <p:spPr>
          <a:xfrm>
            <a:off x="2229467" y="5289733"/>
            <a:ext cx="774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963203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0" name="Google Shape;510;p48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Google Shape;513;p48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48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320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7" name="Google Shape;517;p49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2487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495053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9294754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4" name="Google Shape;524;p50"/>
          <p:cNvSpPr/>
          <p:nvPr/>
        </p:nvSpPr>
        <p:spPr>
          <a:xfrm>
            <a:off x="216129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7747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973423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50"/>
          <p:cNvSpPr/>
          <p:nvPr/>
        </p:nvSpPr>
        <p:spPr>
          <a:xfrm rot="649785">
            <a:off x="161565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8" name="Google Shape;528;p50"/>
          <p:cNvSpPr/>
          <p:nvPr/>
        </p:nvSpPr>
        <p:spPr>
          <a:xfrm rot="2128845">
            <a:off x="4789285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769682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037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6"/>
          <p:cNvSpPr/>
          <p:nvPr/>
        </p:nvSpPr>
        <p:spPr>
          <a:xfrm rot="3952094">
            <a:off x="66384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6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6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6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62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4312893" y="-52699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849016" y="11814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5678941" y="29242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4671825" y="56824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6161869" y="32321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6" name="Google Shape;536;p51"/>
          <p:cNvSpPr/>
          <p:nvPr/>
        </p:nvSpPr>
        <p:spPr>
          <a:xfrm rot="514397">
            <a:off x="7701203" y="-46476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7" name="Google Shape;537;p51"/>
          <p:cNvSpPr/>
          <p:nvPr/>
        </p:nvSpPr>
        <p:spPr>
          <a:xfrm rot="3373645">
            <a:off x="8369669" y="13710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5607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5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7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01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2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476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7510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1608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64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6721981" y="30480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7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947815" y="-2930283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0" y="1825767"/>
            <a:ext cx="5134000" cy="4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74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221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10433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3878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19486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1851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2483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55385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16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25475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92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8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8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7323888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8"/>
          <p:cNvSpPr/>
          <p:nvPr/>
        </p:nvSpPr>
        <p:spPr>
          <a:xfrm flipH="1">
            <a:off x="-300549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359344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10014957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95800" y="1735733"/>
            <a:ext cx="7400400" cy="3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972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053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4500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2248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5729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671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5656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8342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972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396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08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9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9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9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9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64400" y="1844167"/>
            <a:ext cx="6014000" cy="1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964400" y="3104633"/>
            <a:ext cx="58132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7345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8736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03683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49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85427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39571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5394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8919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55807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195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0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4400" y="1754600"/>
            <a:ext cx="3695600" cy="3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376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175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9081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93998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669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3353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483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39812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16929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12229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08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64.xml"/><Relationship Id="rId51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1433" y="585200"/>
            <a:ext cx="1026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1433" y="1802491"/>
            <a:ext cx="102692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265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38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7" r:id="rId3"/>
    <p:sldLayoutId id="2147483718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229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60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221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73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756F2-4177-0714-3045-72A90C7D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39" y="1015252"/>
            <a:ext cx="10273553" cy="2232212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Montserrat ExtraBold" panose="020F0502020204030204" pitchFamily="2" charset="0"/>
              </a:rPr>
              <a:t>Il ruolo dei LLM nello sviluppo di applicazioni mobile</a:t>
            </a:r>
            <a:endParaRPr lang="en-GB" sz="4800" dirty="0">
              <a:latin typeface="Montserrat ExtraBold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134AB9-D84D-0C4C-197D-CA24EEF5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729" y="3758452"/>
            <a:ext cx="8095130" cy="1969209"/>
          </a:xfrm>
        </p:spPr>
        <p:txBody>
          <a:bodyPr/>
          <a:lstStyle/>
          <a:p>
            <a:r>
              <a:rPr lang="it-IT" dirty="0"/>
              <a:t>		Prova finale di Santin Simone – Matricola 886116</a:t>
            </a:r>
          </a:p>
          <a:p>
            <a:r>
              <a:rPr lang="it-IT" dirty="0"/>
              <a:t>			</a:t>
            </a:r>
          </a:p>
          <a:p>
            <a:r>
              <a:rPr lang="it-IT" dirty="0"/>
              <a:t>				Relatore: Prof.sa Micucci Daniela</a:t>
            </a:r>
          </a:p>
          <a:p>
            <a:r>
              <a:rPr lang="it-IT" dirty="0"/>
              <a:t>			Co-Relatore: Prof.sa Rossi Maria Teresa</a:t>
            </a:r>
            <a:endParaRPr lang="en-GB" dirty="0"/>
          </a:p>
          <a:p>
            <a:r>
              <a:rPr lang="en-GB" dirty="0"/>
              <a:t>				Anno </a:t>
            </a:r>
            <a:r>
              <a:rPr lang="en-GB" dirty="0" err="1"/>
              <a:t>accademico</a:t>
            </a:r>
            <a:r>
              <a:rPr lang="en-GB" dirty="0"/>
              <a:t>: 2023-2024</a:t>
            </a:r>
            <a:endParaRPr lang="it-IT" dirty="0"/>
          </a:p>
        </p:txBody>
      </p:sp>
      <p:pic>
        <p:nvPicPr>
          <p:cNvPr id="6" name="Picture 2" descr="Home page | Dipartimento di Scienze dell'Ambiente e della Terra">
            <a:extLst>
              <a:ext uri="{FF2B5EF4-FFF2-40B4-BE49-F238E27FC236}">
                <a16:creationId xmlns:a16="http://schemas.microsoft.com/office/drawing/2014/main" id="{37B84AC0-2285-6406-8203-A7633A66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" y="4085314"/>
            <a:ext cx="1981516" cy="21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5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0F8AE9-FBA8-5729-2CF6-D50C91A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593367"/>
            <a:ext cx="7014306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Considerazioni</a:t>
            </a:r>
            <a:r>
              <a:rPr lang="en-US" sz="3200" dirty="0">
                <a:latin typeface="Montserrat ExtraBold" panose="020F0502020204030204" pitchFamily="2" charset="0"/>
              </a:rPr>
              <a:t> </a:t>
            </a:r>
            <a:r>
              <a:rPr lang="en-US" sz="3200" dirty="0" err="1">
                <a:latin typeface="Montserrat ExtraBold" panose="020F0502020204030204" pitchFamily="2" charset="0"/>
              </a:rPr>
              <a:t>finali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2892C9-DCB6-050D-E918-0DCDA425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09" y="2040835"/>
            <a:ext cx="6702347" cy="4359964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Vantaggi</a:t>
            </a:r>
            <a:r>
              <a:rPr lang="en-US" sz="1600" dirty="0"/>
              <a:t> </a:t>
            </a:r>
            <a:r>
              <a:rPr lang="en-US" sz="1600" dirty="0" err="1"/>
              <a:t>dell’integrazione</a:t>
            </a:r>
            <a:r>
              <a:rPr lang="en-US" sz="1600" dirty="0"/>
              <a:t> di ChatGPT</a:t>
            </a:r>
            <a:r>
              <a:rPr lang="it-IT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Riduzione dei tempi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Supporto nella risoluzione di problemi comuni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Supporto creativo per requisiti 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Consolidamento delle best practice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Maggiore conoscenza del framework Flutter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52396" indent="0">
              <a:buNone/>
            </a:pPr>
            <a:endParaRPr lang="it-IT" sz="1600" dirty="0"/>
          </a:p>
          <a:p>
            <a:pPr marL="152396" indent="0">
              <a:buNone/>
            </a:pPr>
            <a:r>
              <a:rPr lang="it-IT" sz="1600" dirty="0"/>
              <a:t>In conclusione, l’integrazione di ChatGPT nel progetto ha significativamente migliorato l’efficienza e la produttività, ottimizzando il flusso di lavoro e potenziando le competenze tecniche.</a:t>
            </a:r>
            <a:endParaRPr lang="en-US" sz="1600" dirty="0"/>
          </a:p>
          <a:p>
            <a:pPr marL="152396" indent="0">
              <a:buNone/>
            </a:pPr>
            <a:endParaRPr lang="it-IT" sz="1600" dirty="0"/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92DB56-5898-D086-FB03-92B66B37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67" y="1942398"/>
            <a:ext cx="4738966" cy="33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A9A249-2C24-A655-455A-275DA1FF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593367"/>
            <a:ext cx="6974550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Introduzione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42924B-BD38-70A7-7BA1-ABE2976D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97" y="1408022"/>
            <a:ext cx="5713922" cy="1242311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Negli ultimi anni, gli LLM hanno conosciuto un'ampia diffusione in svariati contesti. Sono utilizzati in chatbot e assistenti virtuali, traduttori automatici e per il supporto nello sviluppo software.</a:t>
            </a:r>
            <a:endParaRPr lang="en-US" sz="1600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AE4102-63A7-033B-7D2B-D66CD945876E}"/>
              </a:ext>
            </a:extLst>
          </p:cNvPr>
          <p:cNvSpPr txBox="1"/>
          <p:nvPr/>
        </p:nvSpPr>
        <p:spPr>
          <a:xfrm>
            <a:off x="6096000" y="1408022"/>
            <a:ext cx="5503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Esistono molteplici strumenti basati su LLM, ciascuno progettato per specifici obiettivi. Noi, in quanto informatici, ci concentriamo su quelli che supportano il progettista.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GB" dirty="0"/>
          </a:p>
        </p:txBody>
      </p:sp>
      <p:pic>
        <p:nvPicPr>
          <p:cNvPr id="6" name="Immagine 5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D90A8F69-7270-9348-C395-471AA7164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6" y="2401489"/>
            <a:ext cx="9376460" cy="40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BA2B8-421B-2F0D-35BC-282186C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593367"/>
            <a:ext cx="6967924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Obiettivo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7AC161-A697-EDD7-DBE2-1DCA086C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3" y="1697233"/>
            <a:ext cx="8677004" cy="258866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Verificare l’utilità degli LLM nello sviluppo mobile attraverso: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Sviluppo di un'applicazione nel campo ambientale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Utilizzo di un LLM durante tutte le fasi del ciclo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di ogni scambio di messaggi in un diario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Analisi dei benefici e delle limitazioni riscontrati nell'uso dell'LLM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849C5-D2F5-B7CC-423B-5EF519D4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6" y="4459022"/>
            <a:ext cx="4175573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ADF2110-9C9C-A66C-FEC8-9931E0EB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38" y="4464280"/>
            <a:ext cx="1392973" cy="13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11B52B-5378-7D10-583D-123C4B87D54F}"/>
              </a:ext>
            </a:extLst>
          </p:cNvPr>
          <p:cNvSpPr txBox="1"/>
          <p:nvPr/>
        </p:nvSpPr>
        <p:spPr>
          <a:xfrm>
            <a:off x="7691058" y="4626165"/>
            <a:ext cx="406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EcoSwap</a:t>
            </a:r>
            <a:endParaRPr lang="en-GB" sz="60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A0081-3839-8215-E8E6-AFF5D2D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593367"/>
            <a:ext cx="8517368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Requisiti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0C45DA-010B-0891-A02D-D28BB035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166" y="2186609"/>
            <a:ext cx="6009780" cy="3019300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Principali requisiti dell’applicazione: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e autenticazione degli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dati personali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Pubblicazione di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Funzionalità di ricerca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Avvio di noleggi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Implementazione di una chat tra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Feed utente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Recensioni e valutazioni</a:t>
            </a:r>
          </a:p>
          <a:p>
            <a:pPr marL="152396" indent="0">
              <a:buNone/>
            </a:pPr>
            <a:endParaRPr lang="en-US" sz="1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B59906-DBDD-A6B9-FDA4-BF5EE925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3545" y="1697233"/>
            <a:ext cx="4903742" cy="36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48EE-9C2F-5140-8B22-C648086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2" y="593367"/>
            <a:ext cx="9177659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Architettura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80B971-38FA-81C0-57CC-35450655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424" y="3790122"/>
            <a:ext cx="5245895" cy="2474510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principali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Data: </a:t>
            </a:r>
            <a:r>
              <a:rPr lang="en-US" sz="1600" dirty="0"/>
              <a:t>accesso e </a:t>
            </a:r>
            <a:r>
              <a:rPr lang="en-US" sz="1600" dirty="0" err="1"/>
              <a:t>manipolazione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View: </a:t>
            </a:r>
            <a:r>
              <a:rPr lang="en-US" sz="1600" dirty="0" err="1"/>
              <a:t>pagine</a:t>
            </a:r>
            <a:r>
              <a:rPr lang="en-US" sz="1600" dirty="0"/>
              <a:t> </a:t>
            </a:r>
            <a:r>
              <a:rPr lang="en-US" sz="1600" dirty="0" err="1"/>
              <a:t>dell’applicazione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Model: </a:t>
            </a:r>
            <a:r>
              <a:rPr lang="en-US" sz="1600" dirty="0" err="1"/>
              <a:t>strutture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Payments: </a:t>
            </a:r>
            <a:r>
              <a:rPr lang="en-US" sz="1600" dirty="0" err="1"/>
              <a:t>funzionalità</a:t>
            </a:r>
            <a:r>
              <a:rPr lang="en-US" sz="1600" dirty="0"/>
              <a:t> di </a:t>
            </a:r>
            <a:r>
              <a:rPr lang="en-US" sz="1600" dirty="0" err="1"/>
              <a:t>pagamento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Util: </a:t>
            </a:r>
            <a:r>
              <a:rPr lang="en-US" sz="1600" dirty="0"/>
              <a:t>utility </a:t>
            </a:r>
            <a:r>
              <a:rPr lang="en-US" sz="1600" dirty="0" err="1"/>
              <a:t>comuni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Widget: </a:t>
            </a:r>
            <a:r>
              <a:rPr lang="en-US" sz="1600" dirty="0" err="1"/>
              <a:t>componenti</a:t>
            </a:r>
            <a:r>
              <a:rPr lang="en-US" sz="1600" dirty="0"/>
              <a:t> UI</a:t>
            </a:r>
            <a:endParaRPr lang="en-US" sz="1600" b="1" dirty="0"/>
          </a:p>
        </p:txBody>
      </p:sp>
      <p:pic>
        <p:nvPicPr>
          <p:cNvPr id="13" name="Immagine 12" descr="Immagine che contiene schermata, Rettangolo, quadrato, diagramma&#10;&#10;Descrizione generata automaticamente">
            <a:extLst>
              <a:ext uri="{FF2B5EF4-FFF2-40B4-BE49-F238E27FC236}">
                <a16:creationId xmlns:a16="http://schemas.microsoft.com/office/drawing/2014/main" id="{68AC8623-DC2E-EF2C-EF0D-FD85F60D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6" y="3249972"/>
            <a:ext cx="6058001" cy="3110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13322D-C094-BD43-C1E6-305BF774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24" y="1197666"/>
            <a:ext cx="4987995" cy="20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CD7E65-7AA1-F771-AD57-AFAE30F126AD}"/>
              </a:ext>
            </a:extLst>
          </p:cNvPr>
          <p:cNvSpPr txBox="1"/>
          <p:nvPr/>
        </p:nvSpPr>
        <p:spPr>
          <a:xfrm>
            <a:off x="246406" y="1683026"/>
            <a:ext cx="620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L’architettura dell’applicazione è basata sull’architettura Model-</a:t>
            </a:r>
            <a:r>
              <a:rPr lang="it-IT" sz="1600" dirty="0" err="1">
                <a:latin typeface="Montserrat" panose="00000500000000000000" pitchFamily="2" charset="0"/>
              </a:rPr>
              <a:t>View</a:t>
            </a:r>
            <a:r>
              <a:rPr lang="it-IT" sz="1600" dirty="0">
                <a:latin typeface="Montserrat" panose="00000500000000000000" pitchFamily="2" charset="0"/>
              </a:rPr>
              <a:t>-</a:t>
            </a:r>
            <a:r>
              <a:rPr lang="it-IT" sz="1600" dirty="0" err="1">
                <a:latin typeface="Montserrat" panose="00000500000000000000" pitchFamily="2" charset="0"/>
              </a:rPr>
              <a:t>ViewModel</a:t>
            </a:r>
            <a:r>
              <a:rPr lang="it-IT" sz="1600" dirty="0">
                <a:latin typeface="Montserrat" panose="00000500000000000000" pitchFamily="2" charset="0"/>
              </a:rPr>
              <a:t> in modo da mantenere una chiara separazione delle responsabilità.</a:t>
            </a:r>
          </a:p>
        </p:txBody>
      </p:sp>
    </p:spTree>
    <p:extLst>
      <p:ext uri="{BB962C8B-B14F-4D97-AF65-F5344CB8AC3E}">
        <p14:creationId xmlns:p14="http://schemas.microsoft.com/office/powerpoint/2010/main" val="27097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F372E-8F9F-CB1A-6631-7CC02D1F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10" y="593367"/>
            <a:ext cx="6941257" cy="763600"/>
          </a:xfrm>
        </p:spPr>
        <p:txBody>
          <a:bodyPr wrap="square" anchor="t">
            <a:normAutofit fontScale="90000"/>
          </a:bodyPr>
          <a:lstStyle/>
          <a:p>
            <a:r>
              <a:rPr lang="it-IT" sz="3600" dirty="0">
                <a:latin typeface="Montserrat ExtraBold" panose="020F0502020204030204" pitchFamily="2" charset="0"/>
              </a:rPr>
              <a:t>Testing</a:t>
            </a:r>
            <a:br>
              <a:rPr lang="it-IT" dirty="0"/>
            </a:b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2838FA-D2ED-D323-C56A-71671CA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10" y="2383122"/>
            <a:ext cx="4428967" cy="1195492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Strumenti</a:t>
            </a:r>
            <a:r>
              <a:rPr lang="en-US" sz="1600" dirty="0"/>
              <a:t> e framework </a:t>
            </a:r>
            <a:r>
              <a:rPr lang="en-US" sz="1600" dirty="0" err="1"/>
              <a:t>utilizzati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Flutter test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Mockito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Firebase Auth Mocks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0459AE-9ADC-BE7C-B8C7-3DC1E0E7D85F}"/>
              </a:ext>
            </a:extLst>
          </p:cNvPr>
          <p:cNvSpPr txBox="1"/>
          <p:nvPr/>
        </p:nvSpPr>
        <p:spPr>
          <a:xfrm>
            <a:off x="424070" y="4015853"/>
            <a:ext cx="458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Test effettuati: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login</a:t>
            </a: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418DD-8745-C98F-73C7-DE9735FC9BC9}"/>
              </a:ext>
            </a:extLst>
          </p:cNvPr>
          <p:cNvSpPr txBox="1"/>
          <p:nvPr/>
        </p:nvSpPr>
        <p:spPr>
          <a:xfrm>
            <a:off x="5553718" y="947124"/>
            <a:ext cx="50544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valid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"1@2.com",</a:t>
            </a:r>
          </a:p>
          <a:p>
            <a:pPr lvl="4"/>
            <a:r>
              <a:rPr lang="en-GB" sz="1500" dirty="0"/>
              <a:t>        password: "123456",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 err="1">
                <a:solidFill>
                  <a:srgbClr val="0070C0"/>
                </a:solidFill>
              </a:rPr>
              <a:t>thenAnswer</a:t>
            </a:r>
            <a:r>
              <a:rPr lang="en-GB" sz="1500" dirty="0"/>
              <a:t>((_) </a:t>
            </a:r>
            <a:r>
              <a:rPr lang="en-GB" sz="1500" dirty="0">
                <a:solidFill>
                  <a:srgbClr val="FF0000"/>
                </a:solidFill>
              </a:rPr>
              <a:t>async =&gt; </a:t>
            </a:r>
            <a:r>
              <a:rPr lang="en-GB" sz="1500" dirty="0" err="1"/>
              <a:t>userCredential</a:t>
            </a:r>
            <a:r>
              <a:rPr lang="en-GB" sz="1500" dirty="0"/>
              <a:t>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'1@2.com',</a:t>
            </a:r>
          </a:p>
          <a:p>
            <a:pPr lvl="4"/>
            <a:r>
              <a:rPr lang="en-GB" sz="1500" dirty="0"/>
              <a:t>        password: '123456',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'Success');</a:t>
            </a:r>
          </a:p>
          <a:p>
            <a:r>
              <a:rPr lang="en-GB" sz="1500" dirty="0"/>
              <a:t>    });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CCA1A-0622-F442-41AC-F52AD3483A24}"/>
              </a:ext>
            </a:extLst>
          </p:cNvPr>
          <p:cNvSpPr txBox="1"/>
          <p:nvPr/>
        </p:nvSpPr>
        <p:spPr>
          <a:xfrm>
            <a:off x="5553718" y="3792183"/>
            <a:ext cx="635031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wrong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“invalid@example.com”,</a:t>
            </a:r>
          </a:p>
          <a:p>
            <a:pPr lvl="4"/>
            <a:r>
              <a:rPr lang="en-GB" sz="1500" dirty="0"/>
              <a:t>        password: “</a:t>
            </a:r>
            <a:r>
              <a:rPr lang="en-GB" sz="1500" dirty="0" err="1"/>
              <a:t>invalidPassword</a:t>
            </a:r>
            <a:r>
              <a:rPr lang="en-GB" sz="1500" dirty="0"/>
              <a:t>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>
                <a:solidFill>
                  <a:srgbClr val="0070C0"/>
                </a:solidFill>
              </a:rPr>
              <a:t> </a:t>
            </a:r>
            <a:r>
              <a:rPr lang="en-GB" sz="1500" dirty="0" err="1">
                <a:solidFill>
                  <a:srgbClr val="0070C0"/>
                </a:solidFill>
              </a:rPr>
              <a:t>thenThrow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 err="1">
                <a:solidFill>
                  <a:srgbClr val="7030A0"/>
                </a:solidFill>
              </a:rPr>
              <a:t>FirebaseAuthException</a:t>
            </a:r>
            <a:r>
              <a:rPr lang="en-GB" sz="1500" dirty="0">
                <a:solidFill>
                  <a:schemeClr val="tx1"/>
                </a:solidFill>
              </a:rPr>
              <a:t>(code: 'wrong-password’));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‘invalid@example.com',</a:t>
            </a:r>
          </a:p>
          <a:p>
            <a:pPr lvl="4"/>
            <a:r>
              <a:rPr lang="en-GB" sz="1500" dirty="0"/>
              <a:t>        password: ‘</a:t>
            </a:r>
            <a:r>
              <a:rPr lang="en-GB" sz="1500" dirty="0" err="1"/>
              <a:t>invalidPassword</a:t>
            </a:r>
            <a:r>
              <a:rPr lang="en-GB" sz="1500" dirty="0"/>
              <a:t>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'Wrong password provided for that user.’);</a:t>
            </a:r>
          </a:p>
          <a:p>
            <a:pPr lvl="4"/>
            <a:r>
              <a:rPr lang="en-GB" sz="1500" dirty="0"/>
              <a:t>    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14:cNvPr>
              <p14:cNvContentPartPr/>
              <p14:nvPr/>
            </p14:nvContentPartPr>
            <p14:xfrm>
              <a:off x="5469272" y="3694205"/>
              <a:ext cx="671652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3152" y="3688085"/>
                <a:ext cx="672876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D9BC3-A1F0-17C6-27FA-7F7141C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593367"/>
            <a:ext cx="695808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sz="3200" dirty="0">
              <a:latin typeface="Montserrat ExtraBold" panose="020F05020202040302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665DF-0E5F-8BB3-1BE1-167359FA4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1" y="1975829"/>
            <a:ext cx="2112010" cy="4419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35B40F-B00D-928A-7C02-E89156319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97" y="1975829"/>
            <a:ext cx="2135505" cy="4419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0A98C9-1109-6E8C-37FA-EE56DF265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014" y="1955042"/>
            <a:ext cx="2135505" cy="4419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4855EE-BBD8-B1C3-60C0-D3C3995D26B1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Login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C98AE-D33E-F81F-4417-89E0970CFB2E}"/>
              </a:ext>
            </a:extLst>
          </p:cNvPr>
          <p:cNvSpPr txBox="1"/>
          <p:nvPr/>
        </p:nvSpPr>
        <p:spPr>
          <a:xfrm>
            <a:off x="4914699" y="1604767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Home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4B24E7-2547-B145-1928-C38FD0E3EC4F}"/>
              </a:ext>
            </a:extLst>
          </p:cNvPr>
          <p:cNvSpPr txBox="1"/>
          <p:nvPr/>
        </p:nvSpPr>
        <p:spPr>
          <a:xfrm>
            <a:off x="9186915" y="1620761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</a:t>
            </a:r>
            <a:r>
              <a:rPr lang="en-US" b="1" dirty="0" err="1">
                <a:latin typeface="Montserrat" panose="00000500000000000000" pitchFamily="2" charset="0"/>
              </a:rPr>
              <a:t>Favourites</a:t>
            </a:r>
            <a:r>
              <a:rPr lang="en-US" b="1" dirty="0">
                <a:latin typeface="Montserrat" panose="00000500000000000000" pitchFamily="2" charset="0"/>
              </a:rPr>
              <a:t>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B477CFE-AF7F-101A-6D1C-F81A833A19AA}"/>
              </a:ext>
            </a:extLst>
          </p:cNvPr>
          <p:cNvSpPr txBox="1"/>
          <p:nvPr/>
        </p:nvSpPr>
        <p:spPr>
          <a:xfrm>
            <a:off x="3068126" y="557128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Accesso con google 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4C2892-B3FE-7C20-C692-CA60A6BAA4DC}"/>
              </a:ext>
            </a:extLst>
          </p:cNvPr>
          <p:cNvSpPr txBox="1"/>
          <p:nvPr/>
        </p:nvSpPr>
        <p:spPr>
          <a:xfrm>
            <a:off x="3185042" y="3764307"/>
            <a:ext cx="172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password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B71F8C-6F82-4051-36BE-DF0864A85BA0}"/>
              </a:ext>
            </a:extLst>
          </p:cNvPr>
          <p:cNvSpPr txBox="1"/>
          <p:nvPr/>
        </p:nvSpPr>
        <p:spPr>
          <a:xfrm>
            <a:off x="2962337" y="2054511"/>
            <a:ext cx="181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per </a:t>
            </a:r>
            <a:r>
              <a:rPr lang="en-US" sz="1200" dirty="0" err="1">
                <a:latin typeface="Montserrat" panose="00000500000000000000" pitchFamily="2" charset="0"/>
              </a:rPr>
              <a:t>distanza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1F89BAA-2F69-2ABD-886D-5ABAA3AD2873}"/>
              </a:ext>
            </a:extLst>
          </p:cNvPr>
          <p:cNvSpPr txBox="1"/>
          <p:nvPr/>
        </p:nvSpPr>
        <p:spPr>
          <a:xfrm>
            <a:off x="7447821" y="2775264"/>
            <a:ext cx="136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Barra di </a:t>
            </a:r>
            <a:r>
              <a:rPr lang="en-US" sz="1200" dirty="0" err="1">
                <a:latin typeface="Montserrat" panose="00000500000000000000" pitchFamily="2" charset="0"/>
              </a:rPr>
              <a:t>ricerca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357EAB8-4FA9-E479-73B8-521AD1E91BB5}"/>
              </a:ext>
            </a:extLst>
          </p:cNvPr>
          <p:cNvSpPr txBox="1"/>
          <p:nvPr/>
        </p:nvSpPr>
        <p:spPr>
          <a:xfrm>
            <a:off x="7494203" y="4605130"/>
            <a:ext cx="1272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salvati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FFBFBA1E-6FF7-E41F-F42F-9EE22024B494}"/>
              </a:ext>
            </a:extLst>
          </p:cNvPr>
          <p:cNvCxnSpPr/>
          <p:nvPr/>
        </p:nvCxnSpPr>
        <p:spPr>
          <a:xfrm rot="10800000" flipV="1">
            <a:off x="2206487" y="4048539"/>
            <a:ext cx="1557130" cy="833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45050D76-F6AA-D4E9-CF8F-A92D6CEAD4A1}"/>
              </a:ext>
            </a:extLst>
          </p:cNvPr>
          <p:cNvCxnSpPr/>
          <p:nvPr/>
        </p:nvCxnSpPr>
        <p:spPr>
          <a:xfrm rot="10800000">
            <a:off x="2372139" y="5148470"/>
            <a:ext cx="1391478" cy="344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80BA084B-3B15-B065-CDFB-7B3466652F05}"/>
              </a:ext>
            </a:extLst>
          </p:cNvPr>
          <p:cNvCxnSpPr/>
          <p:nvPr/>
        </p:nvCxnSpPr>
        <p:spPr>
          <a:xfrm>
            <a:off x="3753924" y="2331510"/>
            <a:ext cx="1321659" cy="1279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42FFF4AB-701A-E45A-B1EB-1A9998D2F05E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7289279" y="1934234"/>
            <a:ext cx="303734" cy="1378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curvo 44">
            <a:extLst>
              <a:ext uri="{FF2B5EF4-FFF2-40B4-BE49-F238E27FC236}">
                <a16:creationId xmlns:a16="http://schemas.microsoft.com/office/drawing/2014/main" id="{386EBFFE-7209-36B1-E8B2-F629B1664DD0}"/>
              </a:ext>
            </a:extLst>
          </p:cNvPr>
          <p:cNvCxnSpPr>
            <a:stCxn id="35" idx="2"/>
          </p:cNvCxnSpPr>
          <p:nvPr/>
        </p:nvCxnSpPr>
        <p:spPr>
          <a:xfrm rot="5400000">
            <a:off x="7195332" y="4558049"/>
            <a:ext cx="610897" cy="1259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9FC12967-D83A-2109-0B91-BDB5B39DC2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1454" y="3472133"/>
            <a:ext cx="1123122" cy="1036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5CFBE-9C00-E748-3462-5602C33A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1" y="593367"/>
            <a:ext cx="695247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DB176-9F1E-E1F3-996D-B29F00DCE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" y="1967947"/>
            <a:ext cx="2135505" cy="44408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0A8DFE-AE0B-A0CB-7851-C59DCE9A7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47" y="1967948"/>
            <a:ext cx="2135505" cy="44408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452CAB-39BB-1F42-7CF4-8796EA8A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79" y="1967947"/>
            <a:ext cx="2083435" cy="444088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702F50-559B-F82E-FDDB-F0925EC51CFA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Load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4BE60A-A125-70CB-7F09-82F5F2435A29}"/>
              </a:ext>
            </a:extLst>
          </p:cNvPr>
          <p:cNvSpPr txBox="1"/>
          <p:nvPr/>
        </p:nvSpPr>
        <p:spPr>
          <a:xfrm>
            <a:off x="5039994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Chats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39BE48-6703-BE87-06F7-6984BDEB0388}"/>
              </a:ext>
            </a:extLst>
          </p:cNvPr>
          <p:cNvSpPr txBox="1"/>
          <p:nvPr/>
        </p:nvSpPr>
        <p:spPr>
          <a:xfrm>
            <a:off x="9347804" y="1600885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Profile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ECAFC0-22BE-018A-3495-297C5A085E97}"/>
              </a:ext>
            </a:extLst>
          </p:cNvPr>
          <p:cNvSpPr txBox="1"/>
          <p:nvPr/>
        </p:nvSpPr>
        <p:spPr>
          <a:xfrm>
            <a:off x="3012916" y="474427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Selettore</a:t>
            </a:r>
            <a:r>
              <a:rPr lang="en-US" sz="1200" dirty="0">
                <a:latin typeface="Montserrat" panose="00000500000000000000" pitchFamily="2" charset="0"/>
              </a:rPr>
              <a:t> di </a:t>
            </a:r>
            <a:r>
              <a:rPr lang="en-US" sz="1200" dirty="0" err="1">
                <a:latin typeface="Montserrat" panose="00000500000000000000" pitchFamily="2" charset="0"/>
              </a:rPr>
              <a:t>immagini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1DA67C9C-38E5-BE4F-4FD0-55BD48321EAF}"/>
              </a:ext>
            </a:extLst>
          </p:cNvPr>
          <p:cNvCxnSpPr>
            <a:cxnSpLocks/>
          </p:cNvCxnSpPr>
          <p:nvPr/>
        </p:nvCxnSpPr>
        <p:spPr>
          <a:xfrm rot="10800000">
            <a:off x="2610679" y="3690731"/>
            <a:ext cx="1213935" cy="105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9BB4C9-7C6F-59DC-9407-1815E385BDC8}"/>
              </a:ext>
            </a:extLst>
          </p:cNvPr>
          <p:cNvSpPr txBox="1"/>
          <p:nvPr/>
        </p:nvSpPr>
        <p:spPr>
          <a:xfrm>
            <a:off x="3164811" y="224684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Chat per </a:t>
            </a:r>
            <a:r>
              <a:rPr lang="en-US" sz="1200" dirty="0" err="1">
                <a:latin typeface="Montserrat" panose="00000500000000000000" pitchFamily="2" charset="0"/>
              </a:rPr>
              <a:t>articolo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CDF50F7-3335-5D40-25F4-084EE78C6BE9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303747" y="2322504"/>
            <a:ext cx="722893" cy="1125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7F24CD-8F4E-1AD9-9330-2B1F1C754675}"/>
              </a:ext>
            </a:extLst>
          </p:cNvPr>
          <p:cNvSpPr txBox="1"/>
          <p:nvPr/>
        </p:nvSpPr>
        <p:spPr>
          <a:xfrm>
            <a:off x="7412037" y="2729948"/>
            <a:ext cx="182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Messaggio</a:t>
            </a:r>
            <a:r>
              <a:rPr lang="en-US" sz="1200" dirty="0">
                <a:latin typeface="Montserrat" panose="00000500000000000000" pitchFamily="2" charset="0"/>
              </a:rPr>
              <a:t> non </a:t>
            </a:r>
            <a:r>
              <a:rPr lang="en-US" sz="1200" dirty="0" err="1">
                <a:latin typeface="Montserrat" panose="00000500000000000000" pitchFamily="2" charset="0"/>
              </a:rPr>
              <a:t>letto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145C8213-423D-5FE2-D08D-128A7AC8B69D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7541689" y="1946176"/>
            <a:ext cx="206101" cy="1361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D1BCB8-E521-1C14-CDBA-CB1DCEE968A2}"/>
              </a:ext>
            </a:extLst>
          </p:cNvPr>
          <p:cNvSpPr txBox="1"/>
          <p:nvPr/>
        </p:nvSpPr>
        <p:spPr>
          <a:xfrm>
            <a:off x="7572517" y="5632174"/>
            <a:ext cx="150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13FED69-F069-5517-2127-28489FCCA2C6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8585319" y="4622920"/>
            <a:ext cx="749396" cy="126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F418E8D-147E-C29C-07F6-2F861600BE2D}"/>
              </a:ext>
            </a:extLst>
          </p:cNvPr>
          <p:cNvSpPr txBox="1"/>
          <p:nvPr/>
        </p:nvSpPr>
        <p:spPr>
          <a:xfrm>
            <a:off x="7584956" y="4049888"/>
            <a:ext cx="156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profilo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039F988D-3649-8BAB-3694-C645035E8487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8933922" y="1885115"/>
            <a:ext cx="1598236" cy="2731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D17A12-9F80-405E-FBC7-BE3EF3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2" y="593367"/>
            <a:ext cx="8353015" cy="7636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Analisi</a:t>
            </a:r>
            <a:r>
              <a:rPr lang="en-US" sz="3200" dirty="0">
                <a:latin typeface="Montserrat ExtraBold" panose="020F0502020204030204" pitchFamily="2" charset="0"/>
              </a:rPr>
              <a:t> del </a:t>
            </a:r>
            <a:r>
              <a:rPr lang="en-US" sz="3200" dirty="0" err="1">
                <a:latin typeface="Montserrat ExtraBold" panose="020F0502020204030204" pitchFamily="2" charset="0"/>
              </a:rPr>
              <a:t>supporto</a:t>
            </a:r>
            <a:r>
              <a:rPr lang="en-US" sz="3200" dirty="0">
                <a:latin typeface="Montserrat ExtraBold" panose="020F0502020204030204" pitchFamily="2" charset="0"/>
              </a:rPr>
              <a:t> di ChatGPT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F7DF55-375A-EA4B-EEED-44E30B2A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330" y="1697233"/>
            <a:ext cx="10856688" cy="4394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CDAD-B7B2-B237-7991-11952956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6897"/>
              </p:ext>
            </p:extLst>
          </p:nvPr>
        </p:nvGraphicFramePr>
        <p:xfrm>
          <a:off x="710569" y="2609161"/>
          <a:ext cx="10416210" cy="25705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1267523106"/>
                    </a:ext>
                  </a:extLst>
                </a:gridCol>
                <a:gridCol w="4499113">
                  <a:extLst>
                    <a:ext uri="{9D8B030D-6E8A-4147-A177-3AD203B41FA5}">
                      <a16:colId xmlns:a16="http://schemas.microsoft.com/office/drawing/2014/main" val="2626787382"/>
                    </a:ext>
                  </a:extLst>
                </a:gridCol>
                <a:gridCol w="3637723">
                  <a:extLst>
                    <a:ext uri="{9D8B030D-6E8A-4147-A177-3AD203B41FA5}">
                      <a16:colId xmlns:a16="http://schemas.microsoft.com/office/drawing/2014/main" val="3067745060"/>
                    </a:ext>
                  </a:extLst>
                </a:gridCol>
              </a:tblGrid>
              <a:tr h="35702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0"/>
                        </a:rPr>
                        <a:t>Fase</a:t>
                      </a:r>
                      <a:endParaRPr lang="it-IT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Benefici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Limitazioni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Analisi</a:t>
                      </a:r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requisiti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Suggerimenti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utili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per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definire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funzionalità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Identificazione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requisiti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Necessità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supervision</a:t>
                      </a:r>
                      <a:r>
                        <a:rPr lang="it-IT" sz="1400" noProof="0" dirty="0">
                          <a:latin typeface="Montserrat" panose="00000500000000000000" pitchFamily="2" charset="0"/>
                        </a:rPr>
                        <a:t>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noProof="0" dirty="0">
                          <a:latin typeface="Montserrat" panose="00000500000000000000" pitchFamily="2" charset="0"/>
                        </a:rPr>
                        <a:t> Capacità di innovazione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Implementazione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Ottimizzazione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del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codice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Risoluzione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Generazione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codice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ripetitivo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Creazione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rapida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dello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scheletro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pagine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soluzioni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proposte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Risoluzione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complessi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ontserrat" panose="00000500000000000000" pitchFamily="2" charset="0"/>
                        </a:rPr>
                        <a:t>Design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pagine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carente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Testing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Identificazione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test di 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Documentazione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per test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Strutturazione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casi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test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Comprensione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test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avanzati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nell’implementazione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test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9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70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B38DD3-DD94-4C77-8C1C-823366D06CF2}">
  <we:reference id="wa104380862" version="3.0.0.0" store="it-IT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XL by Slidesgo</Template>
  <TotalTime>1785</TotalTime>
  <Words>613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20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10</vt:i4>
      </vt:variant>
    </vt:vector>
  </HeadingPairs>
  <TitlesOfParts>
    <vt:vector size="36" baseType="lpstr">
      <vt:lpstr>Aptos</vt:lpstr>
      <vt:lpstr>Arial</vt:lpstr>
      <vt:lpstr>Crimson Text</vt:lpstr>
      <vt:lpstr>Josefin Sans</vt:lpstr>
      <vt:lpstr>Kulim Park</vt:lpstr>
      <vt:lpstr>Kulim Park SemiBold</vt:lpstr>
      <vt:lpstr>Lato</vt:lpstr>
      <vt:lpstr>Mako</vt:lpstr>
      <vt:lpstr>Manrope</vt:lpstr>
      <vt:lpstr>Merriweather Light</vt:lpstr>
      <vt:lpstr>Montserrat</vt:lpstr>
      <vt:lpstr>Montserrat ExtraBold</vt:lpstr>
      <vt:lpstr>Nunito Light</vt:lpstr>
      <vt:lpstr>Open Sans</vt:lpstr>
      <vt:lpstr>Open Sans SemiBold</vt:lpstr>
      <vt:lpstr>Proxima Nova</vt:lpstr>
      <vt:lpstr>Proxima Nova Semibold</vt:lpstr>
      <vt:lpstr>PT Sans</vt:lpstr>
      <vt:lpstr>Russo One</vt:lpstr>
      <vt:lpstr>Vidaloka</vt:lpstr>
      <vt:lpstr>Minimalist Korean Aesthetic Pitch Deck by Slidesgo</vt:lpstr>
      <vt:lpstr>Slidesgo Final Pages</vt:lpstr>
      <vt:lpstr>1_Slidesgo Final Pages</vt:lpstr>
      <vt:lpstr>Minimalist Business Slides XL by Slidesgo</vt:lpstr>
      <vt:lpstr>2_Slidesgo Final Pages</vt:lpstr>
      <vt:lpstr>3_Slidesgo Final Pages</vt:lpstr>
      <vt:lpstr>Il ruolo dei LLM nello sviluppo di applicazioni mobile</vt:lpstr>
      <vt:lpstr>Introduzione</vt:lpstr>
      <vt:lpstr>Obiettivo</vt:lpstr>
      <vt:lpstr>Requisiti dell’applicazione</vt:lpstr>
      <vt:lpstr>Architettura dell’applicazione</vt:lpstr>
      <vt:lpstr>Testing </vt:lpstr>
      <vt:lpstr>Risultato</vt:lpstr>
      <vt:lpstr>Risultato</vt:lpstr>
      <vt:lpstr>Analisi del supporto di ChatGPT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s.santin1@campus.unimib.it</dc:creator>
  <cp:lastModifiedBy>Simone Santin</cp:lastModifiedBy>
  <cp:revision>21</cp:revision>
  <dcterms:created xsi:type="dcterms:W3CDTF">2024-07-04T11:18:15Z</dcterms:created>
  <dcterms:modified xsi:type="dcterms:W3CDTF">2024-07-09T07:43:32Z</dcterms:modified>
</cp:coreProperties>
</file>