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9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4DB9C2-12EA-483F-BF11-5ACF11F338D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A4EA7B8C-8E0A-4058-86EE-91598B15168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neSantoro21/Spatial_Ecology_in_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wser.dataspace.copernicus.e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41B44-012A-43BD-8979-5824C6C14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0477"/>
            <a:ext cx="9144000" cy="1923252"/>
          </a:xfrm>
        </p:spPr>
        <p:txBody>
          <a:bodyPr/>
          <a:lstStyle/>
          <a:p>
            <a:pPr algn="l"/>
            <a:r>
              <a:rPr lang="en-US" b="1" dirty="0"/>
              <a:t>Segura De La Sierra Fire in 2017: Evaluating forest loss and regrowth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308535-E4F0-D64C-2C61-F2583E467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497"/>
            <a:ext cx="9144000" cy="1066890"/>
          </a:xfrm>
        </p:spPr>
        <p:txBody>
          <a:bodyPr>
            <a:normAutofit/>
          </a:bodyPr>
          <a:lstStyle/>
          <a:p>
            <a:r>
              <a:rPr lang="en-US" dirty="0"/>
              <a:t>Simone Santoro – spatial ecology in r, </a:t>
            </a:r>
            <a:r>
              <a:rPr lang="en-US" dirty="0" err="1"/>
              <a:t>a.a.</a:t>
            </a:r>
            <a:r>
              <a:rPr lang="en-US" dirty="0"/>
              <a:t> 2024/2025</a:t>
            </a:r>
          </a:p>
          <a:p>
            <a:r>
              <a:rPr lang="en-US" dirty="0">
                <a:hlinkClick r:id="rId2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9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E2BBB-20DD-8ADD-8A4E-34F2B41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NDVI</a:t>
            </a:r>
            <a:r>
              <a:rPr lang="en-US" b="1" dirty="0"/>
              <a:t> – Vegetation Loss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C5238-9F6B-B72B-38BD-427D05CB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516390"/>
          </a:xfrm>
        </p:spPr>
        <p:txBody>
          <a:bodyPr/>
          <a:lstStyle/>
          <a:p>
            <a:r>
              <a:rPr lang="en-US" dirty="0"/>
              <a:t>Computation of vegetated area as percentage of pixel with </a:t>
            </a:r>
            <a:r>
              <a:rPr lang="en-US" dirty="0" err="1"/>
              <a:t>NDVI</a:t>
            </a:r>
            <a:r>
              <a:rPr lang="en-US" dirty="0"/>
              <a:t> &gt; 0.4: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518A8AD-F08F-2594-FF8D-097672D0A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01464"/>
              </p:ext>
            </p:extLst>
          </p:nvPr>
        </p:nvGraphicFramePr>
        <p:xfrm>
          <a:off x="871108" y="2635168"/>
          <a:ext cx="10442575" cy="4622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19152202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vegetated_pre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sum(values(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&gt;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0.4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na.rm = </a:t>
                      </a:r>
                      <a:r>
                        <a:rPr lang="en-GB" sz="1100" b="0" i="0" u="none" strike="noStrike" dirty="0">
                          <a:solidFill>
                            <a:srgbClr val="78A96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vegetated_post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sum(values(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&gt;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0.4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na.rm = </a:t>
                      </a:r>
                      <a:r>
                        <a:rPr lang="en-GB" sz="1100" b="0" i="0" u="none" strike="noStrike" dirty="0">
                          <a:solidFill>
                            <a:srgbClr val="78A96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6303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1CD2477-0778-250A-3A2B-4DD741C5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6745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87D7B4-FB5B-CC7C-705A-CC00D08736C3}"/>
              </a:ext>
            </a:extLst>
          </p:cNvPr>
          <p:cNvSpPr txBox="1"/>
          <p:nvPr/>
        </p:nvSpPr>
        <p:spPr>
          <a:xfrm>
            <a:off x="871108" y="3190765"/>
            <a:ext cx="588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vegetated areas before fire: 85,12%</a:t>
            </a:r>
          </a:p>
          <a:p>
            <a:r>
              <a:rPr lang="en-US" dirty="0"/>
              <a:t>Percentage vegetated areas after fire: 54,69%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 of </a:t>
            </a:r>
            <a:r>
              <a:rPr lang="en-US" dirty="0" err="1"/>
              <a:t>NDVI</a:t>
            </a:r>
            <a:r>
              <a:rPr lang="en-US" dirty="0"/>
              <a:t> difference and result visualization: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4466A26-050B-0995-A002-A8DC53A98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62323"/>
              </p:ext>
            </p:extLst>
          </p:nvPr>
        </p:nvGraphicFramePr>
        <p:xfrm>
          <a:off x="877824" y="4391094"/>
          <a:ext cx="10442575" cy="1300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756577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ndvi_diff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…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Plot the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difference map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ndvi_diff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 Difference (Post-Fire - Pre-Fire)"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Plot a histogram of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differences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hist(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ndvi_diff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"Histogram of 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 Differences"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xlab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 Difference"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col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lightblue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9507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D26C959-3D74-BC30-D3BE-D9A93C83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43427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A5757-42B6-E7EB-AB8A-DE21B5F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NDVI</a:t>
            </a:r>
            <a:r>
              <a:rPr lang="en-US" b="1" dirty="0"/>
              <a:t> – Vegetation Loss Analysis</a:t>
            </a:r>
            <a:endParaRPr lang="en-US" dirty="0"/>
          </a:p>
        </p:txBody>
      </p:sp>
      <p:pic>
        <p:nvPicPr>
          <p:cNvPr id="9" name="Segnaposto contenuto 8" descr="Immagine che contiene testo, mappa, diagramma&#10;&#10;Il contenuto generato dall'IA potrebbe non essere corretto.">
            <a:extLst>
              <a:ext uri="{FF2B5EF4-FFF2-40B4-BE49-F238E27FC236}">
                <a16:creationId xmlns:a16="http://schemas.microsoft.com/office/drawing/2014/main" id="{119D1047-BE17-F753-AE7F-5BDC00EA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84" y="2157413"/>
            <a:ext cx="7318583" cy="39036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47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640B3-4A2D-1F02-B53D-F004ABE0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Analysis – Forest regrowth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87A84-DE62-7BAE-7F6D-E881EEF6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5"/>
            <a:ext cx="10442448" cy="418067"/>
          </a:xfrm>
        </p:spPr>
        <p:txBody>
          <a:bodyPr/>
          <a:lstStyle/>
          <a:p>
            <a:r>
              <a:rPr lang="en-US" dirty="0"/>
              <a:t>An image acquired each year from 2017 to 2024 (August) was downloaded and loaded. 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784F308-E1CC-C2B3-F9F2-7A7112B4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96943"/>
              </p:ext>
            </p:extLst>
          </p:nvPr>
        </p:nvGraphicFramePr>
        <p:xfrm>
          <a:off x="870981" y="3100616"/>
          <a:ext cx="10442575" cy="62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4118186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Initialize vectors to store metrics for each year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mean_ndvi_vec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        &lt;- numeric(length(years))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forest_cover_perc_vec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numeric(length(years))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786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A7627C6-81FD-A686-5635-2076913F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3794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C6F1C0-7788-C04E-C0A7-9A2A9F9CBA14}"/>
              </a:ext>
            </a:extLst>
          </p:cNvPr>
          <p:cNvSpPr txBox="1">
            <a:spLocks/>
          </p:cNvSpPr>
          <p:nvPr/>
        </p:nvSpPr>
        <p:spPr>
          <a:xfrm>
            <a:off x="871108" y="2645612"/>
            <a:ext cx="10442448" cy="41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Empty vectors for containing mean </a:t>
            </a:r>
            <a:r>
              <a:rPr lang="en-US" dirty="0" err="1"/>
              <a:t>NDVI</a:t>
            </a:r>
            <a:r>
              <a:rPr lang="en-US" dirty="0"/>
              <a:t> values and forest cover percentage for each year were created: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3FAABF-95C5-1D8E-7E72-52D4D5B6145D}"/>
              </a:ext>
            </a:extLst>
          </p:cNvPr>
          <p:cNvSpPr txBox="1">
            <a:spLocks/>
          </p:cNvSpPr>
          <p:nvPr/>
        </p:nvSpPr>
        <p:spPr>
          <a:xfrm>
            <a:off x="877824" y="3767474"/>
            <a:ext cx="10442448" cy="1209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for-loop was used to cycle over all the images, computing for each </a:t>
            </a:r>
            <a:r>
              <a:rPr lang="en-US" dirty="0" err="1"/>
              <a:t>NDVI</a:t>
            </a:r>
            <a:r>
              <a:rPr lang="en-US" dirty="0"/>
              <a:t> and forest cover percentage. Results were stored in metric vectors</a:t>
            </a:r>
          </a:p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containing results was created and used to plot regrowth trends: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C4F3B623-ECAA-9144-672E-16CC14CA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14417"/>
              </p:ext>
            </p:extLst>
          </p:nvPr>
        </p:nvGraphicFramePr>
        <p:xfrm>
          <a:off x="870981" y="4976979"/>
          <a:ext cx="10442575" cy="11328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2274504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Combine the results into a data frame for visualization and analysis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ts_data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data.frame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Year = years,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Mean_NDVI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mean_ndvi_vec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Forest_Cover_Percentage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forest_cover_perc_vec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135882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D0F90427-2964-11D2-F4CE-66F530C3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81" y="49774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71E33-0741-3149-BCE4-B673213A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Analysis – Forest regrowth </a:t>
            </a:r>
            <a:endParaRPr lang="en-US" dirty="0"/>
          </a:p>
        </p:txBody>
      </p:sp>
      <p:pic>
        <p:nvPicPr>
          <p:cNvPr id="5" name="Segnaposto contenuto 4" descr="Immagine che contiene diagramm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5586B7C-1C25-59BC-3263-DDF48F04B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64" y="2096870"/>
            <a:ext cx="7336271" cy="41295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34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3CE38-8C5C-212B-191C-199D4509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Forest Regrowth</a:t>
            </a:r>
          </a:p>
        </p:txBody>
      </p:sp>
      <p:pic>
        <p:nvPicPr>
          <p:cNvPr id="8" name="Segnaposto contenuto 7" descr="Immagine che contiene Bordeaux, rosso&#10;&#10;Il contenuto generato dall'IA potrebbe non essere corretto.">
            <a:extLst>
              <a:ext uri="{FF2B5EF4-FFF2-40B4-BE49-F238E27FC236}">
                <a16:creationId xmlns:a16="http://schemas.microsoft.com/office/drawing/2014/main" id="{0684A0AF-3DCA-8F92-CB68-DB7AAB208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41" y="1925884"/>
            <a:ext cx="6725317" cy="43438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13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37B6E-FA78-7CBD-9448-7FB4A65B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1AF66-2C29-4108-3640-9A0DF33C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Significant Vegetation Loss</a:t>
            </a:r>
            <a:r>
              <a:rPr lang="en-GB" sz="1800" dirty="0"/>
              <a:t>: </a:t>
            </a:r>
            <a:r>
              <a:rPr lang="en-GB" sz="1800" dirty="0" err="1"/>
              <a:t>NDVI</a:t>
            </a:r>
            <a:r>
              <a:rPr lang="en-GB" sz="1800" dirty="0"/>
              <a:t> analysis revealed a sharp decline in vegetated areas, dropping from 85.12% before the fire to 54.69% after.</a:t>
            </a:r>
          </a:p>
          <a:p>
            <a:r>
              <a:rPr lang="en-GB" sz="1800" b="1" dirty="0"/>
              <a:t>Image Classification</a:t>
            </a:r>
            <a:r>
              <a:rPr lang="en-GB" sz="1800" dirty="0"/>
              <a:t>: K-means clustering and </a:t>
            </a:r>
            <a:r>
              <a:rPr lang="en-GB" sz="1800" dirty="0" err="1"/>
              <a:t>NDVI</a:t>
            </a:r>
            <a:r>
              <a:rPr lang="en-GB" sz="1800" dirty="0"/>
              <a:t> proved effective in quantifying fire-induced forest loss.</a:t>
            </a:r>
          </a:p>
          <a:p>
            <a:r>
              <a:rPr lang="en-GB" sz="1800" b="1" dirty="0"/>
              <a:t>Gradual Forest Recovery</a:t>
            </a:r>
            <a:r>
              <a:rPr lang="en-GB" sz="1800" dirty="0"/>
              <a:t>: Time series analysis from 2017 to 2024 showed a positive trend in </a:t>
            </a:r>
            <a:r>
              <a:rPr lang="en-GB" sz="1800" dirty="0" err="1"/>
              <a:t>NDVI</a:t>
            </a:r>
            <a:r>
              <a:rPr lang="en-GB" sz="1800" dirty="0"/>
              <a:t> and forest cover percentage, indicating progressive regrowth.</a:t>
            </a:r>
          </a:p>
          <a:p>
            <a:r>
              <a:rPr lang="en-GB" sz="1800" b="1" dirty="0"/>
              <a:t>Future </a:t>
            </a:r>
            <a:r>
              <a:rPr lang="en-GB" sz="1800" b="1" dirty="0" err="1"/>
              <a:t>Developement</a:t>
            </a:r>
            <a:r>
              <a:rPr lang="en-GB" sz="1800" dirty="0"/>
              <a:t>: Further analysis could incorporate climate variables, soil conditions, and species-specific regrowth patterns to refine recovery assessments.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920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FB748B4-FB50-0C6B-5B1A-34327286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9166"/>
            <a:ext cx="9144000" cy="819668"/>
          </a:xfrm>
        </p:spPr>
        <p:txBody>
          <a:bodyPr/>
          <a:lstStyle/>
          <a:p>
            <a:r>
              <a:rPr lang="en-US" b="1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178188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2ABB2-AF8D-19BB-EF37-189686B1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582AAD-73C3-FB63-81E0-24922050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Event: </a:t>
            </a:r>
            <a:r>
              <a:rPr lang="en-US" sz="1800" dirty="0"/>
              <a:t>On August 3 2017, at 19:00 CEST, a forest fire in municipality of Segura De La Sierra begun. </a:t>
            </a:r>
            <a:r>
              <a:rPr lang="en-GB" sz="1800" dirty="0"/>
              <a:t>Natural Park of Cazorla and Segura y Las Villas were affected. The fire spread to other nearby municipalities such as </a:t>
            </a:r>
            <a:r>
              <a:rPr lang="en-GB" sz="1800" dirty="0" err="1"/>
              <a:t>Orcera</a:t>
            </a:r>
            <a:r>
              <a:rPr lang="en-GB" sz="1800" dirty="0"/>
              <a:t>.</a:t>
            </a:r>
            <a:endParaRPr lang="en-US" sz="1800" b="1" dirty="0"/>
          </a:p>
          <a:p>
            <a:r>
              <a:rPr lang="en-US" sz="1800" b="1" dirty="0"/>
              <a:t>Objective: </a:t>
            </a:r>
            <a:r>
              <a:rPr lang="en-US" sz="1800" dirty="0"/>
              <a:t>Analyzing forest loss and recovery in Segura De La Sierra utilizing R and remote sensing techniques.</a:t>
            </a:r>
          </a:p>
          <a:p>
            <a:r>
              <a:rPr lang="en-US" sz="1800" b="1" dirty="0"/>
              <a:t>Methodology: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Image acquisition and visualization;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K-Means clustering and class frequency analysis;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Normalize Difference Vegetation Index  Analysis;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/>
              <a:t>Time series analysis for monitoring Forest Recovery.</a:t>
            </a:r>
          </a:p>
        </p:txBody>
      </p:sp>
    </p:spTree>
    <p:extLst>
      <p:ext uri="{BB962C8B-B14F-4D97-AF65-F5344CB8AC3E}">
        <p14:creationId xmlns:p14="http://schemas.microsoft.com/office/powerpoint/2010/main" val="338369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30D66-D987-7F17-9D49-F728EFB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E64A0-DAA1-F6CC-DFB2-0F3BEA51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Installation and loading of required packages: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7978027-B98D-F1FE-F6A8-79560A674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49294"/>
              </p:ext>
            </p:extLst>
          </p:nvPr>
        </p:nvGraphicFramePr>
        <p:xfrm>
          <a:off x="878317" y="2956588"/>
          <a:ext cx="10442575" cy="20472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1817361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install.packages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(c(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"terra"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"raster"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"patchwork"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"ggplot2"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devtools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devtools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devtools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install_github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ducciorocchini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GB" sz="14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imageRy</a:t>
                      </a:r>
                      <a:r>
                        <a:rPr lang="en-GB" sz="14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force = </a:t>
                      </a:r>
                      <a:r>
                        <a:rPr lang="en-GB" sz="1400" b="0" i="0" u="none" strike="noStrike" dirty="0">
                          <a:solidFill>
                            <a:srgbClr val="78A96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(terra)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(ggplot2)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(patchwork)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(raster)</a:t>
                      </a:r>
                      <a:b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400" b="1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library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4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imageRy</a:t>
                      </a:r>
                      <a:r>
                        <a:rPr lang="en-GB" sz="14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sz="24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1970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923029B-DFDE-7A16-B511-3449D716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38513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10D84-04F0-5617-60F3-3EDB0405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Acquisition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2B720D-1FEA-0DED-CFC9-069F55BB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9783" cy="390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Acquisition: </a:t>
            </a:r>
            <a:r>
              <a:rPr lang="en-GB" sz="1800" dirty="0"/>
              <a:t>Images acquired by Sentinel-2 were downloaded on </a:t>
            </a:r>
            <a:r>
              <a:rPr lang="en-GB" sz="1800" dirty="0" err="1">
                <a:hlinkClick r:id="rId2"/>
              </a:rPr>
              <a:t>Copenicus</a:t>
            </a:r>
            <a:r>
              <a:rPr lang="en-GB" sz="1800" dirty="0">
                <a:hlinkClick r:id="rId2"/>
              </a:rPr>
              <a:t> Browser</a:t>
            </a:r>
            <a:r>
              <a:rPr lang="en-GB" sz="1800" dirty="0"/>
              <a:t>. The process involved the following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Identification of Region of interest;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Browsing for images acquired with good cloud condition;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Selecting appropriate bands (NIR, Red and Green);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/>
              <a:t>Download as high resolution .tiff 8-bit images.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314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9C8ED-54A0-F6AC-1D20-238C1E00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b="1" dirty="0"/>
              <a:t>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EF4C81-7FCA-18E4-19ED-6C5E1B6B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447069"/>
          </a:xfrm>
        </p:spPr>
        <p:txBody>
          <a:bodyPr/>
          <a:lstStyle/>
          <a:p>
            <a:r>
              <a:rPr lang="en-US" dirty="0"/>
              <a:t>Loading Images: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D88CEDA-5FFC-4A75-3ABE-A557D8D0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10412"/>
              </p:ext>
            </p:extLst>
          </p:nvPr>
        </p:nvGraphicFramePr>
        <p:xfrm>
          <a:off x="871108" y="2605053"/>
          <a:ext cx="10442575" cy="13004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510790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Define file paths for pre-fire and post-fire images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"data/2017-07-28/2017-07-28-00_00_2017-07-28-23_59_Sentinel-2_L2A_False_Color.tiff"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"data/2017-08-07/2017-08-07-00_00_2017-08-07-23_59_Sentinel-2_L2A_False_Color.tiff"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Import the images as raster objects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rast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rast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post_fire_path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2618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54B5742-D15E-FB15-5949-1385671AC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6050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F8568D7-2B83-6F6C-2D6A-FA1DD35E0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9025"/>
              </p:ext>
            </p:extLst>
          </p:nvPr>
        </p:nvGraphicFramePr>
        <p:xfrm>
          <a:off x="877824" y="4438579"/>
          <a:ext cx="10442575" cy="965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442575">
                  <a:extLst>
                    <a:ext uri="{9D8B030D-6E8A-4147-A177-3AD203B41FA5}">
                      <a16:colId xmlns:a16="http://schemas.microsoft.com/office/drawing/2014/main" val="3146203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Display the false-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color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composites using the default band order: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Assumes: Band 1 = NIR, Band 2 = Red, Band 3 = Green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par(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mfrow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c(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plotRGB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r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g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b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"Pre-Fire 28-07-2017"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plotRGB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r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g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b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"Post-Fire 07-08-2017"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01453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41D7D7E-4CFA-1DB7-A62A-4A38F1FA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42099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924B7B2-4221-9AE6-18A0-7194945E951C}"/>
              </a:ext>
            </a:extLst>
          </p:cNvPr>
          <p:cNvSpPr txBox="1">
            <a:spLocks/>
          </p:cNvSpPr>
          <p:nvPr/>
        </p:nvSpPr>
        <p:spPr>
          <a:xfrm>
            <a:off x="871108" y="4057121"/>
            <a:ext cx="10442448" cy="44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Plotting: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5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C62D53-08A5-DAAC-32BF-22AFC3B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b="1" dirty="0"/>
              <a:t>Visualization</a:t>
            </a:r>
            <a:endParaRPr lang="en-US" dirty="0"/>
          </a:p>
        </p:txBody>
      </p:sp>
      <p:pic>
        <p:nvPicPr>
          <p:cNvPr id="5" name="Segnaposto contenuto 4" descr="Immagine che contiene Bordeaux, rosso, arte&#10;&#10;Il contenuto generato dall'IA potrebbe non essere corretto.">
            <a:extLst>
              <a:ext uri="{FF2B5EF4-FFF2-40B4-BE49-F238E27FC236}">
                <a16:creationId xmlns:a16="http://schemas.microsoft.com/office/drawing/2014/main" id="{1BA61380-90EE-50C0-A545-55B6BBE81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45" y="2029308"/>
            <a:ext cx="5771909" cy="4240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83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9542C-2951-9B50-D8BB-1BE53549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– K-means and Visualization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8DB22-F405-68EC-B4D9-C72F0937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61" y="2418210"/>
            <a:ext cx="5218176" cy="690285"/>
          </a:xfrm>
        </p:spPr>
        <p:txBody>
          <a:bodyPr>
            <a:noAutofit/>
          </a:bodyPr>
          <a:lstStyle/>
          <a:p>
            <a:r>
              <a:rPr lang="en-US" sz="1800" dirty="0"/>
              <a:t>K-Means clustering algorithm was used to classify pixels in 3 classes: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4BD4A5E-7509-D34A-4FD4-908665DB4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35066"/>
              </p:ext>
            </p:extLst>
          </p:nvPr>
        </p:nvGraphicFramePr>
        <p:xfrm>
          <a:off x="877761" y="3158175"/>
          <a:ext cx="5218239" cy="7975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218239">
                  <a:extLst>
                    <a:ext uri="{9D8B030D-6E8A-4147-A177-3AD203B41FA5}">
                      <a16:colId xmlns:a16="http://schemas.microsoft.com/office/drawing/2014/main" val="1364542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Perform K-Means clustering with 3 clusters on both pre-fire and post-fire images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im.classify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num_clusters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 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im.classify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num_clusters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3)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24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D45B124-67EC-51D9-F0C2-279D3FE62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615381"/>
            <a:ext cx="52315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765035-5B27-ADC2-86CC-31FE233CE5F4}"/>
              </a:ext>
            </a:extLst>
          </p:cNvPr>
          <p:cNvSpPr txBox="1"/>
          <p:nvPr/>
        </p:nvSpPr>
        <p:spPr>
          <a:xfrm>
            <a:off x="871042" y="4356351"/>
            <a:ext cx="509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 of classification was plotted: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E1780E14-CA47-AC7B-7E51-332E9BC0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83136"/>
              </p:ext>
            </p:extLst>
          </p:nvPr>
        </p:nvGraphicFramePr>
        <p:xfrm>
          <a:off x="871041" y="4813551"/>
          <a:ext cx="5218239" cy="62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218239">
                  <a:extLst>
                    <a:ext uri="{9D8B030D-6E8A-4147-A177-3AD203B41FA5}">
                      <a16:colId xmlns:a16="http://schemas.microsoft.com/office/drawing/2014/main" val="2062225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par(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mfrow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c(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"Pre-Fire Classification"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"Post-Fire Classification"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3976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91BA4924-B739-3DCD-95CC-1924979F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7" y="38991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Immagine 10" descr="Immagine che contiene testo, mappa, grafica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C378DE90-97DA-7D30-C161-41AD0769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60" y="2437393"/>
            <a:ext cx="4435605" cy="3036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26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6C3DC-15CE-0F5C-F6C8-865E653E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– Forest Loss Evaluation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C53018-10DA-04AD-E4B2-EC41828A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9294"/>
            <a:ext cx="5473815" cy="644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frequency computation and Percentage of Forest Cover: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413119-986D-24F0-CF01-168BFC0F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25073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107256CA-1C0D-4653-67C2-7AE76AFBC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0767"/>
              </p:ext>
            </p:extLst>
          </p:nvPr>
        </p:nvGraphicFramePr>
        <p:xfrm>
          <a:off x="922315" y="2803503"/>
          <a:ext cx="5384830" cy="14681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384830">
                  <a:extLst>
                    <a:ext uri="{9D8B030D-6E8A-4147-A177-3AD203B41FA5}">
                      <a16:colId xmlns:a16="http://schemas.microsoft.com/office/drawing/2014/main" val="12317465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Retrieve the frequency of each class in the classified images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Calculate the percentage of each class relative to the total number of pixels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pre_fire_percentage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rtl="0" fontAlgn="t"/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post_fire_percentage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post_fire_freq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ncell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post_fire_cl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6391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E5E771A-9628-3C29-5990-393B1787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45750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Immagine 10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9406C7BD-5BBF-1451-8C6F-C46DA25B4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73" y="2332606"/>
            <a:ext cx="4886299" cy="3861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0513D5F7-A887-5CEF-B90E-FC920B491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2489"/>
              </p:ext>
            </p:extLst>
          </p:nvPr>
        </p:nvGraphicFramePr>
        <p:xfrm>
          <a:off x="922315" y="4475961"/>
          <a:ext cx="538482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94943">
                  <a:extLst>
                    <a:ext uri="{9D8B030D-6E8A-4147-A177-3AD203B41FA5}">
                      <a16:colId xmlns:a16="http://schemas.microsoft.com/office/drawing/2014/main" val="2294318206"/>
                    </a:ext>
                  </a:extLst>
                </a:gridCol>
                <a:gridCol w="1794943">
                  <a:extLst>
                    <a:ext uri="{9D8B030D-6E8A-4147-A177-3AD203B41FA5}">
                      <a16:colId xmlns:a16="http://schemas.microsoft.com/office/drawing/2014/main" val="4225205481"/>
                    </a:ext>
                  </a:extLst>
                </a:gridCol>
                <a:gridCol w="1794943">
                  <a:extLst>
                    <a:ext uri="{9D8B030D-6E8A-4147-A177-3AD203B41FA5}">
                      <a16:colId xmlns:a16="http://schemas.microsoft.com/office/drawing/2014/main" val="232399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Post-Fire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2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72,8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07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31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6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C93AC9-A494-BFC9-541F-733A6CD7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NDVI</a:t>
            </a:r>
            <a:r>
              <a:rPr lang="en-US" b="1" dirty="0"/>
              <a:t> – Computation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8468C-6376-450E-09FE-FD78AD03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07317"/>
            <a:ext cx="6434260" cy="714034"/>
          </a:xfrm>
        </p:spPr>
        <p:txBody>
          <a:bodyPr/>
          <a:lstStyle/>
          <a:p>
            <a:r>
              <a:rPr lang="en-US" dirty="0" err="1"/>
              <a:t>NDVI</a:t>
            </a:r>
            <a:r>
              <a:rPr lang="en-US" dirty="0"/>
              <a:t> is an important metric to quantify vegetation health and density using NIR and Red bands: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9DE2613-598C-C655-020B-3E9CDE292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89231"/>
              </p:ext>
            </p:extLst>
          </p:nvPr>
        </p:nvGraphicFramePr>
        <p:xfrm>
          <a:off x="877824" y="2808404"/>
          <a:ext cx="6434260" cy="6299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434260">
                  <a:extLst>
                    <a:ext uri="{9D8B030D-6E8A-4147-A177-3AD203B41FA5}">
                      <a16:colId xmlns:a16="http://schemas.microsoft.com/office/drawing/2014/main" val="4139160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= (NIR - Red) / (NIR + Red)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 /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+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pre_fire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 / 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 +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post_fire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]])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143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D600136-1785-05A5-08D4-6C95EB4E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25552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64E70D-B4C3-01C2-F3D9-F90A3F6974A7}"/>
              </a:ext>
            </a:extLst>
          </p:cNvPr>
          <p:cNvSpPr txBox="1"/>
          <p:nvPr/>
        </p:nvSpPr>
        <p:spPr>
          <a:xfrm>
            <a:off x="871108" y="3556314"/>
            <a:ext cx="252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plot analysis: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2F1834A-16C2-C593-8F15-95DD57B09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30061"/>
              </p:ext>
            </p:extLst>
          </p:nvPr>
        </p:nvGraphicFramePr>
        <p:xfrm>
          <a:off x="871109" y="3934488"/>
          <a:ext cx="6365434" cy="21386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365434">
                  <a:extLst>
                    <a:ext uri="{9D8B030D-6E8A-4147-A177-3AD203B41FA5}">
                      <a16:colId xmlns:a16="http://schemas.microsoft.com/office/drawing/2014/main" val="536246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Extract pixel values from the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rasters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values(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Remove NA values from the extracted vectors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[!is.na(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)]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[!is.na(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ndvi_post_vals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)]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# Density plot for </a:t>
                      </a:r>
                      <a:r>
                        <a:rPr lang="en-GB" sz="1100" b="0" i="0" u="none" strike="noStrike" dirty="0" err="1">
                          <a:solidFill>
                            <a:srgbClr val="888888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dev.off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plot(density(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ndvi_pre_vals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), main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"Density Plot of 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b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xlab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 err="1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NDVI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col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"blue"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lwd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GB" sz="1100" b="0" i="0" u="none" strike="noStrike" dirty="0">
                          <a:solidFill>
                            <a:srgbClr val="88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100" b="0" i="0" u="none" strike="noStrike" dirty="0">
                          <a:solidFill>
                            <a:srgbClr val="44444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71985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A53DE05E-AE5C-776A-2C00-5FB59BC4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08" y="3866328"/>
            <a:ext cx="63654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Immagine 9" descr="Immagine che contiene testo, mappa&#10;&#10;Il contenuto generato dall'IA potrebbe non essere corretto.">
            <a:extLst>
              <a:ext uri="{FF2B5EF4-FFF2-40B4-BE49-F238E27FC236}">
                <a16:creationId xmlns:a16="http://schemas.microsoft.com/office/drawing/2014/main" id="{13FFEBD4-0F77-AC5A-46E0-1613F6D2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13" y="779041"/>
            <a:ext cx="3880356" cy="2656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A094E42-6271-EDDB-6AFA-3DFCBCDE6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13" y="3613204"/>
            <a:ext cx="3880356" cy="26565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944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52F40C8E-FD78-4CF7-8092-39043D3B752E}" vid="{33BF5675-3E8A-4287-8CE0-B73EA98EBF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400</TotalTime>
  <Words>1383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Aptos Light</vt:lpstr>
      <vt:lpstr>Arial</vt:lpstr>
      <vt:lpstr>Consolas</vt:lpstr>
      <vt:lpstr>Walbaum Display</vt:lpstr>
      <vt:lpstr>Wingdings</vt:lpstr>
      <vt:lpstr>Tema1</vt:lpstr>
      <vt:lpstr>Segura De La Sierra Fire in 2017: Evaluating forest loss and regrowth</vt:lpstr>
      <vt:lpstr>Project Overview</vt:lpstr>
      <vt:lpstr>Software Requirements</vt:lpstr>
      <vt:lpstr>Image Acquisition</vt:lpstr>
      <vt:lpstr>Image Visualization</vt:lpstr>
      <vt:lpstr>Image Visualization</vt:lpstr>
      <vt:lpstr>Classification – K-means and Visualization</vt:lpstr>
      <vt:lpstr>Classification – Forest Loss Evaluation </vt:lpstr>
      <vt:lpstr>NDVI – Computation</vt:lpstr>
      <vt:lpstr>NDVI – Vegetation Loss Analysis</vt:lpstr>
      <vt:lpstr>NDVI – Vegetation Loss Analysis</vt:lpstr>
      <vt:lpstr>Time Series Analysis – Forest regrowth </vt:lpstr>
      <vt:lpstr>Time Series Analysis – Forest regrowth </vt:lpstr>
      <vt:lpstr>Forest Regrowth</vt:lpstr>
      <vt:lpstr>Conclusions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Santoro - simone.santoro7@studio.unibo.it</dc:creator>
  <cp:lastModifiedBy>Simone Santoro - simone.santoro7@studio.unibo.it</cp:lastModifiedBy>
  <cp:revision>5</cp:revision>
  <dcterms:created xsi:type="dcterms:W3CDTF">2025-02-10T16:19:17Z</dcterms:created>
  <dcterms:modified xsi:type="dcterms:W3CDTF">2025-02-11T15:37:15Z</dcterms:modified>
</cp:coreProperties>
</file>