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6" r:id="rId10"/>
    <p:sldId id="268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0832A043-0DB1-4937-9BB5-F1ACF9E72C63}">
          <p14:sldIdLst>
            <p14:sldId id="256"/>
            <p14:sldId id="257"/>
            <p14:sldId id="258"/>
            <p14:sldId id="259"/>
            <p14:sldId id="264"/>
            <p14:sldId id="260"/>
            <p14:sldId id="265"/>
            <p14:sldId id="261"/>
            <p14:sldId id="266"/>
            <p14:sldId id="268"/>
            <p14:sldId id="269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2" autoAdjust="0"/>
    <p:restoredTop sz="94627"/>
  </p:normalViewPr>
  <p:slideViewPr>
    <p:cSldViewPr snapToGrid="0" snapToObjects="1">
      <p:cViewPr varScale="1">
        <p:scale>
          <a:sx n="68" d="100"/>
          <a:sy n="68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DB41A-387D-A447-99D9-D91B25521AD4}" type="datetimeFigureOut">
              <a:rPr lang="it-IT" smtClean="0"/>
              <a:t>15/12/2019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DCB19-0D5B-0543-BBCA-5E1200DBD1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053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DCB19-0D5B-0543-BBCA-5E1200DBD1A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591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simo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CB19-0D5B-0543-BBCA-5E1200DBD1A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8427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simo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CB19-0D5B-0543-BBCA-5E1200DBD1A8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0671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vitto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CB19-0D5B-0543-BBCA-5E1200DBD1A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0636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vitto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CB19-0D5B-0543-BBCA-5E1200DBD1A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889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Simo</a:t>
            </a:r>
            <a:br>
              <a:rPr lang="it-IT" dirty="0"/>
            </a:br>
            <a:br>
              <a:rPr lang="it-IT" dirty="0"/>
            </a:br>
            <a:r>
              <a:rPr lang="it-IT" dirty="0"/>
              <a:t>S1 </a:t>
            </a:r>
            <a:r>
              <a:rPr lang="it-IT" dirty="0" err="1"/>
              <a:t>controlled</a:t>
            </a:r>
            <a:r>
              <a:rPr lang="it-IT" dirty="0"/>
              <a:t> by the world and </a:t>
            </a:r>
            <a:r>
              <a:rPr lang="it-IT" dirty="0" err="1"/>
              <a:t>observed</a:t>
            </a:r>
            <a:r>
              <a:rPr lang="it-IT" dirty="0"/>
              <a:t> by the machine</a:t>
            </a:r>
            <a:br>
              <a:rPr lang="it-IT" dirty="0"/>
            </a:br>
            <a:r>
              <a:rPr lang="it-IT" dirty="0"/>
              <a:t>S4 and S6 </a:t>
            </a:r>
            <a:r>
              <a:rPr lang="it-IT" dirty="0" err="1"/>
              <a:t>controlled</a:t>
            </a:r>
            <a:r>
              <a:rPr lang="it-IT" dirty="0"/>
              <a:t> by the machine and </a:t>
            </a:r>
            <a:r>
              <a:rPr lang="it-IT" dirty="0" err="1"/>
              <a:t>observed</a:t>
            </a:r>
            <a:r>
              <a:rPr lang="it-IT" dirty="0"/>
              <a:t> by the world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DCB19-0D5B-0543-BBCA-5E1200DBD1A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47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simo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CB19-0D5B-0543-BBCA-5E1200DBD1A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139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nico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CB19-0D5B-0543-BBCA-5E1200DBD1A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0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nico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CB19-0D5B-0543-BBCA-5E1200DBD1A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526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nico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CB19-0D5B-0543-BBCA-5E1200DBD1A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385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vitto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CB19-0D5B-0543-BBCA-5E1200DBD1A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1865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vitto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CB19-0D5B-0543-BBCA-5E1200DBD1A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023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nico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CB19-0D5B-0543-BBCA-5E1200DBD1A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794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72B8-7BDF-E64A-B191-36114970892A}" type="datetime1">
              <a:rPr lang="it-IT" smtClean="0"/>
              <a:t>15/12/2019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SafeStreets Project, authors: Rosetti, Torri,Sartoni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5923-477E-2C4C-859B-939325B7F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04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A3B0-7BA4-EE4D-80EE-7D07E2550571}" type="datetime1">
              <a:rPr lang="it-IT" smtClean="0"/>
              <a:t>15/12/2019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SafeStreets Project, authors: Rosetti, Torri,Sartoni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5923-477E-2C4C-859B-939325B7F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43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AEDA-68B7-4149-86C4-AEF5376F0CC1}" type="datetime1">
              <a:rPr lang="it-IT" smtClean="0"/>
              <a:t>15/12/2019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SafeStreets Project, authors: Rosetti, Torri,Sartoni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5923-477E-2C4C-859B-939325B7F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56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3413-4A5D-FD4C-BA63-E2DDFD12294E}" type="datetime1">
              <a:rPr lang="it-IT" smtClean="0"/>
              <a:t>15/12/2019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SafeStreets Project, authors: Rosetti, Torri,Sartoni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5923-477E-2C4C-859B-939325B7F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04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F385-4F42-4042-84E4-0CEFACAD739D}" type="datetime1">
              <a:rPr lang="it-IT" smtClean="0"/>
              <a:t>15/12/2019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SafeStreets Project, authors: Rosetti, Torri,Sartoni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5923-477E-2C4C-859B-939325B7F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629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B6C9-C34B-874F-A521-6AAAAFE2A8E8}" type="datetime1">
              <a:rPr lang="it-IT" smtClean="0"/>
              <a:t>15/12/2019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SafeStreets Project, authors: Rosetti, Torri,Sartoni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5923-477E-2C4C-859B-939325B7F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4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849B-424E-4F4E-B227-04AC4BACD251}" type="datetime1">
              <a:rPr lang="it-IT" smtClean="0"/>
              <a:t>15/12/2019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SafeStreets Project, authors: Rosetti, Torri,Sartoni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5923-477E-2C4C-859B-939325B7F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66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5F2-6F8F-0548-8FA2-A644669CD92C}" type="datetime1">
              <a:rPr lang="it-IT" smtClean="0"/>
              <a:t>15/12/2019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SafeStreets Project, authors: Rosetti, Torri,Sartoni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5923-477E-2C4C-859B-939325B7F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490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3F72-0A09-924C-8CC9-7313EECB8551}" type="datetime1">
              <a:rPr lang="it-IT" smtClean="0"/>
              <a:t>15/12/2019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SafeStreets Project, authors: Rosetti, Torri,Sartoni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5923-477E-2C4C-859B-939325B7F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907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631F6-3832-D34A-A724-9F82E7CE90B9}" type="datetime1">
              <a:rPr lang="it-IT" smtClean="0"/>
              <a:t>15/12/2019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SafeStreets Project, authors: Rosetti, Torri,Sartoni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5923-477E-2C4C-859B-939325B7F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233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9489-3521-8540-ACCE-7BC1D54898FF}" type="datetime1">
              <a:rPr lang="it-IT" smtClean="0"/>
              <a:t>15/12/2019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SafeStreets Project, authors: Rosetti, Torri,Sartoni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5923-477E-2C4C-859B-939325B7F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36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98A5E-21D5-0E43-B40D-E043BBC14EA7}" type="datetime1">
              <a:rPr lang="it-IT" smtClean="0"/>
              <a:t>15/12/2019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SafeStreets Project, authors: Rosetti, Torri,Sartoni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B5923-477E-2C4C-859B-939325B7F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296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3999" y="37812"/>
            <a:ext cx="9144000" cy="2387600"/>
          </a:xfrm>
        </p:spPr>
        <p:txBody>
          <a:bodyPr/>
          <a:lstStyle/>
          <a:p>
            <a:r>
              <a:rPr lang="it-IT" dirty="0" err="1">
                <a:solidFill>
                  <a:srgbClr val="FF0000"/>
                </a:solidFill>
              </a:rPr>
              <a:t>SafeStreets</a:t>
            </a:r>
            <a:r>
              <a:rPr lang="it-IT" dirty="0">
                <a:solidFill>
                  <a:srgbClr val="FF0000"/>
                </a:solidFill>
              </a:rPr>
              <a:t>: 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dirty="0" err="1">
                <a:solidFill>
                  <a:srgbClr val="FF0000"/>
                </a:solidFill>
              </a:rPr>
              <a:t>Mandatory</a:t>
            </a:r>
            <a:r>
              <a:rPr lang="it-IT" dirty="0">
                <a:solidFill>
                  <a:srgbClr val="FF0000"/>
                </a:solidFill>
              </a:rPr>
              <a:t> SE2 Project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666998" y="2552961"/>
            <a:ext cx="6858000" cy="1506790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/>
              <a:t>Authors</a:t>
            </a:r>
            <a:r>
              <a:rPr lang="it-IT" dirty="0"/>
              <a:t>: </a:t>
            </a:r>
          </a:p>
          <a:p>
            <a:r>
              <a:rPr lang="it-IT" dirty="0"/>
              <a:t>Rosetti Nicola 940435,</a:t>
            </a:r>
          </a:p>
          <a:p>
            <a:r>
              <a:rPr lang="it-IT" dirty="0"/>
              <a:t> Sartoni Simone 945542, </a:t>
            </a:r>
          </a:p>
          <a:p>
            <a:r>
              <a:rPr lang="it-IT" dirty="0"/>
              <a:t>Torri Vittorio 945208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575823" y="5694090"/>
            <a:ext cx="504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A.Y. 2019/2020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797" y="4079688"/>
            <a:ext cx="1614402" cy="16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34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BA2FCB-D79D-4200-955B-9BC7ADE7F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338"/>
            <a:ext cx="4760742" cy="4351338"/>
          </a:xfrm>
        </p:spPr>
        <p:txBody>
          <a:bodyPr/>
          <a:lstStyle/>
          <a:p>
            <a:pPr marL="0" indent="0" algn="ctr">
              <a:buNone/>
            </a:pPr>
            <a:r>
              <a:rPr lang="it-IT" u="sng" dirty="0" err="1"/>
              <a:t>Relational</a:t>
            </a:r>
            <a:r>
              <a:rPr lang="it-IT" u="sng" dirty="0"/>
              <a:t> database</a:t>
            </a:r>
          </a:p>
          <a:p>
            <a:pPr>
              <a:lnSpc>
                <a:spcPct val="150000"/>
              </a:lnSpc>
            </a:pPr>
            <a:r>
              <a:rPr lang="it-IT" dirty="0" err="1"/>
              <a:t>Operational</a:t>
            </a:r>
            <a:r>
              <a:rPr lang="it-IT" dirty="0"/>
              <a:t> database </a:t>
            </a:r>
          </a:p>
          <a:p>
            <a:pPr>
              <a:lnSpc>
                <a:spcPct val="150000"/>
              </a:lnSpc>
            </a:pPr>
            <a:r>
              <a:rPr lang="it-IT" dirty="0"/>
              <a:t>Users, reports, </a:t>
            </a:r>
            <a:r>
              <a:rPr lang="it-IT" dirty="0" err="1"/>
              <a:t>municipalities</a:t>
            </a:r>
            <a:r>
              <a:rPr lang="it-IT" dirty="0"/>
              <a:t>, tickets </a:t>
            </a:r>
            <a:r>
              <a:rPr lang="it-IT" dirty="0" err="1"/>
              <a:t>emitted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SafeStreets</a:t>
            </a:r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E42E7318-08BE-48B8-9A45-2F2CF67F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Databases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B18640F4-1783-4259-99A7-755C9C5472CB}"/>
              </a:ext>
            </a:extLst>
          </p:cNvPr>
          <p:cNvSpPr txBox="1">
            <a:spLocks/>
          </p:cNvSpPr>
          <p:nvPr/>
        </p:nvSpPr>
        <p:spPr>
          <a:xfrm>
            <a:off x="6477000" y="1558338"/>
            <a:ext cx="47607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u="sng" dirty="0"/>
              <a:t>Datawarehouse</a:t>
            </a:r>
          </a:p>
          <a:p>
            <a:pPr>
              <a:lnSpc>
                <a:spcPct val="150000"/>
              </a:lnSpc>
            </a:pPr>
            <a:r>
              <a:rPr lang="it-IT" dirty="0"/>
              <a:t>Support for </a:t>
            </a:r>
            <a:r>
              <a:rPr lang="it-IT" i="1" dirty="0" err="1"/>
              <a:t>Statistics</a:t>
            </a:r>
            <a:r>
              <a:rPr lang="it-IT" i="1" dirty="0"/>
              <a:t> </a:t>
            </a:r>
            <a:r>
              <a:rPr lang="it-IT" dirty="0"/>
              <a:t>and </a:t>
            </a:r>
            <a:r>
              <a:rPr lang="it-IT" i="1" dirty="0" err="1"/>
              <a:t>Suggestions</a:t>
            </a:r>
            <a:r>
              <a:rPr lang="it-IT" dirty="0"/>
              <a:t> </a:t>
            </a:r>
          </a:p>
          <a:p>
            <a:pPr>
              <a:lnSpc>
                <a:spcPct val="150000"/>
              </a:lnSpc>
            </a:pPr>
            <a:r>
              <a:rPr lang="it-IT" dirty="0" err="1"/>
              <a:t>Aggregated</a:t>
            </a:r>
            <a:r>
              <a:rPr lang="it-IT" dirty="0"/>
              <a:t> data </a:t>
            </a:r>
            <a:r>
              <a:rPr lang="it-IT" dirty="0" err="1"/>
              <a:t>about</a:t>
            </a:r>
            <a:r>
              <a:rPr lang="it-IT" dirty="0"/>
              <a:t> tickets, </a:t>
            </a:r>
            <a:r>
              <a:rPr lang="it-IT" dirty="0" err="1"/>
              <a:t>accidents</a:t>
            </a:r>
            <a:r>
              <a:rPr lang="it-IT" dirty="0"/>
              <a:t> and reports coming from the </a:t>
            </a:r>
            <a:r>
              <a:rPr lang="it-IT" dirty="0" err="1"/>
              <a:t>operational</a:t>
            </a:r>
            <a:r>
              <a:rPr lang="it-IT" dirty="0"/>
              <a:t> </a:t>
            </a:r>
            <a:r>
              <a:rPr lang="it-IT" dirty="0" err="1"/>
              <a:t>db</a:t>
            </a:r>
            <a:r>
              <a:rPr lang="it-IT" dirty="0"/>
              <a:t> and from the </a:t>
            </a:r>
            <a:r>
              <a:rPr lang="it-IT" dirty="0" err="1"/>
              <a:t>municipalities</a:t>
            </a:r>
            <a:endParaRPr lang="it-IT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SafeStreets Project, authors: Rosetti, Torri,Sartoni 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5923-477E-2C4C-859B-939325B7FA0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282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ECAE35-E3BE-4B8B-99DC-3165AA14C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Standard API </a:t>
            </a:r>
            <a:r>
              <a:rPr lang="it-IT" dirty="0" err="1"/>
              <a:t>required</a:t>
            </a:r>
            <a:r>
              <a:rPr lang="it-IT" dirty="0"/>
              <a:t> for </a:t>
            </a:r>
            <a:r>
              <a:rPr lang="it-IT" dirty="0" err="1"/>
              <a:t>SafeStreets</a:t>
            </a:r>
            <a:r>
              <a:rPr lang="it-IT" dirty="0"/>
              <a:t>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it-IT" sz="2200" b="1" dirty="0" err="1">
                <a:cs typeface="Courier New" panose="02070309020205020404" pitchFamily="49" charset="0"/>
              </a:rPr>
              <a:t>ticketEmission</a:t>
            </a:r>
            <a:r>
              <a:rPr lang="it-IT" sz="2200" b="1" dirty="0">
                <a:cs typeface="Courier New" panose="02070309020205020404" pitchFamily="49" charset="0"/>
              </a:rPr>
              <a:t> (</a:t>
            </a:r>
            <a:r>
              <a:rPr lang="it-IT" sz="2200" b="1" dirty="0" err="1">
                <a:cs typeface="Courier New" panose="02070309020205020404" pitchFamily="49" charset="0"/>
              </a:rPr>
              <a:t>licensePlate</a:t>
            </a:r>
            <a:r>
              <a:rPr lang="it-IT" sz="2200" b="1" dirty="0">
                <a:cs typeface="Courier New" panose="02070309020205020404" pitchFamily="49" charset="0"/>
              </a:rPr>
              <a:t>, </a:t>
            </a:r>
            <a:r>
              <a:rPr lang="it-IT" sz="2200" b="1" dirty="0" err="1">
                <a:cs typeface="Courier New" panose="02070309020205020404" pitchFamily="49" charset="0"/>
              </a:rPr>
              <a:t>description</a:t>
            </a:r>
            <a:r>
              <a:rPr lang="it-IT" sz="2200" b="1" dirty="0">
                <a:cs typeface="Courier New" panose="02070309020205020404" pitchFamily="49" charset="0"/>
              </a:rPr>
              <a:t>, </a:t>
            </a:r>
            <a:r>
              <a:rPr lang="it-IT" sz="2200" b="1" dirty="0" err="1">
                <a:cs typeface="Courier New" panose="02070309020205020404" pitchFamily="49" charset="0"/>
              </a:rPr>
              <a:t>amount</a:t>
            </a:r>
            <a:r>
              <a:rPr lang="it-IT" sz="2200" b="1" dirty="0">
                <a:cs typeface="Courier New" panose="02070309020205020404" pitchFamily="49" charset="0"/>
              </a:rPr>
              <a:t>, agent) : </a:t>
            </a:r>
            <a:r>
              <a:rPr lang="it-IT" sz="2200" b="1" dirty="0" err="1">
                <a:cs typeface="Courier New" panose="02070309020205020404" pitchFamily="49" charset="0"/>
              </a:rPr>
              <a:t>boolean</a:t>
            </a:r>
            <a:endParaRPr lang="it-IT" sz="2200" b="1" dirty="0"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200" b="1" dirty="0" err="1">
                <a:cs typeface="Courier New" panose="02070309020205020404" pitchFamily="49" charset="0"/>
              </a:rPr>
              <a:t>roadNetworkInformation</a:t>
            </a:r>
            <a:r>
              <a:rPr lang="it-IT" sz="2200" b="1" dirty="0">
                <a:cs typeface="Courier New" panose="02070309020205020404" pitchFamily="49" charset="0"/>
              </a:rPr>
              <a:t>() : List&lt;Street&gt;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200" b="1" dirty="0" err="1">
                <a:cs typeface="Courier New" panose="02070309020205020404" pitchFamily="49" charset="0"/>
              </a:rPr>
              <a:t>statisticsForTickets</a:t>
            </a:r>
            <a:r>
              <a:rPr lang="it-IT" sz="2200" b="1" dirty="0">
                <a:cs typeface="Courier New" panose="02070309020205020404" pitchFamily="49" charset="0"/>
              </a:rPr>
              <a:t>() : List&lt;Ticket&gt;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200" b="1" dirty="0" err="1">
                <a:cs typeface="Courier New" panose="02070309020205020404" pitchFamily="49" charset="0"/>
              </a:rPr>
              <a:t>statisticsForAccidents</a:t>
            </a:r>
            <a:r>
              <a:rPr lang="it-IT" sz="2200" b="1" dirty="0">
                <a:cs typeface="Courier New" panose="02070309020205020404" pitchFamily="49" charset="0"/>
              </a:rPr>
              <a:t>() : List&lt;</a:t>
            </a:r>
            <a:r>
              <a:rPr lang="it-IT" sz="2200" b="1" dirty="0" err="1">
                <a:cs typeface="Courier New" panose="02070309020205020404" pitchFamily="49" charset="0"/>
              </a:rPr>
              <a:t>Accident</a:t>
            </a:r>
            <a:r>
              <a:rPr lang="it-IT" sz="2200" b="1" dirty="0">
                <a:cs typeface="Courier New" panose="02070309020205020404" pitchFamily="49" charset="0"/>
              </a:rPr>
              <a:t>&gt;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200" b="1" dirty="0" err="1">
                <a:cs typeface="Courier New" panose="02070309020205020404" pitchFamily="49" charset="0"/>
              </a:rPr>
              <a:t>identityCardCheck</a:t>
            </a:r>
            <a:r>
              <a:rPr lang="it-IT" sz="2200" b="1" dirty="0">
                <a:cs typeface="Courier New" panose="02070309020205020404" pitchFamily="49" charset="0"/>
              </a:rPr>
              <a:t>(</a:t>
            </a:r>
            <a:r>
              <a:rPr lang="it-IT" sz="2200" b="1" dirty="0" err="1">
                <a:cs typeface="Courier New" panose="02070309020205020404" pitchFamily="49" charset="0"/>
              </a:rPr>
              <a:t>identityCardNumber</a:t>
            </a:r>
            <a:r>
              <a:rPr lang="it-IT" sz="2200" b="1" dirty="0">
                <a:cs typeface="Courier New" panose="02070309020205020404" pitchFamily="49" charset="0"/>
              </a:rPr>
              <a:t>) : User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200" b="1" dirty="0" err="1">
                <a:cs typeface="Courier New" panose="02070309020205020404" pitchFamily="49" charset="0"/>
              </a:rPr>
              <a:t>agentIdentityCheck</a:t>
            </a:r>
            <a:r>
              <a:rPr lang="it-IT" sz="2200" b="1" dirty="0">
                <a:cs typeface="Courier New" panose="02070309020205020404" pitchFamily="49" charset="0"/>
              </a:rPr>
              <a:t>(badge) : Agent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B9A9BB26-F4D5-4DFD-87BA-B13FA193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MunicipalityAPI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SafeStreets Project, authors: Rosetti, Torri,Sartoni </a:t>
            </a:r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5923-477E-2C4C-859B-939325B7FA08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2465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5965D7E5-B5B1-4743-9AD8-C91180CCC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9988" y="679149"/>
            <a:ext cx="8384344" cy="6118938"/>
          </a:xfr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BE568F4F-B23C-4244-9AAD-003BC33E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16329" y="97840"/>
            <a:ext cx="10515600" cy="675884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Use case: </a:t>
            </a:r>
            <a:r>
              <a:rPr lang="en-US" dirty="0">
                <a:solidFill>
                  <a:srgbClr val="FF0000"/>
                </a:solidFill>
              </a:rPr>
              <a:t>citizen send a report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SafeStreets Project, authors: Rosetti, Torri,Sartoni 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5923-477E-2C4C-859B-939325B7FA0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1493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813EA7-A97F-4A19-B067-99F802ACA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b="1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guided</a:t>
            </a:r>
            <a:r>
              <a:rPr lang="it-IT" dirty="0"/>
              <a:t> by the </a:t>
            </a:r>
            <a:r>
              <a:rPr lang="it-IT" dirty="0" err="1"/>
              <a:t>importance</a:t>
            </a:r>
            <a:r>
              <a:rPr lang="it-IT" dirty="0"/>
              <a:t> for the users of the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, </a:t>
            </a:r>
            <a:r>
              <a:rPr lang="it-IT" dirty="0" err="1"/>
              <a:t>parallelized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possible</a:t>
            </a:r>
            <a:endParaRPr lang="it-IT" dirty="0"/>
          </a:p>
          <a:p>
            <a:pPr>
              <a:lnSpc>
                <a:spcPct val="110000"/>
              </a:lnSpc>
            </a:pPr>
            <a:r>
              <a:rPr lang="it-IT" b="1" dirty="0"/>
              <a:t>Unit </a:t>
            </a:r>
            <a:r>
              <a:rPr lang="it-IT" b="1" dirty="0" err="1"/>
              <a:t>tests</a:t>
            </a:r>
            <a:r>
              <a:rPr lang="it-IT" b="1" dirty="0"/>
              <a:t> </a:t>
            </a:r>
            <a:r>
              <a:rPr lang="it-IT" dirty="0"/>
              <a:t>with </a:t>
            </a:r>
            <a:r>
              <a:rPr lang="it-IT" dirty="0" err="1"/>
              <a:t>stubs</a:t>
            </a:r>
            <a:r>
              <a:rPr lang="it-IT" dirty="0"/>
              <a:t> and drivers: white box </a:t>
            </a:r>
            <a:r>
              <a:rPr lang="it-IT" dirty="0" err="1"/>
              <a:t>tests</a:t>
            </a:r>
            <a:r>
              <a:rPr lang="it-IT" dirty="0"/>
              <a:t> with good code coverage</a:t>
            </a:r>
          </a:p>
          <a:p>
            <a:pPr>
              <a:lnSpc>
                <a:spcPct val="150000"/>
              </a:lnSpc>
            </a:pPr>
            <a:r>
              <a:rPr lang="it-IT" b="1" dirty="0"/>
              <a:t>Integration</a:t>
            </a:r>
            <a:r>
              <a:rPr lang="it-IT" dirty="0"/>
              <a:t>: </a:t>
            </a:r>
            <a:r>
              <a:rPr lang="it-IT" dirty="0" err="1"/>
              <a:t>thread-based</a:t>
            </a:r>
            <a:r>
              <a:rPr lang="it-IT" dirty="0"/>
              <a:t>, bottom up, </a:t>
            </a:r>
            <a:r>
              <a:rPr lang="it-IT" dirty="0" err="1"/>
              <a:t>black</a:t>
            </a:r>
            <a:r>
              <a:rPr lang="it-IT" dirty="0"/>
              <a:t> box</a:t>
            </a:r>
          </a:p>
          <a:p>
            <a:pPr>
              <a:lnSpc>
                <a:spcPct val="100000"/>
              </a:lnSpc>
            </a:pPr>
            <a:r>
              <a:rPr lang="it-IT" b="1" dirty="0"/>
              <a:t>System test</a:t>
            </a:r>
            <a:r>
              <a:rPr lang="it-IT" dirty="0"/>
              <a:t>: alpha test and beta test with </a:t>
            </a:r>
            <a:r>
              <a:rPr lang="it-IT" dirty="0" err="1"/>
              <a:t>real</a:t>
            </a:r>
            <a:r>
              <a:rPr lang="it-IT" dirty="0"/>
              <a:t> users, performance </a:t>
            </a:r>
            <a:r>
              <a:rPr lang="it-IT" dirty="0" err="1"/>
              <a:t>tests</a:t>
            </a:r>
            <a:endParaRPr lang="it-IT" b="1" dirty="0"/>
          </a:p>
          <a:p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6E7D106B-2375-46E3-AAC6-549DBE8D0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Implementation and testing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SafeStreets Project, authors: Rosetti, Torri,Sartoni </a:t>
            </a:r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5923-477E-2C4C-859B-939325B7FA0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637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Scope and </a:t>
            </a:r>
            <a:r>
              <a:rPr lang="it-IT" dirty="0" err="1">
                <a:solidFill>
                  <a:srgbClr val="FF0000"/>
                </a:solidFill>
              </a:rPr>
              <a:t>boundaries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World </a:t>
            </a:r>
            <a:r>
              <a:rPr lang="it-IT" dirty="0" err="1"/>
              <a:t>phenomena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W1: A car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illegally</a:t>
            </a:r>
            <a:r>
              <a:rPr lang="it-IT" dirty="0"/>
              <a:t> </a:t>
            </a:r>
            <a:r>
              <a:rPr lang="it-IT" dirty="0" err="1"/>
              <a:t>parked</a:t>
            </a:r>
            <a:r>
              <a:rPr lang="it-IT" dirty="0"/>
              <a:t>;</a:t>
            </a:r>
          </a:p>
          <a:p>
            <a:pPr lvl="1"/>
            <a:r>
              <a:rPr lang="it-IT" dirty="0"/>
              <a:t>W2: An </a:t>
            </a:r>
            <a:r>
              <a:rPr lang="it-IT" dirty="0" err="1"/>
              <a:t>accident</a:t>
            </a:r>
            <a:r>
              <a:rPr lang="it-IT" dirty="0"/>
              <a:t> </a:t>
            </a:r>
            <a:r>
              <a:rPr lang="it-IT" dirty="0" err="1"/>
              <a:t>occurs</a:t>
            </a:r>
            <a:r>
              <a:rPr lang="it-IT" dirty="0"/>
              <a:t>;</a:t>
            </a:r>
          </a:p>
          <a:p>
            <a:pPr lvl="1"/>
            <a:r>
              <a:rPr lang="it-IT" dirty="0"/>
              <a:t>W3: An </a:t>
            </a:r>
            <a:r>
              <a:rPr lang="it-IT" dirty="0" err="1"/>
              <a:t>intervention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 to </a:t>
            </a:r>
            <a:r>
              <a:rPr lang="it-IT" dirty="0" err="1"/>
              <a:t>make</a:t>
            </a:r>
            <a:r>
              <a:rPr lang="it-IT" dirty="0"/>
              <a:t> the </a:t>
            </a:r>
            <a:r>
              <a:rPr lang="it-IT" dirty="0" err="1"/>
              <a:t>roads</a:t>
            </a:r>
            <a:r>
              <a:rPr lang="it-IT" dirty="0"/>
              <a:t> </a:t>
            </a:r>
            <a:r>
              <a:rPr lang="it-IT" dirty="0" err="1"/>
              <a:t>safer</a:t>
            </a:r>
            <a:r>
              <a:rPr lang="it-IT" dirty="0"/>
              <a:t>.</a:t>
            </a:r>
          </a:p>
          <a:p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phenomena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S1: A </a:t>
            </a:r>
            <a:r>
              <a:rPr lang="it-IT" dirty="0" err="1"/>
              <a:t>violation</a:t>
            </a:r>
            <a:r>
              <a:rPr lang="it-IT" dirty="0"/>
              <a:t> report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 by a </a:t>
            </a:r>
            <a:r>
              <a:rPr lang="it-IT" dirty="0" err="1"/>
              <a:t>user</a:t>
            </a:r>
            <a:r>
              <a:rPr lang="it-IT" dirty="0"/>
              <a:t>;</a:t>
            </a:r>
          </a:p>
          <a:p>
            <a:pPr lvl="1"/>
            <a:r>
              <a:rPr lang="it-IT" dirty="0"/>
              <a:t>S4: A </a:t>
            </a:r>
            <a:r>
              <a:rPr lang="it-IT" dirty="0" err="1"/>
              <a:t>traﬃc</a:t>
            </a:r>
            <a:r>
              <a:rPr lang="it-IT" dirty="0"/>
              <a:t> ticket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emitted</a:t>
            </a:r>
            <a:r>
              <a:rPr lang="it-IT" dirty="0"/>
              <a:t> by an agent, </a:t>
            </a:r>
            <a:r>
              <a:rPr lang="it-IT" dirty="0" err="1"/>
              <a:t>exploiting</a:t>
            </a:r>
            <a:r>
              <a:rPr lang="it-IT" dirty="0"/>
              <a:t> the </a:t>
            </a:r>
            <a:r>
              <a:rPr lang="it-IT" dirty="0" err="1"/>
              <a:t>municipality</a:t>
            </a:r>
            <a:r>
              <a:rPr lang="it-IT" dirty="0"/>
              <a:t> </a:t>
            </a:r>
            <a:r>
              <a:rPr lang="it-IT" dirty="0" err="1"/>
              <a:t>system</a:t>
            </a:r>
            <a:r>
              <a:rPr lang="it-IT" dirty="0"/>
              <a:t>, </a:t>
            </a:r>
            <a:r>
              <a:rPr lang="it-IT" dirty="0" err="1"/>
              <a:t>after</a:t>
            </a:r>
            <a:r>
              <a:rPr lang="it-IT" dirty="0"/>
              <a:t> a report </a:t>
            </a:r>
            <a:r>
              <a:rPr lang="it-IT" dirty="0" err="1"/>
              <a:t>analysis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S6: A </a:t>
            </a:r>
            <a:r>
              <a:rPr lang="it-IT" dirty="0" err="1"/>
              <a:t>suggestion</a:t>
            </a:r>
            <a:r>
              <a:rPr lang="it-IT" dirty="0"/>
              <a:t> for a </a:t>
            </a:r>
            <a:r>
              <a:rPr lang="it-IT" dirty="0" err="1"/>
              <a:t>safety</a:t>
            </a:r>
            <a:r>
              <a:rPr lang="it-IT" dirty="0"/>
              <a:t> </a:t>
            </a:r>
            <a:r>
              <a:rPr lang="it-IT" dirty="0" err="1"/>
              <a:t>improvement</a:t>
            </a:r>
            <a:r>
              <a:rPr lang="it-IT" dirty="0"/>
              <a:t> on </a:t>
            </a:r>
            <a:r>
              <a:rPr lang="it-IT" dirty="0" err="1"/>
              <a:t>streets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made </a:t>
            </a:r>
            <a:r>
              <a:rPr lang="it-IT" dirty="0" err="1"/>
              <a:t>available</a:t>
            </a:r>
            <a:r>
              <a:rPr lang="it-IT" dirty="0"/>
              <a:t>.</a:t>
            </a:r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SafeStreets Project, authors: Rosetti, Torri,Sartoni </a:t>
            </a:r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5923-477E-2C4C-859B-939325B7FA0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788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Domain </a:t>
            </a:r>
            <a:r>
              <a:rPr lang="it-IT" dirty="0" err="1">
                <a:solidFill>
                  <a:srgbClr val="FF0000"/>
                </a:solidFill>
              </a:rPr>
              <a:t>assumptions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770194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it-IT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it-IT" dirty="0"/>
              <a:t>Domain </a:t>
            </a:r>
            <a:r>
              <a:rPr lang="it-IT" dirty="0" err="1"/>
              <a:t>assumptions</a:t>
            </a:r>
            <a:r>
              <a:rPr lang="it-IT" dirty="0"/>
              <a:t> to </a:t>
            </a:r>
            <a:r>
              <a:rPr lang="it-IT" dirty="0" err="1"/>
              <a:t>underline</a:t>
            </a:r>
            <a:r>
              <a:rPr lang="it-IT" dirty="0"/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it-IT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/>
              <a:t>D3: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municipality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exploits the </a:t>
            </a:r>
            <a:r>
              <a:rPr lang="it-IT" dirty="0" err="1"/>
              <a:t>SafeStreets</a:t>
            </a:r>
            <a:r>
              <a:rPr lang="it-IT" dirty="0"/>
              <a:t> services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deﬁned</a:t>
            </a:r>
            <a:r>
              <a:rPr lang="it-IT" dirty="0"/>
              <a:t> some </a:t>
            </a:r>
            <a:r>
              <a:rPr lang="it-IT" b="1" dirty="0" err="1"/>
              <a:t>areas</a:t>
            </a:r>
            <a:r>
              <a:rPr lang="it-IT" dirty="0"/>
              <a:t> in </a:t>
            </a:r>
            <a:r>
              <a:rPr lang="it-IT" dirty="0" err="1"/>
              <a:t>which</a:t>
            </a:r>
            <a:r>
              <a:rPr lang="it-IT" dirty="0"/>
              <a:t> the city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divided</a:t>
            </a:r>
            <a:r>
              <a:rPr lang="it-IT" dirty="0"/>
              <a:t>, </a:t>
            </a:r>
            <a:r>
              <a:rPr lang="it-IT" dirty="0" err="1"/>
              <a:t>eventually</a:t>
            </a:r>
            <a:r>
              <a:rPr lang="it-IT" dirty="0"/>
              <a:t> </a:t>
            </a:r>
            <a:r>
              <a:rPr lang="it-IT" dirty="0" err="1"/>
              <a:t>overlapped</a:t>
            </a:r>
            <a:r>
              <a:rPr lang="it-IT" dirty="0"/>
              <a:t>, and </a:t>
            </a:r>
            <a:r>
              <a:rPr lang="it-IT" dirty="0" err="1"/>
              <a:t>every</a:t>
            </a:r>
            <a:r>
              <a:rPr lang="it-IT" dirty="0"/>
              <a:t> street of the city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in one area (in the </a:t>
            </a:r>
            <a:r>
              <a:rPr lang="it-IT" dirty="0" err="1"/>
              <a:t>worst</a:t>
            </a:r>
            <a:r>
              <a:rPr lang="it-IT" dirty="0"/>
              <a:t> case the </a:t>
            </a:r>
            <a:r>
              <a:rPr lang="it-IT" dirty="0" err="1"/>
              <a:t>entire</a:t>
            </a:r>
            <a:r>
              <a:rPr lang="it-IT" dirty="0"/>
              <a:t> city </a:t>
            </a:r>
            <a:r>
              <a:rPr lang="it-IT" dirty="0" err="1"/>
              <a:t>is</a:t>
            </a:r>
            <a:r>
              <a:rPr lang="it-IT" dirty="0"/>
              <a:t> a single area).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t-IT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/>
              <a:t>D8: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municipality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dirty="0" err="1"/>
              <a:t>SafeStreets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b="1" dirty="0"/>
              <a:t>Agent</a:t>
            </a:r>
            <a:r>
              <a:rPr lang="it-IT" dirty="0"/>
              <a:t> and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b="1" dirty="0"/>
              <a:t>Supervisor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are in </a:t>
            </a:r>
            <a:r>
              <a:rPr lang="it-IT" dirty="0" err="1"/>
              <a:t>charge</a:t>
            </a:r>
            <a:r>
              <a:rPr lang="it-IT" dirty="0"/>
              <a:t> for </a:t>
            </a:r>
            <a:r>
              <a:rPr lang="it-IT" dirty="0" err="1"/>
              <a:t>managing</a:t>
            </a:r>
            <a:r>
              <a:rPr lang="it-IT" dirty="0"/>
              <a:t> </a:t>
            </a:r>
            <a:r>
              <a:rPr lang="it-IT" dirty="0" err="1"/>
              <a:t>SafeStreets</a:t>
            </a:r>
            <a:r>
              <a:rPr lang="it-IT" dirty="0"/>
              <a:t> </a:t>
            </a:r>
            <a:r>
              <a:rPr lang="it-IT" dirty="0" err="1"/>
              <a:t>services</a:t>
            </a:r>
            <a:r>
              <a:rPr lang="it-IT" dirty="0"/>
              <a:t>.</a:t>
            </a:r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SafeStreets Project, authors: Rosetti, Torri,Sartoni </a:t>
            </a:r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5923-477E-2C4C-859B-939325B7FA0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9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>
                <a:solidFill>
                  <a:srgbClr val="FF0000"/>
                </a:solidFill>
              </a:rPr>
              <a:t>Meaningful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Requirements</a:t>
            </a:r>
            <a:r>
              <a:rPr lang="it-IT" dirty="0">
                <a:solidFill>
                  <a:srgbClr val="FF0000"/>
                </a:solidFill>
              </a:rPr>
              <a:t>(1/4)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1"/>
          </a:xfrm>
        </p:spPr>
        <p:txBody>
          <a:bodyPr>
            <a:normAutofit/>
          </a:bodyPr>
          <a:lstStyle/>
          <a:p>
            <a:endParaRPr lang="it-IT" dirty="0"/>
          </a:p>
          <a:p>
            <a:endParaRPr lang="it-IT" dirty="0"/>
          </a:p>
          <a:p>
            <a:r>
              <a:rPr lang="it-IT" dirty="0"/>
              <a:t>G1: People must be </a:t>
            </a:r>
            <a:r>
              <a:rPr lang="it-IT" dirty="0" err="1"/>
              <a:t>allowed</a:t>
            </a:r>
            <a:r>
              <a:rPr lang="it-IT" dirty="0"/>
              <a:t> to report parking </a:t>
            </a:r>
            <a:r>
              <a:rPr lang="it-IT" dirty="0" err="1"/>
              <a:t>violations</a:t>
            </a:r>
            <a:r>
              <a:rPr lang="it-IT" dirty="0"/>
              <a:t> (</a:t>
            </a:r>
            <a:r>
              <a:rPr lang="it-IT" dirty="0" err="1"/>
              <a:t>missing</a:t>
            </a:r>
            <a:r>
              <a:rPr lang="it-IT" dirty="0"/>
              <a:t> parking disk,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paid</a:t>
            </a:r>
            <a:r>
              <a:rPr lang="it-IT" dirty="0"/>
              <a:t> parking </a:t>
            </a:r>
            <a:r>
              <a:rPr lang="it-IT" dirty="0" err="1"/>
              <a:t>meter</a:t>
            </a:r>
            <a:r>
              <a:rPr lang="it-IT" dirty="0"/>
              <a:t>, </a:t>
            </a:r>
            <a:r>
              <a:rPr lang="it-IT" dirty="0" err="1"/>
              <a:t>illegally</a:t>
            </a:r>
            <a:r>
              <a:rPr lang="it-IT" dirty="0"/>
              <a:t> </a:t>
            </a:r>
            <a:r>
              <a:rPr lang="it-IT" dirty="0" err="1"/>
              <a:t>parked</a:t>
            </a:r>
            <a:r>
              <a:rPr lang="it-IT" dirty="0"/>
              <a:t> </a:t>
            </a:r>
            <a:r>
              <a:rPr lang="it-IT" dirty="0" err="1"/>
              <a:t>vehicles</a:t>
            </a:r>
            <a:r>
              <a:rPr lang="it-IT" dirty="0"/>
              <a:t>).</a:t>
            </a:r>
          </a:p>
          <a:p>
            <a:pPr lvl="1"/>
            <a:r>
              <a:rPr lang="it-IT" sz="2600" dirty="0"/>
              <a:t>R5: The </a:t>
            </a:r>
            <a:r>
              <a:rPr lang="it-IT" sz="2600" dirty="0" err="1"/>
              <a:t>system</a:t>
            </a:r>
            <a:r>
              <a:rPr lang="it-IT" sz="2600" dirty="0"/>
              <a:t> must </a:t>
            </a:r>
            <a:r>
              <a:rPr lang="it-IT" sz="2600" dirty="0" err="1"/>
              <a:t>let</a:t>
            </a:r>
            <a:r>
              <a:rPr lang="it-IT" sz="2600" dirty="0"/>
              <a:t> the </a:t>
            </a:r>
            <a:r>
              <a:rPr lang="it-IT" sz="2600" dirty="0" err="1"/>
              <a:t>user</a:t>
            </a:r>
            <a:r>
              <a:rPr lang="it-IT" sz="2600" dirty="0"/>
              <a:t> </a:t>
            </a:r>
            <a:r>
              <a:rPr lang="it-IT" sz="2600" dirty="0" err="1"/>
              <a:t>select</a:t>
            </a:r>
            <a:r>
              <a:rPr lang="it-IT" sz="2600" dirty="0"/>
              <a:t> the </a:t>
            </a:r>
            <a:r>
              <a:rPr lang="it-IT" sz="2600" dirty="0" err="1"/>
              <a:t>type</a:t>
            </a:r>
            <a:r>
              <a:rPr lang="it-IT" sz="2600" dirty="0"/>
              <a:t> of </a:t>
            </a:r>
            <a:r>
              <a:rPr lang="it-IT" sz="2600" dirty="0" err="1"/>
              <a:t>violation</a:t>
            </a:r>
            <a:r>
              <a:rPr lang="it-IT" sz="2600" dirty="0"/>
              <a:t> </a:t>
            </a:r>
            <a:r>
              <a:rPr lang="it-IT" sz="2600" dirty="0" err="1"/>
              <a:t>detected</a:t>
            </a:r>
            <a:r>
              <a:rPr lang="it-IT" sz="2600" dirty="0"/>
              <a:t>.</a:t>
            </a:r>
          </a:p>
          <a:p>
            <a:pPr lvl="1"/>
            <a:r>
              <a:rPr lang="it-IT" sz="2600" dirty="0"/>
              <a:t>R7: </a:t>
            </a:r>
            <a:r>
              <a:rPr lang="it-IT" sz="2600" dirty="0" err="1"/>
              <a:t>While</a:t>
            </a:r>
            <a:r>
              <a:rPr lang="it-IT" sz="2600" dirty="0"/>
              <a:t> reporting the </a:t>
            </a:r>
            <a:r>
              <a:rPr lang="it-IT" sz="2600" dirty="0" err="1"/>
              <a:t>violation</a:t>
            </a:r>
            <a:r>
              <a:rPr lang="it-IT" sz="2600" dirty="0"/>
              <a:t>, the </a:t>
            </a:r>
            <a:r>
              <a:rPr lang="it-IT" sz="2600" dirty="0" err="1"/>
              <a:t>system</a:t>
            </a:r>
            <a:r>
              <a:rPr lang="it-IT" sz="2600" dirty="0"/>
              <a:t> must </a:t>
            </a:r>
            <a:r>
              <a:rPr lang="it-IT" sz="2600" dirty="0" err="1"/>
              <a:t>allow</a:t>
            </a:r>
            <a:r>
              <a:rPr lang="it-IT" sz="2600" dirty="0"/>
              <a:t> </a:t>
            </a:r>
            <a:r>
              <a:rPr lang="it-IT" sz="2600" dirty="0" err="1"/>
              <a:t>users</a:t>
            </a:r>
            <a:r>
              <a:rPr lang="it-IT" sz="2600" dirty="0"/>
              <a:t> to take </a:t>
            </a:r>
            <a:r>
              <a:rPr lang="it-IT" sz="2600" dirty="0" err="1"/>
              <a:t>one</a:t>
            </a:r>
            <a:r>
              <a:rPr lang="it-IT" sz="2600" dirty="0"/>
              <a:t> or more </a:t>
            </a:r>
            <a:r>
              <a:rPr lang="it-IT" sz="2600" dirty="0" err="1"/>
              <a:t>pictures</a:t>
            </a:r>
            <a:r>
              <a:rPr lang="it-IT" sz="2600" dirty="0"/>
              <a:t> of the </a:t>
            </a:r>
            <a:r>
              <a:rPr lang="it-IT" sz="2600" dirty="0" err="1"/>
              <a:t>potential</a:t>
            </a:r>
            <a:r>
              <a:rPr lang="it-IT" sz="2600" dirty="0"/>
              <a:t> </a:t>
            </a:r>
            <a:r>
              <a:rPr lang="it-IT" sz="2600" dirty="0" err="1"/>
              <a:t>violation</a:t>
            </a:r>
            <a:r>
              <a:rPr lang="it-IT" sz="2600" dirty="0"/>
              <a:t>.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4" y="1243461"/>
            <a:ext cx="2612571" cy="4942947"/>
          </a:xfrm>
          <a:prstGeom prst="rect">
            <a:avLst/>
          </a:prstGeom>
        </p:spPr>
      </p:pic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SafeStreets Project, authors: Rosetti, Torri,Sartoni 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5923-477E-2C4C-859B-939325B7FA0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225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>
                <a:solidFill>
                  <a:srgbClr val="FF0000"/>
                </a:solidFill>
              </a:rPr>
              <a:t>Meaningful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requirements</a:t>
            </a:r>
            <a:r>
              <a:rPr lang="it-IT" dirty="0">
                <a:solidFill>
                  <a:srgbClr val="FF0000"/>
                </a:solidFill>
              </a:rPr>
              <a:t>(2/4)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G2:Municipality agents must be </a:t>
            </a:r>
            <a:r>
              <a:rPr lang="it-IT" dirty="0" err="1"/>
              <a:t>notiﬁed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reports of </a:t>
            </a:r>
            <a:r>
              <a:rPr lang="it-IT" dirty="0" err="1"/>
              <a:t>potential</a:t>
            </a:r>
            <a:r>
              <a:rPr lang="it-IT" dirty="0"/>
              <a:t> </a:t>
            </a:r>
            <a:r>
              <a:rPr lang="it-IT" dirty="0" err="1"/>
              <a:t>violations</a:t>
            </a:r>
            <a:r>
              <a:rPr lang="it-IT" dirty="0"/>
              <a:t> in </a:t>
            </a:r>
            <a:r>
              <a:rPr lang="it-IT" dirty="0" err="1"/>
              <a:t>their</a:t>
            </a:r>
            <a:r>
              <a:rPr lang="it-IT" dirty="0"/>
              <a:t> area of </a:t>
            </a:r>
            <a:r>
              <a:rPr lang="it-IT" dirty="0" err="1"/>
              <a:t>interest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can be </a:t>
            </a:r>
            <a:r>
              <a:rPr lang="it-IT" dirty="0" err="1"/>
              <a:t>possibly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generate </a:t>
            </a:r>
            <a:r>
              <a:rPr lang="it-IT" dirty="0" err="1"/>
              <a:t>traﬃc</a:t>
            </a:r>
            <a:r>
              <a:rPr lang="it-IT" dirty="0"/>
              <a:t> </a:t>
            </a:r>
            <a:r>
              <a:rPr lang="it-IT" dirty="0" err="1"/>
              <a:t>tickets</a:t>
            </a:r>
            <a:r>
              <a:rPr lang="it-IT" dirty="0"/>
              <a:t>.</a:t>
            </a:r>
          </a:p>
          <a:p>
            <a:pPr lvl="1"/>
            <a:r>
              <a:rPr lang="it-IT" sz="2600" dirty="0"/>
              <a:t>R13: The </a:t>
            </a:r>
            <a:r>
              <a:rPr lang="it-IT" sz="2600" dirty="0" err="1"/>
              <a:t>system</a:t>
            </a:r>
            <a:r>
              <a:rPr lang="it-IT" sz="2600" dirty="0"/>
              <a:t> must </a:t>
            </a:r>
            <a:r>
              <a:rPr lang="it-IT" sz="2600" dirty="0" err="1"/>
              <a:t>check</a:t>
            </a:r>
            <a:r>
              <a:rPr lang="it-IT" sz="2600" dirty="0"/>
              <a:t> reports to </a:t>
            </a:r>
            <a:r>
              <a:rPr lang="it-IT" sz="2600" dirty="0" err="1"/>
              <a:t>try</a:t>
            </a:r>
            <a:r>
              <a:rPr lang="it-IT" sz="2600" dirty="0"/>
              <a:t> to </a:t>
            </a:r>
            <a:r>
              <a:rPr lang="it-IT" sz="2600" dirty="0" err="1"/>
              <a:t>ﬁnd</a:t>
            </a:r>
            <a:r>
              <a:rPr lang="it-IT" sz="2600" dirty="0"/>
              <a:t> </a:t>
            </a:r>
            <a:r>
              <a:rPr lang="it-IT" sz="2600" dirty="0" err="1"/>
              <a:t>if</a:t>
            </a:r>
            <a:r>
              <a:rPr lang="it-IT" sz="2600" dirty="0"/>
              <a:t> the </a:t>
            </a:r>
            <a:r>
              <a:rPr lang="it-IT" sz="2600" dirty="0" err="1"/>
              <a:t>pictures</a:t>
            </a:r>
            <a:r>
              <a:rPr lang="it-IT" sz="2600" dirty="0"/>
              <a:t> of the </a:t>
            </a:r>
            <a:r>
              <a:rPr lang="it-IT" sz="2600" dirty="0" err="1"/>
              <a:t>violations</a:t>
            </a:r>
            <a:r>
              <a:rPr lang="it-IT" sz="2600" dirty="0"/>
              <a:t> </a:t>
            </a:r>
            <a:r>
              <a:rPr lang="it-IT" sz="2600" dirty="0" err="1"/>
              <a:t>have</a:t>
            </a:r>
            <a:r>
              <a:rPr lang="it-IT" sz="2600" dirty="0"/>
              <a:t> </a:t>
            </a:r>
            <a:r>
              <a:rPr lang="it-IT" sz="2600" dirty="0" err="1"/>
              <a:t>been</a:t>
            </a:r>
            <a:r>
              <a:rPr lang="it-IT" sz="2600" dirty="0"/>
              <a:t> </a:t>
            </a:r>
            <a:r>
              <a:rPr lang="it-IT" sz="2600" dirty="0" err="1"/>
              <a:t>modiﬁed</a:t>
            </a:r>
            <a:r>
              <a:rPr lang="it-IT" sz="2600" dirty="0"/>
              <a:t>.</a:t>
            </a:r>
          </a:p>
          <a:p>
            <a:pPr lvl="1"/>
            <a:r>
              <a:rPr lang="it-IT" sz="2600" dirty="0"/>
              <a:t>R20: The </a:t>
            </a:r>
            <a:r>
              <a:rPr lang="it-IT" sz="2600" dirty="0" err="1"/>
              <a:t>system</a:t>
            </a:r>
            <a:r>
              <a:rPr lang="it-IT" sz="2600" dirty="0"/>
              <a:t> must </a:t>
            </a:r>
            <a:r>
              <a:rPr lang="it-IT" sz="2600" dirty="0" err="1"/>
              <a:t>allow</a:t>
            </a:r>
            <a:r>
              <a:rPr lang="it-IT" sz="2600" dirty="0"/>
              <a:t> an agent to </a:t>
            </a:r>
            <a:r>
              <a:rPr lang="it-IT" sz="2600" dirty="0" err="1"/>
              <a:t>see</a:t>
            </a:r>
            <a:r>
              <a:rPr lang="it-IT" sz="2600" dirty="0"/>
              <a:t> the reports for </a:t>
            </a:r>
            <a:r>
              <a:rPr lang="it-IT" sz="2600" dirty="0" err="1"/>
              <a:t>its</a:t>
            </a:r>
            <a:r>
              <a:rPr lang="it-IT" sz="2600" dirty="0"/>
              <a:t> </a:t>
            </a:r>
            <a:r>
              <a:rPr lang="it-IT" sz="2600" dirty="0" err="1"/>
              <a:t>municipality</a:t>
            </a:r>
            <a:r>
              <a:rPr lang="it-IT" sz="2600" dirty="0"/>
              <a:t>, </a:t>
            </a:r>
            <a:r>
              <a:rPr lang="it-IT" sz="2600" dirty="0" err="1"/>
              <a:t>checking</a:t>
            </a:r>
            <a:r>
              <a:rPr lang="it-IT" sz="2600" dirty="0"/>
              <a:t> </a:t>
            </a:r>
            <a:r>
              <a:rPr lang="it-IT" sz="2600" dirty="0" err="1"/>
              <a:t>them</a:t>
            </a:r>
            <a:r>
              <a:rPr lang="it-IT" sz="2600" dirty="0"/>
              <a:t> in </a:t>
            </a:r>
            <a:r>
              <a:rPr lang="it-IT" sz="2600" dirty="0" err="1"/>
              <a:t>order</a:t>
            </a:r>
            <a:r>
              <a:rPr lang="it-IT" sz="2600" dirty="0"/>
              <a:t> of </a:t>
            </a:r>
            <a:r>
              <a:rPr lang="it-IT" sz="2600" dirty="0" err="1"/>
              <a:t>arrival</a:t>
            </a:r>
            <a:r>
              <a:rPr lang="it-IT" sz="2600" dirty="0"/>
              <a:t>.</a:t>
            </a:r>
          </a:p>
          <a:p>
            <a:pPr lvl="1"/>
            <a:r>
              <a:rPr lang="it-IT" sz="2600" dirty="0"/>
              <a:t>R21: The </a:t>
            </a:r>
            <a:r>
              <a:rPr lang="it-IT" sz="2600" dirty="0" err="1"/>
              <a:t>system</a:t>
            </a:r>
            <a:r>
              <a:rPr lang="it-IT" sz="2600" dirty="0"/>
              <a:t> must </a:t>
            </a:r>
            <a:r>
              <a:rPr lang="it-IT" sz="2600" dirty="0" err="1"/>
              <a:t>allow</a:t>
            </a:r>
            <a:r>
              <a:rPr lang="it-IT" sz="2600" dirty="0"/>
              <a:t> an agent to </a:t>
            </a:r>
            <a:r>
              <a:rPr lang="it-IT" sz="2600" dirty="0" err="1"/>
              <a:t>issue</a:t>
            </a:r>
            <a:r>
              <a:rPr lang="it-IT" sz="2600" dirty="0"/>
              <a:t> a </a:t>
            </a:r>
            <a:r>
              <a:rPr lang="it-IT" sz="2600" dirty="0" err="1"/>
              <a:t>traﬃc</a:t>
            </a:r>
            <a:r>
              <a:rPr lang="it-IT" sz="2600" dirty="0"/>
              <a:t> ticket to a </a:t>
            </a:r>
            <a:r>
              <a:rPr lang="it-IT" sz="2600" dirty="0" err="1"/>
              <a:t>certain</a:t>
            </a:r>
            <a:r>
              <a:rPr lang="it-IT" sz="2600" dirty="0"/>
              <a:t> </a:t>
            </a:r>
            <a:r>
              <a:rPr lang="it-IT" sz="2600" dirty="0" err="1"/>
              <a:t>person</a:t>
            </a:r>
            <a:r>
              <a:rPr lang="it-IT" sz="2600" dirty="0"/>
              <a:t> (i.e. </a:t>
            </a:r>
            <a:r>
              <a:rPr lang="it-IT" sz="2600" dirty="0" err="1"/>
              <a:t>license</a:t>
            </a:r>
            <a:r>
              <a:rPr lang="it-IT" sz="2600" dirty="0"/>
              <a:t> </a:t>
            </a:r>
            <a:r>
              <a:rPr lang="it-IT" sz="2600" dirty="0" err="1"/>
              <a:t>plate</a:t>
            </a:r>
            <a:r>
              <a:rPr lang="it-IT" sz="2600" dirty="0"/>
              <a:t>) </a:t>
            </a:r>
            <a:r>
              <a:rPr lang="it-IT" sz="2600" dirty="0" err="1"/>
              <a:t>through</a:t>
            </a:r>
            <a:r>
              <a:rPr lang="it-IT" sz="2600" dirty="0"/>
              <a:t> the </a:t>
            </a:r>
            <a:r>
              <a:rPr lang="it-IT" sz="2600" dirty="0" err="1"/>
              <a:t>correspondent</a:t>
            </a:r>
            <a:r>
              <a:rPr lang="it-IT" sz="2600" dirty="0"/>
              <a:t> </a:t>
            </a:r>
            <a:r>
              <a:rPr lang="it-IT" sz="2600" dirty="0" err="1"/>
              <a:t>municipality</a:t>
            </a:r>
            <a:r>
              <a:rPr lang="it-IT" sz="2600" dirty="0"/>
              <a:t> service.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3" y="1690688"/>
            <a:ext cx="5862625" cy="4100241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369" y="1677254"/>
            <a:ext cx="5833250" cy="4100241"/>
          </a:xfrm>
          <a:prstGeom prst="rect">
            <a:avLst/>
          </a:prstGeom>
        </p:spPr>
      </p:pic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SafeStreets Project, authors: Rosetti, Torri,Sartoni </a:t>
            </a:r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5923-477E-2C4C-859B-939325B7FA0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524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>
                <a:solidFill>
                  <a:srgbClr val="FF0000"/>
                </a:solidFill>
              </a:rPr>
              <a:t>Meaningful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Requirements</a:t>
            </a:r>
            <a:r>
              <a:rPr lang="it-IT" dirty="0">
                <a:solidFill>
                  <a:srgbClr val="FF0000"/>
                </a:solidFill>
              </a:rPr>
              <a:t>(3/4)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G3: People must be </a:t>
            </a:r>
            <a:r>
              <a:rPr lang="it-IT" dirty="0" err="1"/>
              <a:t>allowed</a:t>
            </a:r>
            <a:r>
              <a:rPr lang="it-IT" dirty="0"/>
              <a:t> to </a:t>
            </a:r>
            <a:r>
              <a:rPr lang="it-IT" dirty="0" err="1"/>
              <a:t>retrieve</a:t>
            </a:r>
            <a:r>
              <a:rPr lang="it-IT" dirty="0"/>
              <a:t> information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streets</a:t>
            </a:r>
            <a:r>
              <a:rPr lang="it-IT" dirty="0"/>
              <a:t> or </a:t>
            </a:r>
            <a:r>
              <a:rPr lang="it-IT" dirty="0" err="1"/>
              <a:t>areas</a:t>
            </a:r>
            <a:r>
              <a:rPr lang="it-IT" dirty="0"/>
              <a:t> with the </a:t>
            </a:r>
            <a:r>
              <a:rPr lang="it-IT" dirty="0" err="1"/>
              <a:t>highest</a:t>
            </a:r>
            <a:r>
              <a:rPr lang="it-IT" dirty="0"/>
              <a:t> </a:t>
            </a:r>
            <a:r>
              <a:rPr lang="it-IT" dirty="0" err="1"/>
              <a:t>frequency</a:t>
            </a:r>
            <a:r>
              <a:rPr lang="it-IT" dirty="0"/>
              <a:t> of </a:t>
            </a:r>
            <a:r>
              <a:rPr lang="it-IT" dirty="0" err="1"/>
              <a:t>violations</a:t>
            </a:r>
            <a:r>
              <a:rPr lang="it-IT" dirty="0"/>
              <a:t>.</a:t>
            </a:r>
          </a:p>
          <a:p>
            <a:r>
              <a:rPr lang="it-IT" dirty="0"/>
              <a:t>G4: People must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retrieve</a:t>
            </a:r>
            <a:r>
              <a:rPr lang="it-IT" dirty="0"/>
              <a:t> </a:t>
            </a:r>
            <a:r>
              <a:rPr lang="it-IT" dirty="0" err="1"/>
              <a:t>statistics</a:t>
            </a:r>
            <a:r>
              <a:rPr lang="it-IT" dirty="0"/>
              <a:t> and trends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accidents</a:t>
            </a:r>
            <a:r>
              <a:rPr lang="it-IT" dirty="0"/>
              <a:t> </a:t>
            </a:r>
            <a:r>
              <a:rPr lang="it-IT" dirty="0" err="1"/>
              <a:t>correlated</a:t>
            </a:r>
            <a:r>
              <a:rPr lang="it-IT" dirty="0"/>
              <a:t> to the parking </a:t>
            </a:r>
            <a:r>
              <a:rPr lang="it-IT" dirty="0" err="1"/>
              <a:t>violations</a:t>
            </a:r>
            <a:r>
              <a:rPr lang="it-IT" dirty="0"/>
              <a:t>, the </a:t>
            </a:r>
            <a:r>
              <a:rPr lang="it-IT" dirty="0" err="1"/>
              <a:t>eﬀectiveness</a:t>
            </a:r>
            <a:r>
              <a:rPr lang="it-IT" dirty="0"/>
              <a:t> of </a:t>
            </a:r>
            <a:r>
              <a:rPr lang="it-IT" dirty="0" err="1"/>
              <a:t>SafeStreets</a:t>
            </a:r>
            <a:r>
              <a:rPr lang="it-IT" dirty="0"/>
              <a:t> </a:t>
            </a:r>
            <a:r>
              <a:rPr lang="it-IT" dirty="0" err="1"/>
              <a:t>initiatives</a:t>
            </a:r>
            <a:r>
              <a:rPr lang="it-IT" dirty="0"/>
              <a:t> and the </a:t>
            </a:r>
            <a:r>
              <a:rPr lang="it-IT" dirty="0" err="1"/>
              <a:t>issuing</a:t>
            </a:r>
            <a:r>
              <a:rPr lang="it-IT" dirty="0"/>
              <a:t> of </a:t>
            </a:r>
            <a:r>
              <a:rPr lang="it-IT" dirty="0" err="1"/>
              <a:t>traﬃc</a:t>
            </a:r>
            <a:r>
              <a:rPr lang="it-IT" dirty="0"/>
              <a:t> </a:t>
            </a:r>
            <a:r>
              <a:rPr lang="it-IT" dirty="0" err="1"/>
              <a:t>tickets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R32:The </a:t>
            </a:r>
            <a:r>
              <a:rPr lang="it-IT" dirty="0" err="1"/>
              <a:t>system</a:t>
            </a:r>
            <a:r>
              <a:rPr lang="it-IT" dirty="0"/>
              <a:t> must use information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accidents</a:t>
            </a:r>
            <a:r>
              <a:rPr lang="it-IT" dirty="0"/>
              <a:t> and </a:t>
            </a:r>
            <a:r>
              <a:rPr lang="it-IT" dirty="0" err="1"/>
              <a:t>tickets</a:t>
            </a:r>
            <a:r>
              <a:rPr lang="it-IT" dirty="0"/>
              <a:t> to </a:t>
            </a:r>
            <a:r>
              <a:rPr lang="it-IT" dirty="0" err="1"/>
              <a:t>build</a:t>
            </a:r>
            <a:r>
              <a:rPr lang="it-IT" dirty="0"/>
              <a:t> </a:t>
            </a:r>
            <a:r>
              <a:rPr lang="it-IT" dirty="0" err="1"/>
              <a:t>statistics</a:t>
            </a:r>
            <a:r>
              <a:rPr lang="it-IT" dirty="0"/>
              <a:t>, </a:t>
            </a:r>
            <a:r>
              <a:rPr lang="it-IT" dirty="0" err="1"/>
              <a:t>crossing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with </a:t>
            </a:r>
            <a:r>
              <a:rPr lang="it-IT" dirty="0" err="1"/>
              <a:t>reported</a:t>
            </a:r>
            <a:r>
              <a:rPr lang="it-IT" dirty="0"/>
              <a:t> </a:t>
            </a:r>
            <a:r>
              <a:rPr lang="it-IT" dirty="0" err="1"/>
              <a:t>violations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563" y="1325846"/>
            <a:ext cx="2549236" cy="4823119"/>
          </a:xfrm>
          <a:prstGeom prst="rect">
            <a:avLst/>
          </a:prstGeom>
        </p:spPr>
      </p:pic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SafeStreets Project, authors: Rosetti, Torri,Sartoni 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5923-477E-2C4C-859B-939325B7FA0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06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>
                <a:solidFill>
                  <a:srgbClr val="FF0000"/>
                </a:solidFill>
              </a:rPr>
              <a:t>Meaningful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requirements</a:t>
            </a:r>
            <a:r>
              <a:rPr lang="it-IT" dirty="0">
                <a:solidFill>
                  <a:srgbClr val="FF0000"/>
                </a:solidFill>
              </a:rPr>
              <a:t>(4/4)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G6: </a:t>
            </a:r>
            <a:r>
              <a:rPr lang="it-IT" dirty="0" err="1"/>
              <a:t>Municipalities</a:t>
            </a:r>
            <a:r>
              <a:rPr lang="it-IT" dirty="0"/>
              <a:t> must be </a:t>
            </a:r>
            <a:r>
              <a:rPr lang="it-IT" dirty="0" err="1"/>
              <a:t>suggested</a:t>
            </a:r>
            <a:r>
              <a:rPr lang="it-IT" dirty="0"/>
              <a:t> for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interventions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mostly</a:t>
            </a:r>
            <a:r>
              <a:rPr lang="it-IT" dirty="0"/>
              <a:t> </a:t>
            </a:r>
            <a:r>
              <a:rPr lang="it-IT" dirty="0" err="1"/>
              <a:t>unsafe</a:t>
            </a:r>
            <a:r>
              <a:rPr lang="it-IT" dirty="0"/>
              <a:t> </a:t>
            </a:r>
            <a:r>
              <a:rPr lang="it-IT" dirty="0" err="1"/>
              <a:t>areas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R41:The </a:t>
            </a:r>
            <a:r>
              <a:rPr lang="it-IT" dirty="0" err="1"/>
              <a:t>system</a:t>
            </a:r>
            <a:r>
              <a:rPr lang="it-IT" dirty="0"/>
              <a:t> must elaborate information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accidents</a:t>
            </a:r>
            <a:r>
              <a:rPr lang="it-IT" dirty="0"/>
              <a:t>, </a:t>
            </a:r>
            <a:r>
              <a:rPr lang="it-IT" dirty="0" err="1"/>
              <a:t>tickets</a:t>
            </a:r>
            <a:r>
              <a:rPr lang="it-IT" dirty="0"/>
              <a:t> and </a:t>
            </a:r>
            <a:r>
              <a:rPr lang="it-IT" dirty="0" err="1"/>
              <a:t>streets</a:t>
            </a:r>
            <a:r>
              <a:rPr lang="it-IT" dirty="0"/>
              <a:t>, </a:t>
            </a:r>
            <a:r>
              <a:rPr lang="it-IT" dirty="0" err="1"/>
              <a:t>combined</a:t>
            </a:r>
            <a:r>
              <a:rPr lang="it-IT" dirty="0"/>
              <a:t> with reports information, and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ﬁnd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solutions</a:t>
            </a:r>
            <a:r>
              <a:rPr lang="it-IT" dirty="0"/>
              <a:t> for </a:t>
            </a:r>
            <a:r>
              <a:rPr lang="it-IT" dirty="0" err="1"/>
              <a:t>problems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R42:The </a:t>
            </a:r>
            <a:r>
              <a:rPr lang="it-IT" dirty="0" err="1"/>
              <a:t>system</a:t>
            </a:r>
            <a:r>
              <a:rPr lang="it-IT" dirty="0"/>
              <a:t> must </a:t>
            </a:r>
            <a:r>
              <a:rPr lang="it-IT" dirty="0" err="1"/>
              <a:t>notify</a:t>
            </a:r>
            <a:r>
              <a:rPr lang="it-IT" dirty="0"/>
              <a:t> the </a:t>
            </a:r>
            <a:r>
              <a:rPr lang="it-IT" dirty="0" err="1"/>
              <a:t>municipality</a:t>
            </a:r>
            <a:r>
              <a:rPr lang="it-IT" dirty="0"/>
              <a:t> </a:t>
            </a:r>
            <a:r>
              <a:rPr lang="it-IT" dirty="0" err="1"/>
              <a:t>supervisors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solutions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.</a:t>
            </a:r>
          </a:p>
          <a:p>
            <a:pPr lvl="1"/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2" y="1396729"/>
            <a:ext cx="6374871" cy="4458499"/>
          </a:xfrm>
          <a:prstGeom prst="rect">
            <a:avLst/>
          </a:prstGeom>
        </p:spPr>
      </p:pic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SafeStreets Project, authors: Rosetti, Torri,Sartoni 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5923-477E-2C4C-859B-939325B7FA0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80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>
                <a:solidFill>
                  <a:srgbClr val="FF0000"/>
                </a:solidFill>
              </a:rPr>
              <a:t>Alloy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analysis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46998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Formal</a:t>
            </a:r>
            <a:r>
              <a:rPr lang="it-IT" dirty="0"/>
              <a:t> </a:t>
            </a:r>
            <a:r>
              <a:rPr lang="it-IT" dirty="0" err="1"/>
              <a:t>definition</a:t>
            </a:r>
            <a:r>
              <a:rPr lang="it-IT" dirty="0"/>
              <a:t> of some </a:t>
            </a:r>
            <a:r>
              <a:rPr lang="it-IT" dirty="0" err="1"/>
              <a:t>internal</a:t>
            </a:r>
            <a:r>
              <a:rPr lang="it-IT" dirty="0"/>
              <a:t> and </a:t>
            </a:r>
            <a:r>
              <a:rPr lang="it-IT" dirty="0" err="1"/>
              <a:t>external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 (</a:t>
            </a:r>
            <a:r>
              <a:rPr lang="it-IT" i="1" dirty="0" err="1"/>
              <a:t>requirements</a:t>
            </a:r>
            <a:r>
              <a:rPr lang="it-IT" i="1" dirty="0"/>
              <a:t> and domain </a:t>
            </a:r>
            <a:r>
              <a:rPr lang="it-IT" i="1" dirty="0" err="1"/>
              <a:t>assumptions</a:t>
            </a:r>
            <a:r>
              <a:rPr lang="it-IT" i="1" dirty="0"/>
              <a:t>)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allow</a:t>
            </a:r>
            <a:r>
              <a:rPr lang="it-IT" dirty="0"/>
              <a:t> the system to work </a:t>
            </a:r>
            <a:r>
              <a:rPr lang="it-IT" dirty="0" err="1"/>
              <a:t>properly</a:t>
            </a:r>
            <a:r>
              <a:rPr lang="it-IT" dirty="0"/>
              <a:t>, </a:t>
            </a:r>
            <a:r>
              <a:rPr lang="it-IT" dirty="0" err="1"/>
              <a:t>mainly</a:t>
            </a:r>
            <a:r>
              <a:rPr lang="it-IT" dirty="0"/>
              <a:t> </a:t>
            </a:r>
            <a:r>
              <a:rPr lang="en-US" dirty="0"/>
              <a:t>through</a:t>
            </a:r>
            <a:r>
              <a:rPr lang="it-IT" dirty="0"/>
              <a:t> </a:t>
            </a:r>
            <a:r>
              <a:rPr lang="it-IT" dirty="0" err="1"/>
              <a:t>facts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Some </a:t>
            </a:r>
            <a:r>
              <a:rPr lang="it-IT" dirty="0" err="1"/>
              <a:t>examples</a:t>
            </a:r>
            <a:r>
              <a:rPr lang="it-IT" dirty="0"/>
              <a:t>:</a:t>
            </a:r>
          </a:p>
          <a:p>
            <a:r>
              <a:rPr lang="it-IT" dirty="0"/>
              <a:t>The state </a:t>
            </a:r>
            <a:r>
              <a:rPr lang="it-IT" dirty="0" err="1"/>
              <a:t>evolution</a:t>
            </a:r>
            <a:r>
              <a:rPr lang="it-IT" dirty="0"/>
              <a:t> of a </a:t>
            </a:r>
            <a:r>
              <a:rPr lang="it-IT" i="1" dirty="0"/>
              <a:t>Report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consistent</a:t>
            </a:r>
            <a:r>
              <a:rPr lang="it-IT" dirty="0"/>
              <a:t> with </a:t>
            </a:r>
            <a:r>
              <a:rPr lang="it-IT" dirty="0" err="1"/>
              <a:t>its</a:t>
            </a:r>
            <a:r>
              <a:rPr lang="it-IT" dirty="0"/>
              <a:t> state </a:t>
            </a:r>
            <a:r>
              <a:rPr lang="it-IT" dirty="0" err="1"/>
              <a:t>diagram</a:t>
            </a:r>
            <a:endParaRPr lang="it-IT" dirty="0"/>
          </a:p>
          <a:p>
            <a:r>
              <a:rPr lang="it-IT" dirty="0"/>
              <a:t>The </a:t>
            </a:r>
            <a:r>
              <a:rPr lang="it-IT" i="1" dirty="0" err="1"/>
              <a:t>Statistics</a:t>
            </a:r>
            <a:r>
              <a:rPr lang="it-IT" i="1" dirty="0"/>
              <a:t> </a:t>
            </a:r>
            <a:r>
              <a:rPr lang="it-IT" dirty="0"/>
              <a:t>data are </a:t>
            </a:r>
            <a:r>
              <a:rPr lang="it-IT" dirty="0" err="1"/>
              <a:t>coherent</a:t>
            </a:r>
            <a:r>
              <a:rPr lang="it-IT" dirty="0"/>
              <a:t> with the data relative to the </a:t>
            </a:r>
            <a:r>
              <a:rPr lang="it-IT" dirty="0" err="1"/>
              <a:t>corresponding</a:t>
            </a:r>
            <a:r>
              <a:rPr lang="it-IT" dirty="0"/>
              <a:t> </a:t>
            </a:r>
            <a:r>
              <a:rPr lang="it-IT" dirty="0" err="1"/>
              <a:t>streets,areas</a:t>
            </a:r>
            <a:r>
              <a:rPr lang="it-IT" dirty="0"/>
              <a:t> and times</a:t>
            </a:r>
          </a:p>
          <a:p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municipality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one </a:t>
            </a:r>
            <a:r>
              <a:rPr lang="it-IT" i="1" dirty="0"/>
              <a:t>agent</a:t>
            </a:r>
            <a:r>
              <a:rPr lang="it-IT" dirty="0"/>
              <a:t> and one </a:t>
            </a:r>
            <a:r>
              <a:rPr lang="it-IT" i="1" dirty="0"/>
              <a:t>supervisor</a:t>
            </a:r>
            <a:r>
              <a:rPr lang="it-IT" dirty="0"/>
              <a:t>, </a:t>
            </a:r>
            <a:r>
              <a:rPr lang="it-IT" dirty="0" err="1"/>
              <a:t>working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municipality</a:t>
            </a:r>
            <a:endParaRPr lang="it-IT" dirty="0"/>
          </a:p>
          <a:p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(#</a:t>
            </a:r>
            <a:r>
              <a:rPr lang="it-IT" dirty="0" err="1"/>
              <a:t>accidents</a:t>
            </a:r>
            <a:r>
              <a:rPr lang="it-IT" dirty="0"/>
              <a:t>, #tickets..)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determine</a:t>
            </a:r>
            <a:r>
              <a:rPr lang="it-IT" dirty="0"/>
              <a:t> the </a:t>
            </a:r>
            <a:r>
              <a:rPr lang="it-IT" dirty="0" err="1"/>
              <a:t>presence</a:t>
            </a:r>
            <a:r>
              <a:rPr lang="it-IT" dirty="0"/>
              <a:t> of a </a:t>
            </a:r>
            <a:r>
              <a:rPr lang="it-IT" i="1" dirty="0" err="1"/>
              <a:t>suggestion</a:t>
            </a:r>
            <a:r>
              <a:rPr lang="it-IT" dirty="0"/>
              <a:t> for a street</a:t>
            </a:r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SafeStreets Project, authors: Rosetti, Torri,Sartoni </a:t>
            </a:r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5923-477E-2C4C-859B-939325B7FA08}" type="slidenum">
              <a:rPr lang="it-IT" smtClean="0"/>
              <a:t>8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699F2D-444C-4DE4-9494-28C357160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449" y="2254590"/>
            <a:ext cx="8911102" cy="31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1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86FEA470-9722-4565-B783-51D5D2EE9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0936" y="1452958"/>
            <a:ext cx="9730128" cy="4884666"/>
          </a:xfr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33" y="1462088"/>
            <a:ext cx="9730131" cy="4884666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DF5613BC-9BA0-453E-B86A-2555716C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System components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839FFB18-453B-4A23-985F-FFDFBCBE7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9116" y="1833820"/>
            <a:ext cx="4838865" cy="361923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35" y="3252516"/>
            <a:ext cx="5131965" cy="289518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68" y="2318687"/>
            <a:ext cx="5140460" cy="2362696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15307733" y="-198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3665572" y="2743930"/>
            <a:ext cx="1387179" cy="9772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5926139" y="2160813"/>
            <a:ext cx="1387179" cy="9772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5926139" y="3553948"/>
            <a:ext cx="1387179" cy="9772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Segnaposto piè di pagina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SafeStreets Project, authors: Rosetti, Torri,Sartoni </a:t>
            </a:r>
          </a:p>
        </p:txBody>
      </p:sp>
      <p:sp>
        <p:nvSpPr>
          <p:cNvPr id="16" name="Segnaposto numero diapositiva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B5923-477E-2C4C-859B-939325B7FA0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576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</TotalTime>
  <Words>935</Words>
  <Application>Microsoft Office PowerPoint</Application>
  <PresentationFormat>Widescreen</PresentationFormat>
  <Paragraphs>120</Paragraphs>
  <Slides>13</Slides>
  <Notes>13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Tema di Office</vt:lpstr>
      <vt:lpstr>SafeStreets:  Mandatory SE2 Project</vt:lpstr>
      <vt:lpstr>Scope and boundaries</vt:lpstr>
      <vt:lpstr>Domain assumptions</vt:lpstr>
      <vt:lpstr>Meaningful Requirements(1/4)</vt:lpstr>
      <vt:lpstr>Meaningful requirements(2/4)</vt:lpstr>
      <vt:lpstr>Meaningful Requirements(3/4)</vt:lpstr>
      <vt:lpstr>Meaningful requirements(4/4)</vt:lpstr>
      <vt:lpstr>Alloy analysis</vt:lpstr>
      <vt:lpstr>System components</vt:lpstr>
      <vt:lpstr>Databases</vt:lpstr>
      <vt:lpstr>MunicipalityAPI</vt:lpstr>
      <vt:lpstr>Use case: citizen send a report</vt:lpstr>
      <vt:lpstr>Implementation and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SafeStreets Mandatory Project</dc:title>
  <dc:creator>Nicola Rosetti</dc:creator>
  <cp:lastModifiedBy>Vittorio Torri</cp:lastModifiedBy>
  <cp:revision>38</cp:revision>
  <dcterms:created xsi:type="dcterms:W3CDTF">2019-12-11T13:43:50Z</dcterms:created>
  <dcterms:modified xsi:type="dcterms:W3CDTF">2019-12-15T19:29:44Z</dcterms:modified>
</cp:coreProperties>
</file>