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8" Type="http://schemas.openxmlformats.org/officeDocument/2006/relationships/image" Target="../media/image8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2" Type="http://schemas.openxmlformats.org/officeDocument/2006/relationships/image" Target="../media/image1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4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6" Type="http://schemas.openxmlformats.org/officeDocument/2006/relationships/image" Target="../media/image1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18" Type="http://schemas.openxmlformats.org/officeDocument/2006/relationships/image" Target="../media/image18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600">
                <a:solidFill>
                  <a:srgbClr val="252525"/>
                </a:solidFill>
              </a:rPr>
              <a:t>O</a:t>
            </a:r>
            <a:r>
              <a:rPr lang="en-US" sz="2600">
                <a:solidFill>
                  <a:srgbClr val="252525"/>
                </a:solidFill>
              </a:rPr>
              <a:t> problema identificado é a ineficiência no atendimento dos operadores de caixa em supermercados, resultando em filas longas, erros no registro de produtos e no fornecimento de troco, o que diminui a satisfação dos clientes e aumenta os custos operacionais.</a:t>
            </a:r>
          </a:p>
          <a:p>
            <a:r>
              <a:rPr lang="en-US" sz="5000"/>
              <a:t>  </a:t>
            </a:r>
          </a:p>
          <a:p>
            <a:r>
              <a:rPr lang="en-US" sz="3700" b="true">
                <a:solidFill>
                  <a:srgbClr val="252525"/>
                </a:solidFill>
              </a:rPr>
              <a:t>O que Sabemos e o que Não Sabemos sobre o Problema</a:t>
            </a:r>
          </a:p>
          <a:p>
            <a:r>
              <a:rPr lang="en-US" sz="5000"/>
              <a:t>  </a:t>
            </a:r>
          </a:p>
          <a:p>
            <a:r>
              <a:rPr lang="en-US" sz="2600" b="true">
                <a:solidFill>
                  <a:srgbClr val="252525"/>
                </a:solidFill>
              </a:rPr>
              <a:t>Sabemos: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Filas Longas:</a:t>
            </a:r>
            <a:r>
              <a:rPr lang="en-US" sz="2600">
                <a:solidFill>
                  <a:srgbClr val="252525"/>
                </a:solidFill>
              </a:rPr>
              <a:t> Os clientes frequentemente enfrentam longas filas durante os horários de pico.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Erros de Registro:</a:t>
            </a:r>
            <a:r>
              <a:rPr lang="en-US" sz="2600">
                <a:solidFill>
                  <a:srgbClr val="252525"/>
                </a:solidFill>
              </a:rPr>
              <a:t> Há uma incidência significativa de erros cometidos pelos operadores de caixa.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Custo de Mão de Obra:</a:t>
            </a:r>
            <a:r>
              <a:rPr lang="en-US" sz="2600">
                <a:solidFill>
                  <a:srgbClr val="252525"/>
                </a:solidFill>
              </a:rPr>
              <a:t> Manter um número adequado de operadores de caixa é dispendioso.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Satisfação do Cliente:</a:t>
            </a:r>
            <a:r>
              <a:rPr lang="en-US" sz="2600">
                <a:solidFill>
                  <a:srgbClr val="252525"/>
                </a:solidFill>
              </a:rPr>
              <a:t> Longas filas e erros no atendimento reduzem a satisfação dos clientes.</a:t>
            </a:r>
          </a:p>
          <a:p>
            <a:r>
              <a:rPr lang="en-US" sz="5000"/>
              <a:t>  </a:t>
            </a:r>
          </a:p>
          <a:p>
            <a:r>
              <a:rPr lang="en-US" sz="2600" b="true">
                <a:solidFill>
                  <a:srgbClr val="252525"/>
                </a:solidFill>
              </a:rPr>
              <a:t>Não Sabemos: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Impacto da Automação:</a:t>
            </a:r>
            <a:r>
              <a:rPr lang="en-US" sz="2600">
                <a:solidFill>
                  <a:srgbClr val="252525"/>
                </a:solidFill>
              </a:rPr>
              <a:t> Como a automação pode afetar a satisfação do cliente e a eficiência operacional.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Custos de Implementação:</a:t>
            </a:r>
            <a:r>
              <a:rPr lang="en-US" sz="2600">
                <a:solidFill>
                  <a:srgbClr val="252525"/>
                </a:solidFill>
              </a:rPr>
              <a:t> Quanto custa implementar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600">
                <a:solidFill>
                  <a:srgbClr val="252525"/>
                </a:solidFill>
              </a:rPr>
              <a:t>sistemas automáticos ou semi-automáticos de pagamento.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Aceitação do Cliente:</a:t>
            </a:r>
            <a:r>
              <a:rPr lang="en-US" sz="2600">
                <a:solidFill>
                  <a:srgbClr val="252525"/>
                </a:solidFill>
              </a:rPr>
              <a:t> Se os clientes estão dispostos a usar tecnologias de autoatendimento.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Impacto nos Funcionários:</a:t>
            </a:r>
            <a:r>
              <a:rPr lang="en-US" sz="2600">
                <a:solidFill>
                  <a:srgbClr val="252525"/>
                </a:solidFill>
              </a:rPr>
              <a:t> Como a automação afetará os empregos dos operadores de caixa.</a:t>
            </a:r>
          </a:p>
          <a:p>
            <a:r>
              <a:rPr lang="en-US" sz="5000"/>
              <a:t>  </a:t>
            </a:r>
          </a:p>
          <a:p>
            <a:r>
              <a:rPr lang="en-US" sz="3700" b="true">
                <a:solidFill>
                  <a:srgbClr val="252525"/>
                </a:solidFill>
              </a:rPr>
              <a:t>Perguntas e Respostas das Entrevistas</a:t>
            </a:r>
          </a:p>
          <a:p>
            <a:r>
              <a:rPr lang="en-US" sz="5000"/>
              <a:t>  </a:t>
            </a:r>
          </a:p>
          <a:p>
            <a:r>
              <a:rPr lang="en-US" sz="2600" b="true">
                <a:solidFill>
                  <a:srgbClr val="252525"/>
                </a:solidFill>
              </a:rPr>
              <a:t>Entrevista com o Gerente do Supermercado: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Pergunta:</a:t>
            </a:r>
            <a:r>
              <a:rPr lang="en-US" sz="2600">
                <a:solidFill>
                  <a:srgbClr val="252525"/>
                </a:solidFill>
              </a:rPr>
              <a:t> Quais são os principais desafios enfrentados pelos operadores de caixa no dia a dia?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Resposta:</a:t>
            </a:r>
            <a:r>
              <a:rPr lang="en-US" sz="2600">
                <a:solidFill>
                  <a:srgbClr val="252525"/>
                </a:solidFill>
              </a:rPr>
              <a:t> "Os principais desafios incluem lidar com filas longas durante os horários de pico e minimizar erros no registro de produtos e no fornecimento de troco."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Pergunta:</a:t>
            </a:r>
            <a:r>
              <a:rPr lang="en-US" sz="2600">
                <a:solidFill>
                  <a:srgbClr val="252525"/>
                </a:solidFill>
              </a:rPr>
              <a:t> Quais são os períodos de maior fluxo de clientes e como isso afeta o desempenho dos operadores de caixa?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Resposta:</a:t>
            </a:r>
            <a:r>
              <a:rPr lang="en-US" sz="2600">
                <a:solidFill>
                  <a:srgbClr val="252525"/>
                </a:solidFill>
              </a:rPr>
              <a:t> "Os períodos de maior fluxo são geralmente das 17h às 20h durante a semana e aos finais de semana. Nesses horários, a pressão sobre os operadores de caixa aumenta significativamente."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6" id="7"/>
          <p:cNvSpPr txBox="true"/>
          <p:nvPr/>
        </p:nvSpPr>
        <p:spPr>
          <a:xfrm>
            <a:off x="5930900" y="1054100"/>
            <a:ext cx="11887200" cy="16002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Pergunta:</a:t>
            </a:r>
            <a:r>
              <a:rPr lang="en-US" sz="2600">
                <a:solidFill>
                  <a:srgbClr val="252525"/>
                </a:solidFill>
              </a:rPr>
              <a:t> Quais tecnologias atualmente são utilizadas no seu supermercado para auxiliar os operadores de caixa?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Resposta:</a:t>
            </a:r>
            <a:r>
              <a:rPr lang="en-US" sz="2600">
                <a:solidFill>
                  <a:srgbClr val="252525"/>
                </a:solidFill>
              </a:rPr>
              <a:t> "Atualmente, utilizamos leitores de código de barras e sistemas de ponto de venda (POS)."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Pergunta:</a:t>
            </a:r>
            <a:r>
              <a:rPr lang="en-US" sz="2600">
                <a:solidFill>
                  <a:srgbClr val="252525"/>
                </a:solidFill>
              </a:rPr>
              <a:t> Qual é o feedback dos clientes sobre o tempo de espera nas filas e a eficiência do serviço de caixa?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Resposta:</a:t>
            </a:r>
            <a:r>
              <a:rPr lang="en-US" sz="2600">
                <a:solidFill>
                  <a:srgbClr val="252525"/>
                </a:solidFill>
              </a:rPr>
              <a:t> "Recebemos algumas reclamações sobre as filas longas, especialmente durante os horários de pico. No entanto, muitos clientes elogiam a eficiência e a cordialidade dos operadores de caixa."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Pergunta:</a:t>
            </a:r>
            <a:r>
              <a:rPr lang="en-US" sz="2600">
                <a:solidFill>
                  <a:srgbClr val="252525"/>
                </a:solidFill>
              </a:rPr>
              <a:t> Quais são os custos envolvidos na operação atual dos caixas?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Resposta:</a:t>
            </a:r>
            <a:r>
              <a:rPr lang="en-US" sz="2600">
                <a:solidFill>
                  <a:srgbClr val="252525"/>
                </a:solidFill>
              </a:rPr>
              <a:t> "Os custos incluem salários, treinamento e manutenção dos equipamentos de ponto de venda."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Pergunta:</a:t>
            </a:r>
            <a:r>
              <a:rPr lang="en-US" sz="2600">
                <a:solidFill>
                  <a:srgbClr val="252525"/>
                </a:solidFill>
              </a:rPr>
              <a:t> O que os operadores de caixa gostariam de mudar ou melhorar no seu ambiente de trabalho?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Resposta:</a:t>
            </a:r>
            <a:r>
              <a:rPr lang="en-US" sz="2600">
                <a:solidFill>
                  <a:srgbClr val="252525"/>
                </a:solidFill>
              </a:rPr>
              <a:t> "Os operadores frequentemente mencionam a necessidade de um sistema mais eficiente que reduza as filas e a carga de trabalho durante os horários de pico."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8" id="9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600" b="true">
                <a:solidFill>
                  <a:srgbClr val="252525"/>
                </a:solidFill>
              </a:rPr>
              <a:t>Entrevista com um Operador de Caixa: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Pergunta:</a:t>
            </a:r>
            <a:r>
              <a:rPr lang="en-US" sz="2600">
                <a:solidFill>
                  <a:srgbClr val="252525"/>
                </a:solidFill>
              </a:rPr>
              <a:t> Quais são os principais desafios enfrentados no seu dia a dia?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Resposta:</a:t>
            </a:r>
            <a:r>
              <a:rPr lang="en-US" sz="2600">
                <a:solidFill>
                  <a:srgbClr val="252525"/>
                </a:solidFill>
              </a:rPr>
              <a:t> "O maior desafio é lidar com o grande volume de clientes durante os horários de pico e evitar erros ao registrar produtos."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Pergunta:</a:t>
            </a:r>
            <a:r>
              <a:rPr lang="en-US" sz="2600">
                <a:solidFill>
                  <a:srgbClr val="252525"/>
                </a:solidFill>
              </a:rPr>
              <a:t> Como você lida com as filas longas durante os períodos de maior fluxo?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Resposta:</a:t>
            </a:r>
            <a:r>
              <a:rPr lang="en-US" sz="2600">
                <a:solidFill>
                  <a:srgbClr val="252525"/>
                </a:solidFill>
              </a:rPr>
              <a:t> "Tentamos ser o mais rápido e eficiente possível, mas às vezes é difícil manter o ritmo e evitar erros."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Pergunta:</a:t>
            </a:r>
            <a:r>
              <a:rPr lang="en-US" sz="2600">
                <a:solidFill>
                  <a:srgbClr val="252525"/>
                </a:solidFill>
              </a:rPr>
              <a:t> Qual é a sua opinião sobre as tecnologias utilizadas atualmente no supermercado?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Resposta:</a:t>
            </a:r>
            <a:r>
              <a:rPr lang="en-US" sz="2600">
                <a:solidFill>
                  <a:srgbClr val="252525"/>
                </a:solidFill>
              </a:rPr>
              <a:t> "Os leitores de código de barras são úteis, mas acredito que mais automação poderia ajudar a reduzir a carga de trabalho."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Pergunta:</a:t>
            </a:r>
            <a:r>
              <a:rPr lang="en-US" sz="2600">
                <a:solidFill>
                  <a:srgbClr val="252525"/>
                </a:solidFill>
              </a:rPr>
              <a:t> O que você gostaria de mudar ou melhorar no seu ambiente de trabalho?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Resposta:</a:t>
            </a:r>
            <a:r>
              <a:rPr lang="en-US" sz="2600">
                <a:solidFill>
                  <a:srgbClr val="252525"/>
                </a:solidFill>
              </a:rPr>
              <a:t> "Gostaria de ter sistemas que nos ajudassem a ser mais rápidos e precisos, e talvez reduzir a necessidade de intervenção manual em muitas tarefas."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10" id="11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 b="true">
                <a:solidFill>
                  <a:srgbClr val="252525"/>
                </a:solidFill>
              </a:rPr>
              <a:t>Possíveis Causas do Problema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Alta Carga de Trabalho:</a:t>
            </a:r>
            <a:r>
              <a:rPr lang="en-US" sz="2600">
                <a:solidFill>
                  <a:srgbClr val="252525"/>
                </a:solidFill>
              </a:rPr>
              <a:t> A sobrecarga de trabalho durante os horários de pico é uma causa significativa de ineficiência.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Tecnologia Inadequada:</a:t>
            </a:r>
            <a:r>
              <a:rPr lang="en-US" sz="2600">
                <a:solidFill>
                  <a:srgbClr val="252525"/>
                </a:solidFill>
              </a:rPr>
              <a:t> Os sistemas atuais de ponto de venda podem não ser os mais eficientes.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Dependência de Intervenção Manual:</a:t>
            </a:r>
            <a:r>
              <a:rPr lang="en-US" sz="2600">
                <a:solidFill>
                  <a:srgbClr val="252525"/>
                </a:solidFill>
              </a:rPr>
              <a:t> A necessidade de intervenção manual aumenta a probabilidade de erros.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Treinamento Insuficiente:</a:t>
            </a:r>
            <a:r>
              <a:rPr lang="en-US" sz="2600">
                <a:solidFill>
                  <a:srgbClr val="252525"/>
                </a:solidFill>
              </a:rPr>
              <a:t> Operadores de caixa podem não receber treinamento suficiente em técnicas de eficiência e gestão de tempo.</a:t>
            </a:r>
          </a:p>
          <a:p>
            <a:r>
              <a:rPr lang="en-US" sz="5000"/>
              <a:t>  </a:t>
            </a:r>
          </a:p>
          <a:p>
            <a:r>
              <a:rPr lang="en-US" sz="3700" b="true">
                <a:solidFill>
                  <a:srgbClr val="252525"/>
                </a:solidFill>
              </a:rPr>
              <a:t>Possíveis Soluções para Resolver o Problema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Caixas Automáticos:</a:t>
            </a:r>
            <a:r>
              <a:rPr lang="en-US" sz="2600">
                <a:solidFill>
                  <a:srgbClr val="252525"/>
                </a:solidFill>
              </a:rPr>
              <a:t> Implementar sistemas de autoatendimento para reduzir a carga sobre os operadores de caixa.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Aprimoramento dos Sistemas de POS:</a:t>
            </a:r>
            <a:r>
              <a:rPr lang="en-US" sz="2600">
                <a:solidFill>
                  <a:srgbClr val="252525"/>
                </a:solidFill>
              </a:rPr>
              <a:t> Atualizar os sistemas de ponto de venda para tornar o processo mais rápido e eficiente.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Gestão de Filas:</a:t>
            </a:r>
            <a:r>
              <a:rPr lang="en-US" sz="2600">
                <a:solidFill>
                  <a:srgbClr val="252525"/>
                </a:solidFill>
              </a:rPr>
              <a:t> Implementar sistemas de gestão de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12" id="13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600">
                <a:solidFill>
                  <a:srgbClr val="252525"/>
                </a:solidFill>
              </a:rPr>
              <a:t>filas que distribuam melhor o fluxo de clientes.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Treinamento:</a:t>
            </a:r>
            <a:r>
              <a:rPr lang="en-US" sz="2600">
                <a:solidFill>
                  <a:srgbClr val="252525"/>
                </a:solidFill>
              </a:rPr>
              <a:t> Oferecer treinamento adicional para operadores de caixa em técnicas de eficiência e gestão de tempo.</a:t>
            </a:r>
          </a:p>
          <a:p>
            <a:r>
              <a:rPr lang="en-US" sz="5000"/>
              <a:t>  </a:t>
            </a:r>
          </a:p>
          <a:p>
            <a:r>
              <a:rPr lang="en-US" sz="3700" b="true">
                <a:solidFill>
                  <a:srgbClr val="252525"/>
                </a:solidFill>
              </a:rPr>
              <a:t>Melhor Solução para Resolver o Problema</a:t>
            </a:r>
          </a:p>
          <a:p>
            <a:r>
              <a:rPr lang="en-US" sz="5000"/>
              <a:t>  </a:t>
            </a:r>
          </a:p>
          <a:p>
            <a:r>
              <a:rPr lang="en-US" sz="2600" b="true">
                <a:solidFill>
                  <a:srgbClr val="252525"/>
                </a:solidFill>
              </a:rPr>
              <a:t>Solução Escolhida:</a:t>
            </a:r>
            <a:r>
              <a:rPr lang="en-US" sz="2600">
                <a:solidFill>
                  <a:srgbClr val="252525"/>
                </a:solidFill>
              </a:rPr>
              <a:t> Implementar um sistema híbrido que combine caixas automáticos com operadores de caixa treinados para gerenciar e auxiliar os clientes com dificuldades. Esta solução reduz filas, melhora a eficiência e mantém a qualidade do atendimento ao cliente.</a:t>
            </a:r>
          </a:p>
          <a:p>
            <a:r>
              <a:rPr lang="en-US" sz="5000"/>
              <a:t>  </a:t>
            </a:r>
          </a:p>
          <a:p>
            <a:r>
              <a:rPr lang="en-US" sz="3700" b="true">
                <a:solidFill>
                  <a:srgbClr val="252525"/>
                </a:solidFill>
              </a:rPr>
              <a:t>Proposta de Protótipo para a Solução</a:t>
            </a:r>
          </a:p>
          <a:p>
            <a:r>
              <a:rPr lang="en-US" sz="5000"/>
              <a:t>  </a:t>
            </a:r>
          </a:p>
          <a:p>
            <a:r>
              <a:rPr lang="en-US" sz="2600" b="true">
                <a:solidFill>
                  <a:srgbClr val="252525"/>
                </a:solidFill>
              </a:rPr>
              <a:t>Etapas de Implementação do Sistema Híbrido: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Pesquisa de Mercado e Aquisição: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Identificar fornecedores de caixas automáticos e negociar a compra.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Adquirir um número inicial de caixas automáticos para um piloto.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Instalação e Configuração: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Instalar os caixas automáticos em uma área estratégica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14" id="15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600">
                <a:solidFill>
                  <a:srgbClr val="252525"/>
                </a:solidFill>
              </a:rPr>
              <a:t>do supermercado.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Configurar os sistemas para integração com os sistemas de ponto de venda existentes.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Treinamento: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Treinar os operadores de caixa para utilizar e gerenciar os novos sistemas.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Oferecer sessões de treinamento sobre como auxiliar os clientes no uso dos caixas automáticos.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Campanha de Divulgação: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Informar os clientes sobre os novos sistemas de autoatendimento por meio de anúncios no supermercado, redes sociais e newsletters.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Disponibilizar tutoriais e assistência para os clientes aprenderem a utilizar os novos sistemas.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Monitoramento e Ajustes: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Monitorar o desempenho do sistema híbrido e coletar feedback dos clientes e operadores de caixa.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Fazer ajustes conforme necessário para otimizar a eficiência e resolver quaisquer problemas emergentes.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16" id="17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600" b="true">
                <a:solidFill>
                  <a:srgbClr val="252525"/>
                </a:solidFill>
              </a:rPr>
              <a:t>Protótipo de um Sistema Híbrido: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Layout do Supermercado: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Planejar um layout que incorpore tanto os caixas automáticos quanto os caixas tradicionais.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Garantir que haja sinalização clara para orientar os clientes.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Interface do Usuário: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Desenvolver uma interface intuitiva para os caixas automáticos, com opções de idiomas e assistência visual/auditiva.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Incluir uma opção de chamada de assistência para casos em que os clientes precisem de ajuda.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Feedback em Tempo Real: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Implementar um sistema de feedback em tempo real para que os clientes possam avaliar sua experiência de autoatendimento.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Analisar os dados de feedback para identificar áreas de melhoria.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 b="true">
                <a:solidFill>
                  <a:srgbClr val="252525"/>
                </a:solidFill>
              </a:rPr>
              <a:t>Suporte Técnico: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18" id="19"/>
          <p:cNvSpPr txBox="true"/>
          <p:nvPr/>
        </p:nvSpPr>
        <p:spPr>
          <a:xfrm>
            <a:off x="5930900" y="520700"/>
            <a:ext cx="11887200" cy="165354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Estabelecer um suporte técnico disponível durante o horário de funcionamento do supermercado.</a:t>
            </a:r>
          </a:p>
          <a:p>
            <a:r>
              <a:rPr lang="en-US" sz="5000"/>
              <a:t>  </a:t>
            </a:r>
          </a:p>
          <a:p>
            <a:pPr>
              <a:buFont typeface="Arial"/>
              <a:buChar char="•"/>
            </a:pPr>
            <a:r>
              <a:rPr lang="en-US" sz="2600">
                <a:solidFill>
                  <a:srgbClr val="252525"/>
                </a:solidFill>
              </a:rPr>
              <a:t>Garantir que o suporte seja rapidamente acionável para resolver quaisquer problemas técnicos.</a:t>
            </a:r>
          </a:p>
          <a:p>
            <a:r>
              <a:rPr lang="en-US" sz="5000"/>
              <a:t>  </a:t>
            </a:r>
          </a:p>
          <a:p>
            <a:r>
              <a:rPr lang="en-US" sz="2600">
                <a:solidFill>
                  <a:srgbClr val="252525"/>
                </a:solidFill>
              </a:rPr>
              <a:t>Com essas etapas e um protótipo bem planejado, espera-se resolver o problema das filas longas e melhorar a eficiência do supermercado, beneficiando tanto os clientes quanto os operadores de caixa.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