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6" r:id="rId5"/>
    <p:sldId id="267" r:id="rId6"/>
    <p:sldId id="268" r:id="rId7"/>
    <p:sldId id="270" r:id="rId8"/>
    <p:sldId id="260" r:id="rId9"/>
    <p:sldId id="275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82" r:id="rId22"/>
    <p:sldId id="283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B2658-8348-4E19-989E-1F5E373348D7}" v="34" dt="2022-03-30T12:31:43.297"/>
    <p1510:client id="{95FCC4BB-E6FA-8F70-3B81-28A9617E54DF}" v="1854" dt="2022-03-31T10:48:00.720"/>
    <p1510:client id="{BDFD02C4-C04B-6923-645A-430D5519CD59}" v="308" dt="2022-03-31T09:30:40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Squillaci</a:t>
            </a:r>
          </a:p>
          <a:p>
            <a:pPr algn="l"/>
            <a:r>
              <a:rPr lang="it-IT" dirty="0">
                <a:solidFill>
                  <a:srgbClr val="FFFFFF"/>
                </a:solidFill>
                <a:cs typeface="Calibri"/>
              </a:rPr>
              <a:t>O46001862</a:t>
            </a:r>
          </a:p>
          <a:p>
            <a:pPr algn="l"/>
            <a:r>
              <a:rPr lang="it-IT">
                <a:solidFill>
                  <a:srgbClr val="FFFFFF"/>
                </a:solidFill>
              </a:rPr>
              <a:t>31/03/2022</a:t>
            </a:r>
            <a:endParaRPr lang="it-IT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Menù </a:t>
            </a:r>
            <a:b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navigazione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C3A64-0DDD-CDB4-831A-FF10DD1F3D05}"/>
              </a:ext>
            </a:extLst>
          </p:cNvPr>
          <p:cNvSpPr txBox="1"/>
          <p:nvPr/>
        </p:nvSpPr>
        <p:spPr>
          <a:xfrm>
            <a:off x="4537494" y="900023"/>
            <a:ext cx="274320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header nav</a:t>
            </a:r>
            <a:r>
              <a:rPr lang="en-US" dirty="0">
                <a:ea typeface="+mn-lt"/>
                <a:cs typeface="+mn-lt"/>
              </a:rPr>
              <a:t>{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background-color: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rgba</a:t>
            </a:r>
            <a:r>
              <a:rPr lang="en-US" dirty="0">
                <a:ea typeface="+mn-lt"/>
                <a:cs typeface="+mn-lt"/>
              </a:rPr>
              <a:t>(255,255,255,0.2);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position:</a:t>
            </a:r>
            <a:r>
              <a:rPr lang="en-US" dirty="0">
                <a:ea typeface="+mn-lt"/>
                <a:cs typeface="+mn-lt"/>
              </a:rPr>
              <a:t> absolute;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top:</a:t>
            </a:r>
            <a:r>
              <a:rPr lang="en-US" dirty="0">
                <a:ea typeface="+mn-lt"/>
                <a:cs typeface="+mn-lt"/>
              </a:rPr>
              <a:t> 0%;</a:t>
            </a:r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left: </a:t>
            </a:r>
            <a:r>
              <a:rPr lang="en-US" dirty="0">
                <a:ea typeface="+mn-lt"/>
                <a:cs typeface="+mn-lt"/>
              </a:rPr>
              <a:t>0%;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right:</a:t>
            </a:r>
            <a:r>
              <a:rPr lang="en-US" dirty="0">
                <a:ea typeface="+mn-lt"/>
                <a:cs typeface="+mn-lt"/>
              </a:rPr>
              <a:t> 0%;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</a:t>
            </a:r>
            <a:r>
              <a:rPr lang="en-US" dirty="0">
                <a:ea typeface="+mn-lt"/>
                <a:cs typeface="+mn-lt"/>
              </a:rPr>
              <a:t> 20px;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padding:</a:t>
            </a:r>
            <a:r>
              <a:rPr lang="en-US" dirty="0">
                <a:ea typeface="+mn-lt"/>
                <a:cs typeface="+mn-lt"/>
              </a:rPr>
              <a:t> 15px;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display:</a:t>
            </a:r>
            <a:r>
              <a:rPr lang="en-US" dirty="0">
                <a:ea typeface="+mn-lt"/>
                <a:cs typeface="+mn-lt"/>
              </a:rPr>
              <a:t> flex;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justify-content: </a:t>
            </a:r>
            <a:r>
              <a:rPr lang="en-US" dirty="0">
                <a:ea typeface="+mn-lt"/>
                <a:cs typeface="+mn-lt"/>
              </a:rPr>
              <a:t>space-between;</a:t>
            </a:r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align-items:</a:t>
            </a:r>
            <a:r>
              <a:rPr lang="en-US" dirty="0">
                <a:ea typeface="+mn-lt"/>
                <a:cs typeface="+mn-lt"/>
              </a:rPr>
              <a:t> center;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BA5DE-3008-0C9B-925C-3C8792A51A83}"/>
              </a:ext>
            </a:extLst>
          </p:cNvPr>
          <p:cNvSpPr txBox="1"/>
          <p:nvPr/>
        </p:nvSpPr>
        <p:spPr>
          <a:xfrm>
            <a:off x="8892936" y="899124"/>
            <a:ext cx="274320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#links a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margin:</a:t>
            </a:r>
            <a:r>
              <a:rPr lang="en-US" dirty="0">
                <a:ea typeface="+mn-lt"/>
                <a:cs typeface="+mn-lt"/>
              </a:rPr>
              <a:t> 15px;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#logo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</a:t>
            </a:r>
            <a:r>
              <a:rPr lang="en-US" dirty="0">
                <a:ea typeface="+mn-lt"/>
                <a:cs typeface="+mn-lt"/>
              </a:rPr>
              <a:t> 40px;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#menu 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display: </a:t>
            </a:r>
            <a:r>
              <a:rPr lang="en-US" dirty="0">
                <a:ea typeface="+mn-lt"/>
                <a:cs typeface="+mn-lt"/>
              </a:rPr>
              <a:t>none;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/>
          </a:p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#menu div 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width: </a:t>
            </a:r>
            <a:r>
              <a:rPr lang="en-US" dirty="0">
                <a:ea typeface="+mn-lt"/>
                <a:cs typeface="+mn-lt"/>
              </a:rPr>
              <a:t>25px;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height: </a:t>
            </a:r>
            <a:r>
              <a:rPr lang="en-US" dirty="0">
                <a:ea typeface="+mn-lt"/>
                <a:cs typeface="+mn-lt"/>
              </a:rPr>
              <a:t>3px;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background-color: </a:t>
            </a:r>
            <a:r>
              <a:rPr lang="en-US" dirty="0">
                <a:ea typeface="+mn-lt"/>
                <a:cs typeface="+mn-lt"/>
              </a:rPr>
              <a:t>white;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margin: </a:t>
            </a:r>
            <a:r>
              <a:rPr lang="en-US" dirty="0">
                <a:ea typeface="+mn-lt"/>
                <a:cs typeface="+mn-lt"/>
              </a:rPr>
              <a:t>5px 0;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87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Menù </a:t>
            </a:r>
            <a:b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navigazione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98930-1D70-B2A2-8679-982F5D162F9D}"/>
              </a:ext>
            </a:extLst>
          </p:cNvPr>
          <p:cNvSpPr txBox="1"/>
          <p:nvPr/>
        </p:nvSpPr>
        <p:spPr>
          <a:xfrm>
            <a:off x="6996023" y="1058174"/>
            <a:ext cx="27432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/* PARTE NAV MOBILE */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@media (max-width: 700px)</a:t>
            </a:r>
            <a:r>
              <a:rPr lang="en-US" dirty="0">
                <a:ea typeface="+mn-lt"/>
                <a:cs typeface="+mn-lt"/>
              </a:rPr>
              <a:t>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#links</a:t>
            </a:r>
            <a:r>
              <a:rPr lang="en-US" dirty="0">
                <a:ea typeface="+mn-lt"/>
                <a:cs typeface="+mn-lt"/>
              </a:rPr>
              <a:t>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display:</a:t>
            </a:r>
            <a:r>
              <a:rPr lang="en-US" dirty="0">
                <a:ea typeface="+mn-lt"/>
                <a:cs typeface="+mn-lt"/>
              </a:rPr>
              <a:t> none;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#menu 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display:</a:t>
            </a:r>
            <a:r>
              <a:rPr lang="en-US" dirty="0">
                <a:ea typeface="+mn-lt"/>
                <a:cs typeface="+mn-lt"/>
              </a:rPr>
              <a:t> block;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#logo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 </a:t>
            </a:r>
            <a:r>
              <a:rPr lang="en-US" dirty="0">
                <a:ea typeface="+mn-lt"/>
                <a:cs typeface="+mn-lt"/>
              </a:rPr>
              <a:t>30px;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13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Sezione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Contenuti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9DBD21-1570-6CD1-3275-3193CDEFE655}"/>
              </a:ext>
            </a:extLst>
          </p:cNvPr>
          <p:cNvSpPr/>
          <p:nvPr/>
        </p:nvSpPr>
        <p:spPr>
          <a:xfrm>
            <a:off x="4042913" y="-4313"/>
            <a:ext cx="8051319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7E848A-6ADE-A91A-4ED6-8688FE14567A}"/>
              </a:ext>
            </a:extLst>
          </p:cNvPr>
          <p:cNvCxnSpPr/>
          <p:nvPr/>
        </p:nvCxnSpPr>
        <p:spPr>
          <a:xfrm>
            <a:off x="5365630" y="355121"/>
            <a:ext cx="5400135" cy="86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8CE046-7D43-157A-C2A9-BA613C800D0F}"/>
              </a:ext>
            </a:extLst>
          </p:cNvPr>
          <p:cNvSpPr txBox="1"/>
          <p:nvPr/>
        </p:nvSpPr>
        <p:spPr>
          <a:xfrm>
            <a:off x="4349690" y="4723502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Width:</a:t>
            </a:r>
            <a:r>
              <a:rPr lang="en-US" dirty="0"/>
              <a:t> 80%;</a:t>
            </a:r>
          </a:p>
          <a:p>
            <a:r>
              <a:rPr lang="en-US" dirty="0">
                <a:solidFill>
                  <a:schemeClr val="accent1"/>
                </a:solidFill>
                <a:cs typeface="Calibri"/>
              </a:rPr>
              <a:t>Height</a:t>
            </a:r>
            <a:r>
              <a:rPr lang="en-US" dirty="0">
                <a:cs typeface="Calibri"/>
              </a:rPr>
              <a:t>: 800px </a:t>
            </a:r>
            <a:r>
              <a:rPr lang="en-US" dirty="0" err="1">
                <a:cs typeface="Calibri"/>
              </a:rPr>
              <a:t>Totali</a:t>
            </a:r>
            <a:r>
              <a:rPr lang="en-US" dirty="0">
                <a:cs typeface="Calibri"/>
              </a:rPr>
              <a:t>; (400 a </a:t>
            </a:r>
            <a:r>
              <a:rPr lang="en-US" dirty="0" err="1">
                <a:cs typeface="Calibri"/>
              </a:rPr>
              <a:t>sezione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 err="1">
                <a:solidFill>
                  <a:schemeClr val="accent4"/>
                </a:solidFill>
                <a:cs typeface="Calibri"/>
              </a:rPr>
              <a:t>Margini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 Sopra e Sotto: </a:t>
            </a:r>
            <a:r>
              <a:rPr lang="en-US" dirty="0">
                <a:cs typeface="Calibri"/>
              </a:rPr>
              <a:t>60px;</a:t>
            </a:r>
            <a:endParaRPr lang="en-US">
              <a:cs typeface="Calibri"/>
            </a:endParaRP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Margini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Laterali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10% </a:t>
            </a:r>
            <a:r>
              <a:rPr lang="en-US" dirty="0" err="1">
                <a:cs typeface="Calibri"/>
              </a:rPr>
              <a:t>rimanenti</a:t>
            </a:r>
            <a:r>
              <a:rPr lang="en-US" dirty="0">
                <a:cs typeface="Calibri"/>
              </a:rPr>
              <a:t>;</a:t>
            </a:r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68594E1-E7BF-B974-644F-C680D1A2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81" y="554801"/>
            <a:ext cx="5417388" cy="39656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66CDA9-C104-9035-E0D4-394819AD6BE9}"/>
              </a:ext>
            </a:extLst>
          </p:cNvPr>
          <p:cNvSpPr/>
          <p:nvPr/>
        </p:nvSpPr>
        <p:spPr>
          <a:xfrm>
            <a:off x="5365630" y="585158"/>
            <a:ext cx="5405885" cy="3881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63423-28A6-D879-F87C-7BB02F592856}"/>
              </a:ext>
            </a:extLst>
          </p:cNvPr>
          <p:cNvCxnSpPr>
            <a:cxnSpLocks/>
          </p:cNvCxnSpPr>
          <p:nvPr/>
        </p:nvCxnSpPr>
        <p:spPr>
          <a:xfrm>
            <a:off x="11174082" y="585159"/>
            <a:ext cx="37381" cy="389051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96F16-253C-ADD2-FF70-96399AB5E10C}"/>
              </a:ext>
            </a:extLst>
          </p:cNvPr>
          <p:cNvCxnSpPr>
            <a:cxnSpLocks/>
          </p:cNvCxnSpPr>
          <p:nvPr/>
        </p:nvCxnSpPr>
        <p:spPr>
          <a:xfrm>
            <a:off x="5135591" y="4222630"/>
            <a:ext cx="8627" cy="25304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080C96-2D89-2D63-CB47-A0C521DC7511}"/>
              </a:ext>
            </a:extLst>
          </p:cNvPr>
          <p:cNvCxnSpPr>
            <a:cxnSpLocks/>
          </p:cNvCxnSpPr>
          <p:nvPr/>
        </p:nvCxnSpPr>
        <p:spPr>
          <a:xfrm>
            <a:off x="5063703" y="585158"/>
            <a:ext cx="8627" cy="25304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2C02CD-E461-70EC-956C-CE369652902D}"/>
              </a:ext>
            </a:extLst>
          </p:cNvPr>
          <p:cNvCxnSpPr>
            <a:cxnSpLocks/>
          </p:cNvCxnSpPr>
          <p:nvPr/>
        </p:nvCxnSpPr>
        <p:spPr>
          <a:xfrm>
            <a:off x="5365629" y="4653951"/>
            <a:ext cx="511834" cy="86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39BA2-1CDB-6B83-EB6F-22CDD1C3F470}"/>
              </a:ext>
            </a:extLst>
          </p:cNvPr>
          <p:cNvCxnSpPr>
            <a:cxnSpLocks/>
          </p:cNvCxnSpPr>
          <p:nvPr/>
        </p:nvCxnSpPr>
        <p:spPr>
          <a:xfrm>
            <a:off x="10253930" y="4653951"/>
            <a:ext cx="511834" cy="86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21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Contenuti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3F613-3D20-34DD-93C6-4B683DBDD99F}"/>
              </a:ext>
            </a:extLst>
          </p:cNvPr>
          <p:cNvSpPr txBox="1"/>
          <p:nvPr/>
        </p:nvSpPr>
        <p:spPr>
          <a:xfrm>
            <a:off x="4609382" y="799381"/>
            <a:ext cx="695576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&lt;section&gt;</a:t>
            </a:r>
          </a:p>
          <a:p>
            <a:r>
              <a:rPr lang="en-US" dirty="0">
                <a:ea typeface="+mn-lt"/>
                <a:cs typeface="+mn-lt"/>
              </a:rPr>
              <a:t>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&lt;div </a:t>
            </a:r>
            <a:r>
              <a:rPr lang="en-US" dirty="0">
                <a:ea typeface="+mn-lt"/>
                <a:cs typeface="+mn-lt"/>
              </a:rPr>
              <a:t>id="section-item"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&lt;h1&gt;</a:t>
            </a:r>
            <a:r>
              <a:rPr lang="en-US" dirty="0" err="1">
                <a:ea typeface="+mn-lt"/>
                <a:cs typeface="+mn-lt"/>
              </a:rPr>
              <a:t>Sezione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Articoli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&lt;/h1&gt;</a:t>
            </a: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img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="https://sport.periodicodaily.com/wp-content/uploads/2021/11/ufc-news-768x512-1.png"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/&gt;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&lt;a&gt;&lt;p&gt;</a:t>
            </a:r>
            <a:r>
              <a:rPr lang="en-US" dirty="0" err="1">
                <a:ea typeface="+mn-lt"/>
                <a:cs typeface="+mn-lt"/>
              </a:rPr>
              <a:t>Leggi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ultime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notizie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sul</a:t>
            </a:r>
            <a:r>
              <a:rPr lang="en-US" dirty="0">
                <a:ea typeface="+mn-lt"/>
                <a:cs typeface="+mn-lt"/>
              </a:rPr>
              <a:t> mondo </a:t>
            </a:r>
            <a:r>
              <a:rPr lang="en-US" dirty="0" err="1">
                <a:ea typeface="+mn-lt"/>
                <a:cs typeface="+mn-lt"/>
              </a:rPr>
              <a:t>della</a:t>
            </a:r>
            <a:r>
              <a:rPr lang="en-US" dirty="0">
                <a:ea typeface="+mn-lt"/>
                <a:cs typeface="+mn-lt"/>
              </a:rPr>
              <a:t> lotta...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&lt;/p&gt;&lt;/a&gt;</a:t>
            </a:r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  &lt;/div&gt;</a:t>
            </a:r>
          </a:p>
          <a:p>
            <a:r>
              <a:rPr lang="en-US" dirty="0">
                <a:ea typeface="+mn-lt"/>
                <a:cs typeface="+mn-lt"/>
              </a:rPr>
              <a:t>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&lt;div</a:t>
            </a:r>
            <a:r>
              <a:rPr lang="en-US" dirty="0">
                <a:ea typeface="+mn-lt"/>
                <a:cs typeface="+mn-lt"/>
              </a:rPr>
              <a:t> id="section-item"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&lt;h1&gt;</a:t>
            </a:r>
            <a:r>
              <a:rPr lang="en-US" dirty="0" err="1">
                <a:ea typeface="+mn-lt"/>
                <a:cs typeface="+mn-lt"/>
              </a:rPr>
              <a:t>Sezione</a:t>
            </a:r>
            <a:r>
              <a:rPr lang="en-US" dirty="0">
                <a:ea typeface="+mn-lt"/>
                <a:cs typeface="+mn-lt"/>
              </a:rPr>
              <a:t> Merchandising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&lt;/h1&gt;</a:t>
            </a:r>
          </a:p>
          <a:p>
            <a:r>
              <a:rPr lang="en-US" dirty="0">
                <a:ea typeface="+mn-lt"/>
                <a:cs typeface="+mn-lt"/>
              </a:rPr>
              <a:t>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&lt;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img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="https://library.sportingnews.com/styles/twitter_card_120x120/s3/2022-03/everlast%20boxing%20gloves.jpg?itok=keHm65Sb"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/&gt;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&lt;a&gt;&lt;p&gt;</a:t>
            </a:r>
            <a:r>
              <a:rPr lang="en-US" dirty="0" err="1">
                <a:ea typeface="+mn-lt"/>
                <a:cs typeface="+mn-lt"/>
              </a:rPr>
              <a:t>Scopri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l'attrezzatura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campioni</a:t>
            </a:r>
            <a:r>
              <a:rPr lang="en-US" dirty="0">
                <a:ea typeface="+mn-lt"/>
                <a:cs typeface="+mn-lt"/>
              </a:rPr>
              <a:t>..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.&lt;/p&gt;&lt;/a&gt;</a:t>
            </a:r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  &lt;/div&gt;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&lt;/section&gt;</a:t>
            </a:r>
            <a:endParaRPr lang="en-US" dirty="0">
              <a:solidFill>
                <a:schemeClr val="accent1"/>
              </a:solidFill>
            </a:endParaRPr>
          </a:p>
          <a:p>
            <a:pPr algn="l"/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21954" y="22338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HTML</a:t>
            </a:r>
            <a:endParaRPr lang="en-US" sz="24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43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Contenuti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3F613-3D20-34DD-93C6-4B683DBDD99F}"/>
              </a:ext>
            </a:extLst>
          </p:cNvPr>
          <p:cNvSpPr txBox="1"/>
          <p:nvPr/>
        </p:nvSpPr>
        <p:spPr>
          <a:xfrm>
            <a:off x="4609382" y="799381"/>
            <a:ext cx="695576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&lt;section&gt;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&lt;div</a:t>
            </a:r>
            <a:r>
              <a:rPr lang="en-US" dirty="0">
                <a:ea typeface="+mn-lt"/>
                <a:cs typeface="+mn-lt"/>
              </a:rPr>
              <a:t> id="section-item"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</a:p>
          <a:p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&lt;h1&gt;</a:t>
            </a:r>
            <a:r>
              <a:rPr lang="en-US" dirty="0" err="1">
                <a:ea typeface="+mn-lt"/>
                <a:cs typeface="+mn-lt"/>
              </a:rPr>
              <a:t>Sezione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Classifiche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&lt;/h1&gt;</a:t>
            </a:r>
          </a:p>
          <a:p>
            <a:r>
              <a:rPr lang="en-US" dirty="0">
                <a:ea typeface="+mn-lt"/>
                <a:cs typeface="+mn-lt"/>
              </a:rPr>
              <a:t>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img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="https://s3.eu-central-1.amazonaws.com/</a:t>
            </a:r>
            <a:r>
              <a:rPr lang="en-US" dirty="0" err="1">
                <a:ea typeface="+mn-lt"/>
                <a:cs typeface="+mn-lt"/>
              </a:rPr>
              <a:t>gitalia.cdn</a:t>
            </a:r>
            <a:r>
              <a:rPr lang="en-US" dirty="0">
                <a:ea typeface="+mn-lt"/>
                <a:cs typeface="+mn-lt"/>
              </a:rPr>
              <a:t>/wp-content/uploads/2016/05/16132840/taglio-del-peso-ufc.jpg"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/&gt;</a:t>
            </a:r>
          </a:p>
          <a:p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&lt;a&gt;&lt;p&gt;</a:t>
            </a:r>
            <a:r>
              <a:rPr lang="en-US" dirty="0">
                <a:ea typeface="+mn-lt"/>
                <a:cs typeface="+mn-lt"/>
              </a:rPr>
              <a:t>Tutti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risultati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combattimenti</a:t>
            </a:r>
            <a:r>
              <a:rPr lang="en-US" dirty="0">
                <a:ea typeface="+mn-lt"/>
                <a:cs typeface="+mn-lt"/>
              </a:rPr>
              <a:t>...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&lt;/p&gt;&lt;/a&gt;</a:t>
            </a:r>
          </a:p>
          <a:p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&lt;/div&gt;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&lt;div</a:t>
            </a:r>
            <a:r>
              <a:rPr lang="en-US" dirty="0">
                <a:ea typeface="+mn-lt"/>
                <a:cs typeface="+mn-lt"/>
              </a:rPr>
              <a:t> id="section-item"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</a:p>
          <a:p>
            <a:r>
              <a:rPr lang="en-US" dirty="0">
                <a:ea typeface="+mn-lt"/>
                <a:cs typeface="+mn-lt"/>
              </a:rPr>
              <a:t>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&lt;h1&gt;</a:t>
            </a:r>
            <a:r>
              <a:rPr lang="en-US" dirty="0" err="1">
                <a:ea typeface="+mn-lt"/>
                <a:cs typeface="+mn-lt"/>
              </a:rPr>
              <a:t>Sezione</a:t>
            </a:r>
            <a:r>
              <a:rPr lang="en-US" dirty="0">
                <a:ea typeface="+mn-lt"/>
                <a:cs typeface="+mn-lt"/>
              </a:rPr>
              <a:t> Storia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&lt;/h1&gt;</a:t>
            </a:r>
          </a:p>
          <a:p>
            <a:r>
              <a:rPr lang="en-US" dirty="0">
                <a:ea typeface="+mn-lt"/>
                <a:cs typeface="+mn-lt"/>
              </a:rPr>
              <a:t>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img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class="flex"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="https://curiosando708090.altervista.org/wp-content/uploads/2011/09/muhammad_ali_versus_sonny_liston.jpg"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/&gt;</a:t>
            </a:r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      &lt;a&gt;&lt;p&gt;</a:t>
            </a:r>
            <a:r>
              <a:rPr lang="en-US" dirty="0" err="1">
                <a:ea typeface="+mn-lt"/>
                <a:cs typeface="+mn-lt"/>
              </a:rPr>
              <a:t>Rivivi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incontri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leggendari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&lt;/p&gt;&lt;/a&gt;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&lt;/div&gt;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&lt;/section&gt;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21954" y="22338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HTML</a:t>
            </a:r>
            <a:endParaRPr lang="en-US" sz="24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29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Sezione</a:t>
            </a:r>
            <a:b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Contenuti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5F985-363B-1662-198B-A5666A7EEF95}"/>
              </a:ext>
            </a:extLst>
          </p:cNvPr>
          <p:cNvSpPr txBox="1"/>
          <p:nvPr/>
        </p:nvSpPr>
        <p:spPr>
          <a:xfrm>
            <a:off x="4652513" y="842513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section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margin-top:</a:t>
            </a:r>
            <a:r>
              <a:rPr lang="en-US" dirty="0">
                <a:ea typeface="+mn-lt"/>
                <a:cs typeface="+mn-lt"/>
              </a:rPr>
              <a:t> 60px;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margin-left: auto;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margin-right:</a:t>
            </a:r>
            <a:r>
              <a:rPr lang="en-US" dirty="0">
                <a:ea typeface="+mn-lt"/>
                <a:cs typeface="+mn-lt"/>
              </a:rPr>
              <a:t> auto;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width:</a:t>
            </a:r>
            <a:r>
              <a:rPr lang="en-US" dirty="0">
                <a:ea typeface="+mn-lt"/>
                <a:cs typeface="+mn-lt"/>
              </a:rPr>
              <a:t> 80%;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height:</a:t>
            </a:r>
            <a:r>
              <a:rPr lang="en-US" dirty="0">
                <a:ea typeface="+mn-lt"/>
                <a:cs typeface="+mn-lt"/>
              </a:rPr>
              <a:t> 400px;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display</a:t>
            </a:r>
            <a:r>
              <a:rPr lang="en-US" dirty="0">
                <a:ea typeface="+mn-lt"/>
                <a:cs typeface="+mn-lt"/>
              </a:rPr>
              <a:t>: flex;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justify-content:</a:t>
            </a:r>
            <a:r>
              <a:rPr lang="en-US" dirty="0">
                <a:ea typeface="+mn-lt"/>
                <a:cs typeface="+mn-lt"/>
              </a:rPr>
              <a:t> space-between;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margin-bottom:</a:t>
            </a:r>
            <a:r>
              <a:rPr lang="en-US" dirty="0">
                <a:ea typeface="+mn-lt"/>
                <a:cs typeface="+mn-lt"/>
              </a:rPr>
              <a:t> 60px;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91807-B155-C9E2-A94C-EDC208F6F029}"/>
              </a:ext>
            </a:extLst>
          </p:cNvPr>
          <p:cNvSpPr txBox="1"/>
          <p:nvPr/>
        </p:nvSpPr>
        <p:spPr>
          <a:xfrm>
            <a:off x="8390626" y="842513"/>
            <a:ext cx="275757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#section-item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width: </a:t>
            </a:r>
            <a:r>
              <a:rPr lang="en-US" dirty="0">
                <a:ea typeface="+mn-lt"/>
                <a:cs typeface="+mn-lt"/>
              </a:rPr>
              <a:t>47%;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border:</a:t>
            </a:r>
            <a:r>
              <a:rPr lang="en-US" dirty="0">
                <a:ea typeface="+mn-lt"/>
                <a:cs typeface="+mn-lt"/>
              </a:rPr>
              <a:t> 1px solid black;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background-color: </a:t>
            </a:r>
            <a:r>
              <a:rPr lang="en-US" dirty="0">
                <a:ea typeface="+mn-lt"/>
                <a:cs typeface="+mn-lt"/>
              </a:rPr>
              <a:t>white;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display: </a:t>
            </a:r>
            <a:r>
              <a:rPr lang="en-US" dirty="0">
                <a:ea typeface="+mn-lt"/>
                <a:cs typeface="+mn-lt"/>
              </a:rPr>
              <a:t>flex;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flex-direction:</a:t>
            </a:r>
            <a:r>
              <a:rPr lang="en-US" dirty="0">
                <a:ea typeface="+mn-lt"/>
                <a:cs typeface="+mn-lt"/>
              </a:rPr>
              <a:t> column;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justify-content: </a:t>
            </a:r>
            <a:r>
              <a:rPr lang="en-US" dirty="0">
                <a:ea typeface="+mn-lt"/>
                <a:cs typeface="+mn-lt"/>
              </a:rPr>
              <a:t>flex-start;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align-items:</a:t>
            </a:r>
            <a:r>
              <a:rPr lang="en-US" dirty="0">
                <a:ea typeface="+mn-lt"/>
                <a:cs typeface="+mn-lt"/>
              </a:rPr>
              <a:t> center;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1E8FD-09BD-5F78-CBD3-ED83D648F9FF}"/>
              </a:ext>
            </a:extLst>
          </p:cNvPr>
          <p:cNvSpPr txBox="1"/>
          <p:nvPr/>
        </p:nvSpPr>
        <p:spPr>
          <a:xfrm>
            <a:off x="4651615" y="4249049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section p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</a:t>
            </a:r>
            <a:r>
              <a:rPr lang="en-US" dirty="0">
                <a:ea typeface="+mn-lt"/>
                <a:cs typeface="+mn-lt"/>
              </a:rPr>
              <a:t> 18px;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font-family:</a:t>
            </a:r>
            <a:r>
              <a:rPr lang="en-US" dirty="0">
                <a:ea typeface="+mn-lt"/>
                <a:cs typeface="+mn-lt"/>
              </a:rPr>
              <a:t> Arial, Helvetica, sans-serif;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font-weight:</a:t>
            </a:r>
            <a:r>
              <a:rPr lang="en-US" dirty="0">
                <a:ea typeface="+mn-lt"/>
                <a:cs typeface="+mn-lt"/>
              </a:rPr>
              <a:t> 700;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5000-B207-8AC7-5243-B7A3A67EC225}"/>
              </a:ext>
            </a:extLst>
          </p:cNvPr>
          <p:cNvSpPr txBox="1"/>
          <p:nvPr/>
        </p:nvSpPr>
        <p:spPr>
          <a:xfrm>
            <a:off x="8388829" y="4248150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#section-item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img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width:</a:t>
            </a:r>
            <a:r>
              <a:rPr lang="en-US" dirty="0">
                <a:ea typeface="+mn-lt"/>
                <a:cs typeface="+mn-lt"/>
              </a:rPr>
              <a:t> 98%;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height:</a:t>
            </a:r>
            <a:r>
              <a:rPr lang="en-US" dirty="0">
                <a:ea typeface="+mn-lt"/>
                <a:cs typeface="+mn-lt"/>
              </a:rPr>
              <a:t> 70%;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border: </a:t>
            </a:r>
            <a:r>
              <a:rPr lang="en-US" dirty="0">
                <a:ea typeface="+mn-lt"/>
                <a:cs typeface="+mn-lt"/>
              </a:rPr>
              <a:t>1px solid black;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5CBEB-41A7-C35F-2686-35AE198CC776}"/>
              </a:ext>
            </a:extLst>
          </p:cNvPr>
          <p:cNvSpPr txBox="1"/>
          <p:nvPr/>
        </p:nvSpPr>
        <p:spPr>
          <a:xfrm>
            <a:off x="8387931" y="577125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section a</a:t>
            </a:r>
            <a:r>
              <a:rPr lang="en-US" dirty="0">
                <a:ea typeface="+mn-lt"/>
                <a:cs typeface="+mn-lt"/>
              </a:rPr>
              <a:t>{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color:</a:t>
            </a:r>
            <a:r>
              <a:rPr lang="en-US" dirty="0">
                <a:ea typeface="+mn-lt"/>
                <a:cs typeface="+mn-lt"/>
              </a:rPr>
              <a:t> black;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43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Sezione</a:t>
            </a:r>
            <a:b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Contenuti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98930-1D70-B2A2-8679-982F5D162F9D}"/>
              </a:ext>
            </a:extLst>
          </p:cNvPr>
          <p:cNvSpPr txBox="1"/>
          <p:nvPr/>
        </p:nvSpPr>
        <p:spPr>
          <a:xfrm>
            <a:off x="4408098" y="871269"/>
            <a:ext cx="357708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/* PARTE MOBILE SECTION */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@media(max-width: 850px)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section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margin-top:</a:t>
            </a:r>
            <a:r>
              <a:rPr lang="en-US" dirty="0">
                <a:ea typeface="+mn-lt"/>
                <a:cs typeface="+mn-lt"/>
              </a:rPr>
              <a:t> 40px;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margin-bottom:</a:t>
            </a:r>
            <a:r>
              <a:rPr lang="en-US" dirty="0">
                <a:ea typeface="+mn-lt"/>
                <a:cs typeface="+mn-lt"/>
              </a:rPr>
              <a:t> 40px;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flex-direction: </a:t>
            </a:r>
            <a:r>
              <a:rPr lang="en-US" dirty="0">
                <a:ea typeface="+mn-lt"/>
                <a:cs typeface="+mn-lt"/>
              </a:rPr>
              <a:t>column;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justify-content:</a:t>
            </a:r>
            <a:r>
              <a:rPr lang="en-US" dirty="0">
                <a:ea typeface="+mn-lt"/>
                <a:cs typeface="+mn-lt"/>
              </a:rPr>
              <a:t> space-between;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align-items:</a:t>
            </a:r>
            <a:r>
              <a:rPr lang="en-US" dirty="0">
                <a:ea typeface="+mn-lt"/>
                <a:cs typeface="+mn-lt"/>
              </a:rPr>
              <a:t> center;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height: </a:t>
            </a:r>
            <a:r>
              <a:rPr lang="en-US" dirty="0">
                <a:ea typeface="+mn-lt"/>
                <a:cs typeface="+mn-lt"/>
              </a:rPr>
              <a:t>auto;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#section-item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margin:</a:t>
            </a:r>
            <a:r>
              <a:rPr lang="en-US" dirty="0">
                <a:ea typeface="+mn-lt"/>
                <a:cs typeface="+mn-lt"/>
              </a:rPr>
              <a:t> 20px;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width: </a:t>
            </a:r>
            <a:r>
              <a:rPr lang="en-US" dirty="0">
                <a:ea typeface="+mn-lt"/>
                <a:cs typeface="+mn-lt"/>
              </a:rPr>
              <a:t>80%;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0E2F8-C9EC-A439-CB0C-471683EAFA69}"/>
              </a:ext>
            </a:extLst>
          </p:cNvPr>
          <p:cNvSpPr txBox="1"/>
          <p:nvPr/>
        </p:nvSpPr>
        <p:spPr>
          <a:xfrm>
            <a:off x="8735683" y="900022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@media(max-width: 500px)</a:t>
            </a:r>
            <a:r>
              <a:rPr lang="en-US" dirty="0">
                <a:cs typeface="Calibri"/>
              </a:rPr>
              <a:t>{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   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   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#section-item h1</a:t>
            </a:r>
            <a:r>
              <a:rPr lang="en-US" dirty="0">
                <a:cs typeface="Calibri"/>
              </a:rPr>
              <a:t>{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        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font-size:</a:t>
            </a:r>
            <a:r>
              <a:rPr lang="en-US" dirty="0">
                <a:cs typeface="Calibri"/>
              </a:rPr>
              <a:t> 1em;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    }</a:t>
            </a:r>
            <a:endParaRPr lang="en-US" dirty="0">
              <a:ea typeface="+mn-lt"/>
              <a:cs typeface="+mn-lt"/>
            </a:endParaRPr>
          </a:p>
          <a:p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/>
                </a:solidFill>
                <a:cs typeface="Calibri"/>
              </a:rPr>
              <a:t>    #section-item p</a:t>
            </a:r>
            <a:r>
              <a:rPr lang="en-US" dirty="0">
                <a:cs typeface="Calibri"/>
              </a:rPr>
              <a:t>{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       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 font-size:</a:t>
            </a:r>
            <a:r>
              <a:rPr lang="en-US" dirty="0">
                <a:cs typeface="Calibri"/>
              </a:rPr>
              <a:t> .7em;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    }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Footer</a:t>
            </a:r>
            <a:endParaRPr lang="en-US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9DBD21-1570-6CD1-3275-3193CDEFE655}"/>
              </a:ext>
            </a:extLst>
          </p:cNvPr>
          <p:cNvSpPr/>
          <p:nvPr/>
        </p:nvSpPr>
        <p:spPr>
          <a:xfrm>
            <a:off x="4042913" y="-4313"/>
            <a:ext cx="8051319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7E848A-6ADE-A91A-4ED6-8688FE14567A}"/>
              </a:ext>
            </a:extLst>
          </p:cNvPr>
          <p:cNvCxnSpPr/>
          <p:nvPr/>
        </p:nvCxnSpPr>
        <p:spPr>
          <a:xfrm>
            <a:off x="4316083" y="1720970"/>
            <a:ext cx="7484851" cy="86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8CE046-7D43-157A-C2A9-BA613C800D0F}"/>
              </a:ext>
            </a:extLst>
          </p:cNvPr>
          <p:cNvSpPr txBox="1"/>
          <p:nvPr/>
        </p:nvSpPr>
        <p:spPr>
          <a:xfrm>
            <a:off x="4421577" y="37889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Width:</a:t>
            </a:r>
            <a:r>
              <a:rPr lang="en-US" dirty="0"/>
              <a:t> 100%</a:t>
            </a:r>
          </a:p>
          <a:p>
            <a:r>
              <a:rPr lang="en-US" dirty="0">
                <a:solidFill>
                  <a:schemeClr val="accent1"/>
                </a:solidFill>
                <a:cs typeface="Calibri"/>
              </a:rPr>
              <a:t>Height</a:t>
            </a:r>
            <a:r>
              <a:rPr lang="en-US" dirty="0">
                <a:cs typeface="Calibri"/>
              </a:rPr>
              <a:t>: 105 </a:t>
            </a:r>
            <a:r>
              <a:rPr lang="en-US" dirty="0" err="1">
                <a:cs typeface="Calibri"/>
              </a:rPr>
              <a:t>px</a:t>
            </a:r>
            <a:r>
              <a:rPr lang="en-US" dirty="0">
                <a:cs typeface="Calibri"/>
              </a:rPr>
              <a:t>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D371DD-C544-FC5C-DA35-BAFED41A5071}"/>
              </a:ext>
            </a:extLst>
          </p:cNvPr>
          <p:cNvCxnSpPr>
            <a:cxnSpLocks/>
          </p:cNvCxnSpPr>
          <p:nvPr/>
        </p:nvCxnSpPr>
        <p:spPr>
          <a:xfrm flipH="1">
            <a:off x="11973462" y="1907878"/>
            <a:ext cx="5752" cy="15182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8CD634F-3B48-E663-8154-0CBD0CC5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4" y="1909083"/>
            <a:ext cx="7502105" cy="1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8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  <a:cs typeface="Calibri Light"/>
              </a:rPr>
              <a:t>Footer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3F613-3D20-34DD-93C6-4B683DBDD99F}"/>
              </a:ext>
            </a:extLst>
          </p:cNvPr>
          <p:cNvSpPr txBox="1"/>
          <p:nvPr/>
        </p:nvSpPr>
        <p:spPr>
          <a:xfrm>
            <a:off x="5040703" y="1863306"/>
            <a:ext cx="695576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&lt;footer&gt;</a:t>
            </a:r>
          </a:p>
          <a:p>
            <a:r>
              <a:rPr lang="en-US" dirty="0">
                <a:ea typeface="+mn-lt"/>
                <a:cs typeface="+mn-lt"/>
              </a:rPr>
              <a:t>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&lt;p&gt;</a:t>
            </a:r>
            <a:r>
              <a:rPr lang="en-US" dirty="0">
                <a:ea typeface="+mn-lt"/>
                <a:cs typeface="+mn-lt"/>
              </a:rPr>
              <a:t>Per </a:t>
            </a:r>
            <a:r>
              <a:rPr lang="en-US" dirty="0" err="1">
                <a:ea typeface="+mn-lt"/>
                <a:cs typeface="+mn-lt"/>
              </a:rPr>
              <a:t>informazioni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generali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contattare</a:t>
            </a:r>
            <a:r>
              <a:rPr lang="en-US" dirty="0">
                <a:ea typeface="+mn-lt"/>
                <a:cs typeface="+mn-lt"/>
              </a:rPr>
              <a:t> lo staff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&lt;/p&gt;</a:t>
            </a:r>
          </a:p>
          <a:p>
            <a:r>
              <a:rPr lang="en-US" dirty="0">
                <a:ea typeface="+mn-lt"/>
                <a:cs typeface="+mn-lt"/>
              </a:rPr>
              <a:t>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Creato</a:t>
            </a:r>
            <a:r>
              <a:rPr lang="en-US" dirty="0">
                <a:ea typeface="+mn-lt"/>
                <a:cs typeface="+mn-lt"/>
              </a:rPr>
              <a:t> da Simone </a:t>
            </a:r>
            <a:r>
              <a:rPr lang="en-US" dirty="0" err="1">
                <a:ea typeface="+mn-lt"/>
                <a:cs typeface="+mn-lt"/>
              </a:rPr>
              <a:t>Squillaci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&lt;/footer&gt;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21954" y="22338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HTML</a:t>
            </a:r>
            <a:endParaRPr lang="en-US" sz="24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82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  <a:ea typeface="+mj-lt"/>
                <a:cs typeface="+mj-lt"/>
              </a:rPr>
              <a:t>Footer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98930-1D70-B2A2-8679-982F5D162F9D}"/>
              </a:ext>
            </a:extLst>
          </p:cNvPr>
          <p:cNvSpPr txBox="1"/>
          <p:nvPr/>
        </p:nvSpPr>
        <p:spPr>
          <a:xfrm>
            <a:off x="8275607" y="885646"/>
            <a:ext cx="35770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/* PARTE MOBILE SECTION */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@media(max-width: 700px)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footer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</a:t>
            </a:r>
            <a:r>
              <a:rPr lang="en-US" dirty="0">
                <a:ea typeface="+mn-lt"/>
                <a:cs typeface="+mn-lt"/>
              </a:rPr>
              <a:t> 15px;</a:t>
            </a:r>
          </a:p>
          <a:p>
            <a:r>
              <a:rPr lang="en-US" dirty="0">
                <a:ea typeface="+mn-lt"/>
                <a:cs typeface="+mn-lt"/>
              </a:rPr>
              <a:t>    }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C7BD0-7CF5-2D0C-8D06-7135C8B9CC79}"/>
              </a:ext>
            </a:extLst>
          </p:cNvPr>
          <p:cNvSpPr txBox="1"/>
          <p:nvPr/>
        </p:nvSpPr>
        <p:spPr>
          <a:xfrm>
            <a:off x="4652513" y="885645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footer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background-color</a:t>
            </a:r>
            <a:r>
              <a:rPr lang="en-US" dirty="0">
                <a:ea typeface="+mn-lt"/>
                <a:cs typeface="+mn-lt"/>
              </a:rPr>
              <a:t>: black;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text-align: </a:t>
            </a:r>
            <a:r>
              <a:rPr lang="en-US" dirty="0">
                <a:ea typeface="+mn-lt"/>
                <a:cs typeface="+mn-lt"/>
              </a:rPr>
              <a:t>center;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padding</a:t>
            </a:r>
            <a:r>
              <a:rPr lang="en-US" dirty="0">
                <a:ea typeface="+mn-lt"/>
                <a:cs typeface="+mn-lt"/>
              </a:rPr>
              <a:t>: 75px;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color:</a:t>
            </a:r>
            <a:r>
              <a:rPr lang="en-US" dirty="0">
                <a:ea typeface="+mn-lt"/>
                <a:cs typeface="+mn-lt"/>
              </a:rPr>
              <a:t> white;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</a:t>
            </a:r>
            <a:r>
              <a:rPr lang="en-US" dirty="0">
                <a:ea typeface="+mn-lt"/>
                <a:cs typeface="+mn-lt"/>
              </a:rPr>
              <a:t> 30px;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36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Progetto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6769C-4A4B-6FFC-5A6C-D386485E6082}"/>
              </a:ext>
            </a:extLst>
          </p:cNvPr>
          <p:cNvSpPr txBox="1"/>
          <p:nvPr/>
        </p:nvSpPr>
        <p:spPr>
          <a:xfrm>
            <a:off x="4695645" y="2884098"/>
            <a:ext cx="6869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Primo </a:t>
            </a:r>
            <a:r>
              <a:rPr lang="en-US" dirty="0" err="1"/>
              <a:t>progetto</a:t>
            </a:r>
            <a:r>
              <a:rPr lang="en-US" dirty="0"/>
              <a:t> di </a:t>
            </a:r>
            <a:r>
              <a:rPr lang="en-US" dirty="0" err="1"/>
              <a:t>pagina</a:t>
            </a:r>
            <a:r>
              <a:rPr lang="en-US" dirty="0"/>
              <a:t> web.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home di un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notize</a:t>
            </a:r>
            <a:r>
              <a:rPr lang="en-US" dirty="0"/>
              <a:t>, </a:t>
            </a:r>
            <a:r>
              <a:rPr lang="en-US" dirty="0" err="1"/>
              <a:t>prodotti</a:t>
            </a:r>
            <a:r>
              <a:rPr lang="en-US" dirty="0"/>
              <a:t> e </a:t>
            </a:r>
            <a:r>
              <a:rPr lang="en-US" dirty="0" err="1"/>
              <a:t>storia</a:t>
            </a:r>
            <a:r>
              <a:rPr lang="en-US" dirty="0"/>
              <a:t> del mondo </a:t>
            </a:r>
            <a:r>
              <a:rPr lang="en-US" dirty="0" err="1"/>
              <a:t>della</a:t>
            </a:r>
            <a:r>
              <a:rPr lang="en-US" dirty="0"/>
              <a:t> lotta in </a:t>
            </a:r>
            <a:r>
              <a:rPr lang="en-US" dirty="0" err="1"/>
              <a:t>generale</a:t>
            </a:r>
            <a:r>
              <a:rPr lang="en-US" dirty="0"/>
              <a:t> (</a:t>
            </a:r>
            <a:r>
              <a:rPr lang="en-US" dirty="0" err="1"/>
              <a:t>Boxe</a:t>
            </a:r>
            <a:r>
              <a:rPr lang="en-US" dirty="0"/>
              <a:t>, MMA, Thay...)</a:t>
            </a:r>
          </a:p>
        </p:txBody>
      </p:sp>
    </p:spTree>
    <p:extLst>
      <p:ext uri="{BB962C8B-B14F-4D97-AF65-F5344CB8AC3E}">
        <p14:creationId xmlns:p14="http://schemas.microsoft.com/office/powerpoint/2010/main" val="2105388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Head</a:t>
            </a:r>
            <a:endParaRPr lang="it-IT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C7BD0-7CF5-2D0C-8D06-7135C8B9CC79}"/>
              </a:ext>
            </a:extLst>
          </p:cNvPr>
          <p:cNvSpPr txBox="1"/>
          <p:nvPr/>
        </p:nvSpPr>
        <p:spPr>
          <a:xfrm>
            <a:off x="4580627" y="943154"/>
            <a:ext cx="724331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&lt;head&gt;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&lt;title&gt;</a:t>
            </a:r>
            <a:r>
              <a:rPr lang="en-US" dirty="0">
                <a:ea typeface="+mn-lt"/>
                <a:cs typeface="+mn-lt"/>
              </a:rPr>
              <a:t>Mini Homework 1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&lt;/title&gt;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&lt;meta</a:t>
            </a:r>
            <a:r>
              <a:rPr lang="en-US" dirty="0">
                <a:ea typeface="+mn-lt"/>
                <a:cs typeface="+mn-lt"/>
              </a:rPr>
              <a:t> name="viewport" content="width=device-width, initial-scale=1"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&lt;link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="https://fonts.googleapis.com/css2?family=Raleway:wght@100&amp;display=swap" </a:t>
            </a:r>
            <a:r>
              <a:rPr lang="en-US" dirty="0" err="1">
                <a:ea typeface="+mn-lt"/>
                <a:cs typeface="+mn-lt"/>
              </a:rPr>
              <a:t>rel</a:t>
            </a:r>
            <a:r>
              <a:rPr lang="en-US" dirty="0">
                <a:ea typeface="+mn-lt"/>
                <a:cs typeface="+mn-lt"/>
              </a:rPr>
              <a:t>="stylesheet"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&lt;link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="https://fonts.googleapis.com/css2?family=</a:t>
            </a:r>
            <a:r>
              <a:rPr lang="en-US" dirty="0" err="1">
                <a:ea typeface="+mn-lt"/>
                <a:cs typeface="+mn-lt"/>
              </a:rPr>
              <a:t>Bebas+Neue&amp;display</a:t>
            </a:r>
            <a:r>
              <a:rPr lang="en-US" dirty="0">
                <a:ea typeface="+mn-lt"/>
                <a:cs typeface="+mn-lt"/>
              </a:rPr>
              <a:t>=swap" </a:t>
            </a:r>
            <a:r>
              <a:rPr lang="en-US" dirty="0" err="1">
                <a:ea typeface="+mn-lt"/>
                <a:cs typeface="+mn-lt"/>
              </a:rPr>
              <a:t>rel</a:t>
            </a:r>
            <a:r>
              <a:rPr lang="en-US" dirty="0">
                <a:ea typeface="+mn-lt"/>
                <a:cs typeface="+mn-lt"/>
              </a:rPr>
              <a:t>="stylesheet"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&lt;link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="https://fonts.googleapis.com/css2?family=Roboto:wght@300&amp;display=swap" </a:t>
            </a:r>
            <a:r>
              <a:rPr lang="en-US" dirty="0" err="1">
                <a:ea typeface="+mn-lt"/>
                <a:cs typeface="+mn-lt"/>
              </a:rPr>
              <a:t>rel</a:t>
            </a:r>
            <a:r>
              <a:rPr lang="en-US" dirty="0">
                <a:ea typeface="+mn-lt"/>
                <a:cs typeface="+mn-lt"/>
              </a:rPr>
              <a:t>="stylesheet"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&lt;link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</a:t>
            </a:r>
            <a:r>
              <a:rPr lang="en-US" dirty="0">
                <a:ea typeface="+mn-lt"/>
                <a:cs typeface="+mn-lt"/>
              </a:rPr>
              <a:t>="stylesheet"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="mhw1.css"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/&gt;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&lt;/head&gt;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61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Codice Generico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98930-1D70-B2A2-8679-982F5D162F9D}"/>
              </a:ext>
            </a:extLst>
          </p:cNvPr>
          <p:cNvSpPr txBox="1"/>
          <p:nvPr/>
        </p:nvSpPr>
        <p:spPr>
          <a:xfrm>
            <a:off x="8275607" y="885646"/>
            <a:ext cx="357708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a.button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padding: </a:t>
            </a:r>
            <a:r>
              <a:rPr lang="en-US" dirty="0">
                <a:ea typeface="+mn-lt"/>
                <a:cs typeface="+mn-lt"/>
              </a:rPr>
              <a:t>10px 15px;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border: </a:t>
            </a:r>
            <a:r>
              <a:rPr lang="en-US" dirty="0">
                <a:ea typeface="+mn-lt"/>
                <a:cs typeface="+mn-lt"/>
              </a:rPr>
              <a:t>2px solid white;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border-radius:</a:t>
            </a:r>
            <a:r>
              <a:rPr lang="en-US" dirty="0">
                <a:ea typeface="+mn-lt"/>
                <a:cs typeface="+mn-lt"/>
              </a:rPr>
              <a:t> 100px;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a.button:hover</a:t>
            </a:r>
            <a:r>
              <a:rPr lang="en-US" dirty="0">
                <a:ea typeface="+mn-lt"/>
                <a:cs typeface="+mn-lt"/>
              </a:rPr>
              <a:t>{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background-color:</a:t>
            </a:r>
            <a:r>
              <a:rPr lang="en-US" dirty="0">
                <a:ea typeface="+mn-lt"/>
                <a:cs typeface="+mn-lt"/>
              </a:rPr>
              <a:t> white;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color:</a:t>
            </a:r>
            <a:r>
              <a:rPr lang="en-US" dirty="0">
                <a:ea typeface="+mn-lt"/>
                <a:cs typeface="+mn-lt"/>
              </a:rPr>
              <a:t> black;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h1,p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font-style: </a:t>
            </a:r>
            <a:r>
              <a:rPr lang="en-US" dirty="0">
                <a:ea typeface="+mn-lt"/>
                <a:cs typeface="+mn-lt"/>
              </a:rPr>
              <a:t>normal;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C7BD0-7CF5-2D0C-8D06-7135C8B9CC79}"/>
              </a:ext>
            </a:extLst>
          </p:cNvPr>
          <p:cNvSpPr txBox="1"/>
          <p:nvPr/>
        </p:nvSpPr>
        <p:spPr>
          <a:xfrm>
            <a:off x="4652513" y="885645"/>
            <a:ext cx="307387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body</a:t>
            </a:r>
            <a:r>
              <a:rPr lang="en-US" dirty="0">
                <a:ea typeface="+mn-lt"/>
                <a:cs typeface="+mn-lt"/>
              </a:rPr>
              <a:t>{</a:t>
            </a:r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background-color:</a:t>
            </a:r>
            <a:r>
              <a:rPr lang="en-US" dirty="0">
                <a:ea typeface="+mn-lt"/>
                <a:cs typeface="+mn-lt"/>
              </a:rPr>
              <a:t> white;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font-family:</a:t>
            </a:r>
            <a:r>
              <a:rPr lang="en-US" dirty="0">
                <a:ea typeface="+mn-lt"/>
                <a:cs typeface="+mn-lt"/>
              </a:rPr>
              <a:t> '</a:t>
            </a:r>
            <a:r>
              <a:rPr lang="en-US" dirty="0" err="1">
                <a:ea typeface="+mn-lt"/>
                <a:cs typeface="+mn-lt"/>
              </a:rPr>
              <a:t>Raleway</a:t>
            </a:r>
            <a:r>
              <a:rPr lang="en-US" dirty="0">
                <a:ea typeface="+mn-lt"/>
                <a:cs typeface="+mn-lt"/>
              </a:rPr>
              <a:t>', sans-serif;</a:t>
            </a: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margin:</a:t>
            </a:r>
            <a:r>
              <a:rPr lang="en-US" dirty="0">
                <a:ea typeface="+mn-lt"/>
                <a:cs typeface="+mn-lt"/>
              </a:rPr>
              <a:t> 0px;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font-size:</a:t>
            </a:r>
            <a:r>
              <a:rPr lang="en-US" dirty="0">
                <a:ea typeface="+mn-lt"/>
                <a:cs typeface="+mn-lt"/>
              </a:rPr>
              <a:t> 14px;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cursor:</a:t>
            </a:r>
            <a:r>
              <a:rPr lang="en-US" dirty="0">
                <a:ea typeface="+mn-lt"/>
                <a:cs typeface="+mn-lt"/>
              </a:rPr>
              <a:t> pointer;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text-decoration:</a:t>
            </a:r>
            <a:r>
              <a:rPr lang="en-US" dirty="0">
                <a:ea typeface="+mn-lt"/>
                <a:cs typeface="+mn-lt"/>
              </a:rPr>
              <a:t> none;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color:</a:t>
            </a:r>
            <a:r>
              <a:rPr lang="en-US" dirty="0">
                <a:ea typeface="+mn-lt"/>
                <a:cs typeface="+mn-lt"/>
              </a:rPr>
              <a:t> white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section h1,p</a:t>
            </a:r>
            <a:r>
              <a:rPr lang="en-US" dirty="0">
                <a:ea typeface="+mn-lt"/>
                <a:cs typeface="+mn-lt"/>
              </a:rPr>
              <a:t>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font-family:</a:t>
            </a:r>
            <a:r>
              <a:rPr lang="en-US" dirty="0">
                <a:ea typeface="+mn-lt"/>
                <a:cs typeface="+mn-lt"/>
              </a:rPr>
              <a:t> 'Roboto', sans-serif;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Codice Generico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C7BD0-7CF5-2D0C-8D06-7135C8B9CC79}"/>
              </a:ext>
            </a:extLst>
          </p:cNvPr>
          <p:cNvSpPr txBox="1"/>
          <p:nvPr/>
        </p:nvSpPr>
        <p:spPr>
          <a:xfrm>
            <a:off x="6622211" y="943154"/>
            <a:ext cx="307387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#links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font-style: </a:t>
            </a:r>
            <a:r>
              <a:rPr lang="en-US" dirty="0">
                <a:ea typeface="+mn-lt"/>
                <a:cs typeface="+mn-lt"/>
              </a:rPr>
              <a:t>normal;</a:t>
            </a:r>
          </a:p>
          <a:p>
            <a:r>
              <a:rPr lang="en-US" dirty="0">
                <a:ea typeface="+mn-lt"/>
                <a:cs typeface="+mn-lt"/>
              </a:rPr>
              <a:t>    f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ont-family: </a:t>
            </a:r>
            <a:r>
              <a:rPr lang="en-US" dirty="0">
                <a:ea typeface="+mn-lt"/>
                <a:cs typeface="+mn-lt"/>
              </a:rPr>
              <a:t>'</a:t>
            </a:r>
            <a:r>
              <a:rPr lang="en-US" dirty="0" err="1">
                <a:ea typeface="+mn-lt"/>
                <a:cs typeface="+mn-lt"/>
              </a:rPr>
              <a:t>Bebas</a:t>
            </a:r>
            <a:r>
              <a:rPr lang="en-US" dirty="0">
                <a:ea typeface="+mn-lt"/>
                <a:cs typeface="+mn-lt"/>
              </a:rPr>
              <a:t> Neue', cursive;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letter-spacing:</a:t>
            </a:r>
            <a:r>
              <a:rPr lang="en-US" dirty="0">
                <a:ea typeface="+mn-lt"/>
                <a:cs typeface="+mn-lt"/>
              </a:rPr>
              <a:t> 2px;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4A29C7C-3042-FD00-C397-0C335318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7" y="213387"/>
            <a:ext cx="4727275" cy="65606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11DF3C-A942-AEDB-80DE-C7D93424A785}"/>
              </a:ext>
            </a:extLst>
          </p:cNvPr>
          <p:cNvSpPr/>
          <p:nvPr/>
        </p:nvSpPr>
        <p:spPr>
          <a:xfrm>
            <a:off x="5609147" y="210448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Picture 6" descr="A picture containing text, person, player&#10;&#10;Description automatically generated">
            <a:extLst>
              <a:ext uri="{FF2B5EF4-FFF2-40B4-BE49-F238E27FC236}">
                <a16:creationId xmlns:a16="http://schemas.microsoft.com/office/drawing/2014/main" id="{24E64899-821E-4CD8-BB14-CC00D0F0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17" y="1854759"/>
            <a:ext cx="7142670" cy="31341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782591-BD21-CB09-3062-E6AAB16154A7}"/>
              </a:ext>
            </a:extLst>
          </p:cNvPr>
          <p:cNvCxnSpPr/>
          <p:nvPr/>
        </p:nvCxnSpPr>
        <p:spPr>
          <a:xfrm>
            <a:off x="4517366" y="1562819"/>
            <a:ext cx="7125418" cy="86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23FE12-F833-ECDD-89A9-5094D567906C}"/>
              </a:ext>
            </a:extLst>
          </p:cNvPr>
          <p:cNvCxnSpPr>
            <a:cxnSpLocks/>
          </p:cNvCxnSpPr>
          <p:nvPr/>
        </p:nvCxnSpPr>
        <p:spPr>
          <a:xfrm flipH="1" flipV="1">
            <a:off x="11844067" y="1873370"/>
            <a:ext cx="34506" cy="309688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2734C1-E373-ED6C-9A31-CF546C0D7FC7}"/>
              </a:ext>
            </a:extLst>
          </p:cNvPr>
          <p:cNvSpPr txBox="1"/>
          <p:nvPr/>
        </p:nvSpPr>
        <p:spPr>
          <a:xfrm>
            <a:off x="4522219" y="539923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Width:</a:t>
            </a:r>
            <a:r>
              <a:rPr lang="en-US" dirty="0"/>
              <a:t> 100%</a:t>
            </a:r>
          </a:p>
          <a:p>
            <a:r>
              <a:rPr lang="en-US" dirty="0">
                <a:solidFill>
                  <a:schemeClr val="accent1"/>
                </a:solidFill>
                <a:cs typeface="Calibri"/>
              </a:rPr>
              <a:t>Height</a:t>
            </a:r>
            <a:r>
              <a:rPr lang="en-US" dirty="0">
                <a:cs typeface="Calibri"/>
              </a:rPr>
              <a:t>: 600 </a:t>
            </a:r>
            <a:r>
              <a:rPr lang="en-US" dirty="0" err="1">
                <a:cs typeface="Calibri"/>
              </a:rPr>
              <a:t>px</a:t>
            </a:r>
            <a:r>
              <a:rPr lang="en-US" dirty="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82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3F613-3D20-34DD-93C6-4B683DBDD99F}"/>
              </a:ext>
            </a:extLst>
          </p:cNvPr>
          <p:cNvSpPr txBox="1"/>
          <p:nvPr/>
        </p:nvSpPr>
        <p:spPr>
          <a:xfrm>
            <a:off x="4508740" y="756249"/>
            <a:ext cx="6955764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&lt;header&gt;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&lt;nav&gt;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&lt;div</a:t>
            </a:r>
            <a:r>
              <a:rPr lang="en-US" dirty="0">
                <a:ea typeface="+mn-lt"/>
                <a:cs typeface="+mn-lt"/>
              </a:rPr>
              <a:t> id="logo"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TysonLover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&lt;/div&gt;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&lt;div</a:t>
            </a:r>
            <a:r>
              <a:rPr lang="en-US" dirty="0">
                <a:ea typeface="+mn-lt"/>
                <a:cs typeface="+mn-lt"/>
              </a:rPr>
              <a:t> id="links"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&lt;a&gt;</a:t>
            </a:r>
            <a:r>
              <a:rPr lang="en-US" dirty="0">
                <a:ea typeface="+mn-lt"/>
                <a:cs typeface="+mn-lt"/>
              </a:rPr>
              <a:t>Help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&lt;a&gt;</a:t>
            </a:r>
            <a:r>
              <a:rPr lang="en-US" dirty="0">
                <a:ea typeface="+mn-lt"/>
                <a:cs typeface="+mn-lt"/>
              </a:rPr>
              <a:t>About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&lt;a&gt;</a:t>
            </a:r>
            <a:r>
              <a:rPr lang="en-US" dirty="0">
                <a:ea typeface="+mn-lt"/>
                <a:cs typeface="+mn-lt"/>
              </a:rPr>
              <a:t>Story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&lt;a</a:t>
            </a:r>
            <a:r>
              <a:rPr lang="en-US" dirty="0">
                <a:ea typeface="+mn-lt"/>
                <a:cs typeface="+mn-lt"/>
              </a:rPr>
              <a:t> class="button"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r>
              <a:rPr lang="en-US" dirty="0">
                <a:ea typeface="+mn-lt"/>
                <a:cs typeface="+mn-lt"/>
              </a:rPr>
              <a:t>Go store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&lt;/div&gt;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&lt;div</a:t>
            </a:r>
            <a:r>
              <a:rPr lang="en-US" dirty="0">
                <a:ea typeface="+mn-lt"/>
                <a:cs typeface="+mn-lt"/>
              </a:rPr>
              <a:t> id="menu"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&lt;div&gt;&lt;/div&gt;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        &lt;div&gt;&lt;/div&gt;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        &lt;div&gt;&lt;/div&gt;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    &lt;/div&gt;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&lt;/nav&gt;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&lt;h1&gt;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&lt;strong&gt;</a:t>
            </a:r>
            <a:r>
              <a:rPr lang="en-US" dirty="0" err="1">
                <a:ea typeface="+mn-lt"/>
                <a:cs typeface="+mn-lt"/>
              </a:rPr>
              <a:t>Scopri</a:t>
            </a:r>
            <a:r>
              <a:rPr lang="en-US" dirty="0">
                <a:ea typeface="+mn-lt"/>
                <a:cs typeface="+mn-lt"/>
              </a:rPr>
              <a:t> il mondo </a:t>
            </a:r>
            <a:r>
              <a:rPr lang="en-US" dirty="0" err="1">
                <a:ea typeface="+mn-lt"/>
                <a:cs typeface="+mn-lt"/>
              </a:rPr>
              <a:t>della</a:t>
            </a:r>
            <a:r>
              <a:rPr lang="en-US" dirty="0">
                <a:ea typeface="+mn-lt"/>
                <a:cs typeface="+mn-lt"/>
              </a:rPr>
              <a:t> lotta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&lt;/strong&gt;&lt;/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br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Notizie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articoli</a:t>
            </a:r>
            <a:r>
              <a:rPr lang="en-US" dirty="0">
                <a:ea typeface="+mn-lt"/>
                <a:cs typeface="+mn-lt"/>
              </a:rPr>
              <a:t> e molto </a:t>
            </a:r>
            <a:r>
              <a:rPr lang="en-US" dirty="0" err="1">
                <a:ea typeface="+mn-lt"/>
                <a:cs typeface="+mn-lt"/>
              </a:rPr>
              <a:t>altro</a:t>
            </a:r>
            <a:r>
              <a:rPr lang="en-US" dirty="0">
                <a:ea typeface="+mn-lt"/>
                <a:cs typeface="+mn-lt"/>
              </a:rPr>
              <a:t>...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&gt;&lt;/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br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&lt;a</a:t>
            </a:r>
            <a:r>
              <a:rPr lang="en-US" dirty="0">
                <a:ea typeface="+mn-lt"/>
                <a:cs typeface="+mn-lt"/>
              </a:rPr>
              <a:t> class="button"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Scopri</a:t>
            </a:r>
            <a:r>
              <a:rPr lang="en-US" dirty="0">
                <a:ea typeface="+mn-lt"/>
                <a:cs typeface="+mn-lt"/>
              </a:rPr>
              <a:t> di </a:t>
            </a:r>
            <a:r>
              <a:rPr lang="en-US" dirty="0" err="1">
                <a:ea typeface="+mn-lt"/>
                <a:cs typeface="+mn-lt"/>
              </a:rPr>
              <a:t>più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&lt;/h1&gt;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&lt;/header&gt;</a:t>
            </a:r>
            <a:endParaRPr lang="en-US" dirty="0">
              <a:solidFill>
                <a:schemeClr val="accent1"/>
              </a:solidFill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21954" y="22338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HTML</a:t>
            </a:r>
            <a:endParaRPr lang="en-US" sz="24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18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3F613-3D20-34DD-93C6-4B683DBDD99F}"/>
              </a:ext>
            </a:extLst>
          </p:cNvPr>
          <p:cNvSpPr txBox="1"/>
          <p:nvPr/>
        </p:nvSpPr>
        <p:spPr>
          <a:xfrm>
            <a:off x="4264325" y="813758"/>
            <a:ext cx="4784784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header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color:</a:t>
            </a:r>
            <a:r>
              <a:rPr lang="en-US" dirty="0">
                <a:ea typeface="+mn-lt"/>
                <a:cs typeface="+mn-lt"/>
              </a:rPr>
              <a:t> white;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width:</a:t>
            </a:r>
            <a:r>
              <a:rPr lang="en-US" dirty="0">
                <a:ea typeface="+mn-lt"/>
                <a:cs typeface="+mn-lt"/>
              </a:rPr>
              <a:t> 100%;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height:</a:t>
            </a:r>
            <a:r>
              <a:rPr lang="en-US" dirty="0">
                <a:ea typeface="+mn-lt"/>
                <a:cs typeface="+mn-lt"/>
              </a:rPr>
              <a:t> 600px;</a:t>
            </a:r>
            <a:endParaRPr lang="en-US" dirty="0"/>
          </a:p>
          <a:p>
            <a:br>
              <a:rPr lang="en-US" dirty="0"/>
            </a:b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background-image: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(https://www.palestraboxemilano.it/wp-content/uploads/2021/03/boy-boxing-training-punch-mitts-exercise-concept-PSYNPUU.jpg);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background-size:</a:t>
            </a:r>
            <a:r>
              <a:rPr lang="en-US" dirty="0">
                <a:ea typeface="+mn-lt"/>
                <a:cs typeface="+mn-lt"/>
              </a:rPr>
              <a:t> cover;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background-position: </a:t>
            </a:r>
            <a:r>
              <a:rPr lang="en-US" dirty="0">
                <a:ea typeface="+mn-lt"/>
                <a:cs typeface="+mn-lt"/>
              </a:rPr>
              <a:t>center;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position:</a:t>
            </a:r>
            <a:r>
              <a:rPr lang="en-US" dirty="0">
                <a:ea typeface="+mn-lt"/>
                <a:cs typeface="+mn-lt"/>
              </a:rPr>
              <a:t> relative;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display:</a:t>
            </a:r>
            <a:r>
              <a:rPr lang="en-US" dirty="0">
                <a:ea typeface="+mn-lt"/>
                <a:cs typeface="+mn-lt"/>
              </a:rPr>
              <a:t> flex;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flex-direction:</a:t>
            </a:r>
            <a:r>
              <a:rPr lang="en-US" dirty="0">
                <a:ea typeface="+mn-lt"/>
                <a:cs typeface="+mn-lt"/>
              </a:rPr>
              <a:t> column;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align-items:</a:t>
            </a:r>
            <a:r>
              <a:rPr lang="en-US" dirty="0">
                <a:ea typeface="+mn-lt"/>
                <a:cs typeface="+mn-lt"/>
              </a:rPr>
              <a:t> center;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justify-content:</a:t>
            </a:r>
            <a:r>
              <a:rPr lang="en-US" dirty="0">
                <a:ea typeface="+mn-lt"/>
                <a:cs typeface="+mn-lt"/>
              </a:rPr>
              <a:t> center;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A78CD-0E46-387B-6298-2DED4816AF41}"/>
              </a:ext>
            </a:extLst>
          </p:cNvPr>
          <p:cNvSpPr txBox="1"/>
          <p:nvPr/>
        </p:nvSpPr>
        <p:spPr>
          <a:xfrm>
            <a:off x="9051985" y="828135"/>
            <a:ext cx="2901350" cy="34163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header::before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content:</a:t>
            </a:r>
            <a:r>
              <a:rPr lang="en-US" dirty="0">
                <a:ea typeface="+mn-lt"/>
                <a:cs typeface="+mn-lt"/>
              </a:rPr>
              <a:t> "";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background-color: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 err="1">
                <a:ea typeface="+mn-lt"/>
                <a:cs typeface="+mn-lt"/>
              </a:rPr>
              <a:t>rgba</a:t>
            </a:r>
            <a:r>
              <a:rPr lang="en-US" dirty="0">
                <a:ea typeface="+mn-lt"/>
                <a:cs typeface="+mn-lt"/>
              </a:rPr>
              <a:t>(0,0,0,0.7);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position:</a:t>
            </a:r>
            <a:r>
              <a:rPr lang="en-US" dirty="0">
                <a:ea typeface="+mn-lt"/>
                <a:cs typeface="+mn-lt"/>
              </a:rPr>
              <a:t> absolute;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top:</a:t>
            </a:r>
            <a:r>
              <a:rPr lang="en-US" dirty="0">
                <a:ea typeface="+mn-lt"/>
                <a:cs typeface="+mn-lt"/>
              </a:rPr>
              <a:t> 0%;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right:</a:t>
            </a:r>
            <a:r>
              <a:rPr lang="en-US" dirty="0">
                <a:ea typeface="+mn-lt"/>
                <a:cs typeface="+mn-lt"/>
              </a:rPr>
              <a:t> 0%;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left:</a:t>
            </a:r>
            <a:r>
              <a:rPr lang="en-US" dirty="0">
                <a:ea typeface="+mn-lt"/>
                <a:cs typeface="+mn-lt"/>
              </a:rPr>
              <a:t> 0%;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bottom:</a:t>
            </a:r>
            <a:r>
              <a:rPr lang="en-US" dirty="0">
                <a:ea typeface="+mn-lt"/>
                <a:cs typeface="+mn-lt"/>
              </a:rPr>
              <a:t> 0%;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750C2-4047-949C-4ED0-2144385E99B7}"/>
              </a:ext>
            </a:extLst>
          </p:cNvPr>
          <p:cNvSpPr txBox="1"/>
          <p:nvPr/>
        </p:nvSpPr>
        <p:spPr>
          <a:xfrm>
            <a:off x="9051086" y="4234671"/>
            <a:ext cx="2901350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header h1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</a:t>
            </a:r>
            <a:r>
              <a:rPr lang="en-US" dirty="0">
                <a:ea typeface="+mn-lt"/>
                <a:cs typeface="+mn-lt"/>
              </a:rPr>
              <a:t> 40px;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text-align:</a:t>
            </a:r>
            <a:r>
              <a:rPr lang="en-US" dirty="0">
                <a:ea typeface="+mn-lt"/>
                <a:cs typeface="+mn-lt"/>
              </a:rPr>
              <a:t> center;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position:</a:t>
            </a:r>
            <a:r>
              <a:rPr lang="en-US" dirty="0">
                <a:ea typeface="+mn-lt"/>
                <a:cs typeface="+mn-lt"/>
              </a:rPr>
              <a:t> absolute;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text-align:</a:t>
            </a:r>
            <a:r>
              <a:rPr lang="en-US" dirty="0">
                <a:ea typeface="+mn-lt"/>
                <a:cs typeface="+mn-lt"/>
              </a:rPr>
              <a:t> left;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color:</a:t>
            </a:r>
            <a:r>
              <a:rPr lang="en-US" dirty="0">
                <a:ea typeface="+mn-lt"/>
                <a:cs typeface="+mn-lt"/>
              </a:rPr>
              <a:t> white;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5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50709" y="2090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11F5F-DDD2-1284-D537-2A574AABCD2E}"/>
              </a:ext>
            </a:extLst>
          </p:cNvPr>
          <p:cNvSpPr txBox="1"/>
          <p:nvPr/>
        </p:nvSpPr>
        <p:spPr>
          <a:xfrm>
            <a:off x="4508739" y="885645"/>
            <a:ext cx="2743200" cy="34163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header h1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font-size:</a:t>
            </a:r>
            <a:r>
              <a:rPr lang="en-US" dirty="0">
                <a:ea typeface="+mn-lt"/>
                <a:cs typeface="+mn-lt"/>
              </a:rPr>
              <a:t> .7em;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header h1 a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</a:t>
            </a:r>
            <a:r>
              <a:rPr lang="en-US" dirty="0">
                <a:ea typeface="+mn-lt"/>
                <a:cs typeface="+mn-lt"/>
              </a:rPr>
              <a:t> .5em;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margin-left:</a:t>
            </a:r>
            <a:r>
              <a:rPr lang="en-US" dirty="0">
                <a:ea typeface="+mn-lt"/>
                <a:cs typeface="+mn-lt"/>
              </a:rPr>
              <a:t> 35%;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E86F2-E4CD-C7EC-AB12-DA58D4FF4419}"/>
              </a:ext>
            </a:extLst>
          </p:cNvPr>
          <p:cNvSpPr txBox="1"/>
          <p:nvPr/>
        </p:nvSpPr>
        <p:spPr>
          <a:xfrm>
            <a:off x="8835426" y="884747"/>
            <a:ext cx="27432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/* PARTE HEADER MOBILE */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br>
              <a:rPr lang="en-US" dirty="0"/>
            </a:br>
            <a:endParaRPr lang="en-US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@media (max-width: 700px)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header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height:</a:t>
            </a:r>
            <a:r>
              <a:rPr lang="en-US" dirty="0">
                <a:ea typeface="+mn-lt"/>
                <a:cs typeface="+mn-lt"/>
              </a:rPr>
              <a:t> 400px;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header h1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font-size: </a:t>
            </a:r>
            <a:r>
              <a:rPr lang="en-US" dirty="0">
                <a:ea typeface="+mn-lt"/>
                <a:cs typeface="+mn-lt"/>
              </a:rPr>
              <a:t>25px;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a.button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padding:</a:t>
            </a:r>
            <a:r>
              <a:rPr lang="en-US" dirty="0">
                <a:ea typeface="+mn-lt"/>
                <a:cs typeface="+mn-lt"/>
              </a:rPr>
              <a:t> 5px 10px;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16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9DBD21-1570-6CD1-3275-3193CDEFE655}"/>
              </a:ext>
            </a:extLst>
          </p:cNvPr>
          <p:cNvSpPr/>
          <p:nvPr/>
        </p:nvSpPr>
        <p:spPr>
          <a:xfrm>
            <a:off x="4042913" y="-4313"/>
            <a:ext cx="8051319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7E848A-6ADE-A91A-4ED6-8688FE14567A}"/>
              </a:ext>
            </a:extLst>
          </p:cNvPr>
          <p:cNvCxnSpPr/>
          <p:nvPr/>
        </p:nvCxnSpPr>
        <p:spPr>
          <a:xfrm>
            <a:off x="4344838" y="2669876"/>
            <a:ext cx="7484851" cy="86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605292DE-0C7E-6922-8BE8-2F0E102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89" y="2973787"/>
            <a:ext cx="7502107" cy="450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8CE046-7D43-157A-C2A9-BA613C800D0F}"/>
              </a:ext>
            </a:extLst>
          </p:cNvPr>
          <p:cNvSpPr txBox="1"/>
          <p:nvPr/>
        </p:nvSpPr>
        <p:spPr>
          <a:xfrm>
            <a:off x="4421577" y="378897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Width:</a:t>
            </a:r>
            <a:r>
              <a:rPr lang="en-US" dirty="0"/>
              <a:t> 100%</a:t>
            </a:r>
          </a:p>
          <a:p>
            <a:r>
              <a:rPr lang="en-US" dirty="0">
                <a:solidFill>
                  <a:schemeClr val="accent1"/>
                </a:solidFill>
                <a:cs typeface="Calibri"/>
              </a:rPr>
              <a:t>Height</a:t>
            </a:r>
            <a:r>
              <a:rPr lang="en-US" dirty="0">
                <a:cs typeface="Calibri"/>
              </a:rPr>
              <a:t>: 60px; (Padding + Font-Size Logo)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D371DD-C544-FC5C-DA35-BAFED41A5071}"/>
              </a:ext>
            </a:extLst>
          </p:cNvPr>
          <p:cNvCxnSpPr>
            <a:cxnSpLocks/>
          </p:cNvCxnSpPr>
          <p:nvPr/>
        </p:nvCxnSpPr>
        <p:spPr>
          <a:xfrm>
            <a:off x="12007968" y="2971801"/>
            <a:ext cx="8626" cy="46870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E9D6C-56D5-4C99-932F-9F76CBBBE814}"/>
              </a:ext>
            </a:extLst>
          </p:cNvPr>
          <p:cNvSpPr/>
          <p:nvPr/>
        </p:nvSpPr>
        <p:spPr>
          <a:xfrm>
            <a:off x="5609147" y="210449"/>
            <a:ext cx="4715772" cy="655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C1730-0967-F8FD-9281-538DEB518C16}"/>
              </a:ext>
            </a:extLst>
          </p:cNvPr>
          <p:cNvSpPr/>
          <p:nvPr/>
        </p:nvSpPr>
        <p:spPr>
          <a:xfrm>
            <a:off x="4042913" y="-4313"/>
            <a:ext cx="815196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EF4AE9-C92C-14C1-CCC9-D1F0745D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Menù </a:t>
            </a:r>
            <a:b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it-IT" sz="4000" dirty="0">
                <a:solidFill>
                  <a:srgbClr val="FFFFFF"/>
                </a:solidFill>
                <a:ea typeface="+mj-lt"/>
                <a:cs typeface="+mj-lt"/>
              </a:rPr>
              <a:t>navigazione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3F613-3D20-34DD-93C6-4B683DBDD99F}"/>
              </a:ext>
            </a:extLst>
          </p:cNvPr>
          <p:cNvSpPr txBox="1"/>
          <p:nvPr/>
        </p:nvSpPr>
        <p:spPr>
          <a:xfrm>
            <a:off x="4508740" y="756249"/>
            <a:ext cx="695576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&lt;nav&gt;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&lt;div</a:t>
            </a:r>
            <a:r>
              <a:rPr lang="en-US" dirty="0">
                <a:ea typeface="+mn-lt"/>
                <a:cs typeface="+mn-lt"/>
              </a:rPr>
              <a:t> id="logo"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TysonLover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&lt;/div&gt;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&lt;div</a:t>
            </a:r>
            <a:r>
              <a:rPr lang="en-US" dirty="0">
                <a:ea typeface="+mn-lt"/>
                <a:cs typeface="+mn-lt"/>
              </a:rPr>
              <a:t> id="links"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&lt;a&gt;</a:t>
            </a:r>
            <a:r>
              <a:rPr lang="en-US" dirty="0">
                <a:ea typeface="+mn-lt"/>
                <a:cs typeface="+mn-lt"/>
              </a:rPr>
              <a:t>Help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&lt;a&gt;</a:t>
            </a:r>
            <a:r>
              <a:rPr lang="en-US" dirty="0">
                <a:ea typeface="+mn-lt"/>
                <a:cs typeface="+mn-lt"/>
              </a:rPr>
              <a:t>About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&lt;a&gt;</a:t>
            </a:r>
            <a:r>
              <a:rPr lang="en-US" dirty="0">
                <a:ea typeface="+mn-lt"/>
                <a:cs typeface="+mn-lt"/>
              </a:rPr>
              <a:t>Story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  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&lt;a</a:t>
            </a:r>
            <a:r>
              <a:rPr lang="en-US" dirty="0">
                <a:ea typeface="+mn-lt"/>
                <a:cs typeface="+mn-lt"/>
              </a:rPr>
              <a:t> class="button"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r>
              <a:rPr lang="en-US" dirty="0">
                <a:ea typeface="+mn-lt"/>
                <a:cs typeface="+mn-lt"/>
              </a:rPr>
              <a:t>Go store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&lt;/a&gt;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&lt;/div&gt;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&lt;div</a:t>
            </a:r>
            <a:r>
              <a:rPr lang="en-US" dirty="0">
                <a:ea typeface="+mn-lt"/>
                <a:cs typeface="+mn-lt"/>
              </a:rPr>
              <a:t> id="menu"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  &lt;div&gt;&lt;/div&gt;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        &lt;div&gt;&lt;/div&gt;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        &lt;div&gt;&lt;/div&gt;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    &lt;/div&gt;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           &lt;/nav&gt;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2709D-3BEF-DA5F-9A7E-3B40B4D9E21B}"/>
              </a:ext>
            </a:extLst>
          </p:cNvPr>
          <p:cNvSpPr txBox="1"/>
          <p:nvPr/>
        </p:nvSpPr>
        <p:spPr>
          <a:xfrm>
            <a:off x="6721954" y="22338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HTML</a:t>
            </a:r>
            <a:endParaRPr lang="en-US" sz="24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09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Widescreen</PresentationFormat>
  <Paragraphs>17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MHW1</vt:lpstr>
      <vt:lpstr>Descrizione Progetto</vt:lpstr>
      <vt:lpstr>Layout complessivo HTML+CSS</vt:lpstr>
      <vt:lpstr>Header</vt:lpstr>
      <vt:lpstr>Header</vt:lpstr>
      <vt:lpstr>Header</vt:lpstr>
      <vt:lpstr>Header</vt:lpstr>
      <vt:lpstr>Menù navigazione</vt:lpstr>
      <vt:lpstr>Menù  navigazione</vt:lpstr>
      <vt:lpstr>Menù  navigazione</vt:lpstr>
      <vt:lpstr>Menù  navigazione</vt:lpstr>
      <vt:lpstr>Sezione Contenuti</vt:lpstr>
      <vt:lpstr>Sezione Contenuti</vt:lpstr>
      <vt:lpstr>Sezione Contenuti</vt:lpstr>
      <vt:lpstr>Sezione Contenuti</vt:lpstr>
      <vt:lpstr>Sezione Contenuti</vt:lpstr>
      <vt:lpstr>Footer</vt:lpstr>
      <vt:lpstr>Footer</vt:lpstr>
      <vt:lpstr>Footer</vt:lpstr>
      <vt:lpstr>Head</vt:lpstr>
      <vt:lpstr>Codice Generico</vt:lpstr>
      <vt:lpstr>Codice Generico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Concetto Spampinato</cp:lastModifiedBy>
  <cp:revision>550</cp:revision>
  <dcterms:created xsi:type="dcterms:W3CDTF">2021-03-24T16:57:46Z</dcterms:created>
  <dcterms:modified xsi:type="dcterms:W3CDTF">2022-03-31T10:48:25Z</dcterms:modified>
</cp:coreProperties>
</file>