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BB2658-8348-4E19-989E-1F5E373348D7}" v="34" dt="2022-03-30T12:31:43.297"/>
    <p1510:client id="{80C61F90-6D90-37FD-7C67-3A1B15DF088F}" v="4" dt="2022-04-26T18:12:27.708"/>
    <p1510:client id="{95BECD69-2743-B824-C921-3809C7A72013}" v="520" dt="2022-04-26T15:58:29.285"/>
    <p1510:client id="{95FCC4BB-E6FA-8F70-3B81-28A9617E54DF}" v="1854" dt="2022-03-31T10:48:00.720"/>
    <p1510:client id="{9899DE47-6901-7437-3A45-3DD0B151F9FA}" v="51" dt="2022-04-27T12:47:29.910"/>
    <p1510:client id="{B06EEA7D-A8E9-FAB2-48A6-F19D346A5B42}" v="819" dt="2022-04-27T09:28:38.794"/>
    <p1510:client id="{BD224B7B-2146-4799-A3C9-868226673EC3}" v="136" dt="2022-04-26T18:11:44.636"/>
    <p1510:client id="{BDFD02C4-C04B-6923-645A-430D5519CD59}" v="308" dt="2022-03-31T09:30:40.282"/>
    <p1510:client id="{C6289773-7B18-BDAE-303C-AADC82EAE09F}" v="4709" dt="2022-04-26T18:05:34.9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Simone Squillaci</a:t>
            </a:r>
          </a:p>
          <a:p>
            <a:pPr algn="l"/>
            <a:r>
              <a:rPr lang="it-IT" dirty="0">
                <a:solidFill>
                  <a:srgbClr val="FFFFFF"/>
                </a:solidFill>
                <a:cs typeface="Calibri"/>
              </a:rPr>
              <a:t>O46001862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26/04/2022</a:t>
            </a:r>
            <a:endParaRPr lang="it-IT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E9D6C-56D5-4C99-932F-9F76CBBBE814}"/>
              </a:ext>
            </a:extLst>
          </p:cNvPr>
          <p:cNvSpPr/>
          <p:nvPr/>
        </p:nvSpPr>
        <p:spPr>
          <a:xfrm>
            <a:off x="5609147" y="210449"/>
            <a:ext cx="4715772" cy="655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FC1730-0967-F8FD-9281-538DEB518C16}"/>
              </a:ext>
            </a:extLst>
          </p:cNvPr>
          <p:cNvSpPr/>
          <p:nvPr/>
        </p:nvSpPr>
        <p:spPr>
          <a:xfrm>
            <a:off x="4042913" y="-4313"/>
            <a:ext cx="8151961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EF4AE9-C92C-14C1-CCC9-D1F0745D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  <a:cs typeface="Calibri Light"/>
              </a:rPr>
              <a:t>API REST </a:t>
            </a:r>
            <a:br>
              <a:rPr lang="it-IT" sz="4000" dirty="0">
                <a:solidFill>
                  <a:srgbClr val="FFFFFF"/>
                </a:solidFill>
                <a:cs typeface="Calibri Light"/>
              </a:rPr>
            </a:br>
            <a:r>
              <a:rPr lang="it-IT" sz="4000" dirty="0">
                <a:solidFill>
                  <a:srgbClr val="FFFFFF"/>
                </a:solidFill>
                <a:cs typeface="Calibri Light"/>
              </a:rPr>
              <a:t>Con API KEY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D6613D-F51D-C9E2-E7A8-C87FF2CDCF1A}"/>
              </a:ext>
            </a:extLst>
          </p:cNvPr>
          <p:cNvSpPr txBox="1"/>
          <p:nvPr/>
        </p:nvSpPr>
        <p:spPr>
          <a:xfrm>
            <a:off x="7125418" y="4350588"/>
            <a:ext cx="26281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Richesta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fallita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25F631-C5A7-1EB4-A101-B70D419F11C9}"/>
              </a:ext>
            </a:extLst>
          </p:cNvPr>
          <p:cNvSpPr/>
          <p:nvPr/>
        </p:nvSpPr>
        <p:spPr>
          <a:xfrm>
            <a:off x="6572430" y="584259"/>
            <a:ext cx="2990489" cy="3594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74FB502-1F20-171F-A2DC-9E432D3F6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475" y="692507"/>
            <a:ext cx="2743200" cy="337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8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E9D6C-56D5-4C99-932F-9F76CBBBE814}"/>
              </a:ext>
            </a:extLst>
          </p:cNvPr>
          <p:cNvSpPr/>
          <p:nvPr/>
        </p:nvSpPr>
        <p:spPr>
          <a:xfrm>
            <a:off x="5609147" y="210449"/>
            <a:ext cx="4715772" cy="655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FC1730-0967-F8FD-9281-538DEB518C16}"/>
              </a:ext>
            </a:extLst>
          </p:cNvPr>
          <p:cNvSpPr/>
          <p:nvPr/>
        </p:nvSpPr>
        <p:spPr>
          <a:xfrm>
            <a:off x="4042913" y="-4313"/>
            <a:ext cx="8151961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EF4AE9-C92C-14C1-CCC9-D1F0745D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  <a:cs typeface="Calibri Light"/>
              </a:rPr>
              <a:t>API REST </a:t>
            </a:r>
            <a:br>
              <a:rPr lang="it-IT" sz="4000" dirty="0">
                <a:solidFill>
                  <a:srgbClr val="FFFFFF"/>
                </a:solidFill>
                <a:cs typeface="Calibri Light"/>
              </a:rPr>
            </a:br>
            <a:r>
              <a:rPr lang="it-IT" sz="4000" dirty="0" err="1">
                <a:solidFill>
                  <a:srgbClr val="FFFFFF"/>
                </a:solidFill>
                <a:cs typeface="Calibri Light"/>
              </a:rPr>
              <a:t>Oauth</a:t>
            </a:r>
            <a:r>
              <a:rPr lang="it-IT" sz="4000" dirty="0">
                <a:solidFill>
                  <a:srgbClr val="FFFFFF"/>
                </a:solidFill>
                <a:cs typeface="Calibri Light"/>
              </a:rPr>
              <a:t> 2.0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6769C-4A4B-6FFC-5A6C-D386485E6082}"/>
              </a:ext>
            </a:extLst>
          </p:cNvPr>
          <p:cNvSpPr txBox="1"/>
          <p:nvPr/>
        </p:nvSpPr>
        <p:spPr>
          <a:xfrm>
            <a:off x="4853796" y="583721"/>
            <a:ext cx="686950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La </a:t>
            </a:r>
            <a:r>
              <a:rPr lang="en-US" dirty="0" err="1">
                <a:cs typeface="Calibri"/>
              </a:rPr>
              <a:t>seconda</a:t>
            </a:r>
            <a:r>
              <a:rPr lang="en-US" dirty="0">
                <a:cs typeface="Calibri"/>
              </a:rPr>
              <a:t> API </a:t>
            </a:r>
            <a:r>
              <a:rPr lang="en-US" dirty="0" err="1">
                <a:cs typeface="Calibri"/>
              </a:rPr>
              <a:t>consiste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visualizzare</a:t>
            </a:r>
            <a:r>
              <a:rPr lang="en-US" dirty="0">
                <a:cs typeface="Calibri"/>
              </a:rPr>
              <a:t> le </a:t>
            </a:r>
            <a:r>
              <a:rPr lang="en-US" dirty="0" err="1">
                <a:cs typeface="Calibri"/>
              </a:rPr>
              <a:t>informazioni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principali</a:t>
            </a:r>
            <a:r>
              <a:rPr lang="en-US" dirty="0">
                <a:cs typeface="Calibri"/>
              </a:rPr>
              <a:t> di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playlist </a:t>
            </a:r>
            <a:r>
              <a:rPr lang="en-US" dirty="0" err="1">
                <a:cs typeface="Calibri"/>
              </a:rPr>
              <a:t>scelta</a:t>
            </a:r>
            <a:r>
              <a:rPr lang="en-US" dirty="0">
                <a:cs typeface="Calibri"/>
              </a:rPr>
              <a:t> da me (</a:t>
            </a:r>
            <a:r>
              <a:rPr lang="en-US" dirty="0" err="1">
                <a:cs typeface="Calibri"/>
              </a:rPr>
              <a:t>trattata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quindi</a:t>
            </a:r>
            <a:r>
              <a:rPr lang="en-US" dirty="0">
                <a:cs typeface="Calibri"/>
              </a:rPr>
              <a:t> come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costante</a:t>
            </a:r>
            <a:r>
              <a:rPr lang="en-US" dirty="0">
                <a:cs typeface="Calibri"/>
              </a:rPr>
              <a:t>). Per prima </a:t>
            </a:r>
            <a:r>
              <a:rPr lang="en-US" dirty="0" err="1">
                <a:cs typeface="Calibri"/>
              </a:rPr>
              <a:t>cosa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effettua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richiesta</a:t>
            </a:r>
            <a:r>
              <a:rPr lang="en-US" dirty="0">
                <a:cs typeface="Calibri"/>
              </a:rPr>
              <a:t> di </a:t>
            </a:r>
            <a:r>
              <a:rPr lang="en-US" dirty="0" err="1">
                <a:cs typeface="Calibri"/>
              </a:rPr>
              <a:t>autentificazione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quindi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l'acquisizione</a:t>
            </a:r>
            <a:r>
              <a:rPr lang="en-US" dirty="0">
                <a:cs typeface="Calibri"/>
              </a:rPr>
              <a:t> del token da </a:t>
            </a:r>
            <a:r>
              <a:rPr lang="en-US" dirty="0" err="1">
                <a:cs typeface="Calibri"/>
              </a:rPr>
              <a:t>allegare</a:t>
            </a:r>
            <a:r>
              <a:rPr lang="en-US" dirty="0">
                <a:cs typeface="Calibri"/>
              </a:rPr>
              <a:t> alle </a:t>
            </a:r>
            <a:r>
              <a:rPr lang="en-US" dirty="0" err="1">
                <a:cs typeface="Calibri"/>
              </a:rPr>
              <a:t>richieste</a:t>
            </a:r>
            <a:r>
              <a:rPr lang="en-US" dirty="0">
                <a:cs typeface="Calibri"/>
              </a:rPr>
              <a:t>. Sempre se la </a:t>
            </a:r>
            <a:r>
              <a:rPr lang="en-US" dirty="0" err="1">
                <a:cs typeface="Calibri"/>
              </a:rPr>
              <a:t>richiesta</a:t>
            </a:r>
            <a:r>
              <a:rPr lang="en-US" dirty="0">
                <a:cs typeface="Calibri"/>
              </a:rPr>
              <a:t> di prima </a:t>
            </a:r>
            <a:r>
              <a:rPr lang="en-US" dirty="0" err="1">
                <a:cs typeface="Calibri"/>
              </a:rPr>
              <a:t>autentificazione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buon</a:t>
            </a:r>
            <a:r>
              <a:rPr lang="en-US" dirty="0">
                <a:cs typeface="Calibri"/>
              </a:rPr>
              <a:t> fine.</a:t>
            </a:r>
          </a:p>
        </p:txBody>
      </p:sp>
      <p:pic>
        <p:nvPicPr>
          <p:cNvPr id="11" name="Picture 14" descr="Text&#10;&#10;Description automatically generated">
            <a:extLst>
              <a:ext uri="{FF2B5EF4-FFF2-40B4-BE49-F238E27FC236}">
                <a16:creationId xmlns:a16="http://schemas.microsoft.com/office/drawing/2014/main" id="{C5140B8B-77AA-61C9-F317-C910C610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570" y="2638235"/>
            <a:ext cx="6251275" cy="264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E9D6C-56D5-4C99-932F-9F76CBBBE814}"/>
              </a:ext>
            </a:extLst>
          </p:cNvPr>
          <p:cNvSpPr/>
          <p:nvPr/>
        </p:nvSpPr>
        <p:spPr>
          <a:xfrm>
            <a:off x="5609147" y="210449"/>
            <a:ext cx="4715772" cy="655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FC1730-0967-F8FD-9281-538DEB518C16}"/>
              </a:ext>
            </a:extLst>
          </p:cNvPr>
          <p:cNvSpPr/>
          <p:nvPr/>
        </p:nvSpPr>
        <p:spPr>
          <a:xfrm>
            <a:off x="4042913" y="-4313"/>
            <a:ext cx="8151961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EF4AE9-C92C-14C1-CCC9-D1F0745D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  <a:cs typeface="Calibri Light"/>
              </a:rPr>
              <a:t>API REST </a:t>
            </a:r>
            <a:br>
              <a:rPr lang="it-IT" sz="4000" dirty="0">
                <a:solidFill>
                  <a:srgbClr val="FFFFFF"/>
                </a:solidFill>
                <a:cs typeface="Calibri Light"/>
              </a:rPr>
            </a:br>
            <a:r>
              <a:rPr lang="it-IT" sz="4000" dirty="0" err="1">
                <a:solidFill>
                  <a:srgbClr val="FFFFFF"/>
                </a:solidFill>
                <a:cs typeface="Calibri Light"/>
              </a:rPr>
              <a:t>Oauth</a:t>
            </a:r>
            <a:r>
              <a:rPr lang="it-IT" sz="4000" dirty="0">
                <a:solidFill>
                  <a:srgbClr val="FFFFFF"/>
                </a:solidFill>
                <a:cs typeface="Calibri Light"/>
              </a:rPr>
              <a:t> 2.0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6769C-4A4B-6FFC-5A6C-D386485E6082}"/>
              </a:ext>
            </a:extLst>
          </p:cNvPr>
          <p:cNvSpPr txBox="1"/>
          <p:nvPr/>
        </p:nvSpPr>
        <p:spPr>
          <a:xfrm>
            <a:off x="4853796" y="583721"/>
            <a:ext cx="6869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La fetch </a:t>
            </a:r>
            <a:r>
              <a:rPr lang="en-US" dirty="0" err="1">
                <a:cs typeface="Calibri"/>
              </a:rPr>
              <a:t>richiama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funzione</a:t>
            </a:r>
            <a:r>
              <a:rPr lang="en-US" dirty="0">
                <a:cs typeface="Calibri"/>
              </a:rPr>
              <a:t> on </a:t>
            </a:r>
            <a:r>
              <a:rPr lang="en-US" dirty="0" err="1">
                <a:cs typeface="Calibri"/>
              </a:rPr>
              <a:t>ResponseToken</a:t>
            </a:r>
            <a:r>
              <a:rPr lang="en-US" dirty="0">
                <a:cs typeface="Calibri"/>
              </a:rPr>
              <a:t>.</a:t>
            </a:r>
          </a:p>
        </p:txBody>
      </p:sp>
      <p:pic>
        <p:nvPicPr>
          <p:cNvPr id="11" name="Picture 14" descr="Text&#10;&#10;Description automatically generated">
            <a:extLst>
              <a:ext uri="{FF2B5EF4-FFF2-40B4-BE49-F238E27FC236}">
                <a16:creationId xmlns:a16="http://schemas.microsoft.com/office/drawing/2014/main" id="{C5140B8B-77AA-61C9-F317-C910C610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570" y="1186121"/>
            <a:ext cx="6251275" cy="26454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95DC06-DEA2-CADD-EB65-7E9ECDB4A302}"/>
              </a:ext>
            </a:extLst>
          </p:cNvPr>
          <p:cNvSpPr txBox="1"/>
          <p:nvPr/>
        </p:nvSpPr>
        <p:spPr>
          <a:xfrm>
            <a:off x="4940060" y="4091796"/>
            <a:ext cx="686950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Questa </a:t>
            </a:r>
            <a:r>
              <a:rPr lang="en-US" dirty="0" err="1">
                <a:cs typeface="Calibri"/>
              </a:rPr>
              <a:t>funzione</a:t>
            </a:r>
            <a:r>
              <a:rPr lang="en-US" dirty="0">
                <a:cs typeface="Calibri"/>
              </a:rPr>
              <a:t> non fa </a:t>
            </a:r>
            <a:r>
              <a:rPr lang="en-US" dirty="0" err="1">
                <a:cs typeface="Calibri"/>
              </a:rPr>
              <a:t>altro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che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ritornare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funzione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onToken</a:t>
            </a:r>
            <a:r>
              <a:rPr lang="en-US" dirty="0">
                <a:cs typeface="Calibri"/>
              </a:rPr>
              <a:t> il </a:t>
            </a:r>
            <a:r>
              <a:rPr lang="en-US" dirty="0" err="1">
                <a:cs typeface="Calibri"/>
              </a:rPr>
              <a:t>json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della</a:t>
            </a:r>
            <a:r>
              <a:rPr lang="en-US" dirty="0">
                <a:cs typeface="Calibri"/>
              </a:rPr>
              <a:t> promise.</a:t>
            </a:r>
          </a:p>
        </p:txBody>
      </p:sp>
    </p:spTree>
    <p:extLst>
      <p:ext uri="{BB962C8B-B14F-4D97-AF65-F5344CB8AC3E}">
        <p14:creationId xmlns:p14="http://schemas.microsoft.com/office/powerpoint/2010/main" val="1930996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E9D6C-56D5-4C99-932F-9F76CBBBE814}"/>
              </a:ext>
            </a:extLst>
          </p:cNvPr>
          <p:cNvSpPr/>
          <p:nvPr/>
        </p:nvSpPr>
        <p:spPr>
          <a:xfrm>
            <a:off x="5609147" y="210449"/>
            <a:ext cx="4715772" cy="655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FC1730-0967-F8FD-9281-538DEB518C16}"/>
              </a:ext>
            </a:extLst>
          </p:cNvPr>
          <p:cNvSpPr/>
          <p:nvPr/>
        </p:nvSpPr>
        <p:spPr>
          <a:xfrm>
            <a:off x="4042913" y="-4313"/>
            <a:ext cx="8151961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EF4AE9-C92C-14C1-CCC9-D1F0745D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  <a:cs typeface="Calibri Light"/>
              </a:rPr>
              <a:t>API REST </a:t>
            </a:r>
            <a:br>
              <a:rPr lang="it-IT" sz="4000" dirty="0">
                <a:solidFill>
                  <a:srgbClr val="FFFFFF"/>
                </a:solidFill>
                <a:cs typeface="Calibri Light"/>
              </a:rPr>
            </a:br>
            <a:r>
              <a:rPr lang="it-IT" sz="4000" dirty="0" err="1">
                <a:solidFill>
                  <a:srgbClr val="FFFFFF"/>
                </a:solidFill>
                <a:cs typeface="Calibri Light"/>
              </a:rPr>
              <a:t>Oauth</a:t>
            </a:r>
            <a:r>
              <a:rPr lang="it-IT" sz="4000" dirty="0">
                <a:solidFill>
                  <a:srgbClr val="FFFFFF"/>
                </a:solidFill>
                <a:cs typeface="Calibri Light"/>
              </a:rPr>
              <a:t> 2.0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6769C-4A4B-6FFC-5A6C-D386485E6082}"/>
              </a:ext>
            </a:extLst>
          </p:cNvPr>
          <p:cNvSpPr txBox="1"/>
          <p:nvPr/>
        </p:nvSpPr>
        <p:spPr>
          <a:xfrm>
            <a:off x="4896928" y="813759"/>
            <a:ext cx="686950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La </a:t>
            </a:r>
            <a:r>
              <a:rPr lang="en-US" dirty="0" err="1">
                <a:cs typeface="Calibri"/>
              </a:rPr>
              <a:t>funzione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onToken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assegna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alla</a:t>
            </a:r>
            <a:r>
              <a:rPr lang="en-US" dirty="0">
                <a:cs typeface="Calibri"/>
              </a:rPr>
              <a:t> nostra </a:t>
            </a:r>
            <a:r>
              <a:rPr lang="en-US" dirty="0" err="1">
                <a:cs typeface="Calibri"/>
              </a:rPr>
              <a:t>variabile</a:t>
            </a:r>
            <a:r>
              <a:rPr lang="en-US" dirty="0">
                <a:cs typeface="Calibri"/>
              </a:rPr>
              <a:t> token il token di </a:t>
            </a:r>
            <a:r>
              <a:rPr lang="en-US" dirty="0" err="1">
                <a:cs typeface="Calibri"/>
              </a:rPr>
              <a:t>ritorno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della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richiesta</a:t>
            </a:r>
            <a:r>
              <a:rPr lang="en-US" dirty="0">
                <a:cs typeface="Calibri"/>
              </a:rPr>
              <a:t> di </a:t>
            </a:r>
            <a:r>
              <a:rPr lang="en-US" dirty="0" err="1">
                <a:cs typeface="Calibri"/>
              </a:rPr>
              <a:t>autentificazione</a:t>
            </a:r>
            <a:r>
              <a:rPr lang="en-US" dirty="0">
                <a:cs typeface="Calibri"/>
              </a:rPr>
              <a:t>.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317784E-D46E-749B-4BB0-961F39704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683" y="1809158"/>
            <a:ext cx="4655388" cy="35991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03D921-829C-0BD4-FD74-E4C4BC3FFFE6}"/>
              </a:ext>
            </a:extLst>
          </p:cNvPr>
          <p:cNvSpPr txBox="1"/>
          <p:nvPr/>
        </p:nvSpPr>
        <p:spPr>
          <a:xfrm>
            <a:off x="4896927" y="5745192"/>
            <a:ext cx="686950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PS: </a:t>
            </a:r>
            <a:r>
              <a:rPr lang="en-US" dirty="0" err="1">
                <a:cs typeface="Calibri"/>
              </a:rPr>
              <a:t>Errore</a:t>
            </a:r>
            <a:r>
              <a:rPr lang="en-US" dirty="0">
                <a:cs typeface="Calibri"/>
              </a:rPr>
              <a:t> 401 </a:t>
            </a:r>
            <a:r>
              <a:rPr lang="en-US" dirty="0" err="1">
                <a:cs typeface="Calibri"/>
              </a:rPr>
              <a:t>gestisce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l'errore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caso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richiesta</a:t>
            </a:r>
            <a:r>
              <a:rPr lang="en-US" dirty="0">
                <a:cs typeface="Calibri"/>
              </a:rPr>
              <a:t> di </a:t>
            </a:r>
            <a:r>
              <a:rPr lang="en-US" dirty="0" err="1">
                <a:cs typeface="Calibri"/>
              </a:rPr>
              <a:t>autentificazione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fallisce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Errore</a:t>
            </a:r>
            <a:r>
              <a:rPr lang="en-US" dirty="0">
                <a:cs typeface="Calibri"/>
              </a:rPr>
              <a:t> 400 </a:t>
            </a:r>
            <a:r>
              <a:rPr lang="en-US" dirty="0" err="1">
                <a:cs typeface="Calibri"/>
              </a:rPr>
              <a:t>gestisce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l'errore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della</a:t>
            </a:r>
            <a:r>
              <a:rPr lang="en-US">
                <a:cs typeface="Calibri"/>
              </a:rPr>
              <a:t> richiesta del contenuto.</a:t>
            </a:r>
          </a:p>
        </p:txBody>
      </p:sp>
    </p:spTree>
    <p:extLst>
      <p:ext uri="{BB962C8B-B14F-4D97-AF65-F5344CB8AC3E}">
        <p14:creationId xmlns:p14="http://schemas.microsoft.com/office/powerpoint/2010/main" val="975880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E9D6C-56D5-4C99-932F-9F76CBBBE814}"/>
              </a:ext>
            </a:extLst>
          </p:cNvPr>
          <p:cNvSpPr/>
          <p:nvPr/>
        </p:nvSpPr>
        <p:spPr>
          <a:xfrm>
            <a:off x="5609147" y="210449"/>
            <a:ext cx="4715772" cy="655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FC1730-0967-F8FD-9281-538DEB518C16}"/>
              </a:ext>
            </a:extLst>
          </p:cNvPr>
          <p:cNvSpPr/>
          <p:nvPr/>
        </p:nvSpPr>
        <p:spPr>
          <a:xfrm>
            <a:off x="4042913" y="-4313"/>
            <a:ext cx="8151961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EF4AE9-C92C-14C1-CCC9-D1F0745D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  <a:cs typeface="Calibri Light"/>
              </a:rPr>
              <a:t>API REST </a:t>
            </a:r>
            <a:br>
              <a:rPr lang="it-IT" sz="4000" dirty="0">
                <a:solidFill>
                  <a:srgbClr val="FFFFFF"/>
                </a:solidFill>
                <a:cs typeface="Calibri Light"/>
              </a:rPr>
            </a:br>
            <a:r>
              <a:rPr lang="it-IT" sz="4000" dirty="0" err="1">
                <a:solidFill>
                  <a:srgbClr val="FFFFFF"/>
                </a:solidFill>
                <a:cs typeface="Calibri Light"/>
              </a:rPr>
              <a:t>Oauth</a:t>
            </a:r>
            <a:r>
              <a:rPr lang="it-IT" sz="4000" dirty="0">
                <a:solidFill>
                  <a:srgbClr val="FFFFFF"/>
                </a:solidFill>
                <a:cs typeface="Calibri Light"/>
              </a:rPr>
              <a:t> 2.0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6769C-4A4B-6FFC-5A6C-D386485E6082}"/>
              </a:ext>
            </a:extLst>
          </p:cNvPr>
          <p:cNvSpPr txBox="1"/>
          <p:nvPr/>
        </p:nvSpPr>
        <p:spPr>
          <a:xfrm>
            <a:off x="4896928" y="626853"/>
            <a:ext cx="686950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L'evento</a:t>
            </a:r>
            <a:r>
              <a:rPr lang="en-US" dirty="0">
                <a:cs typeface="Calibri"/>
              </a:rPr>
              <a:t> di </a:t>
            </a:r>
            <a:r>
              <a:rPr lang="en-US" dirty="0" err="1">
                <a:cs typeface="Calibri"/>
              </a:rPr>
              <a:t>richiesta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successiva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visualizzazione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delle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informazioni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della</a:t>
            </a:r>
            <a:r>
              <a:rPr lang="en-US" dirty="0">
                <a:cs typeface="Calibri"/>
              </a:rPr>
              <a:t> playlist </a:t>
            </a:r>
            <a:r>
              <a:rPr lang="en-US" dirty="0" err="1">
                <a:cs typeface="Calibri"/>
              </a:rPr>
              <a:t>viene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scatenato</a:t>
            </a:r>
            <a:r>
              <a:rPr lang="en-US" dirty="0">
                <a:cs typeface="Calibri"/>
              </a:rPr>
              <a:t> dal click </a:t>
            </a:r>
            <a:r>
              <a:rPr lang="en-US" dirty="0" err="1">
                <a:cs typeface="Calibri"/>
              </a:rPr>
              <a:t>sull'apposito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bottone</a:t>
            </a:r>
            <a:r>
              <a:rPr lang="en-US" dirty="0">
                <a:cs typeface="Calibri"/>
              </a:rPr>
              <a:t>.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1F9D60E-4D63-C18A-C6A6-56EAC090E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362" y="1531996"/>
            <a:ext cx="4468483" cy="350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47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E9D6C-56D5-4C99-932F-9F76CBBBE814}"/>
              </a:ext>
            </a:extLst>
          </p:cNvPr>
          <p:cNvSpPr/>
          <p:nvPr/>
        </p:nvSpPr>
        <p:spPr>
          <a:xfrm>
            <a:off x="5609147" y="210449"/>
            <a:ext cx="4715772" cy="655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FC1730-0967-F8FD-9281-538DEB518C16}"/>
              </a:ext>
            </a:extLst>
          </p:cNvPr>
          <p:cNvSpPr/>
          <p:nvPr/>
        </p:nvSpPr>
        <p:spPr>
          <a:xfrm>
            <a:off x="4042913" y="-4313"/>
            <a:ext cx="8151961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EF4AE9-C92C-14C1-CCC9-D1F0745D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  <a:cs typeface="Calibri Light"/>
              </a:rPr>
              <a:t>API REST </a:t>
            </a:r>
            <a:br>
              <a:rPr lang="it-IT" sz="4000" dirty="0">
                <a:solidFill>
                  <a:srgbClr val="FFFFFF"/>
                </a:solidFill>
                <a:cs typeface="Calibri Light"/>
              </a:rPr>
            </a:br>
            <a:r>
              <a:rPr lang="it-IT" sz="4000" dirty="0" err="1">
                <a:solidFill>
                  <a:srgbClr val="FFFFFF"/>
                </a:solidFill>
                <a:cs typeface="Calibri Light"/>
              </a:rPr>
              <a:t>Oauth</a:t>
            </a:r>
            <a:r>
              <a:rPr lang="it-IT" sz="4000" dirty="0">
                <a:solidFill>
                  <a:srgbClr val="FFFFFF"/>
                </a:solidFill>
                <a:cs typeface="Calibri Light"/>
              </a:rPr>
              <a:t> 2.0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6769C-4A4B-6FFC-5A6C-D386485E6082}"/>
              </a:ext>
            </a:extLst>
          </p:cNvPr>
          <p:cNvSpPr txBox="1"/>
          <p:nvPr/>
        </p:nvSpPr>
        <p:spPr>
          <a:xfrm>
            <a:off x="4896928" y="511834"/>
            <a:ext cx="6869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La </a:t>
            </a:r>
            <a:r>
              <a:rPr lang="en-US" dirty="0" err="1">
                <a:cs typeface="Calibri"/>
              </a:rPr>
              <a:t>funzione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correlata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all'evento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assegnato</a:t>
            </a:r>
            <a:r>
              <a:rPr lang="en-US" dirty="0">
                <a:cs typeface="Calibri"/>
              </a:rPr>
              <a:t> al </a:t>
            </a:r>
            <a:r>
              <a:rPr lang="en-US" dirty="0" err="1">
                <a:cs typeface="Calibri"/>
              </a:rPr>
              <a:t>bottone</a:t>
            </a:r>
            <a:r>
              <a:rPr lang="en-US" dirty="0">
                <a:cs typeface="Calibri"/>
              </a:rPr>
              <a:t> è </a:t>
            </a:r>
            <a:r>
              <a:rPr lang="en-US" dirty="0" err="1">
                <a:cs typeface="Calibri"/>
              </a:rPr>
              <a:t>l'onClickPlaylist</a:t>
            </a:r>
            <a:r>
              <a:rPr lang="en-US" dirty="0">
                <a:cs typeface="Calibri"/>
              </a:rPr>
              <a:t>:</a:t>
            </a:r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E5497D66-8D45-BBCB-35CB-FBEB19F66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758" y="1112729"/>
            <a:ext cx="7013275" cy="14263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E96773-32E1-14C1-E9DA-F549EC34C91B}"/>
              </a:ext>
            </a:extLst>
          </p:cNvPr>
          <p:cNvSpPr txBox="1"/>
          <p:nvPr/>
        </p:nvSpPr>
        <p:spPr>
          <a:xfrm>
            <a:off x="4896927" y="2740324"/>
            <a:ext cx="686950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Questa </a:t>
            </a:r>
            <a:r>
              <a:rPr lang="en-US" dirty="0" err="1">
                <a:cs typeface="Calibri"/>
              </a:rPr>
              <a:t>funzione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semplicemente</a:t>
            </a:r>
            <a:r>
              <a:rPr lang="en-US" dirty="0">
                <a:cs typeface="Calibri"/>
              </a:rPr>
              <a:t> fa la </a:t>
            </a:r>
            <a:r>
              <a:rPr lang="en-US" dirty="0" err="1">
                <a:cs typeface="Calibri"/>
              </a:rPr>
              <a:t>richiesta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attraverso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fetch con </a:t>
            </a:r>
            <a:r>
              <a:rPr lang="en-US" dirty="0" err="1">
                <a:cs typeface="Calibri"/>
              </a:rPr>
              <a:t>parametro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passato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l'url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completo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Endopoint</a:t>
            </a:r>
            <a:r>
              <a:rPr lang="en-US" dirty="0">
                <a:cs typeface="Calibri"/>
              </a:rPr>
              <a:t> + id playlist). </a:t>
            </a:r>
            <a:r>
              <a:rPr lang="en-US" dirty="0" err="1">
                <a:cs typeface="Calibri"/>
              </a:rPr>
              <a:t>Nell'headers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correlato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richiesta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passiamo</a:t>
            </a:r>
            <a:r>
              <a:rPr lang="en-US" dirty="0">
                <a:cs typeface="Calibri"/>
              </a:rPr>
              <a:t> il token </a:t>
            </a:r>
            <a:r>
              <a:rPr lang="en-US" dirty="0" err="1">
                <a:cs typeface="Calibri"/>
              </a:rPr>
              <a:t>ricevuto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precedenza</a:t>
            </a:r>
            <a:r>
              <a:rPr lang="en-US" dirty="0">
                <a:cs typeface="Calibri"/>
              </a:rPr>
              <a:t>.</a:t>
            </a:r>
          </a:p>
        </p:txBody>
      </p:sp>
      <p:pic>
        <p:nvPicPr>
          <p:cNvPr id="4" name="Picture 6" descr="Text&#10;&#10;Description automatically generated">
            <a:extLst>
              <a:ext uri="{FF2B5EF4-FFF2-40B4-BE49-F238E27FC236}">
                <a16:creationId xmlns:a16="http://schemas.microsoft.com/office/drawing/2014/main" id="{97EFFFEC-2790-2A0C-47FB-3A7346E9F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48" y="3735724"/>
            <a:ext cx="3706483" cy="28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6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E9D6C-56D5-4C99-932F-9F76CBBBE814}"/>
              </a:ext>
            </a:extLst>
          </p:cNvPr>
          <p:cNvSpPr/>
          <p:nvPr/>
        </p:nvSpPr>
        <p:spPr>
          <a:xfrm>
            <a:off x="5609147" y="210449"/>
            <a:ext cx="4715772" cy="655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FC1730-0967-F8FD-9281-538DEB518C16}"/>
              </a:ext>
            </a:extLst>
          </p:cNvPr>
          <p:cNvSpPr/>
          <p:nvPr/>
        </p:nvSpPr>
        <p:spPr>
          <a:xfrm>
            <a:off x="4042913" y="-4313"/>
            <a:ext cx="8151961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EF4AE9-C92C-14C1-CCC9-D1F0745D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  <a:cs typeface="Calibri Light"/>
              </a:rPr>
              <a:t>API REST </a:t>
            </a:r>
            <a:br>
              <a:rPr lang="it-IT" sz="4000" dirty="0">
                <a:solidFill>
                  <a:srgbClr val="FFFFFF"/>
                </a:solidFill>
                <a:cs typeface="Calibri Light"/>
              </a:rPr>
            </a:br>
            <a:r>
              <a:rPr lang="it-IT" sz="4000" dirty="0" err="1">
                <a:solidFill>
                  <a:srgbClr val="FFFFFF"/>
                </a:solidFill>
                <a:cs typeface="Calibri Light"/>
              </a:rPr>
              <a:t>Oauth</a:t>
            </a:r>
            <a:r>
              <a:rPr lang="it-IT" sz="4000" dirty="0">
                <a:solidFill>
                  <a:srgbClr val="FFFFFF"/>
                </a:solidFill>
                <a:cs typeface="Calibri Light"/>
              </a:rPr>
              <a:t> 2.0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6769C-4A4B-6FFC-5A6C-D386485E6082}"/>
              </a:ext>
            </a:extLst>
          </p:cNvPr>
          <p:cNvSpPr txBox="1"/>
          <p:nvPr/>
        </p:nvSpPr>
        <p:spPr>
          <a:xfrm>
            <a:off x="4896928" y="626853"/>
            <a:ext cx="686950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La </a:t>
            </a:r>
            <a:r>
              <a:rPr lang="en-US" dirty="0" err="1">
                <a:cs typeface="Calibri"/>
              </a:rPr>
              <a:t>funzione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onSpotify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ricava</a:t>
            </a:r>
            <a:r>
              <a:rPr lang="en-US" dirty="0">
                <a:cs typeface="Calibri"/>
              </a:rPr>
              <a:t> le </a:t>
            </a:r>
            <a:r>
              <a:rPr lang="en-US" dirty="0" err="1">
                <a:cs typeface="Calibri"/>
              </a:rPr>
              <a:t>informazioni</a:t>
            </a:r>
            <a:r>
              <a:rPr lang="en-US" dirty="0">
                <a:cs typeface="Calibri"/>
              </a:rPr>
              <a:t> del </a:t>
            </a:r>
            <a:r>
              <a:rPr lang="en-US" dirty="0" err="1">
                <a:cs typeface="Calibri"/>
              </a:rPr>
              <a:t>json</a:t>
            </a:r>
            <a:r>
              <a:rPr lang="en-US" dirty="0">
                <a:cs typeface="Calibri"/>
              </a:rPr>
              <a:t> di </a:t>
            </a:r>
            <a:r>
              <a:rPr lang="en-US" dirty="0" err="1">
                <a:cs typeface="Calibri"/>
              </a:rPr>
              <a:t>risposta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assegna</a:t>
            </a:r>
            <a:r>
              <a:rPr lang="en-US" dirty="0">
                <a:cs typeface="Calibri"/>
              </a:rPr>
              <a:t> le </a:t>
            </a:r>
            <a:r>
              <a:rPr lang="en-US" dirty="0" err="1">
                <a:cs typeface="Calibri"/>
              </a:rPr>
              <a:t>informazioni</a:t>
            </a:r>
            <a:r>
              <a:rPr lang="en-US" dirty="0">
                <a:cs typeface="Calibri"/>
              </a:rPr>
              <a:t> alle </a:t>
            </a:r>
            <a:r>
              <a:rPr lang="en-US" dirty="0" err="1">
                <a:cs typeface="Calibri"/>
              </a:rPr>
              <a:t>varie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variabili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nasconde</a:t>
            </a:r>
            <a:r>
              <a:rPr lang="en-US" dirty="0">
                <a:cs typeface="Calibri"/>
              </a:rPr>
              <a:t> il testo e il </a:t>
            </a:r>
            <a:r>
              <a:rPr lang="en-US" dirty="0" err="1">
                <a:cs typeface="Calibri"/>
              </a:rPr>
              <a:t>bottone</a:t>
            </a:r>
            <a:r>
              <a:rPr lang="en-US" dirty="0">
                <a:cs typeface="Calibri"/>
              </a:rPr>
              <a:t> e per </a:t>
            </a:r>
            <a:r>
              <a:rPr lang="en-US" dirty="0" err="1">
                <a:cs typeface="Calibri"/>
              </a:rPr>
              <a:t>finire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aggiunge</a:t>
            </a:r>
            <a:r>
              <a:rPr lang="en-US" dirty="0">
                <a:cs typeface="Calibri"/>
              </a:rPr>
              <a:t> il </a:t>
            </a:r>
            <a:r>
              <a:rPr lang="en-US" dirty="0" err="1">
                <a:cs typeface="Calibri"/>
              </a:rPr>
              <a:t>tutto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all'HTML</a:t>
            </a:r>
          </a:p>
        </p:txBody>
      </p:sp>
      <p:pic>
        <p:nvPicPr>
          <p:cNvPr id="4" name="Picture 6" descr="Text&#10;&#10;Description automatically generated">
            <a:extLst>
              <a:ext uri="{FF2B5EF4-FFF2-40B4-BE49-F238E27FC236}">
                <a16:creationId xmlns:a16="http://schemas.microsoft.com/office/drawing/2014/main" id="{FEB9CB48-5C59-577A-0B05-FC2423FA4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625931"/>
            <a:ext cx="5273615" cy="490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42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E9D6C-56D5-4C99-932F-9F76CBBBE814}"/>
              </a:ext>
            </a:extLst>
          </p:cNvPr>
          <p:cNvSpPr/>
          <p:nvPr/>
        </p:nvSpPr>
        <p:spPr>
          <a:xfrm>
            <a:off x="5609147" y="210449"/>
            <a:ext cx="4715772" cy="655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FC1730-0967-F8FD-9281-538DEB518C16}"/>
              </a:ext>
            </a:extLst>
          </p:cNvPr>
          <p:cNvSpPr/>
          <p:nvPr/>
        </p:nvSpPr>
        <p:spPr>
          <a:xfrm>
            <a:off x="4042913" y="-4313"/>
            <a:ext cx="8151961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EF4AE9-C92C-14C1-CCC9-D1F0745D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  <a:cs typeface="Calibri Light"/>
              </a:rPr>
              <a:t>API REST </a:t>
            </a:r>
            <a:br>
              <a:rPr lang="it-IT" sz="4000" dirty="0">
                <a:solidFill>
                  <a:srgbClr val="FFFFFF"/>
                </a:solidFill>
                <a:cs typeface="Calibri Light"/>
              </a:rPr>
            </a:br>
            <a:r>
              <a:rPr lang="it-IT" sz="4000" dirty="0" err="1">
                <a:solidFill>
                  <a:srgbClr val="FFFFFF"/>
                </a:solidFill>
                <a:cs typeface="Calibri Light"/>
              </a:rPr>
              <a:t>Oauth</a:t>
            </a:r>
            <a:r>
              <a:rPr lang="it-IT" sz="4000" dirty="0">
                <a:solidFill>
                  <a:srgbClr val="FFFFFF"/>
                </a:solidFill>
                <a:cs typeface="Calibri Light"/>
              </a:rPr>
              <a:t> 2.0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6769C-4A4B-6FFC-5A6C-D386485E6082}"/>
              </a:ext>
            </a:extLst>
          </p:cNvPr>
          <p:cNvSpPr txBox="1"/>
          <p:nvPr/>
        </p:nvSpPr>
        <p:spPr>
          <a:xfrm>
            <a:off x="4896928" y="626853"/>
            <a:ext cx="6869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Ottenendo</a:t>
            </a:r>
            <a:r>
              <a:rPr lang="en-US" dirty="0">
                <a:cs typeface="Calibri"/>
              </a:rPr>
              <a:t> come </a:t>
            </a:r>
            <a:r>
              <a:rPr lang="en-US" dirty="0" err="1">
                <a:cs typeface="Calibri"/>
              </a:rPr>
              <a:t>risultato</a:t>
            </a:r>
            <a:r>
              <a:rPr lang="en-US" dirty="0">
                <a:cs typeface="Calibri"/>
              </a:rPr>
              <a:t> finale </a:t>
            </a:r>
            <a:r>
              <a:rPr lang="en-US" dirty="0" err="1">
                <a:cs typeface="Calibri"/>
              </a:rPr>
              <a:t>questo</a:t>
            </a:r>
            <a:r>
              <a:rPr lang="en-US" dirty="0">
                <a:cs typeface="Calibri"/>
              </a:rPr>
              <a:t>: </a:t>
            </a:r>
          </a:p>
        </p:txBody>
      </p:sp>
      <p:pic>
        <p:nvPicPr>
          <p:cNvPr id="3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C6812D0-2431-9A95-FBF2-EEEBF7BE1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306" y="1612351"/>
            <a:ext cx="5014821" cy="396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57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E9D6C-56D5-4C99-932F-9F76CBBBE814}"/>
              </a:ext>
            </a:extLst>
          </p:cNvPr>
          <p:cNvSpPr/>
          <p:nvPr/>
        </p:nvSpPr>
        <p:spPr>
          <a:xfrm>
            <a:off x="5609147" y="210449"/>
            <a:ext cx="4715772" cy="655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FC1730-0967-F8FD-9281-538DEB518C16}"/>
              </a:ext>
            </a:extLst>
          </p:cNvPr>
          <p:cNvSpPr/>
          <p:nvPr/>
        </p:nvSpPr>
        <p:spPr>
          <a:xfrm>
            <a:off x="4042913" y="-4313"/>
            <a:ext cx="8151961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EF4AE9-C92C-14C1-CCC9-D1F0745D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Descrizione Progetto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6769C-4A4B-6FFC-5A6C-D386485E6082}"/>
              </a:ext>
            </a:extLst>
          </p:cNvPr>
          <p:cNvSpPr txBox="1"/>
          <p:nvPr/>
        </p:nvSpPr>
        <p:spPr>
          <a:xfrm>
            <a:off x="4695645" y="2884098"/>
            <a:ext cx="6869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Integrazione </a:t>
            </a:r>
            <a:r>
              <a:rPr lang="en-US" dirty="0" err="1">
                <a:cs typeface="Calibri"/>
              </a:rPr>
              <a:t>delle</a:t>
            </a:r>
            <a:r>
              <a:rPr lang="en-US" dirty="0">
                <a:cs typeface="Calibri"/>
              </a:rPr>
              <a:t> API REST in un </a:t>
            </a:r>
            <a:r>
              <a:rPr lang="en-US" dirty="0" err="1">
                <a:cs typeface="Calibri"/>
              </a:rPr>
              <a:t>sito</a:t>
            </a:r>
          </a:p>
        </p:txBody>
      </p:sp>
    </p:spTree>
    <p:extLst>
      <p:ext uri="{BB962C8B-B14F-4D97-AF65-F5344CB8AC3E}">
        <p14:creationId xmlns:p14="http://schemas.microsoft.com/office/powerpoint/2010/main" val="210538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E9D6C-56D5-4C99-932F-9F76CBBBE814}"/>
              </a:ext>
            </a:extLst>
          </p:cNvPr>
          <p:cNvSpPr/>
          <p:nvPr/>
        </p:nvSpPr>
        <p:spPr>
          <a:xfrm>
            <a:off x="5609147" y="210449"/>
            <a:ext cx="4715772" cy="655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FC1730-0967-F8FD-9281-538DEB518C16}"/>
              </a:ext>
            </a:extLst>
          </p:cNvPr>
          <p:cNvSpPr/>
          <p:nvPr/>
        </p:nvSpPr>
        <p:spPr>
          <a:xfrm>
            <a:off x="4042913" y="-4313"/>
            <a:ext cx="8151961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EF4AE9-C92C-14C1-CCC9-D1F0745D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  <a:cs typeface="Calibri Light"/>
              </a:rPr>
              <a:t>API REST </a:t>
            </a:r>
            <a:br>
              <a:rPr lang="it-IT" sz="4000" dirty="0">
                <a:solidFill>
                  <a:srgbClr val="FFFFFF"/>
                </a:solidFill>
                <a:cs typeface="Calibri Light"/>
              </a:rPr>
            </a:br>
            <a:r>
              <a:rPr lang="it-IT" sz="4000" dirty="0">
                <a:solidFill>
                  <a:srgbClr val="FFFFFF"/>
                </a:solidFill>
                <a:cs typeface="Calibri Light"/>
              </a:rPr>
              <a:t>Con API KEY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6769C-4A4B-6FFC-5A6C-D386485E6082}"/>
              </a:ext>
            </a:extLst>
          </p:cNvPr>
          <p:cNvSpPr txBox="1"/>
          <p:nvPr/>
        </p:nvSpPr>
        <p:spPr>
          <a:xfrm>
            <a:off x="4192438" y="425570"/>
            <a:ext cx="751648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Per la prima API, ho </a:t>
            </a:r>
            <a:r>
              <a:rPr lang="en-US" dirty="0" err="1">
                <a:ea typeface="+mn-lt"/>
                <a:cs typeface="+mn-lt"/>
              </a:rPr>
              <a:t>creato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sorta</a:t>
            </a:r>
            <a:r>
              <a:rPr lang="en-US" dirty="0">
                <a:ea typeface="+mn-lt"/>
                <a:cs typeface="+mn-lt"/>
              </a:rPr>
              <a:t> di </a:t>
            </a:r>
            <a:r>
              <a:rPr lang="en-US" dirty="0" err="1">
                <a:ea typeface="+mn-lt"/>
                <a:cs typeface="+mn-lt"/>
              </a:rPr>
              <a:t>finestra</a:t>
            </a:r>
            <a:r>
              <a:rPr lang="en-US" dirty="0">
                <a:ea typeface="+mn-lt"/>
                <a:cs typeface="+mn-lt"/>
              </a:rPr>
              <a:t> di </a:t>
            </a:r>
            <a:r>
              <a:rPr lang="en-US" dirty="0" err="1">
                <a:ea typeface="+mn-lt"/>
                <a:cs typeface="+mn-lt"/>
              </a:rPr>
              <a:t>registrazione</a:t>
            </a:r>
            <a:r>
              <a:rPr lang="en-US" dirty="0">
                <a:ea typeface="+mn-lt"/>
                <a:cs typeface="+mn-lt"/>
              </a:rPr>
              <a:t> (</a:t>
            </a:r>
            <a:r>
              <a:rPr lang="en-US" dirty="0" err="1">
                <a:ea typeface="+mn-lt"/>
                <a:cs typeface="+mn-lt"/>
              </a:rPr>
              <a:t>utilizzando</a:t>
            </a:r>
            <a:r>
              <a:rPr lang="en-US" dirty="0">
                <a:ea typeface="+mn-lt"/>
                <a:cs typeface="+mn-lt"/>
              </a:rPr>
              <a:t> la vista </a:t>
            </a:r>
            <a:r>
              <a:rPr lang="en-US" dirty="0" err="1">
                <a:ea typeface="+mn-lt"/>
                <a:cs typeface="+mn-lt"/>
              </a:rPr>
              <a:t>modale</a:t>
            </a:r>
            <a:r>
              <a:rPr lang="en-US" dirty="0">
                <a:ea typeface="+mn-lt"/>
                <a:cs typeface="+mn-lt"/>
              </a:rPr>
              <a:t> e </a:t>
            </a:r>
            <a:r>
              <a:rPr lang="en-US" dirty="0" err="1">
                <a:ea typeface="+mn-lt"/>
                <a:cs typeface="+mn-lt"/>
              </a:rPr>
              <a:t>si</a:t>
            </a:r>
            <a:r>
              <a:rPr lang="en-US" dirty="0">
                <a:ea typeface="+mn-lt"/>
                <a:cs typeface="+mn-lt"/>
              </a:rPr>
              <a:t> accede a </a:t>
            </a:r>
            <a:r>
              <a:rPr lang="en-US" dirty="0" err="1">
                <a:ea typeface="+mn-lt"/>
                <a:cs typeface="+mn-lt"/>
              </a:rPr>
              <a:t>quest'ultima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attraverso</a:t>
            </a:r>
            <a:r>
              <a:rPr lang="en-US" dirty="0">
                <a:ea typeface="+mn-lt"/>
                <a:cs typeface="+mn-lt"/>
              </a:rPr>
              <a:t> il tasto Register) e </a:t>
            </a:r>
            <a:r>
              <a:rPr lang="en-US" dirty="0" err="1">
                <a:ea typeface="+mn-lt"/>
                <a:cs typeface="+mn-lt"/>
              </a:rPr>
              <a:t>verifica</a:t>
            </a:r>
            <a:r>
              <a:rPr lang="en-US" dirty="0">
                <a:ea typeface="+mn-lt"/>
                <a:cs typeface="+mn-lt"/>
              </a:rPr>
              <a:t> se </a:t>
            </a:r>
            <a:r>
              <a:rPr lang="en-US" dirty="0" err="1">
                <a:ea typeface="+mn-lt"/>
                <a:cs typeface="+mn-lt"/>
              </a:rPr>
              <a:t>l'email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appartiene</a:t>
            </a:r>
            <a:r>
              <a:rPr lang="en-US" dirty="0">
                <a:ea typeface="+mn-lt"/>
                <a:cs typeface="+mn-lt"/>
              </a:rPr>
              <a:t> ad un </a:t>
            </a:r>
            <a:r>
              <a:rPr lang="en-US" dirty="0" err="1">
                <a:ea typeface="+mn-lt"/>
                <a:cs typeface="+mn-lt"/>
              </a:rPr>
              <a:t>dominio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valido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DD6436BA-F64D-D9EB-797C-D82AFC2BD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164" y="3253956"/>
            <a:ext cx="1438275" cy="723900"/>
          </a:xfrm>
          <a:prstGeom prst="rect">
            <a:avLst/>
          </a:prstGeom>
        </p:spPr>
      </p:pic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D8BE82-FFEE-D47E-F154-66C26D183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890" y="2051477"/>
            <a:ext cx="2915728" cy="35601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44B125-14D0-E201-E2ED-155D227061B8}"/>
              </a:ext>
            </a:extLst>
          </p:cNvPr>
          <p:cNvSpPr/>
          <p:nvPr/>
        </p:nvSpPr>
        <p:spPr>
          <a:xfrm>
            <a:off x="8484618" y="2050750"/>
            <a:ext cx="2904225" cy="3551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7CA905F-A850-A83B-A97C-6C2CE1ACD168}"/>
              </a:ext>
            </a:extLst>
          </p:cNvPr>
          <p:cNvSpPr/>
          <p:nvPr/>
        </p:nvSpPr>
        <p:spPr>
          <a:xfrm>
            <a:off x="6843249" y="3344835"/>
            <a:ext cx="977660" cy="488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66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E9D6C-56D5-4C99-932F-9F76CBBBE814}"/>
              </a:ext>
            </a:extLst>
          </p:cNvPr>
          <p:cNvSpPr/>
          <p:nvPr/>
        </p:nvSpPr>
        <p:spPr>
          <a:xfrm>
            <a:off x="5609147" y="210449"/>
            <a:ext cx="4715772" cy="655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FC1730-0967-F8FD-9281-538DEB518C16}"/>
              </a:ext>
            </a:extLst>
          </p:cNvPr>
          <p:cNvSpPr/>
          <p:nvPr/>
        </p:nvSpPr>
        <p:spPr>
          <a:xfrm>
            <a:off x="4042913" y="-4313"/>
            <a:ext cx="8151961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EF4AE9-C92C-14C1-CCC9-D1F0745D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  <a:cs typeface="Calibri Light"/>
              </a:rPr>
              <a:t>API REST </a:t>
            </a:r>
            <a:br>
              <a:rPr lang="it-IT" sz="4000" dirty="0">
                <a:solidFill>
                  <a:srgbClr val="FFFFFF"/>
                </a:solidFill>
                <a:cs typeface="Calibri Light"/>
              </a:rPr>
            </a:br>
            <a:r>
              <a:rPr lang="it-IT" sz="4000" dirty="0">
                <a:solidFill>
                  <a:srgbClr val="FFFFFF"/>
                </a:solidFill>
                <a:cs typeface="Calibri Light"/>
              </a:rPr>
              <a:t>Con API KEY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6769C-4A4B-6FFC-5A6C-D386485E6082}"/>
              </a:ext>
            </a:extLst>
          </p:cNvPr>
          <p:cNvSpPr txBox="1"/>
          <p:nvPr/>
        </p:nvSpPr>
        <p:spPr>
          <a:xfrm>
            <a:off x="4853796" y="583721"/>
            <a:ext cx="686950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Per </a:t>
            </a:r>
            <a:r>
              <a:rPr lang="en-US" dirty="0" err="1">
                <a:cs typeface="Calibri"/>
              </a:rPr>
              <a:t>riuscire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validare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mail, </a:t>
            </a:r>
            <a:r>
              <a:rPr lang="en-US" dirty="0" err="1">
                <a:cs typeface="Calibri"/>
              </a:rPr>
              <a:t>viene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effettuata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richiesta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all'endpoint</a:t>
            </a:r>
            <a:r>
              <a:rPr lang="en-US" dirty="0">
                <a:cs typeface="Calibri"/>
              </a:rPr>
              <a:t> di </a:t>
            </a:r>
            <a:r>
              <a:rPr lang="en-US" dirty="0" err="1">
                <a:cs typeface="Calibri"/>
              </a:rPr>
              <a:t>emailvalidator</a:t>
            </a:r>
            <a:r>
              <a:rPr lang="en-US" dirty="0">
                <a:cs typeface="Calibri"/>
              </a:rPr>
              <a:t>. Nella </a:t>
            </a:r>
            <a:r>
              <a:rPr lang="en-US" dirty="0" err="1">
                <a:cs typeface="Calibri"/>
              </a:rPr>
              <a:t>richiesta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viene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aggiunta</a:t>
            </a:r>
            <a:r>
              <a:rPr lang="en-US" dirty="0">
                <a:cs typeface="Calibri"/>
              </a:rPr>
              <a:t> la key </a:t>
            </a:r>
            <a:r>
              <a:rPr lang="en-US" dirty="0" err="1">
                <a:cs typeface="Calibri"/>
              </a:rPr>
              <a:t>ricevuta</a:t>
            </a:r>
            <a:r>
              <a:rPr lang="en-US" dirty="0">
                <a:cs typeface="Calibri"/>
              </a:rPr>
              <a:t> dopo la </a:t>
            </a:r>
            <a:r>
              <a:rPr lang="en-US" dirty="0" err="1">
                <a:cs typeface="Calibri"/>
              </a:rPr>
              <a:t>registrazione</a:t>
            </a:r>
            <a:r>
              <a:rPr lang="en-US" dirty="0">
                <a:cs typeface="Calibri"/>
              </a:rPr>
              <a:t> al </a:t>
            </a:r>
            <a:r>
              <a:rPr lang="en-US" dirty="0" err="1">
                <a:cs typeface="Calibri"/>
              </a:rPr>
              <a:t>sito</a:t>
            </a:r>
            <a:r>
              <a:rPr lang="en-US" dirty="0">
                <a:cs typeface="Calibri"/>
              </a:rPr>
              <a:t>.</a:t>
            </a:r>
          </a:p>
        </p:txBody>
      </p:sp>
      <p:pic>
        <p:nvPicPr>
          <p:cNvPr id="11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E6A64441-10A1-C5E9-CD82-C128720AB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765" y="1887567"/>
            <a:ext cx="1746130" cy="7681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1686E3-DCC5-FCF2-E80B-16494D38E86D}"/>
              </a:ext>
            </a:extLst>
          </p:cNvPr>
          <p:cNvSpPr txBox="1"/>
          <p:nvPr/>
        </p:nvSpPr>
        <p:spPr>
          <a:xfrm>
            <a:off x="4853796" y="2970362"/>
            <a:ext cx="68551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Il tasto </a:t>
            </a:r>
            <a:r>
              <a:rPr lang="en-US" dirty="0" err="1">
                <a:cs typeface="Calibri"/>
              </a:rPr>
              <a:t>chiudi</a:t>
            </a:r>
            <a:r>
              <a:rPr lang="en-US" dirty="0">
                <a:cs typeface="Calibri"/>
              </a:rPr>
              <a:t>, non fa </a:t>
            </a:r>
            <a:r>
              <a:rPr lang="en-US" dirty="0" err="1">
                <a:cs typeface="Calibri"/>
              </a:rPr>
              <a:t>altro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che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chiudere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finestra</a:t>
            </a:r>
            <a:r>
              <a:rPr lang="en-US" dirty="0">
                <a:cs typeface="Calibri"/>
              </a:rPr>
              <a:t> di </a:t>
            </a:r>
            <a:r>
              <a:rPr lang="en-US" dirty="0" err="1">
                <a:cs typeface="Calibri"/>
              </a:rPr>
              <a:t>registrazione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 volta </a:t>
            </a:r>
            <a:r>
              <a:rPr lang="en-US" dirty="0" err="1">
                <a:cs typeface="Calibri"/>
              </a:rPr>
              <a:t>cliccato</a:t>
            </a:r>
            <a:r>
              <a:rPr lang="en-US" dirty="0">
                <a:cs typeface="Calibri"/>
              </a:rPr>
              <a:t>.</a:t>
            </a:r>
          </a:p>
        </p:txBody>
      </p:sp>
      <p:pic>
        <p:nvPicPr>
          <p:cNvPr id="17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025E7903-F34E-DA8E-7E91-F9118B85E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258" y="3751772"/>
            <a:ext cx="1765899" cy="82094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1176C4-4158-F82D-9A58-0F89D5E5B988}"/>
              </a:ext>
            </a:extLst>
          </p:cNvPr>
          <p:cNvSpPr txBox="1"/>
          <p:nvPr/>
        </p:nvSpPr>
        <p:spPr>
          <a:xfrm>
            <a:off x="4853795" y="4839419"/>
            <a:ext cx="6869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Il tasto avanti, </a:t>
            </a:r>
            <a:r>
              <a:rPr lang="en-US" dirty="0" err="1">
                <a:cs typeface="Calibri"/>
              </a:rPr>
              <a:t>invece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innesca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l'evento</a:t>
            </a:r>
            <a:r>
              <a:rPr lang="en-US" dirty="0">
                <a:cs typeface="Calibri"/>
              </a:rPr>
              <a:t> di </a:t>
            </a:r>
            <a:r>
              <a:rPr lang="en-US" dirty="0" err="1">
                <a:cs typeface="Calibri"/>
              </a:rPr>
              <a:t>richiesta</a:t>
            </a:r>
            <a:r>
              <a:rPr lang="en-US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286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E9D6C-56D5-4C99-932F-9F76CBBBE814}"/>
              </a:ext>
            </a:extLst>
          </p:cNvPr>
          <p:cNvSpPr/>
          <p:nvPr/>
        </p:nvSpPr>
        <p:spPr>
          <a:xfrm>
            <a:off x="5609147" y="210449"/>
            <a:ext cx="4715772" cy="655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FC1730-0967-F8FD-9281-538DEB518C16}"/>
              </a:ext>
            </a:extLst>
          </p:cNvPr>
          <p:cNvSpPr/>
          <p:nvPr/>
        </p:nvSpPr>
        <p:spPr>
          <a:xfrm>
            <a:off x="4042913" y="-4313"/>
            <a:ext cx="8151961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EF4AE9-C92C-14C1-CCC9-D1F0745D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  <a:cs typeface="Calibri Light"/>
              </a:rPr>
              <a:t>API REST </a:t>
            </a:r>
            <a:br>
              <a:rPr lang="it-IT" sz="4000" dirty="0">
                <a:solidFill>
                  <a:srgbClr val="FFFFFF"/>
                </a:solidFill>
                <a:cs typeface="Calibri Light"/>
              </a:rPr>
            </a:br>
            <a:r>
              <a:rPr lang="it-IT" sz="4000" dirty="0">
                <a:solidFill>
                  <a:srgbClr val="FFFFFF"/>
                </a:solidFill>
                <a:cs typeface="Calibri Light"/>
              </a:rPr>
              <a:t>Con API KEY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6769C-4A4B-6FFC-5A6C-D386485E6082}"/>
              </a:ext>
            </a:extLst>
          </p:cNvPr>
          <p:cNvSpPr txBox="1"/>
          <p:nvPr/>
        </p:nvSpPr>
        <p:spPr>
          <a:xfrm>
            <a:off x="4853796" y="583721"/>
            <a:ext cx="686950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Al click </a:t>
            </a:r>
            <a:r>
              <a:rPr lang="en-US" dirty="0" err="1">
                <a:cs typeface="Calibri"/>
              </a:rPr>
              <a:t>sul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bottone</a:t>
            </a:r>
            <a:r>
              <a:rPr lang="en-US" dirty="0">
                <a:cs typeface="Calibri"/>
              </a:rPr>
              <a:t> 'Avanti',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attiva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l'evento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verifica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che</a:t>
            </a:r>
            <a:r>
              <a:rPr lang="en-US" dirty="0">
                <a:cs typeface="Calibri"/>
              </a:rPr>
              <a:t> come prima </a:t>
            </a:r>
            <a:r>
              <a:rPr lang="en-US" dirty="0" err="1">
                <a:cs typeface="Calibri"/>
              </a:rPr>
              <a:t>cosa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prende</a:t>
            </a:r>
            <a:r>
              <a:rPr lang="en-US" dirty="0">
                <a:cs typeface="Calibri"/>
              </a:rPr>
              <a:t> il testo </a:t>
            </a:r>
            <a:r>
              <a:rPr lang="en-US" dirty="0" err="1">
                <a:cs typeface="Calibri"/>
              </a:rPr>
              <a:t>all'interno</a:t>
            </a:r>
            <a:r>
              <a:rPr lang="en-US" dirty="0">
                <a:cs typeface="Calibri"/>
              </a:rPr>
              <a:t> del box di testo </a:t>
            </a:r>
            <a:r>
              <a:rPr lang="en-US" dirty="0" err="1">
                <a:cs typeface="Calibri"/>
              </a:rPr>
              <a:t>dell'email</a:t>
            </a:r>
            <a:r>
              <a:rPr lang="en-US" dirty="0">
                <a:cs typeface="Calibri"/>
              </a:rPr>
              <a:t> e </a:t>
            </a:r>
            <a:r>
              <a:rPr lang="en-US" dirty="0" err="1">
                <a:cs typeface="Calibri"/>
              </a:rPr>
              <a:t>converte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attraverso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encodeURIComponent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stringa</a:t>
            </a:r>
            <a:r>
              <a:rPr lang="en-US" dirty="0">
                <a:cs typeface="Calibri"/>
              </a:rPr>
              <a:t> di testo in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stringa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elaborabile</a:t>
            </a:r>
            <a:r>
              <a:rPr lang="en-US" dirty="0">
                <a:cs typeface="Calibri"/>
              </a:rPr>
              <a:t> da URL.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BDCE5E1-5A9E-7CF4-0913-459342CE3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834" y="2099919"/>
            <a:ext cx="7602746" cy="27731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AD6613D-F51D-C9E2-E7A8-C87FF2CDCF1A}"/>
              </a:ext>
            </a:extLst>
          </p:cNvPr>
          <p:cNvSpPr txBox="1"/>
          <p:nvPr/>
        </p:nvSpPr>
        <p:spPr>
          <a:xfrm>
            <a:off x="4853795" y="5270739"/>
            <a:ext cx="686950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Dopo di </a:t>
            </a:r>
            <a:r>
              <a:rPr lang="en-US" dirty="0" err="1">
                <a:cs typeface="Calibri"/>
              </a:rPr>
              <a:t>che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nell'email_request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 forma </a:t>
            </a:r>
            <a:r>
              <a:rPr lang="en-US" dirty="0" err="1">
                <a:cs typeface="Calibri"/>
              </a:rPr>
              <a:t>l'url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che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verrà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passato</a:t>
            </a:r>
            <a:r>
              <a:rPr lang="en-US" dirty="0">
                <a:cs typeface="Calibri"/>
              </a:rPr>
              <a:t> come </a:t>
            </a:r>
            <a:r>
              <a:rPr lang="en-US" dirty="0" err="1">
                <a:cs typeface="Calibri"/>
              </a:rPr>
              <a:t>parametro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nella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richiesta</a:t>
            </a:r>
            <a:r>
              <a:rPr lang="en-US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630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E9D6C-56D5-4C99-932F-9F76CBBBE814}"/>
              </a:ext>
            </a:extLst>
          </p:cNvPr>
          <p:cNvSpPr/>
          <p:nvPr/>
        </p:nvSpPr>
        <p:spPr>
          <a:xfrm>
            <a:off x="5609147" y="210449"/>
            <a:ext cx="4715772" cy="655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FC1730-0967-F8FD-9281-538DEB518C16}"/>
              </a:ext>
            </a:extLst>
          </p:cNvPr>
          <p:cNvSpPr/>
          <p:nvPr/>
        </p:nvSpPr>
        <p:spPr>
          <a:xfrm>
            <a:off x="4042913" y="-4313"/>
            <a:ext cx="8151961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EF4AE9-C92C-14C1-CCC9-D1F0745D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  <a:cs typeface="Calibri Light"/>
              </a:rPr>
              <a:t>API REST </a:t>
            </a:r>
            <a:br>
              <a:rPr lang="it-IT" sz="4000" dirty="0">
                <a:solidFill>
                  <a:srgbClr val="FFFFFF"/>
                </a:solidFill>
                <a:cs typeface="Calibri Light"/>
              </a:rPr>
            </a:br>
            <a:r>
              <a:rPr lang="it-IT" sz="4000" dirty="0">
                <a:solidFill>
                  <a:srgbClr val="FFFFFF"/>
                </a:solidFill>
                <a:cs typeface="Calibri Light"/>
              </a:rPr>
              <a:t>Con API KEY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6769C-4A4B-6FFC-5A6C-D386485E6082}"/>
              </a:ext>
            </a:extLst>
          </p:cNvPr>
          <p:cNvSpPr txBox="1"/>
          <p:nvPr/>
        </p:nvSpPr>
        <p:spPr>
          <a:xfrm>
            <a:off x="4853796" y="583721"/>
            <a:ext cx="6869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La fetch come prima </a:t>
            </a:r>
            <a:r>
              <a:rPr lang="en-US" dirty="0" err="1">
                <a:cs typeface="Calibri"/>
              </a:rPr>
              <a:t>cosa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chiama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funzione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onResponse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D6613D-F51D-C9E2-E7A8-C87FF2CDCF1A}"/>
              </a:ext>
            </a:extLst>
          </p:cNvPr>
          <p:cNvSpPr txBox="1"/>
          <p:nvPr/>
        </p:nvSpPr>
        <p:spPr>
          <a:xfrm>
            <a:off x="4767531" y="4983192"/>
            <a:ext cx="686950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Questa </a:t>
            </a:r>
            <a:r>
              <a:rPr lang="en-US" dirty="0" err="1">
                <a:cs typeface="Calibri"/>
              </a:rPr>
              <a:t>controlla</a:t>
            </a:r>
            <a:r>
              <a:rPr lang="en-US" dirty="0">
                <a:cs typeface="Calibri"/>
              </a:rPr>
              <a:t> se la </a:t>
            </a:r>
            <a:r>
              <a:rPr lang="en-US" dirty="0" err="1">
                <a:cs typeface="Calibri"/>
              </a:rPr>
              <a:t>richiesta</a:t>
            </a:r>
            <a:r>
              <a:rPr lang="en-US" dirty="0">
                <a:cs typeface="Calibri"/>
              </a:rPr>
              <a:t> è </a:t>
            </a:r>
            <a:r>
              <a:rPr lang="en-US" dirty="0" err="1">
                <a:cs typeface="Calibri"/>
              </a:rPr>
              <a:t>andata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buon</a:t>
            </a:r>
            <a:r>
              <a:rPr lang="en-US" dirty="0">
                <a:cs typeface="Calibri"/>
              </a:rPr>
              <a:t> fine o no. L' if </a:t>
            </a:r>
            <a:r>
              <a:rPr lang="en-US" dirty="0" err="1">
                <a:cs typeface="Calibri"/>
              </a:rPr>
              <a:t>controlla</a:t>
            </a:r>
            <a:r>
              <a:rPr lang="en-US" dirty="0">
                <a:cs typeface="Calibri"/>
              </a:rPr>
              <a:t> se la </a:t>
            </a:r>
            <a:r>
              <a:rPr lang="en-US" dirty="0" err="1">
                <a:cs typeface="Calibri"/>
              </a:rPr>
              <a:t>richiesta</a:t>
            </a:r>
            <a:r>
              <a:rPr lang="en-US" dirty="0">
                <a:cs typeface="Calibri"/>
              </a:rPr>
              <a:t> non </a:t>
            </a:r>
            <a:r>
              <a:rPr lang="en-US" dirty="0" err="1">
                <a:cs typeface="Calibri"/>
              </a:rPr>
              <a:t>contiene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mail o </a:t>
            </a:r>
            <a:r>
              <a:rPr lang="en-US" dirty="0" err="1">
                <a:cs typeface="Calibri"/>
              </a:rPr>
              <a:t>semplicemente</a:t>
            </a:r>
            <a:r>
              <a:rPr lang="en-US" dirty="0">
                <a:cs typeface="Calibri"/>
              </a:rPr>
              <a:t> se non è </a:t>
            </a:r>
            <a:r>
              <a:rPr lang="en-US" dirty="0" err="1">
                <a:cs typeface="Calibri"/>
              </a:rPr>
              <a:t>andata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buon</a:t>
            </a:r>
            <a:r>
              <a:rPr lang="en-US" dirty="0">
                <a:cs typeface="Calibri"/>
              </a:rPr>
              <a:t> fine (error == 400) </a:t>
            </a:r>
            <a:r>
              <a:rPr lang="en-US" dirty="0" err="1">
                <a:cs typeface="Calibri"/>
              </a:rPr>
              <a:t>ritornando</a:t>
            </a:r>
            <a:r>
              <a:rPr lang="en-US" dirty="0">
                <a:cs typeface="Calibri"/>
              </a:rPr>
              <a:t> il </a:t>
            </a:r>
            <a:r>
              <a:rPr lang="en-US" dirty="0" err="1">
                <a:cs typeface="Calibri"/>
              </a:rPr>
              <a:t>messaggio</a:t>
            </a:r>
            <a:r>
              <a:rPr lang="en-US" dirty="0">
                <a:cs typeface="Calibri"/>
              </a:rPr>
              <a:t> di </a:t>
            </a:r>
            <a:r>
              <a:rPr lang="en-US" dirty="0" err="1">
                <a:cs typeface="Calibri"/>
              </a:rPr>
              <a:t>errore</a:t>
            </a:r>
            <a:r>
              <a:rPr lang="en-US" dirty="0">
                <a:cs typeface="Calibri"/>
              </a:rPr>
              <a:t> '</a:t>
            </a:r>
            <a:r>
              <a:rPr lang="en-US" dirty="0" err="1">
                <a:cs typeface="Calibri"/>
              </a:rPr>
              <a:t>Inserire</a:t>
            </a:r>
            <a:r>
              <a:rPr lang="en-US" dirty="0">
                <a:cs typeface="Calibri"/>
              </a:rPr>
              <a:t> Email' e non </a:t>
            </a:r>
            <a:r>
              <a:rPr lang="en-US" dirty="0" err="1">
                <a:cs typeface="Calibri"/>
              </a:rPr>
              <a:t>ritornando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nulla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funzione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onJson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Oppure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andata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buon</a:t>
            </a:r>
            <a:r>
              <a:rPr lang="en-US" dirty="0">
                <a:cs typeface="Calibri"/>
              </a:rPr>
              <a:t> fine, </a:t>
            </a:r>
            <a:r>
              <a:rPr lang="en-US" dirty="0" err="1">
                <a:cs typeface="Calibri"/>
              </a:rPr>
              <a:t>ritorna</a:t>
            </a:r>
            <a:r>
              <a:rPr lang="en-US" dirty="0">
                <a:cs typeface="Calibri"/>
              </a:rPr>
              <a:t> il </a:t>
            </a:r>
            <a:r>
              <a:rPr lang="en-US" dirty="0" err="1">
                <a:cs typeface="Calibri"/>
              </a:rPr>
              <a:t>json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della</a:t>
            </a:r>
            <a:r>
              <a:rPr lang="en-US" dirty="0">
                <a:cs typeface="Calibri"/>
              </a:rPr>
              <a:t> promise.</a:t>
            </a:r>
          </a:p>
        </p:txBody>
      </p:sp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8EB7786A-2E98-C830-B272-79CABF9B6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229493"/>
            <a:ext cx="4856671" cy="34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17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E9D6C-56D5-4C99-932F-9F76CBBBE814}"/>
              </a:ext>
            </a:extLst>
          </p:cNvPr>
          <p:cNvSpPr/>
          <p:nvPr/>
        </p:nvSpPr>
        <p:spPr>
          <a:xfrm>
            <a:off x="5609147" y="210449"/>
            <a:ext cx="4715772" cy="655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FC1730-0967-F8FD-9281-538DEB518C16}"/>
              </a:ext>
            </a:extLst>
          </p:cNvPr>
          <p:cNvSpPr/>
          <p:nvPr/>
        </p:nvSpPr>
        <p:spPr>
          <a:xfrm>
            <a:off x="4042913" y="-4313"/>
            <a:ext cx="8151961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EF4AE9-C92C-14C1-CCC9-D1F0745D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  <a:cs typeface="Calibri Light"/>
              </a:rPr>
              <a:t>API REST </a:t>
            </a:r>
            <a:br>
              <a:rPr lang="it-IT" sz="4000" dirty="0">
                <a:solidFill>
                  <a:srgbClr val="FFFFFF"/>
                </a:solidFill>
                <a:cs typeface="Calibri Light"/>
              </a:rPr>
            </a:br>
            <a:r>
              <a:rPr lang="it-IT" sz="4000" dirty="0">
                <a:solidFill>
                  <a:srgbClr val="FFFFFF"/>
                </a:solidFill>
                <a:cs typeface="Calibri Light"/>
              </a:rPr>
              <a:t>Con API KEY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6769C-4A4B-6FFC-5A6C-D386485E6082}"/>
              </a:ext>
            </a:extLst>
          </p:cNvPr>
          <p:cNvSpPr txBox="1"/>
          <p:nvPr/>
        </p:nvSpPr>
        <p:spPr>
          <a:xfrm>
            <a:off x="4853796" y="583721"/>
            <a:ext cx="6869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Alla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funzione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onJson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viene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passato</a:t>
            </a:r>
            <a:r>
              <a:rPr lang="en-US" dirty="0">
                <a:cs typeface="Calibri"/>
              </a:rPr>
              <a:t> il </a:t>
            </a:r>
            <a:r>
              <a:rPr lang="en-US" dirty="0" err="1">
                <a:cs typeface="Calibri"/>
              </a:rPr>
              <a:t>json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della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risposta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D6613D-F51D-C9E2-E7A8-C87FF2CDCF1A}"/>
              </a:ext>
            </a:extLst>
          </p:cNvPr>
          <p:cNvSpPr txBox="1"/>
          <p:nvPr/>
        </p:nvSpPr>
        <p:spPr>
          <a:xfrm>
            <a:off x="4767531" y="4983192"/>
            <a:ext cx="686950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Nella </a:t>
            </a:r>
            <a:r>
              <a:rPr lang="en-US" dirty="0" err="1">
                <a:cs typeface="Calibri"/>
              </a:rPr>
              <a:t>costante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validita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viene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assegnato</a:t>
            </a:r>
            <a:r>
              <a:rPr lang="en-US" dirty="0">
                <a:cs typeface="Calibri"/>
              </a:rPr>
              <a:t> il </a:t>
            </a:r>
            <a:r>
              <a:rPr lang="en-US" dirty="0" err="1">
                <a:cs typeface="Calibri"/>
              </a:rPr>
              <a:t>valore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all'interno</a:t>
            </a:r>
            <a:r>
              <a:rPr lang="en-US" dirty="0">
                <a:cs typeface="Calibri"/>
              </a:rPr>
              <a:t> del </a:t>
            </a:r>
            <a:r>
              <a:rPr lang="en-US" dirty="0" err="1">
                <a:cs typeface="Calibri"/>
              </a:rPr>
              <a:t>json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che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contiene</a:t>
            </a:r>
            <a:r>
              <a:rPr lang="en-US" dirty="0">
                <a:cs typeface="Calibri"/>
              </a:rPr>
              <a:t> il </a:t>
            </a:r>
            <a:r>
              <a:rPr lang="en-US" dirty="0" err="1">
                <a:cs typeface="Calibri"/>
              </a:rPr>
              <a:t>risultato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della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richiesta</a:t>
            </a:r>
            <a:r>
              <a:rPr lang="en-US" dirty="0">
                <a:cs typeface="Calibri"/>
              </a:rPr>
              <a:t> (se la mail è </a:t>
            </a:r>
            <a:r>
              <a:rPr lang="en-US" dirty="0" err="1">
                <a:cs typeface="Calibri"/>
              </a:rPr>
              <a:t>valida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meno</a:t>
            </a:r>
            <a:r>
              <a:rPr lang="en-US" dirty="0">
                <a:cs typeface="Calibri"/>
              </a:rPr>
              <a:t>).  </a:t>
            </a:r>
            <a:r>
              <a:rPr lang="en-US" dirty="0" err="1">
                <a:cs typeface="Calibri"/>
              </a:rPr>
              <a:t>Mentre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alla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costante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controllo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viene</a:t>
            </a:r>
            <a:r>
              <a:rPr lang="en-US" dirty="0">
                <a:cs typeface="Calibri"/>
              </a:rPr>
              <a:t> </a:t>
            </a:r>
            <a:r>
              <a:rPr lang="en-US">
                <a:cs typeface="Calibri"/>
              </a:rPr>
              <a:t>assegnato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esiste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l'elemento</a:t>
            </a:r>
            <a:r>
              <a:rPr lang="en-US" dirty="0">
                <a:cs typeface="Calibri"/>
              </a:rPr>
              <a:t> h3 </a:t>
            </a:r>
            <a:r>
              <a:rPr lang="en-US" dirty="0" err="1">
                <a:cs typeface="Calibri"/>
              </a:rPr>
              <a:t>utilizzato</a:t>
            </a:r>
            <a:r>
              <a:rPr lang="en-US" dirty="0">
                <a:cs typeface="Calibri"/>
              </a:rPr>
              <a:t> per </a:t>
            </a:r>
            <a:r>
              <a:rPr lang="en-US" dirty="0" err="1">
                <a:cs typeface="Calibri"/>
              </a:rPr>
              <a:t>inserire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nell'HTML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risposta</a:t>
            </a:r>
            <a:r>
              <a:rPr lang="en-US" dirty="0">
                <a:cs typeface="Calibri"/>
              </a:rPr>
              <a:t>.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BDC84497-F4D3-B167-C6A6-B709AA32F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607" y="1159560"/>
            <a:ext cx="5172973" cy="335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35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E9D6C-56D5-4C99-932F-9F76CBBBE814}"/>
              </a:ext>
            </a:extLst>
          </p:cNvPr>
          <p:cNvSpPr/>
          <p:nvPr/>
        </p:nvSpPr>
        <p:spPr>
          <a:xfrm>
            <a:off x="5609147" y="210449"/>
            <a:ext cx="4715772" cy="655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FC1730-0967-F8FD-9281-538DEB518C16}"/>
              </a:ext>
            </a:extLst>
          </p:cNvPr>
          <p:cNvSpPr/>
          <p:nvPr/>
        </p:nvSpPr>
        <p:spPr>
          <a:xfrm>
            <a:off x="4042913" y="-4313"/>
            <a:ext cx="8151961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EF4AE9-C92C-14C1-CCC9-D1F0745D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  <a:cs typeface="Calibri Light"/>
              </a:rPr>
              <a:t>API REST </a:t>
            </a:r>
            <a:br>
              <a:rPr lang="it-IT" sz="4000" dirty="0">
                <a:solidFill>
                  <a:srgbClr val="FFFFFF"/>
                </a:solidFill>
                <a:cs typeface="Calibri Light"/>
              </a:rPr>
            </a:br>
            <a:r>
              <a:rPr lang="it-IT" sz="4000" dirty="0">
                <a:solidFill>
                  <a:srgbClr val="FFFFFF"/>
                </a:solidFill>
                <a:cs typeface="Calibri Light"/>
              </a:rPr>
              <a:t>Con API KEY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6769C-4A4B-6FFC-5A6C-D386485E6082}"/>
              </a:ext>
            </a:extLst>
          </p:cNvPr>
          <p:cNvSpPr txBox="1"/>
          <p:nvPr/>
        </p:nvSpPr>
        <p:spPr>
          <a:xfrm>
            <a:off x="4853796" y="583721"/>
            <a:ext cx="686950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Successivamente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funzione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controlla</a:t>
            </a:r>
            <a:r>
              <a:rPr lang="en-US" dirty="0">
                <a:cs typeface="Calibri"/>
              </a:rPr>
              <a:t> se il </a:t>
            </a:r>
            <a:r>
              <a:rPr lang="en-US" dirty="0" err="1">
                <a:cs typeface="Calibri"/>
              </a:rPr>
              <a:t>risultato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appartiene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categoria</a:t>
            </a:r>
            <a:r>
              <a:rPr lang="en-US" dirty="0">
                <a:cs typeface="Calibri"/>
              </a:rPr>
              <a:t> DELIVERABLE o UNDELIVERABLE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D6613D-F51D-C9E2-E7A8-C87FF2CDCF1A}"/>
              </a:ext>
            </a:extLst>
          </p:cNvPr>
          <p:cNvSpPr txBox="1"/>
          <p:nvPr/>
        </p:nvSpPr>
        <p:spPr>
          <a:xfrm>
            <a:off x="4767531" y="4983192"/>
            <a:ext cx="686950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Ps: </a:t>
            </a:r>
            <a:r>
              <a:rPr lang="en-US" dirty="0" err="1">
                <a:cs typeface="Calibri"/>
              </a:rPr>
              <a:t>l'if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contenente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condizione</a:t>
            </a:r>
            <a:r>
              <a:rPr lang="en-US" dirty="0">
                <a:cs typeface="Calibri"/>
              </a:rPr>
              <a:t> (</a:t>
            </a:r>
            <a:r>
              <a:rPr lang="en-US" dirty="0" err="1">
                <a:cs typeface="Calibri"/>
              </a:rPr>
              <a:t>controllo</a:t>
            </a:r>
            <a:r>
              <a:rPr lang="en-US" dirty="0">
                <a:cs typeface="Calibri"/>
              </a:rPr>
              <a:t> != null) </a:t>
            </a:r>
            <a:r>
              <a:rPr lang="en-US" dirty="0" err="1">
                <a:cs typeface="Calibri"/>
              </a:rPr>
              <a:t>controlla</a:t>
            </a:r>
            <a:r>
              <a:rPr lang="en-US" dirty="0">
                <a:cs typeface="Calibri"/>
              </a:rPr>
              <a:t> se era </a:t>
            </a:r>
            <a:r>
              <a:rPr lang="en-US" dirty="0" err="1">
                <a:cs typeface="Calibri"/>
              </a:rPr>
              <a:t>stata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già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effettuata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richiesta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quindi</a:t>
            </a:r>
            <a:r>
              <a:rPr lang="en-US" dirty="0">
                <a:cs typeface="Calibri"/>
              </a:rPr>
              <a:t> se a </a:t>
            </a:r>
            <a:r>
              <a:rPr lang="en-US" dirty="0" err="1">
                <a:cs typeface="Calibri"/>
              </a:rPr>
              <a:t>schermo</a:t>
            </a:r>
            <a:r>
              <a:rPr lang="en-US" dirty="0">
                <a:cs typeface="Calibri"/>
              </a:rPr>
              <a:t> era </a:t>
            </a:r>
            <a:r>
              <a:rPr lang="en-US" dirty="0" err="1">
                <a:cs typeface="Calibri"/>
              </a:rPr>
              <a:t>già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presente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delle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tre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notifiche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possibili</a:t>
            </a:r>
            <a:r>
              <a:rPr lang="en-US" dirty="0">
                <a:cs typeface="Calibri"/>
              </a:rPr>
              <a:t>.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5FD9B14-44E0-06CF-2334-32C343F66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815" y="1282271"/>
            <a:ext cx="5460520" cy="33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8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E9D6C-56D5-4C99-932F-9F76CBBBE814}"/>
              </a:ext>
            </a:extLst>
          </p:cNvPr>
          <p:cNvSpPr/>
          <p:nvPr/>
        </p:nvSpPr>
        <p:spPr>
          <a:xfrm>
            <a:off x="5609147" y="210449"/>
            <a:ext cx="4715772" cy="655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FC1730-0967-F8FD-9281-538DEB518C16}"/>
              </a:ext>
            </a:extLst>
          </p:cNvPr>
          <p:cNvSpPr/>
          <p:nvPr/>
        </p:nvSpPr>
        <p:spPr>
          <a:xfrm>
            <a:off x="4042913" y="-4313"/>
            <a:ext cx="8151961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EF4AE9-C92C-14C1-CCC9-D1F0745D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  <a:cs typeface="Calibri Light"/>
              </a:rPr>
              <a:t>API REST </a:t>
            </a:r>
            <a:br>
              <a:rPr lang="it-IT" sz="4000" dirty="0">
                <a:solidFill>
                  <a:srgbClr val="FFFFFF"/>
                </a:solidFill>
                <a:cs typeface="Calibri Light"/>
              </a:rPr>
            </a:br>
            <a:r>
              <a:rPr lang="it-IT" sz="4000" dirty="0">
                <a:solidFill>
                  <a:srgbClr val="FFFFFF"/>
                </a:solidFill>
                <a:cs typeface="Calibri Light"/>
              </a:rPr>
              <a:t>Con API KEY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D6613D-F51D-C9E2-E7A8-C87FF2CDCF1A}"/>
              </a:ext>
            </a:extLst>
          </p:cNvPr>
          <p:cNvSpPr txBox="1"/>
          <p:nvPr/>
        </p:nvSpPr>
        <p:spPr>
          <a:xfrm>
            <a:off x="4623758" y="4178060"/>
            <a:ext cx="262818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Richesta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andata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buon</a:t>
            </a:r>
            <a:r>
              <a:rPr lang="en-US" dirty="0">
                <a:cs typeface="Calibri"/>
              </a:rPr>
              <a:t> fine. Caso in cui la mail è </a:t>
            </a:r>
            <a:r>
              <a:rPr lang="en-US" dirty="0" err="1">
                <a:cs typeface="Calibri"/>
              </a:rPr>
              <a:t>valida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25F631-C5A7-1EB4-A101-B70D419F11C9}"/>
              </a:ext>
            </a:extLst>
          </p:cNvPr>
          <p:cNvSpPr/>
          <p:nvPr/>
        </p:nvSpPr>
        <p:spPr>
          <a:xfrm>
            <a:off x="4487713" y="368599"/>
            <a:ext cx="2990489" cy="3594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544D25-DEDF-B34C-382F-2359642DFF72}"/>
              </a:ext>
            </a:extLst>
          </p:cNvPr>
          <p:cNvSpPr/>
          <p:nvPr/>
        </p:nvSpPr>
        <p:spPr>
          <a:xfrm>
            <a:off x="8714656" y="469241"/>
            <a:ext cx="2904225" cy="3551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E015376-4BC5-3DD4-FFB0-F8C1619C8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117" y="404845"/>
            <a:ext cx="2930105" cy="3546649"/>
          </a:xfrm>
          <a:prstGeom prst="rect">
            <a:avLst/>
          </a:prstGeom>
        </p:spPr>
      </p:pic>
      <p:pic>
        <p:nvPicPr>
          <p:cNvPr id="21" name="Picture 2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93F79C4-F86C-456E-0B3C-673403255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570" y="512413"/>
            <a:ext cx="2743200" cy="336026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22CFF0-082C-A103-84A3-333E86FA6031}"/>
              </a:ext>
            </a:extLst>
          </p:cNvPr>
          <p:cNvSpPr txBox="1"/>
          <p:nvPr/>
        </p:nvSpPr>
        <p:spPr>
          <a:xfrm>
            <a:off x="8807569" y="4178059"/>
            <a:ext cx="262818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Richesta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andata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buon</a:t>
            </a:r>
            <a:r>
              <a:rPr lang="en-US" dirty="0">
                <a:cs typeface="Calibri"/>
              </a:rPr>
              <a:t> fine. Caso in cui la mail non è </a:t>
            </a:r>
            <a:r>
              <a:rPr lang="en-US" dirty="0" err="1">
                <a:cs typeface="Calibri"/>
              </a:rPr>
              <a:t>valida</a:t>
            </a:r>
            <a:endParaRPr lang="en-US" dirty="0"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53ABD9-75DF-0BE2-56CF-9180F2B13EF0}"/>
              </a:ext>
            </a:extLst>
          </p:cNvPr>
          <p:cNvSpPr/>
          <p:nvPr/>
        </p:nvSpPr>
        <p:spPr>
          <a:xfrm>
            <a:off x="5414643" y="1718354"/>
            <a:ext cx="195401" cy="832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C0F2E7-1058-034F-A8AC-32D52A81973A}"/>
              </a:ext>
            </a:extLst>
          </p:cNvPr>
          <p:cNvSpPr/>
          <p:nvPr/>
        </p:nvSpPr>
        <p:spPr>
          <a:xfrm>
            <a:off x="9628733" y="1764535"/>
            <a:ext cx="195401" cy="832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3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75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MHW3</vt:lpstr>
      <vt:lpstr>Descrizione Progetto</vt:lpstr>
      <vt:lpstr>API REST  Con API KEY</vt:lpstr>
      <vt:lpstr>API REST  Con API KEY</vt:lpstr>
      <vt:lpstr>API REST  Con API KEY</vt:lpstr>
      <vt:lpstr>API REST  Con API KEY</vt:lpstr>
      <vt:lpstr>API REST  Con API KEY</vt:lpstr>
      <vt:lpstr>API REST  Con API KEY</vt:lpstr>
      <vt:lpstr>API REST  Con API KEY</vt:lpstr>
      <vt:lpstr>API REST  Con API KEY</vt:lpstr>
      <vt:lpstr>API REST  Oauth 2.0</vt:lpstr>
      <vt:lpstr>API REST  Oauth 2.0</vt:lpstr>
      <vt:lpstr>API REST  Oauth 2.0</vt:lpstr>
      <vt:lpstr>API REST  Oauth 2.0</vt:lpstr>
      <vt:lpstr>API REST  Oauth 2.0</vt:lpstr>
      <vt:lpstr>API REST  Oauth 2.0</vt:lpstr>
      <vt:lpstr>API REST  Oauth 2.0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Concetto Spampinato</cp:lastModifiedBy>
  <cp:revision>1019</cp:revision>
  <dcterms:created xsi:type="dcterms:W3CDTF">2021-03-24T16:57:46Z</dcterms:created>
  <dcterms:modified xsi:type="dcterms:W3CDTF">2022-04-27T12:50:20Z</dcterms:modified>
</cp:coreProperties>
</file>