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906000" cy="6858000" type="A4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2A06-A56E-47F0-AEAA-7EF5C5791FB0}" type="datetimeFigureOut">
              <a:rPr lang="cs-CZ" smtClean="0"/>
              <a:t>23.02.2024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0F93-B7D2-4451-BEDD-522ADDA71F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95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2A06-A56E-47F0-AEAA-7EF5C5791FB0}" type="datetimeFigureOut">
              <a:rPr lang="cs-CZ" smtClean="0"/>
              <a:t>23.02.2024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0F93-B7D2-4451-BEDD-522ADDA71F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602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2A06-A56E-47F0-AEAA-7EF5C5791FB0}" type="datetimeFigureOut">
              <a:rPr lang="cs-CZ" smtClean="0"/>
              <a:t>23.02.2024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0F93-B7D2-4451-BEDD-522ADDA71F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168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2A06-A56E-47F0-AEAA-7EF5C5791FB0}" type="datetimeFigureOut">
              <a:rPr lang="cs-CZ" smtClean="0"/>
              <a:t>23.02.2024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0F93-B7D2-4451-BEDD-522ADDA71F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566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2A06-A56E-47F0-AEAA-7EF5C5791FB0}" type="datetimeFigureOut">
              <a:rPr lang="cs-CZ" smtClean="0"/>
              <a:t>23.02.2024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0F93-B7D2-4451-BEDD-522ADDA71F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144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2A06-A56E-47F0-AEAA-7EF5C5791FB0}" type="datetimeFigureOut">
              <a:rPr lang="cs-CZ" smtClean="0"/>
              <a:t>23.02.2024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0F93-B7D2-4451-BEDD-522ADDA71F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54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2A06-A56E-47F0-AEAA-7EF5C5791FB0}" type="datetimeFigureOut">
              <a:rPr lang="cs-CZ" smtClean="0"/>
              <a:t>23.02.2024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0F93-B7D2-4451-BEDD-522ADDA71F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189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2A06-A56E-47F0-AEAA-7EF5C5791FB0}" type="datetimeFigureOut">
              <a:rPr lang="cs-CZ" smtClean="0"/>
              <a:t>23.02.2024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0F93-B7D2-4451-BEDD-522ADDA71F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81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2A06-A56E-47F0-AEAA-7EF5C5791FB0}" type="datetimeFigureOut">
              <a:rPr lang="cs-CZ" smtClean="0"/>
              <a:t>23.02.2024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0F93-B7D2-4451-BEDD-522ADDA71F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722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2A06-A56E-47F0-AEAA-7EF5C5791FB0}" type="datetimeFigureOut">
              <a:rPr lang="cs-CZ" smtClean="0"/>
              <a:t>23.02.2024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0F93-B7D2-4451-BEDD-522ADDA71F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735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2A06-A56E-47F0-AEAA-7EF5C5791FB0}" type="datetimeFigureOut">
              <a:rPr lang="cs-CZ" smtClean="0"/>
              <a:t>23.02.2024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0F93-B7D2-4451-BEDD-522ADDA71F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633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2A06-A56E-47F0-AEAA-7EF5C5791FB0}" type="datetimeFigureOut">
              <a:rPr lang="cs-CZ" smtClean="0"/>
              <a:t>23.02.2024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0F93-B7D2-4451-BEDD-522ADDA71F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699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.pinimg.com/564x/36/20/20/3620206835a36e0f45e26a0b9dd385b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26" y="413240"/>
            <a:ext cx="3229359" cy="403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/>
          <p:cNvSpPr txBox="1"/>
          <p:nvPr/>
        </p:nvSpPr>
        <p:spPr>
          <a:xfrm>
            <a:off x="3763108" y="553915"/>
            <a:ext cx="60139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Century Gothic" panose="020B0502020202020204" pitchFamily="34" charset="0"/>
              </a:rPr>
              <a:t>BLUDIČKA</a:t>
            </a:r>
          </a:p>
          <a:p>
            <a:endParaRPr lang="cs-CZ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Štíhlá ženská postava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Dlouhý poloprůhledný závoj bílý až na zem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Na hlavě věnec přírodní (větve) a na věnci svíčky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Pokud by bylo možné, tak jednu svíčku do ruky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Nohy nejsou vidět – ideálně se vznáší nad zemí a </a:t>
            </a:r>
            <a:r>
              <a:rPr lang="cs-CZ" sz="1200" dirty="0">
                <a:latin typeface="Century Gothic" panose="020B0502020202020204" pitchFamily="34" charset="0"/>
              </a:rPr>
              <a:t>n</a:t>
            </a:r>
            <a:r>
              <a:rPr lang="cs-CZ" sz="1200" dirty="0" smtClean="0">
                <a:latin typeface="Century Gothic" panose="020B0502020202020204" pitchFamily="34" charset="0"/>
              </a:rPr>
              <a:t>ohy jsou skryté pod závojem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Pod závojem prosvítá obrys postavy.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Pohyb postavy: vlnění závoje v dolních partiích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Vlnění plamenů svíček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 smtClean="0">
              <a:latin typeface="Century Gothic" panose="020B0502020202020204" pitchFamily="34" charset="0"/>
            </a:endParaRP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 </a:t>
            </a:r>
            <a:r>
              <a:rPr lang="cs-CZ" sz="1200" dirty="0">
                <a:latin typeface="Century Gothic" panose="020B0502020202020204" pitchFamily="34" charset="0"/>
              </a:rPr>
              <a:t>u vodních ploch, na slatinách a na opuštěných hřbitovech 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Živel</a:t>
            </a:r>
            <a:r>
              <a:rPr lang="cs-CZ" sz="1200" dirty="0">
                <a:latin typeface="Century Gothic" panose="020B0502020202020204" pitchFamily="34" charset="0"/>
              </a:rPr>
              <a:t>: vzduch 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Původ/Vznik</a:t>
            </a:r>
            <a:r>
              <a:rPr lang="cs-CZ" sz="1200" dirty="0">
                <a:latin typeface="Century Gothic" panose="020B0502020202020204" pitchFamily="34" charset="0"/>
              </a:rPr>
              <a:t>: </a:t>
            </a:r>
            <a:r>
              <a:rPr lang="cs-CZ" sz="1200" dirty="0" smtClean="0">
                <a:latin typeface="Century Gothic" panose="020B0502020202020204" pitchFamily="34" charset="0"/>
              </a:rPr>
              <a:t>duše </a:t>
            </a:r>
            <a:r>
              <a:rPr lang="cs-CZ" sz="1200" dirty="0">
                <a:latin typeface="Century Gothic" panose="020B0502020202020204" pitchFamily="34" charset="0"/>
              </a:rPr>
              <a:t>zesnulých, které nenašly klid nebo zemřely násilnou smrtí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duše nepokřtěných mrtvých dětí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Popis (jak vypadá, co umí, zajímavosti): 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více možných popisů: </a:t>
            </a:r>
            <a:r>
              <a:rPr lang="cs-CZ" sz="1200" dirty="0" smtClean="0">
                <a:latin typeface="Century Gothic" panose="020B0502020202020204" pitchFamily="34" charset="0"/>
              </a:rPr>
              <a:t>modrý/zelenobílý plamínek, překrásná </a:t>
            </a:r>
            <a:r>
              <a:rPr lang="cs-CZ" sz="1200" dirty="0">
                <a:latin typeface="Century Gothic" panose="020B0502020202020204" pitchFamily="34" charset="0"/>
              </a:rPr>
              <a:t>éterická bytost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malé dítě/mužíček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pohybuje se osamoceně nebo v lichém počtu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je dovádivá, veselá, poskakuje a tančí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nejsilnější je o svatodušních svátcích, před Vánoci a o půlnoci Štědrého dne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nemá ráda opilce a jiné pozdní chodce – snaží se je svést z cesty a vlákat do bažin nebo propastí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může pomoct najít cestu k domovu nebo zavést dobrého člověka k ukrytému pokladu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508132" y="306911"/>
            <a:ext cx="595239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8"/>
            </a:pPr>
            <a:r>
              <a:rPr lang="cs-CZ" sz="1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DIVOŽENKA (</a:t>
            </a:r>
            <a:r>
              <a:rPr lang="cs-CZ" sz="12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Nurus</a:t>
            </a:r>
            <a:r>
              <a:rPr lang="cs-CZ" sz="1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cs-CZ" sz="12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divus</a:t>
            </a:r>
            <a:r>
              <a:rPr lang="cs-CZ" sz="1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) </a:t>
            </a:r>
            <a:endParaRPr lang="cs-CZ" sz="1200" b="1" dirty="0" smtClean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Ženská postava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Zelené šaty až na zem se širokými rukávy, které zakrývají dlaně. Ideálně má rozpažené a trochu pokrčené ruce tak, jak vidíš na ilustrační fotografii.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Šaty jsou zdobeny kožešinami (jak vidíš na fotce)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Místo hlavy je lebka s parožím (ideálně realistická lebka – tzn. Není potřeba zbytečně hledat lebku démoničtější.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Kolem hlavy pod parožím je věnec podobný tomu, co má bludička jen bez svíček. Ideálně na věnci nějaké červené plody.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Pohyb: Vlnění látky na rukávech</a:t>
            </a:r>
            <a:endParaRPr lang="cs-CZ" sz="1200" dirty="0">
              <a:latin typeface="Century Gothic" panose="020B0502020202020204" pitchFamily="34" charset="0"/>
            </a:endParaRP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Výskyt: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v hlubokých lesích, budují si rozsáhlé podzemní říše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Děčínsko: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Verneřice – Boží vrch, Varnsdorf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Teplicko</a:t>
            </a: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Bystřice (Dubí u Teplic)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Ústecko: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vrch Rovný (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křovinová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žínka),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Tuchomyšl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(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křovinová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žínka)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Živel: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země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Potrava: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konkrétně jezinky vykrmují a jedí malé děti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Původ/Vznik: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zřejmě zdivočelé lesní panny, které o sebe přestaly pečovat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Popis (jak vypadá, co umí, zajímavosti): 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divoženkám se říká i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věštice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nebo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bosorky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, patří k nim také jezinky (ty jsou obzvlášť šeredné a zpustlé)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vášnivě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rády tancují, jsou silně spojeny s přírodními silami a z jejich tanců vznikají bouře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znají léčivou moc rostlin a umí předvídat počasí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dokáží se zneviditelnit </a:t>
            </a:r>
          </a:p>
          <a:p>
            <a:pPr fontAlgn="base"/>
            <a:r>
              <a:rPr lang="cs-CZ" sz="12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Jak </a:t>
            </a: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na ni: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divoženku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lze zahnat bylinkami zavěšenými v domě rodičky (stroužek česneku, máta, pelyněk, libeček lékařský nebo také chléb s bílou kůrkou)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jezinky se bojí koček domácích a do domu s kočkou nepřijdou </a:t>
            </a:r>
          </a:p>
        </p:txBody>
      </p:sp>
      <p:pic>
        <p:nvPicPr>
          <p:cNvPr id="6146" name="Picture 2" descr="https://i.pinimg.com/564x/6c/bf/75/6cbf751aa1e37f52f8f4396943139f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266459"/>
            <a:ext cx="2996253" cy="445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.pinimg.com/564x/ef/07/df/ef07df8f728997bbf1094d6726f3924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4" y="1069171"/>
            <a:ext cx="3687152" cy="578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/>
          <p:cNvSpPr/>
          <p:nvPr/>
        </p:nvSpPr>
        <p:spPr>
          <a:xfrm>
            <a:off x="4117976" y="834449"/>
            <a:ext cx="59523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8"/>
            </a:pPr>
            <a:r>
              <a:rPr lang="cs-CZ" sz="12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Jezinka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Ženská postava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Černé splývavé šaty, dlouhé černé vlasy i přes obličej. Obličej není vidět vůbec. Zepředu a zezadu vypadá tedy v zásadě stejně. Na ramenou má položené dlaně, na krku zavěšený amulet ve tvaru oka.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Nohy nejsou vidět. Sukně až na zem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Na hlavě má malé paroží, jen drobné růžky (jako má třeba srnec)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Pohyb: Pokud by bylo možné, tak by se mohlo zavírat a otevírat oko amuletu a pokud ne, pak se ji budou opět vlnit jen šaty.</a:t>
            </a:r>
          </a:p>
          <a:p>
            <a:pPr fontAlgn="base"/>
            <a:endParaRPr lang="cs-CZ" sz="1200" dirty="0">
              <a:latin typeface="Century Gothic" panose="020B0502020202020204" pitchFamily="34" charset="0"/>
            </a:endParaRP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Výskyt: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v hlubokých lesích, budují si rozsáhlé podzemní říše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Děčínsko: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Verneřice – Boží vrch, Varnsdorf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Teplicko</a:t>
            </a: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Bystřice (Dubí u Teplic)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Ústecko: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vrch Rovný (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křovinová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žínka),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Tuchomyšl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(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křovinová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žínka)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Živel: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země </a:t>
            </a:r>
          </a:p>
          <a:p>
            <a:pPr fontAlgn="base"/>
            <a:r>
              <a:rPr lang="cs-CZ" sz="12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Zlá bludička, krade děti, vylupuje oči…</a:t>
            </a:r>
            <a:endParaRPr lang="cs-CZ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i.pinimg.com/564x/4e/e8/9c/4ee89cf9f267de681ae15879dc07212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20" y="747550"/>
            <a:ext cx="3832761" cy="513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élník 1"/>
          <p:cNvSpPr/>
          <p:nvPr/>
        </p:nvSpPr>
        <p:spPr>
          <a:xfrm>
            <a:off x="4062981" y="302330"/>
            <a:ext cx="502503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10"/>
            </a:pPr>
            <a:r>
              <a:rPr lang="cs-CZ" sz="1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DOMOVNÍČEK (Vir </a:t>
            </a:r>
            <a:r>
              <a:rPr lang="cs-CZ" sz="12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domesticus</a:t>
            </a:r>
            <a:r>
              <a:rPr lang="cs-CZ" sz="1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) </a:t>
            </a:r>
            <a:endParaRPr lang="cs-CZ" sz="1200" b="1" dirty="0" smtClean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cs-CZ" sz="12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Malá mužská postava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Červený kabátek/košile delší ke kolenům, široké kalhoty splývající až přes chodidla. Ruce má spojené jako postava na fotce vlevo a přes dlaně mu jde utěrka ve světlé barvě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Na hlavě má klobouček zpod krempy klobouku splývají přes obličej pestrobarevné mašle/pentle (veselé barvy jako velikonoční vejce).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Pohyb: Vlnění pentlí/mašlí</a:t>
            </a:r>
            <a:endParaRPr lang="cs-CZ" sz="1200" dirty="0">
              <a:latin typeface="Century Gothic" panose="020B0502020202020204" pitchFamily="34" charset="0"/>
            </a:endParaRP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Výskyt: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v lidské domácnosti, většinou za kamny, v pokoji pod postelí nebo v šatníku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Poohří: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 v každém domě v údolí řeky Ohře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Mostecko: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Vtelno (statek)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Žatecko: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Žatec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Živel: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země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Potrava: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lidské jídlo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Původ/Vznik: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?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Popis (jak vypadá, co umí, zajímavosti): 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velký je jako tříleté dítě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nosí tmavočervený pláštík a špičatou čepici, modravé kalhoty a lakované střevíčky se stříbrnými přezkami, ale někteří jsou nazí a nosí jen hadříky, které najdou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je to ochranný domácí duch, v rodině si oblíbí jednoho člena a toho se nepustí, i kdyby se odstěhoval – rozdělí je jen smrt člověka, on sám je nesmrtelný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pokud ho lidé spatří nebo mu dají oblečení, domovníček domácnost opustí 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pohybuje se tiše, jen občas pro zábavu dupe a šimráním budí spící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rád pomáhá s úklidem, ale také rád uždibuje jídlo 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kde bydlí, tam nejsou žádná (další) strašidla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Jak na něj: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za úklid ho můžete odměnit kousíčkem z každého jídla, které se v domě jí  </a:t>
            </a:r>
          </a:p>
          <a:p>
            <a:pPr fontAlgn="base"/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  <a:endParaRPr lang="cs-CZ" sz="1200" b="0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</p:txBody>
      </p:sp>
      <p:cxnSp>
        <p:nvCxnSpPr>
          <p:cNvPr id="4" name="Přímá spojnice 3"/>
          <p:cNvCxnSpPr/>
          <p:nvPr/>
        </p:nvCxnSpPr>
        <p:spPr>
          <a:xfrm flipV="1">
            <a:off x="2250831" y="1305169"/>
            <a:ext cx="1414584" cy="296984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024923" y="0"/>
            <a:ext cx="5374054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11"/>
            </a:pPr>
            <a:r>
              <a:rPr lang="cs-CZ" sz="1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DRAK (</a:t>
            </a:r>
            <a:r>
              <a:rPr lang="cs-CZ" sz="12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Draco</a:t>
            </a:r>
            <a:r>
              <a:rPr lang="cs-CZ" sz="1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)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Výskyt: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obývá divoké hory, skalní rozsedliny, propasti, opuštěné hrady nebo jeskyně, ale vždy blízko vody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Děčínsko: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Pustý zámek – Lužické hory (u České Kamenice)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Chomutovsko: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vřesoviště mezi Horou Sv. Šebestiána a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Načetínem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Ahníkov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Litoměřicko: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Klapý/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Hazmburk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, Budyně nad Ohří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Lounsko: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rezervace Džbán (lesy)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Teplicko</a:t>
            </a: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Osek u Duchcova – hrad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Rýzmburk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Ústecko: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u Trmic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Živel: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oheň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Potrava: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lidé (preferuje princezny a urozené panny), případně dobytek a zvěř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Původ/Vznik: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mytické stvoření zla, had prvotního hříchu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Popis (jak vypadá, co umí, zajímavosti): 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existuje jich více druhů (evropský, blízkovýchodní, středovýchodní, indický a orientální)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někde jsou draci moudří, laskaví a uctívaní jako bohové, jinde jsou symbolem zla, ničení a chaosu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obrovský, šupinatý, chrlí oheň a páchne sírou, z nozder mu stoupá kouř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podobá se okřídlenému hadovi/ještěrovi, má čtyři tlapy a na každé čtyři drápy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někdy jde o vícehlavé saně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jsou nesmrtelní, zranit je lze jen na jednom konkrétním místě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drak (ne saň) požírá princezny a urozené panny, ale spokojí se i s obyčejným člověkem, dobytkem či jinou zvěří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je inteligentní a často i mluví lidskou řečí, může také střežit ukryté poklady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dračí zuby a kosti mají magické účinky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Jak na něj: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zabít ho lze jen ranou do jednoho specifického místa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lze ho přemoci, když se mu přes hlavu přehodí posvěcený provaz nebo se pronesou správné kouzelné formule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pokud někdo draka zkrotí, nebo mu pomůže, drak mu je po celý život zavázán bezmeznou loajalitou a projevuje nevídanou laskavost </a:t>
            </a:r>
          </a:p>
        </p:txBody>
      </p:sp>
    </p:spTree>
    <p:extLst>
      <p:ext uri="{BB962C8B-B14F-4D97-AF65-F5344CB8AC3E}">
        <p14:creationId xmlns:p14="http://schemas.microsoft.com/office/powerpoint/2010/main" val="865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.pinimg.com/564x/87/ea/f4/87eaf413300a74bcb995fd3151830cb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6" y="344975"/>
            <a:ext cx="3952875" cy="585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/>
          <p:cNvSpPr txBox="1"/>
          <p:nvPr/>
        </p:nvSpPr>
        <p:spPr>
          <a:xfrm>
            <a:off x="4187581" y="344975"/>
            <a:ext cx="54575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Century Gothic" panose="020B0502020202020204" pitchFamily="34" charset="0"/>
              </a:rPr>
              <a:t>Hejkal</a:t>
            </a:r>
          </a:p>
          <a:p>
            <a:endParaRPr lang="cs-CZ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Mužská postava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Oblečen do přírodních tónů – tmavě zelená, hnědá (ideálně, aby to vypadalo, že je porostlý mechem </a:t>
            </a:r>
            <a:r>
              <a:rPr lang="cs-CZ" sz="1200" dirty="0" err="1" smtClean="0">
                <a:latin typeface="Century Gothic" panose="020B0502020202020204" pitchFamily="34" charset="0"/>
              </a:rPr>
              <a:t>atp</a:t>
            </a:r>
            <a:r>
              <a:rPr lang="cs-CZ" sz="1200" dirty="0" smtClean="0">
                <a:latin typeface="Century Gothic" panose="020B0502020202020204" pitchFamily="34" charset="0"/>
              </a:rPr>
              <a:t> – takže může mít na sobě „jen kůži“, která bude přeeditována na mech a srst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Místo hlavy mu z hrudi vyrůstají trsy kapradí.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Pohyb postavy: vlnění kapradí</a:t>
            </a:r>
          </a:p>
          <a:p>
            <a:endParaRPr lang="cs-CZ" sz="1200" dirty="0" smtClean="0">
              <a:latin typeface="Century Gothic" panose="020B0502020202020204" pitchFamily="34" charset="0"/>
            </a:endParaRP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Živel: země 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Původ/Vznik</a:t>
            </a:r>
            <a:r>
              <a:rPr lang="cs-CZ" sz="1200" dirty="0">
                <a:latin typeface="Century Gothic" panose="020B0502020202020204" pitchFamily="34" charset="0"/>
              </a:rPr>
              <a:t>:  </a:t>
            </a:r>
            <a:r>
              <a:rPr lang="cs-CZ" sz="1200" dirty="0" smtClean="0">
                <a:latin typeface="Century Gothic" panose="020B0502020202020204" pitchFamily="34" charset="0"/>
              </a:rPr>
              <a:t>ochranný </a:t>
            </a:r>
            <a:r>
              <a:rPr lang="cs-CZ" sz="1200" dirty="0">
                <a:latin typeface="Century Gothic" panose="020B0502020202020204" pitchFamily="34" charset="0"/>
              </a:rPr>
              <a:t>přírodní duch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Popis (jak vypadá, co umí, zajímavosti): 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říká se mu také hýkal, </a:t>
            </a:r>
            <a:r>
              <a:rPr lang="cs-CZ" sz="1200" dirty="0" err="1">
                <a:latin typeface="Century Gothic" panose="020B0502020202020204" pitchFamily="34" charset="0"/>
              </a:rPr>
              <a:t>hýkač</a:t>
            </a:r>
            <a:r>
              <a:rPr lang="cs-CZ" sz="1200" dirty="0">
                <a:latin typeface="Century Gothic" panose="020B0502020202020204" pitchFamily="34" charset="0"/>
              </a:rPr>
              <a:t> a je příbuzný k divému muži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projevuje se charakteristickým děsivým hýkáním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je porostlý srstí nebo mechem, na hlavě má korunu z kapradin, jeho tvář je zarostlá vousem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je samotář a chrání les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rád se směje a tleská a je obdařen neuvěřitelnou fyzickou silou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zpoza kořenu nebo pařezu číhá na poutníky a pytláky, hlavně na ty, kteří škodí lesu – houká na ně, pronásleduje je a štve je jako divou zvěř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do jeho moci se dostane ten, kdo překročí bludný kořen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Jak na něj: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neodpovídat na jeho houkání, jinak je s vámi konec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předstírat smrt, utíkat se schovat pod okap, obrátit si kapsy naruby, podívat se za sebe mezi vlastníma nohama</a:t>
            </a:r>
            <a:r>
              <a:rPr lang="cs-CZ" dirty="0"/>
              <a:t> </a:t>
            </a:r>
          </a:p>
          <a:p>
            <a:pPr fontAlgn="base"/>
            <a:r>
              <a:rPr lang="cs-CZ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pinimg.com/564x/8f/82/4c/8f824c6ac457e1d50a071025bb9bf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4" y="344975"/>
            <a:ext cx="3945327" cy="59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/>
          <p:cNvSpPr txBox="1"/>
          <p:nvPr/>
        </p:nvSpPr>
        <p:spPr>
          <a:xfrm>
            <a:off x="4231541" y="344975"/>
            <a:ext cx="5457581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Century Gothic" panose="020B0502020202020204" pitchFamily="34" charset="0"/>
              </a:rPr>
              <a:t>Divý muž</a:t>
            </a:r>
          </a:p>
          <a:p>
            <a:endParaRPr lang="cs-CZ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Mužská postava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Oblečen do přírodních tónů – tmavě zelená, hnědá (ideálně, aby to vypadalo, že je porostlý mechem </a:t>
            </a:r>
            <a:r>
              <a:rPr lang="cs-CZ" sz="1200" dirty="0" err="1" smtClean="0">
                <a:latin typeface="Century Gothic" panose="020B0502020202020204" pitchFamily="34" charset="0"/>
              </a:rPr>
              <a:t>atp</a:t>
            </a:r>
            <a:r>
              <a:rPr lang="cs-CZ" sz="1200" dirty="0" smtClean="0">
                <a:latin typeface="Century Gothic" panose="020B0502020202020204" pitchFamily="34" charset="0"/>
              </a:rPr>
              <a:t> – takže může mít na sobě „jen kůži“, </a:t>
            </a:r>
            <a:r>
              <a:rPr lang="cs-CZ" sz="1200" dirty="0" err="1" smtClean="0">
                <a:latin typeface="Century Gothic" panose="020B0502020202020204" pitchFamily="34" charset="0"/>
              </a:rPr>
              <a:t>nkterá</a:t>
            </a:r>
            <a:r>
              <a:rPr lang="cs-CZ" sz="1200" dirty="0" smtClean="0">
                <a:latin typeface="Century Gothic" panose="020B0502020202020204" pitchFamily="34" charset="0"/>
              </a:rPr>
              <a:t> bude přeeditována na kůru stromu (ideálně bříza)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Z hlavy mu rostou větve a z prstů na rukou taky. V trupu přechází kůra stromu do suknice (černá) dlouhá až na zem – </a:t>
            </a:r>
            <a:r>
              <a:rPr lang="cs-CZ" sz="1200" smtClean="0">
                <a:latin typeface="Century Gothic" panose="020B0502020202020204" pitchFamily="34" charset="0"/>
              </a:rPr>
              <a:t>nejsou vidět nohy.</a:t>
            </a:r>
            <a:endParaRPr lang="cs-CZ" sz="12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 smtClean="0">
                <a:latin typeface="Century Gothic" panose="020B0502020202020204" pitchFamily="34" charset="0"/>
              </a:rPr>
              <a:t>Pohyb postavy: vlnění suknice</a:t>
            </a:r>
          </a:p>
          <a:p>
            <a:endParaRPr lang="cs-CZ" sz="1200" dirty="0" smtClean="0">
              <a:latin typeface="Century Gothic" panose="020B0502020202020204" pitchFamily="34" charset="0"/>
            </a:endParaRP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Původ/Vznik</a:t>
            </a:r>
            <a:r>
              <a:rPr lang="cs-CZ" sz="1200" dirty="0">
                <a:latin typeface="Century Gothic" panose="020B0502020202020204" pitchFamily="34" charset="0"/>
              </a:rPr>
              <a:t>: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zřejmě kletbou proměněný muž, který nejednal čestně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Popis (jak vypadá, co umí, zajímavosti): 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jde o mužský protějšek divoženky, podobá se hejkalovi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má statné a chlupaté tělo porostlé mechem, rozcuchané černé/rudé vlasy, zarostlou tvář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na hlavě má věnec z kapradí, jinak je nahý, v ruce má jako zbraň sukovitou hůl, někdy ovinutou hady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pohybuje se rychle a neslyšně lesem, někdy ho doprovází černý pes či jiná nadpřirozená bytost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trestá ty, kteří narušují klid lesa nebo jej ničí, ale sám pro zábavu v lese dělá nepořádek a hluk a prohání zvěř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bedlivě sleduje myslivce a dřevorubce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je násilnický, zuřivý a prohnaný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umí se proměnit v bludný kořen a zavést pocestné do záhuby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umí se i zneviditelnit a neviděný číhá na kořist, kterou stáhne do bažin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krásné dívky se snaží unést do doupěte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je nesmrtelný a nestárne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Jak na něj: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nejlepší je se mu vyhnout </a:t>
            </a:r>
          </a:p>
          <a:p>
            <a:pPr fontAlgn="base"/>
            <a:r>
              <a:rPr lang="cs-CZ" dirty="0"/>
              <a:t> </a:t>
            </a:r>
          </a:p>
          <a:p>
            <a:pPr fontAlgn="base"/>
            <a:r>
              <a:rPr lang="cs-CZ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786554" y="753192"/>
            <a:ext cx="4953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ČERNÁ </a:t>
            </a:r>
            <a:r>
              <a:rPr lang="cs-CZ" sz="1200" dirty="0">
                <a:latin typeface="Century Gothic" panose="020B0502020202020204" pitchFamily="34" charset="0"/>
              </a:rPr>
              <a:t>PANÍ (Negra domina</a:t>
            </a:r>
            <a:r>
              <a:rPr lang="cs-CZ" sz="1200" dirty="0" smtClean="0">
                <a:latin typeface="Century Gothic" panose="020B0502020202020204" pitchFamily="34" charset="0"/>
              </a:rPr>
              <a:t>?)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Ženská postava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Černé šaty až na zem, dlouhé rukávy, ruce (dlaně) skryté v širokých rukávech, na hlavě černý špičatý čepec, obličej překrytý čepcem.</a:t>
            </a:r>
            <a:r>
              <a:rPr lang="cs-CZ" sz="1200" dirty="0">
                <a:latin typeface="Century Gothic" panose="020B0502020202020204" pitchFamily="34" charset="0"/>
              </a:rPr>
              <a:t> </a:t>
            </a:r>
            <a:endParaRPr lang="cs-CZ" sz="1200" dirty="0" smtClean="0">
              <a:latin typeface="Century Gothic" panose="020B0502020202020204" pitchFamily="34" charset="0"/>
            </a:endParaRP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Pohyb – vlnění oděvu ve spodní části, ideálně umístěná nad zemí</a:t>
            </a:r>
            <a:endParaRPr lang="cs-CZ" sz="1200" dirty="0">
              <a:latin typeface="Century Gothic" panose="020B0502020202020204" pitchFamily="34" charset="0"/>
            </a:endParaRPr>
          </a:p>
          <a:p>
            <a:pPr fontAlgn="base"/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Výskyt</a:t>
            </a:r>
            <a:r>
              <a:rPr lang="cs-CZ" sz="12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cs-CZ" sz="1200" u="sng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černá </a:t>
            </a:r>
            <a:r>
              <a:rPr lang="cs-CZ" sz="12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paní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obývá hluboké lesy a parky 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Děčínsko</a:t>
            </a:r>
            <a:r>
              <a:rPr lang="cs-CZ" sz="12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: Dolní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Žleb (Panenská skála),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Vrabinec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(hrad),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Babětín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/ hrad Ostrý (černá paní)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Litoměřicko: Libochovice,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Hazmburk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(hrad)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Lounsko: Domoušice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Ústecko: Ústí nad Labem (levý břeh Labe) /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Koštov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(černá paní) </a:t>
            </a:r>
          </a:p>
          <a:p>
            <a:pPr fontAlgn="base"/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Živel: vzduch </a:t>
            </a:r>
          </a:p>
          <a:p>
            <a:pPr fontAlgn="base"/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Potrava: asi nic? </a:t>
            </a:r>
          </a:p>
          <a:p>
            <a:pPr fontAlgn="base"/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Původ/Vznik: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u="sng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černá </a:t>
            </a:r>
            <a:r>
              <a:rPr lang="cs-CZ" sz="12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paní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: duch zemřelé ženy, která byla za svého života krutá, zlá a nečestná a trápila své okolí </a:t>
            </a:r>
          </a:p>
          <a:p>
            <a:pPr fontAlgn="base"/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Popis (jak vypadá, co umí, zajímavosti): 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u="sng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černá </a:t>
            </a:r>
            <a:r>
              <a:rPr lang="cs-CZ" sz="12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paní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straší </a:t>
            </a:r>
          </a:p>
          <a:p>
            <a:pPr fontAlgn="base"/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Jak na ni: ? </a:t>
            </a:r>
            <a:endParaRPr lang="cs-CZ" sz="1200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1026" name="Picture 2" descr="https://i.pinimg.com/564x/e6/3f/c5/e63fc5a5ccf0f3b5705ce77b0ff2db6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05" y="877760"/>
            <a:ext cx="3219450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1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Obsahuje obrázek: Tumbl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89" y="333204"/>
            <a:ext cx="4018091" cy="640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ovéPole 1"/>
          <p:cNvSpPr txBox="1"/>
          <p:nvPr/>
        </p:nvSpPr>
        <p:spPr>
          <a:xfrm>
            <a:off x="4498980" y="237393"/>
            <a:ext cx="53132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BÍLÁ PANÍ (Alba domina) 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Ženská postava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Šaty z mnoha vrstev (efekt pavučiny), bez rukávů, 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Ruce -  bílá barva (bílá barva místo textury kůže, lze zabarvit kůži celé postavy na bílo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černé rukavice (nemusí být, pokud nebudou rukavice, pak bílé ruce)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Přes obličej bílá páska kopírující rysy obličeje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Na hlavě bílý špičatý klobouk (stejný s černou paní)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Nabíraná sukně na šatech (hodně vrstev), jako pavučina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Nohy jsou skryté pod sukní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Pohyb – cáry šatů jemné vlnění</a:t>
            </a:r>
          </a:p>
          <a:p>
            <a:pPr fontAlgn="base"/>
            <a:endParaRPr lang="cs-CZ" sz="1200" b="1" dirty="0" smtClean="0">
              <a:latin typeface="Century Gothic" panose="020B0502020202020204" pitchFamily="34" charset="0"/>
            </a:endParaRPr>
          </a:p>
          <a:p>
            <a:pPr fontAlgn="base"/>
            <a:r>
              <a:rPr lang="cs-CZ" sz="1200" b="1" dirty="0" smtClean="0">
                <a:latin typeface="Century Gothic" panose="020B0502020202020204" pitchFamily="34" charset="0"/>
              </a:rPr>
              <a:t>Výskyt</a:t>
            </a:r>
            <a:r>
              <a:rPr lang="cs-CZ" sz="1200" b="1" dirty="0">
                <a:latin typeface="Century Gothic" panose="020B0502020202020204" pitchFamily="34" charset="0"/>
              </a:rPr>
              <a:t>: </a:t>
            </a:r>
            <a:r>
              <a:rPr lang="cs-CZ" sz="1200" u="sng" dirty="0">
                <a:latin typeface="Century Gothic" panose="020B0502020202020204" pitchFamily="34" charset="0"/>
              </a:rPr>
              <a:t>bílá paní</a:t>
            </a:r>
            <a:r>
              <a:rPr lang="cs-CZ" sz="1200" dirty="0">
                <a:latin typeface="Century Gothic" panose="020B0502020202020204" pitchFamily="34" charset="0"/>
              </a:rPr>
              <a:t> obývá hrady a zámky, kde za života </a:t>
            </a:r>
            <a:r>
              <a:rPr lang="cs-CZ" sz="1200" dirty="0" smtClean="0">
                <a:latin typeface="Century Gothic" panose="020B0502020202020204" pitchFamily="34" charset="0"/>
              </a:rPr>
              <a:t>žila</a:t>
            </a:r>
          </a:p>
          <a:p>
            <a:pPr fontAlgn="base"/>
            <a:r>
              <a:rPr lang="cs-CZ" sz="1200" b="1" dirty="0" smtClean="0">
                <a:latin typeface="Century Gothic" panose="020B0502020202020204" pitchFamily="34" charset="0"/>
              </a:rPr>
              <a:t>Děčínsko</a:t>
            </a:r>
            <a:r>
              <a:rPr lang="cs-CZ" sz="1200" b="1" dirty="0">
                <a:latin typeface="Century Gothic" panose="020B0502020202020204" pitchFamily="34" charset="0"/>
              </a:rPr>
              <a:t>: </a:t>
            </a:r>
            <a:r>
              <a:rPr lang="cs-CZ" sz="1200" dirty="0">
                <a:latin typeface="Century Gothic" panose="020B0502020202020204" pitchFamily="34" charset="0"/>
              </a:rPr>
              <a:t>Benešov nad Ploučnicí, hrad Ostrý (3 bílé paní), Dolní Žleb (Panenská skála), </a:t>
            </a:r>
            <a:r>
              <a:rPr lang="cs-CZ" sz="1200" dirty="0" err="1">
                <a:latin typeface="Century Gothic" panose="020B0502020202020204" pitchFamily="34" charset="0"/>
              </a:rPr>
              <a:t>Vrabinec</a:t>
            </a:r>
            <a:r>
              <a:rPr lang="cs-CZ" sz="1200" dirty="0">
                <a:latin typeface="Century Gothic" panose="020B0502020202020204" pitchFamily="34" charset="0"/>
              </a:rPr>
              <a:t> (</a:t>
            </a:r>
            <a:r>
              <a:rPr lang="cs-CZ" sz="1200" dirty="0" smtClean="0">
                <a:latin typeface="Century Gothic" panose="020B0502020202020204" pitchFamily="34" charset="0"/>
              </a:rPr>
              <a:t>hrad)</a:t>
            </a:r>
          </a:p>
          <a:p>
            <a:pPr fontAlgn="base"/>
            <a:r>
              <a:rPr lang="cs-CZ" sz="1200" b="1" dirty="0" smtClean="0">
                <a:latin typeface="Century Gothic" panose="020B0502020202020204" pitchFamily="34" charset="0"/>
              </a:rPr>
              <a:t>Litoměřicko</a:t>
            </a:r>
            <a:r>
              <a:rPr lang="cs-CZ" sz="1200" b="1" dirty="0">
                <a:latin typeface="Century Gothic" panose="020B0502020202020204" pitchFamily="34" charset="0"/>
              </a:rPr>
              <a:t>:</a:t>
            </a:r>
            <a:r>
              <a:rPr lang="cs-CZ" sz="1200" dirty="0">
                <a:latin typeface="Century Gothic" panose="020B0502020202020204" pitchFamily="34" charset="0"/>
              </a:rPr>
              <a:t> Libochovice, </a:t>
            </a:r>
            <a:r>
              <a:rPr lang="cs-CZ" sz="1200" dirty="0" err="1">
                <a:latin typeface="Century Gothic" panose="020B0502020202020204" pitchFamily="34" charset="0"/>
              </a:rPr>
              <a:t>Hazmburk</a:t>
            </a:r>
            <a:r>
              <a:rPr lang="cs-CZ" sz="1200" dirty="0">
                <a:latin typeface="Century Gothic" panose="020B0502020202020204" pitchFamily="34" charset="0"/>
              </a:rPr>
              <a:t> (hrad) </a:t>
            </a:r>
          </a:p>
          <a:p>
            <a:pPr fontAlgn="base"/>
            <a:r>
              <a:rPr lang="cs-CZ" sz="1200" b="1" dirty="0">
                <a:latin typeface="Century Gothic" panose="020B0502020202020204" pitchFamily="34" charset="0"/>
              </a:rPr>
              <a:t>Lounsko:</a:t>
            </a:r>
            <a:r>
              <a:rPr lang="cs-CZ" sz="1200" dirty="0">
                <a:latin typeface="Century Gothic" panose="020B0502020202020204" pitchFamily="34" charset="0"/>
              </a:rPr>
              <a:t> Domoušice </a:t>
            </a:r>
          </a:p>
          <a:p>
            <a:pPr fontAlgn="base"/>
            <a:r>
              <a:rPr lang="cs-CZ" sz="1200" b="1" dirty="0">
                <a:latin typeface="Century Gothic" panose="020B0502020202020204" pitchFamily="34" charset="0"/>
              </a:rPr>
              <a:t>Ústecko:</a:t>
            </a:r>
            <a:r>
              <a:rPr lang="cs-CZ" sz="1200" dirty="0">
                <a:latin typeface="Century Gothic" panose="020B0502020202020204" pitchFamily="34" charset="0"/>
              </a:rPr>
              <a:t> Ústí nad Labem (levý břeh Labe)  </a:t>
            </a:r>
          </a:p>
          <a:p>
            <a:pPr fontAlgn="base"/>
            <a:r>
              <a:rPr lang="cs-CZ" sz="1200" b="1" dirty="0">
                <a:latin typeface="Century Gothic" panose="020B0502020202020204" pitchFamily="34" charset="0"/>
              </a:rPr>
              <a:t>Živel: </a:t>
            </a:r>
            <a:r>
              <a:rPr lang="cs-CZ" sz="1200" dirty="0">
                <a:latin typeface="Century Gothic" panose="020B0502020202020204" pitchFamily="34" charset="0"/>
              </a:rPr>
              <a:t>vzduch </a:t>
            </a:r>
          </a:p>
          <a:p>
            <a:pPr fontAlgn="base"/>
            <a:r>
              <a:rPr lang="cs-CZ" sz="1200" b="1" dirty="0">
                <a:latin typeface="Century Gothic" panose="020B0502020202020204" pitchFamily="34" charset="0"/>
              </a:rPr>
              <a:t>Potrava: </a:t>
            </a:r>
            <a:r>
              <a:rPr lang="cs-CZ" sz="1200" dirty="0">
                <a:latin typeface="Century Gothic" panose="020B0502020202020204" pitchFamily="34" charset="0"/>
              </a:rPr>
              <a:t>asi nic? </a:t>
            </a:r>
          </a:p>
          <a:p>
            <a:pPr fontAlgn="base"/>
            <a:r>
              <a:rPr lang="cs-CZ" sz="1200" b="1" dirty="0">
                <a:latin typeface="Century Gothic" panose="020B0502020202020204" pitchFamily="34" charset="0"/>
              </a:rPr>
              <a:t>Původ/Vznik:</a:t>
            </a:r>
            <a:r>
              <a:rPr lang="cs-CZ" sz="1200" dirty="0">
                <a:latin typeface="Century Gothic" panose="020B0502020202020204" pitchFamily="34" charset="0"/>
              </a:rPr>
              <a:t> </a:t>
            </a:r>
          </a:p>
          <a:p>
            <a:pPr fontAlgn="base"/>
            <a:r>
              <a:rPr lang="cs-CZ" sz="1200" u="sng" dirty="0">
                <a:latin typeface="Century Gothic" panose="020B0502020202020204" pitchFamily="34" charset="0"/>
              </a:rPr>
              <a:t>bílá paní</a:t>
            </a:r>
            <a:r>
              <a:rPr lang="cs-CZ" sz="1200" dirty="0">
                <a:latin typeface="Century Gothic" panose="020B0502020202020204" pitchFamily="34" charset="0"/>
              </a:rPr>
              <a:t>: duch zemřelé ženy urozeného původu, které se za života stalo příkoří </a:t>
            </a:r>
          </a:p>
          <a:p>
            <a:pPr fontAlgn="base"/>
            <a:r>
              <a:rPr lang="cs-CZ" sz="1200" b="1" dirty="0" smtClean="0">
                <a:latin typeface="Century Gothic" panose="020B0502020202020204" pitchFamily="34" charset="0"/>
              </a:rPr>
              <a:t>Popis </a:t>
            </a:r>
            <a:r>
              <a:rPr lang="cs-CZ" sz="1200" b="1" dirty="0">
                <a:latin typeface="Century Gothic" panose="020B0502020202020204" pitchFamily="34" charset="0"/>
              </a:rPr>
              <a:t>(jak vypadá, co umí, zajímavosti): </a:t>
            </a:r>
            <a:r>
              <a:rPr lang="cs-CZ" sz="1200" dirty="0">
                <a:latin typeface="Century Gothic" panose="020B0502020202020204" pitchFamily="34" charset="0"/>
              </a:rPr>
              <a:t> </a:t>
            </a:r>
          </a:p>
          <a:p>
            <a:pPr fontAlgn="base"/>
            <a:r>
              <a:rPr lang="cs-CZ" sz="1200" u="sng" dirty="0">
                <a:latin typeface="Century Gothic" panose="020B0502020202020204" pitchFamily="34" charset="0"/>
              </a:rPr>
              <a:t>bílá paní</a:t>
            </a:r>
            <a:r>
              <a:rPr lang="cs-CZ" sz="1200" dirty="0">
                <a:latin typeface="Century Gothic" panose="020B0502020202020204" pitchFamily="34" charset="0"/>
              </a:rPr>
              <a:t> je elegantní dáma v bílém splývavém rouchu se závojem a nosí rukavice – černé rukavice věští blížící se neštěstí, nemoc, smrt; bílé radostnou událost; červené požár </a:t>
            </a:r>
          </a:p>
          <a:p>
            <a:pPr fontAlgn="base"/>
            <a:r>
              <a:rPr lang="cs-CZ" sz="1200" dirty="0">
                <a:latin typeface="Century Gothic" panose="020B0502020202020204" pitchFamily="34" charset="0"/>
              </a:rPr>
              <a:t>je průsvitná, působí smutně, někdy má za pasem svazek klíčů a zamyká všechny dveře </a:t>
            </a:r>
          </a:p>
          <a:p>
            <a:pPr fontAlgn="base"/>
            <a:r>
              <a:rPr lang="cs-CZ" sz="1200" u="sng" dirty="0">
                <a:latin typeface="Century Gothic" panose="020B0502020202020204" pitchFamily="34" charset="0"/>
              </a:rPr>
              <a:t>bílá paní</a:t>
            </a:r>
            <a:r>
              <a:rPr lang="cs-CZ" sz="1200" dirty="0">
                <a:latin typeface="Century Gothic" panose="020B0502020202020204" pitchFamily="34" charset="0"/>
              </a:rPr>
              <a:t> neslyšně prochází zavřenými dveřmi, chrání rodinu, občas drobně kouzlí, případně stráží poklad </a:t>
            </a:r>
          </a:p>
          <a:p>
            <a:pPr fontAlgn="base"/>
            <a:r>
              <a:rPr lang="cs-CZ" sz="1200" b="1" dirty="0" smtClean="0">
                <a:latin typeface="Century Gothic" panose="020B0502020202020204" pitchFamily="34" charset="0"/>
              </a:rPr>
              <a:t>Jak </a:t>
            </a:r>
            <a:r>
              <a:rPr lang="cs-CZ" sz="1200" b="1" dirty="0">
                <a:latin typeface="Century Gothic" panose="020B0502020202020204" pitchFamily="34" charset="0"/>
              </a:rPr>
              <a:t>na ni:</a:t>
            </a:r>
            <a:r>
              <a:rPr lang="cs-CZ" sz="1200" dirty="0">
                <a:latin typeface="Century Gothic" panose="020B0502020202020204" pitchFamily="34" charset="0"/>
              </a:rPr>
              <a:t> ? </a:t>
            </a:r>
          </a:p>
          <a:p>
            <a:endParaRPr lang="cs-CZ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3151554" y="309562"/>
            <a:ext cx="650630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cs-CZ" sz="1200" b="1" dirty="0">
                <a:latin typeface="Century Gothic" panose="020B0502020202020204" pitchFamily="34" charset="0"/>
              </a:rPr>
              <a:t>ČARODĚJNICE (</a:t>
            </a:r>
            <a:r>
              <a:rPr lang="cs-CZ" sz="1200" b="1" dirty="0" err="1">
                <a:latin typeface="Century Gothic" panose="020B0502020202020204" pitchFamily="34" charset="0"/>
              </a:rPr>
              <a:t>Venefica</a:t>
            </a:r>
            <a:r>
              <a:rPr lang="cs-CZ" sz="1200" b="1" dirty="0">
                <a:latin typeface="Century Gothic" panose="020B0502020202020204" pitchFamily="34" charset="0"/>
              </a:rPr>
              <a:t>) </a:t>
            </a:r>
            <a:endParaRPr lang="cs-CZ" sz="1200" b="1" dirty="0" smtClean="0">
              <a:latin typeface="Century Gothic" panose="020B0502020202020204" pitchFamily="34" charset="0"/>
            </a:endParaRP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Ženská postava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Režná halena s dlouhými rukávy zakrývajícími dlaně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Na hlavě má špičatý klobouk složený z větví, který přesahuje přes obličej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Vedle postavy se vznáší koště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Pohyb: Vlnění koštěte</a:t>
            </a:r>
          </a:p>
          <a:p>
            <a:pPr fontAlgn="base"/>
            <a:endParaRPr lang="cs-CZ" sz="800" b="1" dirty="0">
              <a:latin typeface="Century Gothic" panose="020B0502020202020204" pitchFamily="34" charset="0"/>
            </a:endParaRPr>
          </a:p>
          <a:p>
            <a:pPr fontAlgn="base"/>
            <a:r>
              <a:rPr lang="cs-CZ" sz="800" b="1" dirty="0">
                <a:latin typeface="Century Gothic" panose="020B0502020202020204" pitchFamily="34" charset="0"/>
              </a:rPr>
              <a:t>Výskyt: </a:t>
            </a:r>
            <a:r>
              <a:rPr lang="cs-CZ" sz="800" dirty="0">
                <a:latin typeface="Century Gothic" panose="020B0502020202020204" pitchFamily="34" charset="0"/>
              </a:rPr>
              <a:t>kdekoli </a:t>
            </a:r>
          </a:p>
          <a:p>
            <a:pPr fontAlgn="base"/>
            <a:r>
              <a:rPr lang="cs-CZ" sz="800" dirty="0">
                <a:latin typeface="Century Gothic" panose="020B0502020202020204" pitchFamily="34" charset="0"/>
              </a:rPr>
              <a:t>Baba Jaga – v lese v chaloupce na kuřích nohách, lemované plotem z lidských kostí a lebek, s okny ve tvaru lidských očí, dveřmi jako tlamou </a:t>
            </a:r>
          </a:p>
          <a:p>
            <a:pPr fontAlgn="base"/>
            <a:r>
              <a:rPr lang="cs-CZ" sz="800" dirty="0">
                <a:latin typeface="Century Gothic" panose="020B0502020202020204" pitchFamily="34" charset="0"/>
              </a:rPr>
              <a:t>zimnice – na křižovatkách a u božích muk </a:t>
            </a:r>
          </a:p>
          <a:p>
            <a:pPr fontAlgn="base"/>
            <a:r>
              <a:rPr lang="cs-CZ" sz="800" b="1" dirty="0">
                <a:latin typeface="Century Gothic" panose="020B0502020202020204" pitchFamily="34" charset="0"/>
              </a:rPr>
              <a:t>Děčínsko: </a:t>
            </a:r>
            <a:r>
              <a:rPr lang="cs-CZ" sz="800" dirty="0">
                <a:latin typeface="Century Gothic" panose="020B0502020202020204" pitchFamily="34" charset="0"/>
              </a:rPr>
              <a:t>Markvartice, Horní Habartice </a:t>
            </a:r>
          </a:p>
          <a:p>
            <a:pPr fontAlgn="base"/>
            <a:r>
              <a:rPr lang="cs-CZ" sz="800" b="1" dirty="0">
                <a:latin typeface="Century Gothic" panose="020B0502020202020204" pitchFamily="34" charset="0"/>
              </a:rPr>
              <a:t>Litoměřicko: </a:t>
            </a:r>
            <a:r>
              <a:rPr lang="cs-CZ" sz="800" dirty="0">
                <a:latin typeface="Century Gothic" panose="020B0502020202020204" pitchFamily="34" charset="0"/>
              </a:rPr>
              <a:t>Levín, pomezní les nedaleko </a:t>
            </a:r>
            <a:r>
              <a:rPr lang="cs-CZ" sz="800" dirty="0" err="1">
                <a:latin typeface="Century Gothic" panose="020B0502020202020204" pitchFamily="34" charset="0"/>
              </a:rPr>
              <a:t>Hazmburka</a:t>
            </a:r>
            <a:r>
              <a:rPr lang="cs-CZ" sz="800" dirty="0">
                <a:latin typeface="Century Gothic" panose="020B0502020202020204" pitchFamily="34" charset="0"/>
              </a:rPr>
              <a:t> </a:t>
            </a:r>
          </a:p>
          <a:p>
            <a:pPr fontAlgn="base"/>
            <a:r>
              <a:rPr lang="cs-CZ" sz="800" b="1" dirty="0" err="1">
                <a:latin typeface="Century Gothic" panose="020B0502020202020204" pitchFamily="34" charset="0"/>
              </a:rPr>
              <a:t>Teplicko</a:t>
            </a:r>
            <a:r>
              <a:rPr lang="cs-CZ" sz="800" b="1" dirty="0">
                <a:latin typeface="Century Gothic" panose="020B0502020202020204" pitchFamily="34" charset="0"/>
              </a:rPr>
              <a:t>:</a:t>
            </a:r>
            <a:r>
              <a:rPr lang="cs-CZ" sz="800" dirty="0">
                <a:latin typeface="Century Gothic" panose="020B0502020202020204" pitchFamily="34" charset="0"/>
              </a:rPr>
              <a:t> Doubravská hora, Teplice, </a:t>
            </a:r>
            <a:r>
              <a:rPr lang="cs-CZ" sz="800" dirty="0" err="1">
                <a:latin typeface="Century Gothic" panose="020B0502020202020204" pitchFamily="34" charset="0"/>
              </a:rPr>
              <a:t>Bořeň</a:t>
            </a:r>
            <a:r>
              <a:rPr lang="cs-CZ" sz="800" dirty="0">
                <a:latin typeface="Century Gothic" panose="020B0502020202020204" pitchFamily="34" charset="0"/>
              </a:rPr>
              <a:t> u Bíliny, v Krušných horách u Kyšperku / Krupka (Hraniční les, cesta zvaná Kroupy) </a:t>
            </a:r>
          </a:p>
          <a:p>
            <a:pPr fontAlgn="base"/>
            <a:r>
              <a:rPr lang="cs-CZ" sz="800" b="1" dirty="0">
                <a:latin typeface="Century Gothic" panose="020B0502020202020204" pitchFamily="34" charset="0"/>
              </a:rPr>
              <a:t>Ústecko:</a:t>
            </a:r>
            <a:r>
              <a:rPr lang="cs-CZ" sz="800" dirty="0">
                <a:latin typeface="Century Gothic" panose="020B0502020202020204" pitchFamily="34" charset="0"/>
              </a:rPr>
              <a:t> Babiny, Ústí nad Labem, Trmice (hladová Sklepová Líza u pivovaru) </a:t>
            </a:r>
          </a:p>
          <a:p>
            <a:pPr fontAlgn="base"/>
            <a:r>
              <a:rPr lang="cs-CZ" sz="800" b="1" dirty="0">
                <a:latin typeface="Century Gothic" panose="020B0502020202020204" pitchFamily="34" charset="0"/>
              </a:rPr>
              <a:t>Žatecko:</a:t>
            </a:r>
            <a:r>
              <a:rPr lang="cs-CZ" sz="800" dirty="0">
                <a:latin typeface="Century Gothic" panose="020B0502020202020204" pitchFamily="34" charset="0"/>
              </a:rPr>
              <a:t> Žatec </a:t>
            </a:r>
          </a:p>
          <a:p>
            <a:pPr fontAlgn="base"/>
            <a:r>
              <a:rPr lang="cs-CZ" sz="800" b="1" dirty="0">
                <a:latin typeface="Century Gothic" panose="020B0502020202020204" pitchFamily="34" charset="0"/>
              </a:rPr>
              <a:t>Živel: </a:t>
            </a:r>
            <a:r>
              <a:rPr lang="cs-CZ" sz="800" dirty="0">
                <a:latin typeface="Century Gothic" panose="020B0502020202020204" pitchFamily="34" charset="0"/>
              </a:rPr>
              <a:t>oheň </a:t>
            </a:r>
          </a:p>
          <a:p>
            <a:pPr fontAlgn="base"/>
            <a:r>
              <a:rPr lang="cs-CZ" sz="800" b="1" dirty="0">
                <a:latin typeface="Century Gothic" panose="020B0502020202020204" pitchFamily="34" charset="0"/>
              </a:rPr>
              <a:t>Potrava: </a:t>
            </a:r>
            <a:r>
              <a:rPr lang="cs-CZ" sz="800" dirty="0">
                <a:latin typeface="Century Gothic" panose="020B0502020202020204" pitchFamily="34" charset="0"/>
              </a:rPr>
              <a:t>vykrmené malé děti </a:t>
            </a:r>
          </a:p>
          <a:p>
            <a:pPr fontAlgn="base"/>
            <a:r>
              <a:rPr lang="cs-CZ" sz="800" b="1" dirty="0">
                <a:latin typeface="Century Gothic" panose="020B0502020202020204" pitchFamily="34" charset="0"/>
              </a:rPr>
              <a:t>Původ/Vznik:</a:t>
            </a:r>
            <a:r>
              <a:rPr lang="cs-CZ" sz="800" dirty="0">
                <a:latin typeface="Century Gothic" panose="020B0502020202020204" pitchFamily="34" charset="0"/>
              </a:rPr>
              <a:t> ? </a:t>
            </a:r>
          </a:p>
          <a:p>
            <a:pPr fontAlgn="base"/>
            <a:r>
              <a:rPr lang="cs-CZ" sz="800" b="1" dirty="0">
                <a:latin typeface="Century Gothic" panose="020B0502020202020204" pitchFamily="34" charset="0"/>
              </a:rPr>
              <a:t>Popis (jak vypadá, co umí, zajímavosti): </a:t>
            </a:r>
            <a:r>
              <a:rPr lang="cs-CZ" sz="800" dirty="0">
                <a:latin typeface="Century Gothic" panose="020B0502020202020204" pitchFamily="34" charset="0"/>
              </a:rPr>
              <a:t> </a:t>
            </a:r>
          </a:p>
          <a:p>
            <a:pPr fontAlgn="base"/>
            <a:r>
              <a:rPr lang="cs-CZ" sz="800" dirty="0">
                <a:latin typeface="Century Gothic" panose="020B0502020202020204" pitchFamily="34" charset="0"/>
              </a:rPr>
              <a:t>zlověstná a škodolibá žena </a:t>
            </a:r>
          </a:p>
          <a:p>
            <a:pPr fontAlgn="base"/>
            <a:r>
              <a:rPr lang="cs-CZ" sz="800" dirty="0">
                <a:latin typeface="Century Gothic" panose="020B0502020202020204" pitchFamily="34" charset="0"/>
              </a:rPr>
              <a:t>Baba Jaga = slovanská čarodějnice, stará a zlá, má rozcuchané vlasy a velký skobovitý nos s bradavicí, dlouhou bradou, černé oči a žlutou až hnědou pleť, oblečená je v prostých, hojně záplatovaných šatech s šátkem na hlavě, doprovází ji černý kocour, hadi či krysy </a:t>
            </a:r>
          </a:p>
          <a:p>
            <a:pPr fontAlgn="base"/>
            <a:r>
              <a:rPr lang="cs-CZ" sz="800" dirty="0">
                <a:latin typeface="Century Gothic" panose="020B0502020202020204" pitchFamily="34" charset="0"/>
              </a:rPr>
              <a:t>zimnice = ošklivá, vyzáblá, má popelavou tvář, 2–3 zuby a kostnaté pařáty </a:t>
            </a:r>
          </a:p>
          <a:p>
            <a:pPr fontAlgn="base"/>
            <a:r>
              <a:rPr lang="cs-CZ" sz="800" dirty="0">
                <a:latin typeface="Century Gothic" panose="020B0502020202020204" pitchFamily="34" charset="0"/>
              </a:rPr>
              <a:t>umí seslat kletbu a uhranutí, zaříkáváním ovlivnit počasí, vyvolat duchy a jiné nadpřirozené bytosti, kouzelnými proutky čarovat, z magických artefaktů a ohně věštit budoucnost </a:t>
            </a:r>
          </a:p>
          <a:p>
            <a:pPr fontAlgn="base"/>
            <a:r>
              <a:rPr lang="cs-CZ" sz="800" dirty="0">
                <a:latin typeface="Century Gothic" panose="020B0502020202020204" pitchFamily="34" charset="0"/>
              </a:rPr>
              <a:t>věnuje se bylinkářství, připravuje masti a lektvary, někdy i léčivé </a:t>
            </a:r>
          </a:p>
          <a:p>
            <a:pPr fontAlgn="base"/>
            <a:r>
              <a:rPr lang="cs-CZ" sz="800" dirty="0">
                <a:latin typeface="Century Gothic" panose="020B0502020202020204" pitchFamily="34" charset="0"/>
              </a:rPr>
              <a:t>umí se proměnit v krásnou mladou dívku, svůdnou ženu i zvíře a věci </a:t>
            </a:r>
          </a:p>
          <a:p>
            <a:pPr fontAlgn="base"/>
            <a:r>
              <a:rPr lang="cs-CZ" sz="800" dirty="0">
                <a:latin typeface="Century Gothic" panose="020B0502020202020204" pitchFamily="34" charset="0"/>
              </a:rPr>
              <a:t>největší moc má o filipojakubské noci </a:t>
            </a:r>
          </a:p>
          <a:p>
            <a:pPr fontAlgn="base"/>
            <a:r>
              <a:rPr lang="cs-CZ" sz="800" dirty="0">
                <a:latin typeface="Century Gothic" panose="020B0502020202020204" pitchFamily="34" charset="0"/>
              </a:rPr>
              <a:t>létá na košťatech z jasanového dřeva a spletených vrbových a březových proutků, natřených kouzelnou mastí </a:t>
            </a:r>
          </a:p>
          <a:p>
            <a:pPr fontAlgn="base"/>
            <a:r>
              <a:rPr lang="cs-CZ" sz="800" dirty="0">
                <a:latin typeface="Century Gothic" panose="020B0502020202020204" pitchFamily="34" charset="0"/>
              </a:rPr>
              <a:t>zimnice číhá na křižovatkách a u božích muk na znavené poutníky či opilce, které chce nalákat do řek nebo močálů – když neuspěje, dýchne ledovým dechem na oběť, aby do rána zemřela </a:t>
            </a:r>
          </a:p>
          <a:p>
            <a:pPr fontAlgn="base"/>
            <a:r>
              <a:rPr lang="cs-CZ" sz="800" b="1" dirty="0">
                <a:latin typeface="Century Gothic" panose="020B0502020202020204" pitchFamily="34" charset="0"/>
              </a:rPr>
              <a:t>Jak na ni:</a:t>
            </a:r>
            <a:r>
              <a:rPr lang="cs-CZ" sz="800" dirty="0">
                <a:latin typeface="Century Gothic" panose="020B0502020202020204" pitchFamily="34" charset="0"/>
              </a:rPr>
              <a:t> </a:t>
            </a:r>
          </a:p>
          <a:p>
            <a:pPr fontAlgn="base"/>
            <a:r>
              <a:rPr lang="cs-CZ" sz="800" dirty="0">
                <a:latin typeface="Century Gothic" panose="020B0502020202020204" pitchFamily="34" charset="0"/>
              </a:rPr>
              <a:t>nutné je chránit před ní sebe i domácí zvířata a malé děti </a:t>
            </a:r>
          </a:p>
          <a:p>
            <a:pPr fontAlgn="base"/>
            <a:r>
              <a:rPr lang="cs-CZ" sz="800" dirty="0">
                <a:latin typeface="Century Gothic" panose="020B0502020202020204" pitchFamily="34" charset="0"/>
              </a:rPr>
              <a:t>před vstupem do domu a chléva se zavěsí různé rostliny (česnek, mák setý, pelyněk černobýl, jalovec, kopřiva), pomoci mohla i větvička hlohu nebo srstky angreštu </a:t>
            </a:r>
          </a:p>
          <a:p>
            <a:pPr fontAlgn="base"/>
            <a:r>
              <a:rPr lang="cs-CZ" sz="800" dirty="0">
                <a:latin typeface="Century Gothic" panose="020B0502020202020204" pitchFamily="34" charset="0"/>
              </a:rPr>
              <a:t>proti čarodějnici lze použít i ostré předměty a pasti </a:t>
            </a:r>
          </a:p>
          <a:p>
            <a:pPr fontAlgn="base"/>
            <a:r>
              <a:rPr lang="cs-CZ" sz="800" dirty="0">
                <a:latin typeface="Century Gothic" panose="020B0502020202020204" pitchFamily="34" charset="0"/>
              </a:rPr>
              <a:t> </a:t>
            </a:r>
          </a:p>
          <a:p>
            <a:endParaRPr lang="cs-CZ" sz="800" dirty="0">
              <a:latin typeface="Century Gothic" panose="020B0502020202020204" pitchFamily="34" charset="0"/>
            </a:endParaRPr>
          </a:p>
        </p:txBody>
      </p:sp>
      <p:pic>
        <p:nvPicPr>
          <p:cNvPr id="3076" name="Picture 4" descr="https://i.pinimg.com/564x/db/70/5c/db705c931a2d884764efc3467fdffb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9" y="1222130"/>
            <a:ext cx="27146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pinimg.com/564x/e0/8a/a9/e08aa906f596d4384f38315aa0a444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3" y="1458057"/>
            <a:ext cx="3528402" cy="352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élník 1"/>
          <p:cNvSpPr/>
          <p:nvPr/>
        </p:nvSpPr>
        <p:spPr>
          <a:xfrm>
            <a:off x="3927230" y="636715"/>
            <a:ext cx="4953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cs-CZ" sz="1200" b="1" dirty="0">
                <a:latin typeface="Century Gothic" panose="020B0502020202020204" pitchFamily="34" charset="0"/>
              </a:rPr>
              <a:t>ČERNÝ PES (</a:t>
            </a:r>
            <a:r>
              <a:rPr lang="cs-CZ" sz="1200" b="1" dirty="0" err="1">
                <a:latin typeface="Century Gothic" panose="020B0502020202020204" pitchFamily="34" charset="0"/>
              </a:rPr>
              <a:t>Canis</a:t>
            </a:r>
            <a:r>
              <a:rPr lang="cs-CZ" sz="1200" b="1" dirty="0">
                <a:latin typeface="Century Gothic" panose="020B0502020202020204" pitchFamily="34" charset="0"/>
              </a:rPr>
              <a:t> </a:t>
            </a:r>
            <a:r>
              <a:rPr lang="cs-CZ" sz="1200" b="1" dirty="0" err="1">
                <a:latin typeface="Century Gothic" panose="020B0502020202020204" pitchFamily="34" charset="0"/>
              </a:rPr>
              <a:t>diabolus</a:t>
            </a:r>
            <a:r>
              <a:rPr lang="cs-CZ" sz="1200" b="1" dirty="0" smtClean="0">
                <a:latin typeface="Century Gothic" panose="020B0502020202020204" pitchFamily="34" charset="0"/>
              </a:rPr>
              <a:t>)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Model: stáhnout velkého chlupatého psa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Černá barva srsti, veliký pes, rudé oči, ideálně otevřená tlama</a:t>
            </a:r>
          </a:p>
          <a:p>
            <a:pPr fontAlgn="base"/>
            <a:r>
              <a:rPr lang="cs-CZ" sz="1200" b="1" dirty="0" smtClean="0">
                <a:latin typeface="Century Gothic" panose="020B0502020202020204" pitchFamily="34" charset="0"/>
              </a:rPr>
              <a:t>Pohyb: </a:t>
            </a:r>
            <a:r>
              <a:rPr lang="cs-CZ" sz="1200" dirty="0" smtClean="0">
                <a:latin typeface="Century Gothic" panose="020B0502020202020204" pitchFamily="34" charset="0"/>
              </a:rPr>
              <a:t>vrtění ocasem/ žhnutí rudách očí</a:t>
            </a:r>
            <a:r>
              <a:rPr lang="cs-CZ" sz="1200" b="1" dirty="0">
                <a:latin typeface="Century Gothic" panose="020B0502020202020204" pitchFamily="34" charset="0"/>
              </a:rPr>
              <a:t>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Výskyt: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temná opuštěná blata, vřesoviště, cesty, hluboké lesy a hřbitovy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Děčínsko: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u Prosetína, v lese u Těchlovic do Rytířova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Litoměřicko: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vrch Kalich u Třebušína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Ústecko: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u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Byňova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a Březí – Opičí kameny, Blansko, Božtěšice, v jeskyni na Mariánské skále v Ústí nad Labem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Živel: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oheň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Potrava: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?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Původ/Vznik: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je považován za zjevení samotného ďábla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Popis (jak vypadá, co umí, zajímavosti): 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jeho srst je černější než noc a ani ve světle se nezaleskne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z tlamy mu šlehají plameny a vyčnívají dlouhé ostré zuby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nejděsivější jsou jeho pekelně uhrančivé oči, které planou rudým světlem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přes svou mohutnost se ke kořisti přibližuje neslyšně, nezanechává žádné stopy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přináší smůlu nebo zvěstuje blížící se katastrofu a smrt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objevuje se v noci a děsí noční opozdilce nebo poutníky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kořist si nevybírá náhodně, ale trestá hříšníky – když svou oběť vystopuje, už ji nepustí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při jeho hrůzostrašném vytí tuhne krev v žilách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může být i strážcem pokladu či společníkem jiného strašidelného přízraku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Jak na něj: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? </a:t>
            </a:r>
            <a:endParaRPr lang="cs-CZ" sz="1200" b="0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243754" y="425616"/>
            <a:ext cx="4953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cs-CZ" sz="1200" b="1" dirty="0">
                <a:latin typeface="Century Gothic" panose="020B0502020202020204" pitchFamily="34" charset="0"/>
              </a:rPr>
              <a:t>ČERT (</a:t>
            </a:r>
            <a:r>
              <a:rPr lang="cs-CZ" sz="1200" b="1" dirty="0" err="1">
                <a:latin typeface="Century Gothic" panose="020B0502020202020204" pitchFamily="34" charset="0"/>
              </a:rPr>
              <a:t>Sarcophilus</a:t>
            </a:r>
            <a:r>
              <a:rPr lang="cs-CZ" sz="1200" b="1" dirty="0">
                <a:latin typeface="Century Gothic" panose="020B0502020202020204" pitchFamily="34" charset="0"/>
              </a:rPr>
              <a:t>) </a:t>
            </a:r>
            <a:endParaRPr lang="cs-CZ" sz="1200" b="1" dirty="0" smtClean="0">
              <a:latin typeface="Century Gothic" panose="020B0502020202020204" pitchFamily="34" charset="0"/>
            </a:endParaRPr>
          </a:p>
          <a:p>
            <a:pPr fontAlgn="base"/>
            <a:endParaRPr lang="cs-CZ" sz="1200" dirty="0">
              <a:latin typeface="Century Gothic" panose="020B0502020202020204" pitchFamily="34" charset="0"/>
            </a:endParaRP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Výskyt: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kdekoli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Krušné hory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Děčínsko: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Buková hora,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Vrabinec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Litoměřicko: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Libochovany (kutálel balvany z Hrádku – vrch Kalvárie), Vražkov – Čertův vrch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Lounsko: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mlýn nedaleko Postoloprt, Pnětluky (zřícenina hradu Pravda), Konětopy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Teplicko</a:t>
            </a: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mezi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Bořislaví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a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Žimem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Ústecko: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Chlumec, mezi Malečovem a Zálezly, vrch Homole, Varvažov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Žatecko: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Žatec, žatecký klášter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Živel: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oheň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Potrava: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?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Původ/Vznik: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myticky pochází z padlých andělů, kteří propadli až pod zem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Popis (jak vypadá, co umí, zajímavosti): 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odpudivý, chlupatý a rohatý, má drápy a ocas, také může mít jedno kopyto a kolem pasu řetěz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pomocí intrik se zmocňuje lidských duší a stahuje lidi do pekla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dle hierarchického postavení v pekle umí kouzlit (nejmocnější je </a:t>
            </a:r>
            <a:r>
              <a:rPr lang="cs-CZ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Lucifer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)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umí měnit svou podobu (např. ve švarného mládence, kozla či černého psa), ale v jakékoli podobě je cítit sírou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umí létat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bývá mdlého rozumu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Jak na něj: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lze ho přechytračit, např. jde s čertem uzavřít sázku a tu pak trikem vyhrát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zachránit se před ním lze tím, že člověk dobrým skutkem odčiní své hříchy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účinné jsou proti němu svěcená voda, peří a kohoutí zakokrhání </a:t>
            </a:r>
          </a:p>
        </p:txBody>
      </p:sp>
      <p:pic>
        <p:nvPicPr>
          <p:cNvPr id="8194" name="Picture 2" descr="https://i.pinimg.com/564x/26/86/23/268623bca5314c0c79aa0b4fc404d78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8"/>
          <a:stretch/>
        </p:blipFill>
        <p:spPr bwMode="auto">
          <a:xfrm>
            <a:off x="413237" y="1056205"/>
            <a:ext cx="3650536" cy="5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0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pinimg.com/564x/a0/45/bb/a045bba8e5252d618165a817d2d2d0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9" y="1583469"/>
            <a:ext cx="4002269" cy="375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élník 1"/>
          <p:cNvSpPr/>
          <p:nvPr/>
        </p:nvSpPr>
        <p:spPr>
          <a:xfrm>
            <a:off x="4210598" y="439012"/>
            <a:ext cx="4953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cs-CZ" sz="1200" b="1" dirty="0">
                <a:latin typeface="Century Gothic" panose="020B0502020202020204" pitchFamily="34" charset="0"/>
              </a:rPr>
              <a:t>BLUDNÝ KOŘEN (Radix </a:t>
            </a:r>
            <a:r>
              <a:rPr lang="cs-CZ" sz="1200" b="1" dirty="0" err="1">
                <a:latin typeface="Century Gothic" panose="020B0502020202020204" pitchFamily="34" charset="0"/>
              </a:rPr>
              <a:t>aberrare</a:t>
            </a:r>
            <a:r>
              <a:rPr lang="cs-CZ" sz="1200" b="1" dirty="0">
                <a:latin typeface="Century Gothic" panose="020B0502020202020204" pitchFamily="34" charset="0"/>
              </a:rPr>
              <a:t>) </a:t>
            </a:r>
            <a:endParaRPr lang="cs-CZ" sz="1200" b="1" dirty="0" smtClean="0">
              <a:latin typeface="Century Gothic" panose="020B0502020202020204" pitchFamily="34" charset="0"/>
            </a:endParaRPr>
          </a:p>
          <a:p>
            <a:pPr fontAlgn="base"/>
            <a:r>
              <a:rPr lang="cs-CZ" sz="1200" b="1" dirty="0" smtClean="0">
                <a:latin typeface="Century Gothic" panose="020B0502020202020204" pitchFamily="34" charset="0"/>
              </a:rPr>
              <a:t>Ležící postava mužská, leží přímo na zemi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Postava je překryta větvemi, travou a mechem ve vrstvách tak, aby byla stále vidět silueta (tvar) postavy.</a:t>
            </a:r>
            <a:r>
              <a:rPr lang="cs-CZ" sz="1200" b="1" dirty="0" smtClean="0">
                <a:latin typeface="Century Gothic" panose="020B0502020202020204" pitchFamily="34" charset="0"/>
              </a:rPr>
              <a:t> </a:t>
            </a:r>
            <a:r>
              <a:rPr lang="cs-CZ" sz="1200" dirty="0" smtClean="0">
                <a:latin typeface="Century Gothic" panose="020B0502020202020204" pitchFamily="34" charset="0"/>
              </a:rPr>
              <a:t>Z postavy vyrůstají trsy trávy.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Zemité barvy – tmavě zelená, černá, hnědá, tmavě hnědá</a:t>
            </a:r>
          </a:p>
          <a:p>
            <a:pPr fontAlgn="base"/>
            <a:r>
              <a:rPr lang="cs-CZ" sz="1200" dirty="0" smtClean="0">
                <a:latin typeface="Century Gothic" panose="020B0502020202020204" pitchFamily="34" charset="0"/>
              </a:rPr>
              <a:t>Pohyb: </a:t>
            </a:r>
            <a:r>
              <a:rPr lang="cs-CZ" sz="1200" b="1" dirty="0" smtClean="0">
                <a:latin typeface="Century Gothic" panose="020B0502020202020204" pitchFamily="34" charset="0"/>
              </a:rPr>
              <a:t>oči, které se otevírají a zavírají</a:t>
            </a:r>
            <a:r>
              <a:rPr lang="cs-CZ" sz="1200" dirty="0" smtClean="0">
                <a:latin typeface="Century Gothic" panose="020B0502020202020204" pitchFamily="34" charset="0"/>
              </a:rPr>
              <a:t>. Pomalu. Pokud nepůjdou dodat oči, pak bych pohyb zajistila </a:t>
            </a:r>
            <a:r>
              <a:rPr lang="cs-CZ" sz="1200" b="1" dirty="0" smtClean="0">
                <a:latin typeface="Century Gothic" panose="020B0502020202020204" pitchFamily="34" charset="0"/>
              </a:rPr>
              <a:t>vlněním trsů trávy</a:t>
            </a:r>
          </a:p>
          <a:p>
            <a:pPr fontAlgn="base"/>
            <a:r>
              <a:rPr lang="cs-CZ" sz="12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Výskyt: </a:t>
            </a:r>
            <a:r>
              <a:rPr lang="cs-CZ" sz="12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lesy, cesty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Ústecko</a:t>
            </a:r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Tiské stěny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Živel: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země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Potrava: 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?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Původ/Vznik: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vznik není jasný, možná jde o kořen z čarovného stromu nebo kus ztrouchnivělého dubu, který byl o půlnoci zasažen bleskem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může jít o proměněného divého muže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Popis (jak vypadá, co umí, zajímavosti): 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zdánlivě zapomenutý klacek, větev, nebo obyčejný kořen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jeho síla je největší od soumraku do svítání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svádí pocestné z cest a prokleje je k bloudění v kruhu až do vyčerpání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může pocestného zavést do prokletých hradů, opuštěných míst obývaných hejkalem nebo do bažin k bludičkám </a:t>
            </a:r>
          </a:p>
          <a:p>
            <a:pPr fontAlgn="base"/>
            <a:r>
              <a:rPr lang="cs-CZ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Jak na něj:</a:t>
            </a: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z bloudění po setkání s bludným kořenem může pocestného vyvést jiný člověk, který na něj natrefí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kletbu lze zlomit tím, že si pocestný prohodí boty nebo obrátí košili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s kletbou je třeba bojovat do prvního kohoutího zakokrhání </a:t>
            </a:r>
          </a:p>
        </p:txBody>
      </p:sp>
    </p:spTree>
    <p:extLst>
      <p:ext uri="{BB962C8B-B14F-4D97-AF65-F5344CB8AC3E}">
        <p14:creationId xmlns:p14="http://schemas.microsoft.com/office/powerpoint/2010/main" val="3785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544</Words>
  <Application>Microsoft Office PowerPoint</Application>
  <PresentationFormat>A4 (210 × 297 mm)</PresentationFormat>
  <Paragraphs>299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Uživatel</dc:creator>
  <cp:lastModifiedBy>Uživatel</cp:lastModifiedBy>
  <cp:revision>17</cp:revision>
  <dcterms:created xsi:type="dcterms:W3CDTF">2024-02-19T07:23:15Z</dcterms:created>
  <dcterms:modified xsi:type="dcterms:W3CDTF">2024-02-23T19:48:19Z</dcterms:modified>
</cp:coreProperties>
</file>