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b164dbd29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eb164dbd29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eb164dbd29_0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b164dbd29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eb164dbd29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eb164dbd29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b164dbd29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b164dbd2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eb164dbd29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b164dbd29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b164dbd29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eb164dbd29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b164dbd29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b164dbd29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eb164dbd29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b164dbd29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b164dbd29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eb164dbd29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b164dbd29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b164dbd29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eb164dbd29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b164dbd29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b164dbd29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eb164dbd29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b164dbd29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b164dbd29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eb164dbd29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b164dbd29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b164dbd29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eb164dbd29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pener">
  <p:cSld name="Title Open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7407534" y="4754880"/>
            <a:ext cx="94183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0"/>
            <a:ext cx="9144000" cy="51513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640080" y="4663376"/>
            <a:ext cx="1726178" cy="1670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25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Helvetica Neue"/>
              <a:buNone/>
              <a:defRPr b="0" i="0" sz="12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2" type="body"/>
          </p:nvPr>
        </p:nvSpPr>
        <p:spPr>
          <a:xfrm>
            <a:off x="640080" y="4480496"/>
            <a:ext cx="1188720" cy="1670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25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Helvetica Neue"/>
              <a:buNone/>
              <a:defRPr b="0" i="0" sz="12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/>
          <p:nvPr/>
        </p:nvSpPr>
        <p:spPr>
          <a:xfrm>
            <a:off x="640080" y="3017520"/>
            <a:ext cx="7772400" cy="36576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640080" y="1828800"/>
            <a:ext cx="7772400" cy="36576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Google Shape;23;p2"/>
          <p:cNvSpPr/>
          <p:nvPr>
            <p:ph idx="3" type="pic"/>
          </p:nvPr>
        </p:nvSpPr>
        <p:spPr>
          <a:xfrm>
            <a:off x="647698" y="476251"/>
            <a:ext cx="5564638" cy="1031639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2"/>
          <p:cNvSpPr txBox="1"/>
          <p:nvPr/>
        </p:nvSpPr>
        <p:spPr>
          <a:xfrm>
            <a:off x="6594764" y="304800"/>
            <a:ext cx="1427018" cy="137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Google Shape;25;p2"/>
          <p:cNvSpPr txBox="1"/>
          <p:nvPr>
            <p:ph idx="4" type="body"/>
          </p:nvPr>
        </p:nvSpPr>
        <p:spPr>
          <a:xfrm>
            <a:off x="640080" y="1892808"/>
            <a:ext cx="7772400" cy="1102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Font typeface="Arial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"/>
          <p:cNvSpPr txBox="1"/>
          <p:nvPr/>
        </p:nvSpPr>
        <p:spPr>
          <a:xfrm>
            <a:off x="6594764" y="304800"/>
            <a:ext cx="1427018" cy="137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0">
          <p15:clr>
            <a:srgbClr val="FBAE40"/>
          </p15:clr>
        </p15:guide>
        <p15:guide id="2" orient="horz" pos="540">
          <p15:clr>
            <a:srgbClr val="FBAE40"/>
          </p15:clr>
        </p15:guide>
        <p15:guide id="3" pos="4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wo images">
  <p:cSld name="Header w/two image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1"/>
          <p:cNvSpPr/>
          <p:nvPr>
            <p:ph idx="2" type="pic"/>
          </p:nvPr>
        </p:nvSpPr>
        <p:spPr>
          <a:xfrm>
            <a:off x="639952" y="1188720"/>
            <a:ext cx="3749039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640080" y="3291840"/>
            <a:ext cx="3749039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type="title"/>
          </p:nvPr>
        </p:nvSpPr>
        <p:spPr>
          <a:xfrm>
            <a:off x="640079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/>
          <p:nvPr>
            <p:ph idx="3" type="pic"/>
          </p:nvPr>
        </p:nvSpPr>
        <p:spPr>
          <a:xfrm>
            <a:off x="4663440" y="1188720"/>
            <a:ext cx="3749039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79" name="Google Shape;79;p11"/>
          <p:cNvSpPr txBox="1"/>
          <p:nvPr>
            <p:ph idx="4" type="body"/>
          </p:nvPr>
        </p:nvSpPr>
        <p:spPr>
          <a:xfrm>
            <a:off x="4663440" y="3291840"/>
            <a:ext cx="3749039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header w/two captioned images captions">
  <p:cSld name="Small header w/two captioned images captio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0" y="0"/>
            <a:ext cx="9144000" cy="11689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640079" y="365760"/>
            <a:ext cx="7772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Font typeface="Helvetica Neue"/>
              <a:buNone/>
            </a:pPr>
            <a:r>
              <a:rPr b="1" i="0" lang="en-US" sz="18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Header w/two captioned images</a:t>
            </a:r>
            <a:endParaRPr/>
          </a:p>
        </p:txBody>
      </p:sp>
      <p:sp>
        <p:nvSpPr>
          <p:cNvPr id="84" name="Google Shape;84;p12"/>
          <p:cNvSpPr/>
          <p:nvPr/>
        </p:nvSpPr>
        <p:spPr>
          <a:xfrm>
            <a:off x="640080" y="673649"/>
            <a:ext cx="7772400" cy="36576"/>
          </a:xfrm>
          <a:prstGeom prst="rect">
            <a:avLst/>
          </a:prstGeom>
          <a:solidFill>
            <a:srgbClr val="2774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639950" y="4114800"/>
            <a:ext cx="3749039" cy="1341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375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94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794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794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0" y="0"/>
            <a:ext cx="9144000" cy="11689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640079" y="365760"/>
            <a:ext cx="7772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Font typeface="Helvetica Neue"/>
              <a:buNone/>
            </a:pPr>
            <a:r>
              <a:rPr b="1" i="0" lang="en-US" sz="18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Header w/two captioned images</a:t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640080" y="673649"/>
            <a:ext cx="7772400" cy="36576"/>
          </a:xfrm>
          <a:prstGeom prst="rect">
            <a:avLst/>
          </a:prstGeom>
          <a:solidFill>
            <a:srgbClr val="2774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2"/>
          <p:cNvSpPr/>
          <p:nvPr>
            <p:ph idx="2" type="pic"/>
          </p:nvPr>
        </p:nvSpPr>
        <p:spPr>
          <a:xfrm>
            <a:off x="639951" y="1038977"/>
            <a:ext cx="3749039" cy="301752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90" name="Google Shape;90;p12"/>
          <p:cNvSpPr txBox="1"/>
          <p:nvPr>
            <p:ph idx="3" type="body"/>
          </p:nvPr>
        </p:nvSpPr>
        <p:spPr>
          <a:xfrm>
            <a:off x="4663439" y="4114800"/>
            <a:ext cx="3749039" cy="1341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375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94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794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794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2"/>
          <p:cNvSpPr/>
          <p:nvPr>
            <p:ph idx="4" type="pic"/>
          </p:nvPr>
        </p:nvSpPr>
        <p:spPr>
          <a:xfrm>
            <a:off x="4663440" y="1038977"/>
            <a:ext cx="3749039" cy="301752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hree images">
  <p:cSld name="Header w/three image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/>
          <p:nvPr>
            <p:ph idx="2" type="pic"/>
          </p:nvPr>
        </p:nvSpPr>
        <p:spPr>
          <a:xfrm>
            <a:off x="639952" y="1188720"/>
            <a:ext cx="246888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5943600" y="3291840"/>
            <a:ext cx="246888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/>
          <p:nvPr>
            <p:ph idx="3" type="pic"/>
          </p:nvPr>
        </p:nvSpPr>
        <p:spPr>
          <a:xfrm>
            <a:off x="5943600" y="1188720"/>
            <a:ext cx="246888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97" name="Google Shape;97;p13"/>
          <p:cNvSpPr txBox="1"/>
          <p:nvPr>
            <p:ph idx="4" type="body"/>
          </p:nvPr>
        </p:nvSpPr>
        <p:spPr>
          <a:xfrm>
            <a:off x="3291840" y="3291840"/>
            <a:ext cx="246888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3"/>
          <p:cNvSpPr/>
          <p:nvPr>
            <p:ph idx="5" type="pic"/>
          </p:nvPr>
        </p:nvSpPr>
        <p:spPr>
          <a:xfrm>
            <a:off x="3291776" y="1188720"/>
            <a:ext cx="246888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99" name="Google Shape;99;p13"/>
          <p:cNvSpPr txBox="1"/>
          <p:nvPr>
            <p:ph idx="6" type="body"/>
          </p:nvPr>
        </p:nvSpPr>
        <p:spPr>
          <a:xfrm>
            <a:off x="640080" y="3291840"/>
            <a:ext cx="246888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640079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wide image">
  <p:cSld name="Header/wide imag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640080" y="3657600"/>
            <a:ext cx="77724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4"/>
          <p:cNvSpPr/>
          <p:nvPr>
            <p:ph idx="2" type="pic"/>
          </p:nvPr>
        </p:nvSpPr>
        <p:spPr>
          <a:xfrm>
            <a:off x="640080" y="1188720"/>
            <a:ext cx="7772400" cy="242316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640079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eader w/video">
  <p:cSld name="1_Header w/video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5"/>
          <p:cNvSpPr/>
          <p:nvPr>
            <p:ph idx="2" type="pic"/>
          </p:nvPr>
        </p:nvSpPr>
        <p:spPr>
          <a:xfrm>
            <a:off x="1828800" y="1188720"/>
            <a:ext cx="5486400" cy="301752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640079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video and copy">
  <p:cSld name="Header w/video and cop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5669280" y="1554480"/>
            <a:ext cx="274320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2" type="body"/>
          </p:nvPr>
        </p:nvSpPr>
        <p:spPr>
          <a:xfrm>
            <a:off x="5669280" y="1188720"/>
            <a:ext cx="27432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6"/>
          <p:cNvSpPr/>
          <p:nvPr>
            <p:ph idx="3" type="media"/>
          </p:nvPr>
        </p:nvSpPr>
        <p:spPr>
          <a:xfrm>
            <a:off x="640080" y="1188720"/>
            <a:ext cx="5029200" cy="283464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/>
              <a:buChar char="•"/>
              <a:defRPr b="0" i="0" sz="41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640079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/white background">
  <p:cSld name="Statement w/white background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0" y="1"/>
            <a:ext cx="9144000" cy="45994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371600" y="1371600"/>
            <a:ext cx="6400800" cy="1665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">
  <p:cSld name="1_Thank You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1646" y="2282017"/>
            <a:ext cx="4580708" cy="579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able">
  <p:cSld name="Header w/tab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40079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/>
          <p:nvPr>
            <p:ph idx="2" type="tbl"/>
          </p:nvPr>
        </p:nvSpPr>
        <p:spPr>
          <a:xfrm>
            <a:off x="1097280" y="1188720"/>
            <a:ext cx="6400800" cy="310896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Helvetica Neue"/>
              <a:buNone/>
              <a:defRPr b="0" i="0" sz="13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7739809" y="1188720"/>
            <a:ext cx="946991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C28FC"/>
              </a:buClr>
              <a:buSzPts val="800"/>
              <a:buNone/>
              <a:defRPr b="0" sz="800">
                <a:solidFill>
                  <a:srgbClr val="FC28F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>
  <p:cSld name="Section Divi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640079" y="2651760"/>
            <a:ext cx="7772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Helvetica Neue"/>
              <a:buNone/>
              <a:defRPr b="1" i="0" sz="160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>
            <a:off x="640080" y="2468880"/>
            <a:ext cx="7772400" cy="36576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Google Shape;37;p4"/>
          <p:cNvSpPr txBox="1"/>
          <p:nvPr>
            <p:ph idx="2" type="body"/>
          </p:nvPr>
        </p:nvSpPr>
        <p:spPr>
          <a:xfrm>
            <a:off x="640080" y="1897130"/>
            <a:ext cx="7772400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Font typeface="Arial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/>
        </p:nvSpPr>
        <p:spPr>
          <a:xfrm>
            <a:off x="640080" y="187452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Q&amp;A</a:t>
            </a:r>
            <a:endParaRPr b="1" i="0" sz="3600">
              <a:solidFill>
                <a:srgbClr val="5859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640080" y="2468880"/>
            <a:ext cx="7772400" cy="36576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copy">
  <p:cSld name="Header w/cop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097280" y="1554480"/>
            <a:ext cx="6858000" cy="582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097280" y="1188720"/>
            <a:ext cx="685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640077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bullets">
  <p:cSld name="Header w/bulle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097280" y="1554480"/>
            <a:ext cx="6858000" cy="582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1097280" y="1188720"/>
            <a:ext cx="685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640079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1097281" y="2286000"/>
            <a:ext cx="6858000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spAutoFit/>
          </a:bodyPr>
          <a:lstStyle>
            <a:lvl1pPr indent="-3175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wo columns">
  <p:cSld name="Header w/two 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097280" y="1554480"/>
            <a:ext cx="3383280" cy="1205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1097280" y="1188720"/>
            <a:ext cx="338328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8"/>
          <p:cNvSpPr txBox="1"/>
          <p:nvPr>
            <p:ph idx="3" type="body"/>
          </p:nvPr>
        </p:nvSpPr>
        <p:spPr>
          <a:xfrm>
            <a:off x="5029200" y="1554480"/>
            <a:ext cx="3383280" cy="1205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4" type="body"/>
          </p:nvPr>
        </p:nvSpPr>
        <p:spPr>
          <a:xfrm>
            <a:off x="5029200" y="1188720"/>
            <a:ext cx="338328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640079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09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one image on Left">
  <p:cSld name="Header w/one image on Lef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572000" y="1554480"/>
            <a:ext cx="3840478" cy="1205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1999" y="1188720"/>
            <a:ext cx="384047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"/>
          <p:cNvSpPr/>
          <p:nvPr>
            <p:ph idx="3" type="pic"/>
          </p:nvPr>
        </p:nvSpPr>
        <p:spPr>
          <a:xfrm>
            <a:off x="640080" y="1188720"/>
            <a:ext cx="3931920" cy="329184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640079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one image on Right">
  <p:cSld name="Header w/one image on Righ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640079" y="1554480"/>
            <a:ext cx="3840480" cy="1205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575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640080" y="1188720"/>
            <a:ext cx="3840479" cy="219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575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3" type="pic"/>
          </p:nvPr>
        </p:nvSpPr>
        <p:spPr>
          <a:xfrm>
            <a:off x="4480559" y="1188720"/>
            <a:ext cx="3931920" cy="329184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640079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2900" y="4616606"/>
            <a:ext cx="1372689" cy="26596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640080" y="821642"/>
            <a:ext cx="7772400" cy="36576"/>
          </a:xfrm>
          <a:prstGeom prst="rect">
            <a:avLst/>
          </a:prstGeom>
          <a:solidFill>
            <a:srgbClr val="2774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0079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097280" y="1188720"/>
            <a:ext cx="7315199" cy="11757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349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92125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/>
              <a:buChar char="•"/>
              <a:defRPr b="0" i="0" sz="41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640080" y="4663376"/>
            <a:ext cx="17262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25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Helvetica Neue"/>
              <a:buNone/>
            </a:pPr>
            <a:r>
              <a:rPr lang="en-US"/>
              <a:t>July 9, 2024</a:t>
            </a:r>
            <a:endParaRPr/>
          </a:p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640080" y="4480496"/>
            <a:ext cx="11886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25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Helvetica Neue"/>
              <a:buNone/>
            </a:pPr>
            <a:r>
              <a:rPr lang="en-US"/>
              <a:t>Simon Lee</a:t>
            </a:r>
            <a:endParaRPr/>
          </a:p>
        </p:txBody>
      </p:sp>
      <p:pic>
        <p:nvPicPr>
          <p:cNvPr id="130" name="Google Shape;130;p19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481154"/>
            <a:ext cx="1992372" cy="38603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idx="4" type="body"/>
          </p:nvPr>
        </p:nvSpPr>
        <p:spPr>
          <a:xfrm>
            <a:off x="640080" y="1892808"/>
            <a:ext cx="77724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</a:pPr>
            <a:r>
              <a:rPr lang="en-US"/>
              <a:t>KNN/Patient Like Me Update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538450" y="366075"/>
            <a:ext cx="2284500" cy="5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CLA SwabSeq funded by BARDA | SwabSeq" id="133" name="Google Shape;133;p19"/>
          <p:cNvPicPr preferRelativeResize="0"/>
          <p:nvPr/>
        </p:nvPicPr>
        <p:blipFill rotWithShape="1">
          <a:blip r:embed="rId4">
            <a:alphaModFix/>
          </a:blip>
          <a:srcRect b="0" l="29711" r="0" t="0"/>
          <a:stretch/>
        </p:blipFill>
        <p:spPr>
          <a:xfrm>
            <a:off x="590125" y="367275"/>
            <a:ext cx="1954949" cy="5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</p:spPr>
        <p:txBody>
          <a:bodyPr anchorCtr="0" anchor="t" bIns="256025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28"/>
          <p:cNvSpPr txBox="1"/>
          <p:nvPr>
            <p:ph type="title"/>
          </p:nvPr>
        </p:nvSpPr>
        <p:spPr>
          <a:xfrm>
            <a:off x="640077" y="367401"/>
            <a:ext cx="77724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2: “Evidence Based” KNN</a:t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296875" y="4531375"/>
            <a:ext cx="1473600" cy="38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CLA SwabSeq funded by BARDA | SwabSeq" id="239" name="Google Shape;239;p28"/>
          <p:cNvPicPr preferRelativeResize="0"/>
          <p:nvPr/>
        </p:nvPicPr>
        <p:blipFill rotWithShape="1">
          <a:blip r:embed="rId3">
            <a:alphaModFix/>
          </a:blip>
          <a:srcRect b="0" l="29711" r="0" t="0"/>
          <a:stretch/>
        </p:blipFill>
        <p:spPr>
          <a:xfrm>
            <a:off x="234000" y="4484600"/>
            <a:ext cx="1315888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950" y="978026"/>
            <a:ext cx="7052432" cy="342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idx="2" type="body"/>
          </p:nvPr>
        </p:nvSpPr>
        <p:spPr>
          <a:xfrm>
            <a:off x="1097280" y="1188720"/>
            <a:ext cx="6858000" cy="14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How can we select the following:</a:t>
            </a:r>
            <a:endParaRPr/>
          </a:p>
          <a:p>
            <a:pPr indent="-317500" lvl="0" marL="457200" rtl="0" algn="l">
              <a:spcBef>
                <a:spcPts val="750"/>
              </a:spcBef>
              <a:spcAft>
                <a:spcPts val="0"/>
              </a:spcAft>
              <a:buSzPts val="1400"/>
              <a:buChar char="●"/>
            </a:pPr>
            <a:r>
              <a:rPr b="0" lang="en-US"/>
              <a:t>The number of K’s</a:t>
            </a:r>
            <a:endParaRPr b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-US"/>
              <a:t>The embedding model (BERT used in example. Exploring Llama3 embeddings currently)</a:t>
            </a:r>
            <a:endParaRPr b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-US"/>
              <a:t>The distance metric</a:t>
            </a:r>
            <a:endParaRPr b="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</p:spPr>
        <p:txBody>
          <a:bodyPr anchorCtr="0" anchor="t" bIns="256025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29"/>
          <p:cNvSpPr txBox="1"/>
          <p:nvPr>
            <p:ph type="title"/>
          </p:nvPr>
        </p:nvSpPr>
        <p:spPr>
          <a:xfrm>
            <a:off x="640077" y="367401"/>
            <a:ext cx="77724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Natural </a:t>
            </a:r>
            <a:r>
              <a:rPr lang="en-US"/>
              <a:t>Discussion</a:t>
            </a:r>
            <a:r>
              <a:rPr lang="en-US"/>
              <a:t> Questions</a:t>
            </a:r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296875" y="4531375"/>
            <a:ext cx="1473600" cy="38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CLA SwabSeq funded by BARDA | SwabSeq" id="250" name="Google Shape;250;p29"/>
          <p:cNvPicPr preferRelativeResize="0"/>
          <p:nvPr/>
        </p:nvPicPr>
        <p:blipFill rotWithShape="1">
          <a:blip r:embed="rId3">
            <a:alphaModFix/>
          </a:blip>
          <a:srcRect b="0" l="29711" r="0" t="0"/>
          <a:stretch/>
        </p:blipFill>
        <p:spPr>
          <a:xfrm>
            <a:off x="234000" y="4484600"/>
            <a:ext cx="1315888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201" y="3367344"/>
            <a:ext cx="1210900" cy="117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Logos and Usage · GitHub" id="252" name="Google Shape;25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750" y="3260413"/>
            <a:ext cx="1364750" cy="12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1097280" y="1188720"/>
            <a:ext cx="6858000" cy="14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We developed Pseudo-notes which is an interpretable readout of tabular EHR datasets. It also creates an interface to interact with pre-trained Language Models and Large Language Models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Pseudo-notes also addresses issues regarding the data covering several biological and time scales which is hard to account for and synergize. </a:t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</p:spPr>
        <p:txBody>
          <a:bodyPr anchorCtr="0" anchor="t" bIns="256025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640077" y="367401"/>
            <a:ext cx="77724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 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296875" y="4531375"/>
            <a:ext cx="1473600" cy="38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CLA SwabSeq funded by BARDA | SwabSeq"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29711" r="0" t="0"/>
          <a:stretch/>
        </p:blipFill>
        <p:spPr>
          <a:xfrm>
            <a:off x="234000" y="4484600"/>
            <a:ext cx="1315888" cy="3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1097280" y="1554480"/>
            <a:ext cx="6858000" cy="25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Can we provide an XAI (explainable AI algorithm) that can find “patients like me” to inform evidence-based decision making at a case-by-case level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/>
              <a:t>Early Proposal:</a:t>
            </a:r>
            <a:endParaRPr b="1"/>
          </a:p>
          <a:p>
            <a:pPr indent="-317500" lvl="0" marL="457200" rtl="0" algn="l">
              <a:spcBef>
                <a:spcPts val="75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Construct a KNN on LLM embeddings of our pseudo-notes</a:t>
            </a:r>
            <a:endParaRPr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(Interpretable readouts of our data + </a:t>
            </a:r>
            <a:r>
              <a:rPr lang="en-US">
                <a:solidFill>
                  <a:srgbClr val="38761D"/>
                </a:solidFill>
              </a:rPr>
              <a:t>Interpretable decision making</a:t>
            </a:r>
            <a:r>
              <a:rPr lang="en-US"/>
              <a:t>)</a:t>
            </a:r>
            <a:endParaRPr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We replicate the ED Disposition task from our MEME paper</a:t>
            </a:r>
            <a:endParaRPr/>
          </a:p>
          <a:p>
            <a:pPr indent="-317500" lvl="0" marL="457200" rtl="0" algn="l"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-US">
                <a:solidFill>
                  <a:srgbClr val="FF0000"/>
                </a:solidFill>
              </a:rPr>
              <a:t>TODO: </a:t>
            </a:r>
            <a:r>
              <a:rPr lang="en-US">
                <a:solidFill>
                  <a:schemeClr val="dk1"/>
                </a:solidFill>
              </a:rPr>
              <a:t>Potentially include Claims datasets which could also inform decisions outside of inpatient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21"/>
          <p:cNvSpPr txBox="1"/>
          <p:nvPr>
            <p:ph idx="2" type="body"/>
          </p:nvPr>
        </p:nvSpPr>
        <p:spPr>
          <a:xfrm>
            <a:off x="1097280" y="1188720"/>
            <a:ext cx="6858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Patient Like Me</a:t>
            </a:r>
            <a:endParaRPr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</p:spPr>
        <p:txBody>
          <a:bodyPr anchorCtr="0" anchor="t" bIns="256025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640077" y="367401"/>
            <a:ext cx="77724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Project Motives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296875" y="4531375"/>
            <a:ext cx="1473600" cy="38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CLA SwabSeq funded by BARDA | SwabSeq"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29711" r="0" t="0"/>
          <a:stretch/>
        </p:blipFill>
        <p:spPr>
          <a:xfrm>
            <a:off x="234000" y="4484600"/>
            <a:ext cx="1315888" cy="3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idx="2" type="body"/>
          </p:nvPr>
        </p:nvSpPr>
        <p:spPr>
          <a:xfrm>
            <a:off x="1097280" y="1188720"/>
            <a:ext cx="6858000" cy="958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Designed 2 KNN Algorithms</a:t>
            </a:r>
            <a:endParaRPr/>
          </a:p>
          <a:p>
            <a:pPr indent="-317500" lvl="0" marL="457200" rtl="0" algn="l">
              <a:spcBef>
                <a:spcPts val="75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Bootstrapping KNN algorithm: </a:t>
            </a:r>
            <a:r>
              <a:rPr b="0" lang="en-US"/>
              <a:t>This provides a memory efficient solution and potentially robust model for generating prediction if we cannot fit all embeddings in the KNN </a:t>
            </a:r>
            <a:endParaRPr b="0"/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</p:spPr>
        <p:txBody>
          <a:bodyPr anchorCtr="0" anchor="t" bIns="256025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640077" y="367401"/>
            <a:ext cx="77724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 Update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5006"/>
          <a:stretch/>
        </p:blipFill>
        <p:spPr>
          <a:xfrm>
            <a:off x="2339075" y="2223125"/>
            <a:ext cx="4358951" cy="281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/>
          <p:nvPr/>
        </p:nvSpPr>
        <p:spPr>
          <a:xfrm>
            <a:off x="296875" y="4531375"/>
            <a:ext cx="1473600" cy="38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CLA SwabSeq funded by BARDA | SwabSeq" id="165" name="Google Shape;165;p22"/>
          <p:cNvPicPr preferRelativeResize="0"/>
          <p:nvPr/>
        </p:nvPicPr>
        <p:blipFill rotWithShape="1">
          <a:blip r:embed="rId4">
            <a:alphaModFix/>
          </a:blip>
          <a:srcRect b="0" l="29711" r="0" t="0"/>
          <a:stretch/>
        </p:blipFill>
        <p:spPr>
          <a:xfrm>
            <a:off x="234000" y="4484600"/>
            <a:ext cx="1315888" cy="3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idx="2" type="body"/>
          </p:nvPr>
        </p:nvSpPr>
        <p:spPr>
          <a:xfrm>
            <a:off x="1097280" y="1188720"/>
            <a:ext cx="6858000" cy="958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Designed 2 KNN Algorithms</a:t>
            </a:r>
            <a:endParaRPr/>
          </a:p>
          <a:p>
            <a:pPr indent="-317500" lvl="0" marL="457200" rtl="0" algn="l">
              <a:spcBef>
                <a:spcPts val="75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Bootstrapping KNN algorithm: </a:t>
            </a:r>
            <a:r>
              <a:rPr b="0" lang="en-US"/>
              <a:t>This provides a memory efficient solution and potentially robust model for generating prediction if we cannot fit all embeddings in the KNN </a:t>
            </a:r>
            <a:endParaRPr b="0"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</p:spPr>
        <p:txBody>
          <a:bodyPr anchorCtr="0" anchor="t" bIns="256025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640077" y="367401"/>
            <a:ext cx="77724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 Update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b="0" l="0" r="0" t="5006"/>
          <a:stretch/>
        </p:blipFill>
        <p:spPr>
          <a:xfrm>
            <a:off x="2339075" y="2223125"/>
            <a:ext cx="4358951" cy="281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/>
          <p:nvPr/>
        </p:nvSpPr>
        <p:spPr>
          <a:xfrm>
            <a:off x="3617200" y="2725775"/>
            <a:ext cx="2775000" cy="13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3756550" y="3182625"/>
            <a:ext cx="2457300" cy="13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3552325" y="3974375"/>
            <a:ext cx="2335200" cy="13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3678600" y="4313800"/>
            <a:ext cx="2813400" cy="13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3456975" y="4444300"/>
            <a:ext cx="2775000" cy="13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296875" y="4531375"/>
            <a:ext cx="1473600" cy="38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CLA SwabSeq funded by BARDA | SwabSeq" id="181" name="Google Shape;181;p23"/>
          <p:cNvPicPr preferRelativeResize="0"/>
          <p:nvPr/>
        </p:nvPicPr>
        <p:blipFill rotWithShape="1">
          <a:blip r:embed="rId4">
            <a:alphaModFix/>
          </a:blip>
          <a:srcRect b="0" l="29711" r="0" t="0"/>
          <a:stretch/>
        </p:blipFill>
        <p:spPr>
          <a:xfrm>
            <a:off x="234000" y="4484600"/>
            <a:ext cx="1315888" cy="3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idx="2" type="body"/>
          </p:nvPr>
        </p:nvSpPr>
        <p:spPr>
          <a:xfrm>
            <a:off x="563875" y="1188725"/>
            <a:ext cx="7743000" cy="958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Designed 2 KNN Algorithms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2. Evidence Based KNN: </a:t>
            </a:r>
            <a:r>
              <a:rPr b="0" lang="en-US"/>
              <a:t>Returns a list of patient ID’s, “decisions”, distance, where clinicians can further inspect the nearest neighbors. Very similar design minus bootstrapping. </a:t>
            </a:r>
            <a:r>
              <a:rPr lang="en-US"/>
              <a:t>Assumption is that we have enough compute to store these embeddings.</a:t>
            </a:r>
            <a:endParaRPr/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</p:spPr>
        <p:txBody>
          <a:bodyPr anchorCtr="0" anchor="t" bIns="256025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4"/>
          <p:cNvSpPr txBox="1"/>
          <p:nvPr>
            <p:ph type="title"/>
          </p:nvPr>
        </p:nvSpPr>
        <p:spPr>
          <a:xfrm>
            <a:off x="640077" y="367401"/>
            <a:ext cx="77724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 Update</a:t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296875" y="4531375"/>
            <a:ext cx="1473600" cy="38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CLA SwabSeq funded by BARDA | SwabSeq"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29711" r="0" t="0"/>
          <a:stretch/>
        </p:blipFill>
        <p:spPr>
          <a:xfrm>
            <a:off x="234000" y="4484600"/>
            <a:ext cx="1315888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 rotWithShape="1">
          <a:blip r:embed="rId4">
            <a:alphaModFix/>
          </a:blip>
          <a:srcRect b="0" l="0" r="0" t="7646"/>
          <a:stretch/>
        </p:blipFill>
        <p:spPr>
          <a:xfrm>
            <a:off x="1922875" y="2230000"/>
            <a:ext cx="5680624" cy="26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</p:spPr>
        <p:txBody>
          <a:bodyPr anchorCtr="0" anchor="t" bIns="256025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5"/>
          <p:cNvSpPr txBox="1"/>
          <p:nvPr>
            <p:ph type="title"/>
          </p:nvPr>
        </p:nvSpPr>
        <p:spPr>
          <a:xfrm>
            <a:off x="640077" y="367401"/>
            <a:ext cx="7772400" cy="775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r>
              <a:rPr lang="en-US"/>
              <a:t>1: KNN Boostrapping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25" y="1489426"/>
            <a:ext cx="8839200" cy="267827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905000" y="937150"/>
            <a:ext cx="7440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Just as a sanity check. I tried a base bert model versus a clinical bert model</a:t>
            </a:r>
            <a:endParaRPr>
              <a:solidFill>
                <a:srgbClr val="5859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296875" y="4531375"/>
            <a:ext cx="1473600" cy="38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CLA SwabSeq funded by BARDA | SwabSeq" id="203" name="Google Shape;203;p25"/>
          <p:cNvPicPr preferRelativeResize="0"/>
          <p:nvPr/>
        </p:nvPicPr>
        <p:blipFill rotWithShape="1">
          <a:blip r:embed="rId4">
            <a:alphaModFix/>
          </a:blip>
          <a:srcRect b="0" l="29711" r="0" t="0"/>
          <a:stretch/>
        </p:blipFill>
        <p:spPr>
          <a:xfrm>
            <a:off x="234000" y="4484600"/>
            <a:ext cx="1315888" cy="3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/>
          <p:nvPr/>
        </p:nvSpPr>
        <p:spPr>
          <a:xfrm>
            <a:off x="2358250" y="2893300"/>
            <a:ext cx="850200" cy="19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3424275" y="3563525"/>
            <a:ext cx="787200" cy="19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6" name="Google Shape;206;p25"/>
          <p:cNvCxnSpPr>
            <a:endCxn id="204" idx="1"/>
          </p:cNvCxnSpPr>
          <p:nvPr/>
        </p:nvCxnSpPr>
        <p:spPr>
          <a:xfrm>
            <a:off x="824050" y="2273350"/>
            <a:ext cx="1534200" cy="7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5"/>
          <p:cNvSpPr txBox="1"/>
          <p:nvPr/>
        </p:nvSpPr>
        <p:spPr>
          <a:xfrm>
            <a:off x="133100" y="2055875"/>
            <a:ext cx="7872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10k</a:t>
            </a:r>
            <a:endParaRPr>
              <a:solidFill>
                <a:srgbClr val="5859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8" name="Google Shape;208;p25"/>
          <p:cNvCxnSpPr/>
          <p:nvPr/>
        </p:nvCxnSpPr>
        <p:spPr>
          <a:xfrm flipH="1" rot="10800000">
            <a:off x="2933600" y="3769250"/>
            <a:ext cx="613800" cy="6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5"/>
          <p:cNvSpPr txBox="1"/>
          <p:nvPr/>
        </p:nvSpPr>
        <p:spPr>
          <a:xfrm>
            <a:off x="2606550" y="4293800"/>
            <a:ext cx="4572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1k</a:t>
            </a:r>
            <a:endParaRPr>
              <a:solidFill>
                <a:srgbClr val="5859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</p:spPr>
        <p:txBody>
          <a:bodyPr anchorCtr="0" anchor="t" bIns="256025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type="title"/>
          </p:nvPr>
        </p:nvSpPr>
        <p:spPr>
          <a:xfrm>
            <a:off x="640077" y="367401"/>
            <a:ext cx="77724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905000" y="937150"/>
            <a:ext cx="7440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Just as a sanity check. I tried a base bert model versus a clinical bert model</a:t>
            </a:r>
            <a:endParaRPr>
              <a:solidFill>
                <a:srgbClr val="5859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3450"/>
            <a:ext cx="8839201" cy="274411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/>
          <p:nvPr/>
        </p:nvSpPr>
        <p:spPr>
          <a:xfrm>
            <a:off x="296875" y="4531375"/>
            <a:ext cx="1473600" cy="38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CLA SwabSeq funded by BARDA | SwabSeq" id="220" name="Google Shape;220;p26"/>
          <p:cNvPicPr preferRelativeResize="0"/>
          <p:nvPr/>
        </p:nvPicPr>
        <p:blipFill rotWithShape="1">
          <a:blip r:embed="rId4">
            <a:alphaModFix/>
          </a:blip>
          <a:srcRect b="0" l="29711" r="0" t="0"/>
          <a:stretch/>
        </p:blipFill>
        <p:spPr>
          <a:xfrm>
            <a:off x="234000" y="4484600"/>
            <a:ext cx="1315888" cy="3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</p:spPr>
        <p:txBody>
          <a:bodyPr anchorCtr="0" anchor="t" bIns="256025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7"/>
          <p:cNvSpPr txBox="1"/>
          <p:nvPr>
            <p:ph type="title"/>
          </p:nvPr>
        </p:nvSpPr>
        <p:spPr>
          <a:xfrm>
            <a:off x="640077" y="367401"/>
            <a:ext cx="77724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2: “Evidence Based” KNN</a:t>
            </a:r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500" y="1032700"/>
            <a:ext cx="7013100" cy="347894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/>
          <p:nvPr/>
        </p:nvSpPr>
        <p:spPr>
          <a:xfrm>
            <a:off x="296875" y="4531375"/>
            <a:ext cx="1473600" cy="38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CLA SwabSeq funded by BARDA | SwabSeq" id="230" name="Google Shape;230;p27"/>
          <p:cNvPicPr preferRelativeResize="0"/>
          <p:nvPr/>
        </p:nvPicPr>
        <p:blipFill rotWithShape="1">
          <a:blip r:embed="rId4">
            <a:alphaModFix/>
          </a:blip>
          <a:srcRect b="0" l="29711" r="0" t="0"/>
          <a:stretch/>
        </p:blipFill>
        <p:spPr>
          <a:xfrm>
            <a:off x="234000" y="4484600"/>
            <a:ext cx="1315888" cy="3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-01-light">
  <a:themeElements>
    <a:clrScheme name="Brand-01-Colors">
      <a:dk1>
        <a:srgbClr val="57585B"/>
      </a:dk1>
      <a:lt1>
        <a:srgbClr val="FFFFFF"/>
      </a:lt1>
      <a:dk2>
        <a:srgbClr val="2774AE"/>
      </a:dk2>
      <a:lt2>
        <a:srgbClr val="FFFFFF"/>
      </a:lt2>
      <a:accent1>
        <a:srgbClr val="2774AE"/>
      </a:accent1>
      <a:accent2>
        <a:srgbClr val="898989"/>
      </a:accent2>
      <a:accent3>
        <a:srgbClr val="DAE6F4"/>
      </a:accent3>
      <a:accent4>
        <a:srgbClr val="8AB8E8"/>
      </a:accent4>
      <a:accent5>
        <a:srgbClr val="FFC72B"/>
      </a:accent5>
      <a:accent6>
        <a:srgbClr val="00375B"/>
      </a:accent6>
      <a:hlink>
        <a:srgbClr val="00375B"/>
      </a:hlink>
      <a:folHlink>
        <a:srgbClr val="5123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