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2" r:id="rId12"/>
    <p:sldId id="273" r:id="rId13"/>
    <p:sldId id="274" r:id="rId14"/>
    <p:sldId id="275" r:id="rId15"/>
    <p:sldId id="276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4" r:id="rId27"/>
    <p:sldId id="295" r:id="rId28"/>
    <p:sldId id="296" r:id="rId29"/>
    <p:sldId id="297" r:id="rId30"/>
    <p:sldId id="298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4D8D-035B-4D4A-83C8-65682FDC0DE7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43A1-6CF1-6B4F-B984-0E7CF757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4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4D8D-035B-4D4A-83C8-65682FDC0DE7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43A1-6CF1-6B4F-B984-0E7CF757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4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4D8D-035B-4D4A-83C8-65682FDC0DE7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43A1-6CF1-6B4F-B984-0E7CF757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4D8D-035B-4D4A-83C8-65682FDC0DE7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43A1-6CF1-6B4F-B984-0E7CF757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2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4D8D-035B-4D4A-83C8-65682FDC0DE7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43A1-6CF1-6B4F-B984-0E7CF757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5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4D8D-035B-4D4A-83C8-65682FDC0DE7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43A1-6CF1-6B4F-B984-0E7CF757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0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4D8D-035B-4D4A-83C8-65682FDC0DE7}" type="datetimeFigureOut">
              <a:rPr lang="en-US" smtClean="0"/>
              <a:t>2/10/20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43A1-6CF1-6B4F-B984-0E7CF757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2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4D8D-035B-4D4A-83C8-65682FDC0DE7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43A1-6CF1-6B4F-B984-0E7CF757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4D8D-035B-4D4A-83C8-65682FDC0DE7}" type="datetimeFigureOut">
              <a:rPr lang="en-US" smtClean="0"/>
              <a:t>2/10/20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43A1-6CF1-6B4F-B984-0E7CF757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0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4D8D-035B-4D4A-83C8-65682FDC0DE7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43A1-6CF1-6B4F-B984-0E7CF757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4D8D-035B-4D4A-83C8-65682FDC0DE7}" type="datetimeFigureOut">
              <a:rPr lang="en-US" smtClean="0"/>
              <a:t>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343A1-6CF1-6B4F-B984-0E7CF757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7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24D8D-035B-4D4A-83C8-65682FDC0DE7}" type="datetimeFigureOut">
              <a:rPr lang="en-US" smtClean="0"/>
              <a:t>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343A1-6CF1-6B4F-B984-0E7CF757B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3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CYS301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b="1" dirty="0" smtClean="0"/>
              <a:t>Cyber Security in Business and Industry</a:t>
            </a:r>
          </a:p>
          <a:p>
            <a:r>
              <a:rPr lang="en-US" sz="3600" b="1" dirty="0" smtClean="0"/>
              <a:t>B. K Alese, PhD</a:t>
            </a:r>
          </a:p>
          <a:p>
            <a:r>
              <a:rPr lang="en-US" sz="3600" b="1" dirty="0" smtClean="0"/>
              <a:t>Prof. of Information and Cyber Security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49903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CYBERSECURITY</a:t>
            </a:r>
            <a:r>
              <a:rPr lang="en-US" dirty="0"/>
              <a:t> </a:t>
            </a:r>
            <a:r>
              <a:rPr lang="en-US" b="1" dirty="0"/>
              <a:t>IS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b="1" dirty="0"/>
              <a:t>BUSINESS</a:t>
            </a:r>
            <a:r>
              <a:rPr lang="en-US" dirty="0"/>
              <a:t> </a:t>
            </a:r>
            <a:r>
              <a:rPr lang="en-US" b="1" dirty="0"/>
              <a:t>IMPERATIVE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Many don’t know how their </a:t>
            </a:r>
            <a:r>
              <a:rPr lang="en-US" dirty="0" smtClean="0"/>
              <a:t>investments in </a:t>
            </a:r>
            <a:r>
              <a:rPr lang="en-US" dirty="0" err="1"/>
              <a:t>cybersecurity</a:t>
            </a:r>
            <a:r>
              <a:rPr lang="en-US" dirty="0"/>
              <a:t> draw positive </a:t>
            </a:r>
            <a:r>
              <a:rPr lang="en-US" dirty="0" smtClean="0"/>
              <a:t>returns.</a:t>
            </a:r>
          </a:p>
          <a:p>
            <a:pPr algn="just"/>
            <a:r>
              <a:rPr lang="en-US" dirty="0" smtClean="0"/>
              <a:t>Additionally</a:t>
            </a:r>
            <a:r>
              <a:rPr lang="en-US" dirty="0"/>
              <a:t>, because many </a:t>
            </a:r>
            <a:r>
              <a:rPr lang="en-US" dirty="0" err="1"/>
              <a:t>cybersecurity</a:t>
            </a:r>
            <a:r>
              <a:rPr lang="en-US" dirty="0"/>
              <a:t> </a:t>
            </a:r>
            <a:r>
              <a:rPr lang="en-US" dirty="0" smtClean="0"/>
              <a:t>measures </a:t>
            </a:r>
            <a:r>
              <a:rPr lang="en-US" dirty="0"/>
              <a:t>rely on complex technical controls, many feel uncomfortable with the </a:t>
            </a:r>
            <a:r>
              <a:rPr lang="en-US" dirty="0" smtClean="0"/>
              <a:t>terminology of </a:t>
            </a:r>
            <a:r>
              <a:rPr lang="en-US" dirty="0"/>
              <a:t>the information technologists, many of whom often focus more on the </a:t>
            </a:r>
            <a:r>
              <a:rPr lang="en-US" dirty="0" smtClean="0"/>
              <a:t>technology than </a:t>
            </a:r>
            <a:r>
              <a:rPr lang="en-US" dirty="0"/>
              <a:t>the business it supports. </a:t>
            </a:r>
          </a:p>
        </p:txBody>
      </p:sp>
    </p:spTree>
    <p:extLst>
      <p:ext uri="{BB962C8B-B14F-4D97-AF65-F5344CB8AC3E}">
        <p14:creationId xmlns:p14="http://schemas.microsoft.com/office/powerpoint/2010/main" val="2909976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CYBERSECURITY</a:t>
            </a:r>
            <a:r>
              <a:rPr lang="en-US" dirty="0"/>
              <a:t> </a:t>
            </a:r>
            <a:r>
              <a:rPr lang="en-US" b="1" dirty="0"/>
              <a:t>IS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b="1" dirty="0"/>
              <a:t>BUSINESS</a:t>
            </a:r>
            <a:r>
              <a:rPr lang="en-US" dirty="0"/>
              <a:t> </a:t>
            </a:r>
            <a:r>
              <a:rPr lang="en-US" b="1" dirty="0"/>
              <a:t>IMPERATIVE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resulting language gaps create barriers that </a:t>
            </a:r>
            <a:r>
              <a:rPr lang="en-US" dirty="0" smtClean="0"/>
              <a:t>sometimes produce</a:t>
            </a:r>
            <a:r>
              <a:rPr lang="en-US" dirty="0"/>
              <a:t>	organizational	friction,	lack	of	communication,	and	poor	decision-making.</a:t>
            </a:r>
          </a:p>
          <a:p>
            <a:pPr algn="just"/>
            <a:r>
              <a:rPr lang="en-US" dirty="0"/>
              <a:t>Discussions with our clients convince us there is an acute and growing need to </a:t>
            </a:r>
            <a:r>
              <a:rPr lang="en-US" dirty="0" smtClean="0"/>
              <a:t>help executives </a:t>
            </a:r>
            <a:r>
              <a:rPr lang="en-US" dirty="0"/>
              <a:t>understand and cope with the problems posed by </a:t>
            </a:r>
            <a:r>
              <a:rPr lang="en-US" dirty="0" err="1"/>
              <a:t>cybersecurity</a:t>
            </a:r>
            <a:r>
              <a:rPr lang="en-US" dirty="0"/>
              <a:t> issue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251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CYBERSECURITY</a:t>
            </a:r>
            <a:r>
              <a:rPr lang="en-US" dirty="0"/>
              <a:t> </a:t>
            </a:r>
            <a:r>
              <a:rPr lang="en-US" b="1" dirty="0"/>
              <a:t>IS</a:t>
            </a:r>
            <a:r>
              <a:rPr lang="en-US" dirty="0"/>
              <a:t> </a:t>
            </a:r>
            <a:r>
              <a:rPr lang="en-US" b="1" dirty="0"/>
              <a:t>AN</a:t>
            </a:r>
            <a:r>
              <a:rPr lang="en-US" dirty="0"/>
              <a:t> </a:t>
            </a:r>
            <a:r>
              <a:rPr lang="en-US" b="1" dirty="0"/>
              <a:t>EXECUTIVE-LEVEL</a:t>
            </a:r>
            <a:r>
              <a:rPr lang="en-US" dirty="0"/>
              <a:t> </a:t>
            </a:r>
            <a:r>
              <a:rPr lang="en-US" b="1" dirty="0"/>
              <a:t>CONCERN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In our professional dealings, we have had interactions regarding </a:t>
            </a:r>
            <a:r>
              <a:rPr lang="en-US" dirty="0" err="1"/>
              <a:t>cybersecurity</a:t>
            </a:r>
            <a:r>
              <a:rPr lang="en-US" dirty="0"/>
              <a:t> </a:t>
            </a:r>
            <a:r>
              <a:rPr lang="en-US" dirty="0" smtClean="0"/>
              <a:t>with numerous </a:t>
            </a:r>
            <a:r>
              <a:rPr lang="en-US" dirty="0"/>
              <a:t>senior executives and board </a:t>
            </a:r>
            <a:r>
              <a:rPr lang="en-US" dirty="0" smtClean="0"/>
              <a:t>members.</a:t>
            </a:r>
          </a:p>
          <a:p>
            <a:pPr algn="just"/>
            <a:r>
              <a:rPr lang="en-US" dirty="0" smtClean="0"/>
              <a:t>All </a:t>
            </a:r>
            <a:r>
              <a:rPr lang="en-US" dirty="0"/>
              <a:t>are highly intelligent and </a:t>
            </a:r>
            <a:r>
              <a:rPr lang="en-US" dirty="0" smtClean="0"/>
              <a:t>exceptionally </a:t>
            </a:r>
            <a:r>
              <a:rPr lang="en-US" dirty="0"/>
              <a:t>talented individuals who understand their businesses inside and out. </a:t>
            </a:r>
            <a:endParaRPr lang="en-US" dirty="0" smtClean="0"/>
          </a:p>
          <a:p>
            <a:pPr algn="just"/>
            <a:r>
              <a:rPr lang="en-US" dirty="0" smtClean="0"/>
              <a:t>Nonetheless, many </a:t>
            </a:r>
            <a:r>
              <a:rPr lang="en-US" dirty="0"/>
              <a:t>express great frustration in understanding </a:t>
            </a:r>
            <a:r>
              <a:rPr lang="en-US" dirty="0" err="1"/>
              <a:t>cybersecurity</a:t>
            </a:r>
            <a:r>
              <a:rPr lang="en-US" dirty="0"/>
              <a:t> and integrating it into</a:t>
            </a:r>
          </a:p>
          <a:p>
            <a:pPr algn="just"/>
            <a:r>
              <a:rPr lang="en-US" dirty="0"/>
              <a:t>their management processes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Here are some noteworthy concerns from some of our</a:t>
            </a:r>
          </a:p>
          <a:p>
            <a:pPr algn="just"/>
            <a:r>
              <a:rPr lang="en-US" dirty="0"/>
              <a:t>clients: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91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CYBERSECURITY</a:t>
            </a:r>
            <a:r>
              <a:rPr lang="en-US" dirty="0"/>
              <a:t> </a:t>
            </a:r>
            <a:r>
              <a:rPr lang="en-US" b="1" dirty="0"/>
              <a:t>IS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b="1" dirty="0"/>
              <a:t>BUSINESS</a:t>
            </a:r>
            <a:r>
              <a:rPr lang="en-US" dirty="0"/>
              <a:t> </a:t>
            </a:r>
            <a:r>
              <a:rPr lang="en-US" b="1" dirty="0"/>
              <a:t>IMPERATIVE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 have several people who do </a:t>
            </a:r>
            <a:r>
              <a:rPr lang="en-US" dirty="0" err="1"/>
              <a:t>cybersecurity</a:t>
            </a:r>
            <a:r>
              <a:rPr lang="en-US" dirty="0"/>
              <a:t> for us, but we don’t speak the same language.</a:t>
            </a:r>
          </a:p>
          <a:p>
            <a:pPr algn="just"/>
            <a:r>
              <a:rPr lang="en-US" dirty="0"/>
              <a:t>I don’t understand what they say and I’m not sure they understand me either. I guess we </a:t>
            </a:r>
            <a:r>
              <a:rPr lang="en-US" dirty="0" smtClean="0"/>
              <a:t>just have </a:t>
            </a:r>
            <a:r>
              <a:rPr lang="en-US" dirty="0"/>
              <a:t>to trust each other.</a:t>
            </a:r>
          </a:p>
          <a:p>
            <a:pPr algn="just"/>
            <a:r>
              <a:rPr lang="en-US" dirty="0"/>
              <a:t>I know that </a:t>
            </a:r>
            <a:r>
              <a:rPr lang="en-US" dirty="0" err="1"/>
              <a:t>cybersecurity</a:t>
            </a:r>
            <a:r>
              <a:rPr lang="en-US" dirty="0"/>
              <a:t> is important, but I don’t know how well we are doing. </a:t>
            </a:r>
            <a:endParaRPr lang="en-US" dirty="0" smtClean="0"/>
          </a:p>
          <a:p>
            <a:pPr algn="just"/>
            <a:r>
              <a:rPr lang="en-US" dirty="0" smtClean="0"/>
              <a:t>How do I </a:t>
            </a:r>
            <a:r>
              <a:rPr lang="en-US" dirty="0"/>
              <a:t>measure it?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919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CYBERSECURITY</a:t>
            </a:r>
            <a:r>
              <a:rPr lang="en-US" dirty="0"/>
              <a:t> </a:t>
            </a:r>
            <a:r>
              <a:rPr lang="en-US" b="1" dirty="0"/>
              <a:t>IS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b="1" dirty="0"/>
              <a:t>BUSINESS</a:t>
            </a:r>
            <a:r>
              <a:rPr lang="en-US" dirty="0"/>
              <a:t> </a:t>
            </a:r>
            <a:r>
              <a:rPr lang="en-US" b="1" dirty="0"/>
              <a:t>IMPERATIVE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Sure, we have a </a:t>
            </a:r>
            <a:r>
              <a:rPr lang="en-US" dirty="0" err="1"/>
              <a:t>cybersecurity</a:t>
            </a:r>
            <a:r>
              <a:rPr lang="en-US" dirty="0"/>
              <a:t> program. How good is it? Okay, I think.</a:t>
            </a:r>
          </a:p>
          <a:p>
            <a:pPr algn="just"/>
            <a:r>
              <a:rPr lang="en-US" dirty="0"/>
              <a:t>I am concerned because I don’t know whether I am spending too much, too little, or just </a:t>
            </a:r>
            <a:r>
              <a:rPr lang="en-US" dirty="0" smtClean="0"/>
              <a:t>the right </a:t>
            </a:r>
            <a:r>
              <a:rPr lang="en-US" dirty="0"/>
              <a:t>amount on </a:t>
            </a:r>
            <a:r>
              <a:rPr lang="en-US" dirty="0" err="1"/>
              <a:t>cybersecurity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I </a:t>
            </a:r>
            <a:r>
              <a:rPr lang="en-US" dirty="0"/>
              <a:t>don’t like playing Goldilocks.</a:t>
            </a:r>
          </a:p>
          <a:p>
            <a:pPr algn="just"/>
            <a:r>
              <a:rPr lang="en-US" dirty="0"/>
              <a:t>I am not sure what questions </a:t>
            </a:r>
            <a:r>
              <a:rPr lang="en-US" dirty="0" smtClean="0"/>
              <a:t>about </a:t>
            </a:r>
            <a:r>
              <a:rPr lang="en-US" dirty="0" err="1" smtClean="0"/>
              <a:t>cybersecurity</a:t>
            </a:r>
            <a:r>
              <a:rPr lang="en-US" dirty="0" smtClean="0"/>
              <a:t> </a:t>
            </a:r>
            <a:r>
              <a:rPr lang="en-US" dirty="0"/>
              <a:t>I should be asking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67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CYBERSECURITY</a:t>
            </a:r>
            <a:r>
              <a:rPr lang="en-US" dirty="0"/>
              <a:t> </a:t>
            </a:r>
            <a:r>
              <a:rPr lang="en-US" b="1" dirty="0"/>
              <a:t>IS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b="1" dirty="0"/>
              <a:t>BUSINESS</a:t>
            </a:r>
            <a:r>
              <a:rPr lang="en-US" dirty="0"/>
              <a:t> </a:t>
            </a:r>
            <a:r>
              <a:rPr lang="en-US" b="1" dirty="0"/>
              <a:t>IMPERATIVE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Every business is different, and in our consulting efforts, we typically </a:t>
            </a:r>
            <a:r>
              <a:rPr lang="en-US" dirty="0" smtClean="0"/>
              <a:t>prepare specific </a:t>
            </a:r>
            <a:r>
              <a:rPr lang="en-US" dirty="0"/>
              <a:t>sets of targeted questions for each client. </a:t>
            </a:r>
            <a:endParaRPr lang="en-US" dirty="0" smtClean="0"/>
          </a:p>
          <a:p>
            <a:pPr algn="just"/>
            <a:r>
              <a:rPr lang="en-US" dirty="0" smtClean="0"/>
              <a:t>Nevertheless</a:t>
            </a:r>
            <a:r>
              <a:rPr lang="en-US" dirty="0"/>
              <a:t>, you may find the </a:t>
            </a:r>
            <a:r>
              <a:rPr lang="en-US" dirty="0" smtClean="0"/>
              <a:t>following sample </a:t>
            </a:r>
            <a:r>
              <a:rPr lang="en-US" dirty="0"/>
              <a:t>generic questions helpful as you keep </a:t>
            </a:r>
            <a:r>
              <a:rPr lang="en-US" dirty="0" err="1"/>
              <a:t>cybersecurity</a:t>
            </a:r>
            <a:r>
              <a:rPr lang="en-US" dirty="0"/>
              <a:t> on your agenda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80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CYBERSECURITY</a:t>
            </a:r>
            <a:r>
              <a:rPr lang="en-US" dirty="0"/>
              <a:t> </a:t>
            </a:r>
            <a:r>
              <a:rPr lang="en-US" b="1" dirty="0"/>
              <a:t>IS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b="1" dirty="0"/>
              <a:t>BUSINESS</a:t>
            </a:r>
            <a:r>
              <a:rPr lang="en-US" dirty="0"/>
              <a:t> </a:t>
            </a:r>
            <a:r>
              <a:rPr lang="en-US" b="1" dirty="0"/>
              <a:t>IMPERATIVE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	Is my computer system infected?</a:t>
            </a:r>
          </a:p>
          <a:p>
            <a:r>
              <a:rPr lang="en-US" dirty="0"/>
              <a:t>·	How did you find out it was infected?</a:t>
            </a:r>
          </a:p>
          <a:p>
            <a:r>
              <a:rPr lang="en-US" dirty="0"/>
              <a:t>·	If it is infected, what do I do about it?</a:t>
            </a:r>
          </a:p>
          <a:p>
            <a:r>
              <a:rPr lang="en-US" dirty="0"/>
              <a:t>·	How did the infection happen?</a:t>
            </a:r>
          </a:p>
          <a:p>
            <a:r>
              <a:rPr lang="en-US" dirty="0"/>
              <a:t>·	If it is not infected, what did I do right, and how can I keep it up?</a:t>
            </a:r>
          </a:p>
          <a:p>
            <a:r>
              <a:rPr lang="en-US" dirty="0"/>
              <a:t>·	If it is infected and we have an IT system administrator, isn’t he supposed to keep</a:t>
            </a:r>
          </a:p>
          <a:p>
            <a:r>
              <a:rPr lang="en-US" dirty="0"/>
              <a:t>that from happening?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70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CYBERSECURITY</a:t>
            </a:r>
            <a:r>
              <a:rPr lang="en-US" dirty="0"/>
              <a:t> </a:t>
            </a:r>
            <a:r>
              <a:rPr lang="en-US" b="1" dirty="0"/>
              <a:t>IS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b="1" dirty="0"/>
              <a:t>BUSINESS</a:t>
            </a:r>
            <a:r>
              <a:rPr lang="en-US" dirty="0"/>
              <a:t> </a:t>
            </a:r>
            <a:r>
              <a:rPr lang="en-US" b="1" dirty="0"/>
              <a:t>IMPERATIVE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the system administrator isn’t enough to keep me safe, who else and what else</a:t>
            </a:r>
          </a:p>
          <a:p>
            <a:r>
              <a:rPr lang="en-US" dirty="0"/>
              <a:t>do I need?</a:t>
            </a:r>
          </a:p>
          <a:p>
            <a:r>
              <a:rPr lang="en-US" dirty="0"/>
              <a:t>·	Do I need outside help?</a:t>
            </a:r>
          </a:p>
          <a:p>
            <a:r>
              <a:rPr lang="en-US" dirty="0"/>
              <a:t>·	How much is this going to cost to permit us to stay safe?</a:t>
            </a:r>
          </a:p>
          <a:p>
            <a:r>
              <a:rPr lang="en-US" dirty="0"/>
              <a:t>·	What is the extent of possible damage in dollars and cents and to our reputation?</a:t>
            </a:r>
          </a:p>
          <a:p>
            <a:r>
              <a:rPr lang="en-US" dirty="0"/>
              <a:t>·	If I am shut down, what happens?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363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CYBERSECURITY</a:t>
            </a:r>
            <a:r>
              <a:rPr lang="en-US" dirty="0"/>
              <a:t> </a:t>
            </a:r>
            <a:r>
              <a:rPr lang="en-US" b="1" dirty="0"/>
              <a:t>IS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b="1" dirty="0"/>
              <a:t>BUSINESS</a:t>
            </a:r>
            <a:r>
              <a:rPr lang="en-US" dirty="0"/>
              <a:t> </a:t>
            </a:r>
            <a:r>
              <a:rPr lang="en-US" b="1" dirty="0"/>
              <a:t>IMPERATIVE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I tell the board of directors?</a:t>
            </a:r>
          </a:p>
          <a:p>
            <a:r>
              <a:rPr lang="en-US" dirty="0"/>
              <a:t>·	Are regular audits by insiders and outsiders a good idea?</a:t>
            </a:r>
          </a:p>
          <a:p>
            <a:r>
              <a:rPr lang="en-US" dirty="0"/>
              <a:t>·	How does one go about these audits?</a:t>
            </a:r>
          </a:p>
          <a:p>
            <a:r>
              <a:rPr lang="en-US" dirty="0"/>
              <a:t>·	How much will the audits cost?</a:t>
            </a:r>
          </a:p>
          <a:p>
            <a:r>
              <a:rPr lang="en-US" dirty="0"/>
              <a:t>·	What is the cost–benefit ratio for audits?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74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CYBERSECURITY</a:t>
            </a:r>
            <a:r>
              <a:rPr lang="en-US" dirty="0"/>
              <a:t> </a:t>
            </a:r>
            <a:r>
              <a:rPr lang="en-US" b="1" dirty="0"/>
              <a:t>IS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b="1" dirty="0"/>
              <a:t>BUSINESS</a:t>
            </a:r>
            <a:r>
              <a:rPr lang="en-US" dirty="0"/>
              <a:t> </a:t>
            </a:r>
            <a:r>
              <a:rPr lang="en-US" b="1" dirty="0"/>
              <a:t>IMPERATIVE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How do I keep my people from making dumb decisions and doing stupid </a:t>
            </a:r>
            <a:r>
              <a:rPr lang="en-US" dirty="0" smtClean="0"/>
              <a:t>things that </a:t>
            </a:r>
            <a:r>
              <a:rPr lang="en-US" dirty="0"/>
              <a:t>allow “bad guys” into our systems?</a:t>
            </a:r>
          </a:p>
          <a:p>
            <a:pPr algn="just"/>
            <a:r>
              <a:rPr lang="en-US" dirty="0"/>
              <a:t>	What is the best way to train my people to be safe?</a:t>
            </a:r>
          </a:p>
          <a:p>
            <a:pPr algn="just"/>
            <a:r>
              <a:rPr lang="en-US" dirty="0" smtClean="0"/>
              <a:t>·When </a:t>
            </a:r>
            <a:r>
              <a:rPr lang="en-US" dirty="0"/>
              <a:t>I started in business, I remember “safety first” signs and the positive </a:t>
            </a:r>
            <a:r>
              <a:rPr lang="en-US" dirty="0" smtClean="0"/>
              <a:t>impact they </a:t>
            </a:r>
            <a:r>
              <a:rPr lang="en-US" dirty="0"/>
              <a:t>had. Can I do the same thing with computers?</a:t>
            </a:r>
          </a:p>
          <a:p>
            <a:pPr algn="just"/>
            <a:r>
              <a:rPr lang="en-US" dirty="0" smtClean="0"/>
              <a:t>·If </a:t>
            </a:r>
            <a:r>
              <a:rPr lang="en-US" dirty="0"/>
              <a:t>I train my employees how to protect their home computers, will it raise </a:t>
            </a:r>
            <a:r>
              <a:rPr lang="en-US" dirty="0" smtClean="0"/>
              <a:t>their awareness </a:t>
            </a:r>
            <a:r>
              <a:rPr lang="en-US" dirty="0"/>
              <a:t>at work?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5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 study of the application and integration of </a:t>
            </a:r>
            <a:r>
              <a:rPr lang="en-US" dirty="0" err="1"/>
              <a:t>cybersecurity</a:t>
            </a:r>
            <a:r>
              <a:rPr lang="en-US" dirty="0"/>
              <a:t> principles, </a:t>
            </a:r>
            <a:r>
              <a:rPr lang="en-US" dirty="0"/>
              <a:t> </a:t>
            </a:r>
            <a:r>
              <a:rPr lang="en-US" dirty="0" smtClean="0"/>
              <a:t>frameworks</a:t>
            </a:r>
            <a:r>
              <a:rPr lang="en-US" dirty="0"/>
              <a:t>, standards, and best practices to the management, governance, and policy development processes for businesses. </a:t>
            </a:r>
            <a:endParaRPr lang="en-US" dirty="0" smtClean="0"/>
          </a:p>
          <a:p>
            <a:pPr algn="just"/>
            <a:r>
              <a:rPr lang="en-US" dirty="0" smtClean="0"/>
              <a:t>Discussion </a:t>
            </a:r>
            <a:r>
              <a:rPr lang="en-US" dirty="0"/>
              <a:t>covers the organization, management, and governance of </a:t>
            </a:r>
            <a:r>
              <a:rPr lang="en-US" dirty="0" err="1"/>
              <a:t>cybersecurity</a:t>
            </a:r>
            <a:r>
              <a:rPr lang="en-US" dirty="0"/>
              <a:t> for enterprise IT in business settings; risk and risk </a:t>
            </a:r>
            <a:r>
              <a:rPr lang="en-US" dirty="0" smtClean="0"/>
              <a:t>management </a:t>
            </a:r>
            <a:r>
              <a:rPr lang="en-US" dirty="0"/>
              <a:t>practices; and development and implementation of industry-wide </a:t>
            </a:r>
            <a:r>
              <a:rPr lang="en-US" dirty="0" err="1"/>
              <a:t>cybersecurity</a:t>
            </a:r>
            <a:r>
              <a:rPr lang="en-US" dirty="0"/>
              <a:t> initiatives and programs.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63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CYBERSECURITY</a:t>
            </a:r>
            <a:r>
              <a:rPr lang="en-US" dirty="0"/>
              <a:t> </a:t>
            </a:r>
            <a:r>
              <a:rPr lang="en-US" b="1" dirty="0"/>
              <a:t>IS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b="1" dirty="0"/>
              <a:t>BUSINESS</a:t>
            </a:r>
            <a:r>
              <a:rPr lang="en-US" dirty="0"/>
              <a:t> </a:t>
            </a:r>
            <a:r>
              <a:rPr lang="en-US" b="1" dirty="0"/>
              <a:t>IMPERATIVE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Is there any especially high-rated protection software that I should be using?</a:t>
            </a:r>
          </a:p>
          <a:p>
            <a:r>
              <a:rPr lang="en-US" dirty="0"/>
              <a:t>·	What kind of vulnerabilities do we have?</a:t>
            </a:r>
          </a:p>
          <a:p>
            <a:r>
              <a:rPr lang="en-US" dirty="0"/>
              <a:t>·	How often do you check for vulnerabilities?</a:t>
            </a:r>
          </a:p>
          <a:p>
            <a:r>
              <a:rPr lang="en-US" dirty="0"/>
              <a:t>·	Is all our software up to date with the latest version and patches?</a:t>
            </a:r>
          </a:p>
          <a:p>
            <a:r>
              <a:rPr lang="en-US" dirty="0"/>
              <a:t>·	How do I develop an overall </a:t>
            </a:r>
            <a:r>
              <a:rPr lang="en-US" dirty="0" err="1"/>
              <a:t>cybersecurity</a:t>
            </a:r>
            <a:r>
              <a:rPr lang="en-US" dirty="0"/>
              <a:t> strategy?</a:t>
            </a:r>
          </a:p>
          <a:p>
            <a:r>
              <a:rPr lang="en-US" dirty="0"/>
              <a:t>·	Is there any way to be 100% safe?</a:t>
            </a:r>
          </a:p>
          <a:p>
            <a:r>
              <a:rPr lang="en-US" dirty="0"/>
              <a:t>·	If I can’t be 100% safe, how do I mitigate risk?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435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CYBERSECURITY</a:t>
            </a:r>
            <a:r>
              <a:rPr lang="en-US" dirty="0"/>
              <a:t> </a:t>
            </a:r>
            <a:r>
              <a:rPr lang="en-US" b="1" dirty="0"/>
              <a:t>IS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b="1" dirty="0"/>
              <a:t>BUSINESS</a:t>
            </a:r>
            <a:r>
              <a:rPr lang="en-US" dirty="0"/>
              <a:t> </a:t>
            </a:r>
            <a:r>
              <a:rPr lang="en-US" b="1" dirty="0"/>
              <a:t>IMPERATIVE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what extent is redundancy a help?</a:t>
            </a:r>
          </a:p>
          <a:p>
            <a:r>
              <a:rPr lang="en-US" dirty="0"/>
              <a:t>	Is our information backed up? How often? Where are back-ups stored?</a:t>
            </a:r>
          </a:p>
          <a:p>
            <a:r>
              <a:rPr lang="en-US" dirty="0"/>
              <a:t>·	To what extent do multiple locations help?</a:t>
            </a:r>
          </a:p>
          <a:p>
            <a:r>
              <a:rPr lang="en-US" dirty="0"/>
              <a:t>·	In the event of a major disaster to my system, how do I recover?</a:t>
            </a:r>
          </a:p>
          <a:p>
            <a:r>
              <a:rPr lang="en-US" dirty="0"/>
              <a:t>·	Do we have a disaster recovery and business continuity plan? When was the last</a:t>
            </a:r>
          </a:p>
          <a:p>
            <a:r>
              <a:rPr lang="en-US" dirty="0"/>
              <a:t>time it was tested? What was the result?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794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CYBERSECURITY</a:t>
            </a:r>
            <a:r>
              <a:rPr lang="en-US" dirty="0"/>
              <a:t> </a:t>
            </a:r>
            <a:r>
              <a:rPr lang="en-US" b="1" dirty="0"/>
              <a:t>IS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b="1" dirty="0"/>
              <a:t>BUSINESS</a:t>
            </a:r>
            <a:r>
              <a:rPr lang="en-US" dirty="0"/>
              <a:t> </a:t>
            </a:r>
            <a:r>
              <a:rPr lang="en-US" b="1" dirty="0"/>
              <a:t>IMPERATIVE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Do I have internal spies and saboteurs?</a:t>
            </a:r>
          </a:p>
          <a:p>
            <a:pPr algn="just"/>
            <a:r>
              <a:rPr lang="en-US" dirty="0"/>
              <a:t>·	If there are internal spies and saboteurs, how do I know who they are and how do</a:t>
            </a:r>
          </a:p>
          <a:p>
            <a:pPr algn="just"/>
            <a:r>
              <a:rPr lang="en-US" dirty="0"/>
              <a:t>I catch them?</a:t>
            </a:r>
          </a:p>
          <a:p>
            <a:pPr algn="just"/>
            <a:r>
              <a:rPr lang="en-US" dirty="0"/>
              <a:t>·	What are my liabilities if my hidden viruses infect somebody else?</a:t>
            </a:r>
          </a:p>
          <a:p>
            <a:pPr algn="just"/>
            <a:r>
              <a:rPr lang="en-US" dirty="0"/>
              <a:t>·	Are there any public relations (PR) firms who can help me handle </a:t>
            </a:r>
            <a:r>
              <a:rPr lang="en-US" dirty="0" err="1" smtClean="0"/>
              <a:t>cybersecurity</a:t>
            </a:r>
            <a:r>
              <a:rPr lang="en-US" dirty="0"/>
              <a:t> </a:t>
            </a:r>
            <a:r>
              <a:rPr lang="en-US" dirty="0" smtClean="0"/>
              <a:t>problems</a:t>
            </a:r>
            <a:r>
              <a:rPr lang="en-US" dirty="0"/>
              <a:t>?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76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CYBERSECURITY</a:t>
            </a:r>
            <a:r>
              <a:rPr lang="en-US" dirty="0"/>
              <a:t> </a:t>
            </a:r>
            <a:r>
              <a:rPr lang="en-US" b="1" dirty="0"/>
              <a:t>IS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b="1" dirty="0"/>
              <a:t>BUSINESS</a:t>
            </a:r>
            <a:r>
              <a:rPr lang="en-US" dirty="0"/>
              <a:t> </a:t>
            </a:r>
            <a:r>
              <a:rPr lang="en-US" b="1" dirty="0"/>
              <a:t>IMPERATIVE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How about having my own hackers?</a:t>
            </a:r>
          </a:p>
          <a:p>
            <a:pPr algn="just"/>
            <a:r>
              <a:rPr lang="en-US" dirty="0" smtClean="0"/>
              <a:t>How </a:t>
            </a:r>
            <a:r>
              <a:rPr lang="en-US" dirty="0"/>
              <a:t>much should I pay my computer “geeks”</a:t>
            </a:r>
            <a:r>
              <a:rPr lang="en-US" dirty="0" smtClean="0"/>
              <a:t>?</a:t>
            </a:r>
            <a:endParaRPr lang="en-US" dirty="0"/>
          </a:p>
          <a:p>
            <a:pPr algn="just"/>
            <a:r>
              <a:rPr lang="en-US" dirty="0" smtClean="0"/>
              <a:t>How </a:t>
            </a:r>
            <a:r>
              <a:rPr lang="en-US" dirty="0"/>
              <a:t>should I hire, train, and vet my </a:t>
            </a:r>
            <a:r>
              <a:rPr lang="en-US" dirty="0" err="1"/>
              <a:t>cybersecurity</a:t>
            </a:r>
            <a:r>
              <a:rPr lang="en-US" dirty="0"/>
              <a:t> staff and the people who </a:t>
            </a:r>
            <a:r>
              <a:rPr lang="en-US" dirty="0" smtClean="0"/>
              <a:t>use my </a:t>
            </a:r>
            <a:r>
              <a:rPr lang="en-US" dirty="0"/>
              <a:t>computer systems?</a:t>
            </a:r>
          </a:p>
          <a:p>
            <a:pPr algn="just"/>
            <a:r>
              <a:rPr lang="en-US" dirty="0" smtClean="0"/>
              <a:t>How </a:t>
            </a:r>
            <a:r>
              <a:rPr lang="en-US" dirty="0"/>
              <a:t>do I keep track of what my </a:t>
            </a:r>
            <a:r>
              <a:rPr lang="en-US" dirty="0" err="1"/>
              <a:t>cybersecurity</a:t>
            </a:r>
            <a:r>
              <a:rPr lang="en-US" dirty="0"/>
              <a:t> crew and the people who use </a:t>
            </a:r>
            <a:r>
              <a:rPr lang="en-US" dirty="0" smtClean="0"/>
              <a:t>my computer </a:t>
            </a:r>
            <a:r>
              <a:rPr lang="en-US" dirty="0"/>
              <a:t>systems are doing?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34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CYBERSECURITY</a:t>
            </a:r>
            <a:r>
              <a:rPr lang="en-US" dirty="0"/>
              <a:t> </a:t>
            </a:r>
            <a:r>
              <a:rPr lang="en-US" b="1" dirty="0"/>
              <a:t>IS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b="1" dirty="0"/>
              <a:t>BUSINESS</a:t>
            </a:r>
            <a:r>
              <a:rPr lang="en-US" dirty="0"/>
              <a:t> </a:t>
            </a:r>
            <a:r>
              <a:rPr lang="en-US" b="1" dirty="0"/>
              <a:t>IMPERATIVE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Are my other machines at risk? </a:t>
            </a:r>
            <a:endParaRPr lang="en-US" dirty="0" smtClean="0"/>
          </a:p>
          <a:p>
            <a:pPr algn="just"/>
            <a:r>
              <a:rPr lang="en-US" dirty="0" smtClean="0"/>
              <a:t>How </a:t>
            </a:r>
            <a:r>
              <a:rPr lang="en-US" dirty="0"/>
              <a:t>about my pumps, chemical dosing equipment</a:t>
            </a:r>
            <a:r>
              <a:rPr lang="en-US" dirty="0" smtClean="0"/>
              <a:t>, product </a:t>
            </a:r>
            <a:r>
              <a:rPr lang="en-US" dirty="0"/>
              <a:t>quality control instrumentation, and all processing systems? </a:t>
            </a:r>
            <a:endParaRPr lang="en-US" dirty="0" smtClean="0"/>
          </a:p>
          <a:p>
            <a:pPr algn="just"/>
            <a:r>
              <a:rPr lang="en-US" dirty="0" smtClean="0"/>
              <a:t>What about my </a:t>
            </a:r>
            <a:r>
              <a:rPr lang="en-US" dirty="0"/>
              <a:t>distribution and logistics </a:t>
            </a:r>
            <a:r>
              <a:rPr lang="en-US" dirty="0" smtClean="0"/>
              <a:t>plans</a:t>
            </a:r>
            <a:endParaRPr lang="en-US" dirty="0"/>
          </a:p>
          <a:p>
            <a:pPr algn="just"/>
            <a:r>
              <a:rPr lang="en-US" dirty="0" smtClean="0"/>
              <a:t>Are </a:t>
            </a:r>
            <a:r>
              <a:rPr lang="en-US" dirty="0"/>
              <a:t>they at risk?</a:t>
            </a:r>
          </a:p>
          <a:p>
            <a:pPr algn="just"/>
            <a:r>
              <a:rPr lang="en-US" dirty="0" smtClean="0"/>
              <a:t>How </a:t>
            </a:r>
            <a:r>
              <a:rPr lang="en-US" dirty="0"/>
              <a:t>do I protect the organization across multiple devices, that is, mobile </a:t>
            </a:r>
            <a:r>
              <a:rPr lang="en-US" dirty="0" smtClean="0"/>
              <a:t>phones and </a:t>
            </a:r>
            <a:r>
              <a:rPr lang="en-US" dirty="0"/>
              <a:t>tablets?</a:t>
            </a:r>
          </a:p>
          <a:p>
            <a:pPr algn="just"/>
            <a:r>
              <a:rPr lang="en-US" dirty="0"/>
              <a:t>·	Who do I call for help?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889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Five</a:t>
            </a:r>
            <a:r>
              <a:rPr lang="en-US" dirty="0"/>
              <a:t> </a:t>
            </a:r>
            <a:r>
              <a:rPr lang="en-US" b="1" dirty="0"/>
              <a:t>questions</a:t>
            </a:r>
            <a:r>
              <a:rPr lang="en-US" dirty="0"/>
              <a:t> </a:t>
            </a:r>
            <a:r>
              <a:rPr lang="en-US" b="1" dirty="0"/>
              <a:t>CEOs</a:t>
            </a:r>
            <a:r>
              <a:rPr lang="en-US" dirty="0"/>
              <a:t> </a:t>
            </a:r>
            <a:r>
              <a:rPr lang="en-US" b="1" dirty="0"/>
              <a:t>should</a:t>
            </a:r>
            <a:r>
              <a:rPr lang="en-US" dirty="0"/>
              <a:t> </a:t>
            </a:r>
            <a:r>
              <a:rPr lang="en-US" b="1" dirty="0"/>
              <a:t>ask</a:t>
            </a:r>
            <a:r>
              <a:rPr lang="en-US" dirty="0"/>
              <a:t> </a:t>
            </a:r>
            <a:r>
              <a:rPr lang="en-US" b="1" dirty="0"/>
              <a:t>about</a:t>
            </a:r>
            <a:r>
              <a:rPr lang="en-US" dirty="0"/>
              <a:t> </a:t>
            </a:r>
            <a:r>
              <a:rPr lang="en-US" b="1" dirty="0"/>
              <a:t>cyber</a:t>
            </a:r>
            <a:r>
              <a:rPr lang="en-US" dirty="0"/>
              <a:t> </a:t>
            </a:r>
            <a:r>
              <a:rPr lang="en-US" b="1" dirty="0"/>
              <a:t>risks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How is our executive leadership informed about the current level and </a:t>
            </a:r>
            <a:r>
              <a:rPr lang="en-US" dirty="0" smtClean="0"/>
              <a:t>business impact </a:t>
            </a:r>
            <a:r>
              <a:rPr lang="en-US" dirty="0"/>
              <a:t>of cyber risks to our company?</a:t>
            </a:r>
          </a:p>
          <a:p>
            <a:r>
              <a:rPr lang="en-US" dirty="0" smtClean="0"/>
              <a:t>What </a:t>
            </a:r>
            <a:r>
              <a:rPr lang="en-US" dirty="0"/>
              <a:t>is the current level and business impact of cyber risks to our company?</a:t>
            </a:r>
          </a:p>
          <a:p>
            <a:r>
              <a:rPr lang="en-US" dirty="0"/>
              <a:t>What is our plan to address identified risks?</a:t>
            </a:r>
          </a:p>
          <a:p>
            <a:r>
              <a:rPr lang="en-US" dirty="0" smtClean="0"/>
              <a:t>How </a:t>
            </a:r>
            <a:r>
              <a:rPr lang="en-US" dirty="0"/>
              <a:t>does our </a:t>
            </a:r>
            <a:r>
              <a:rPr lang="en-US" dirty="0" err="1"/>
              <a:t>cybersecurity</a:t>
            </a:r>
            <a:r>
              <a:rPr lang="en-US" dirty="0"/>
              <a:t> program apply industry standards and best practices?</a:t>
            </a:r>
          </a:p>
          <a:p>
            <a:r>
              <a:rPr lang="en-US" dirty="0" smtClean="0"/>
              <a:t>How </a:t>
            </a:r>
            <a:r>
              <a:rPr lang="en-US" dirty="0"/>
              <a:t>many and what types of cyber incidents do we detect in a normal week?</a:t>
            </a:r>
          </a:p>
          <a:p>
            <a:r>
              <a:rPr lang="en-US" dirty="0"/>
              <a:t>What is the threshold for notifying our executive leadership?</a:t>
            </a:r>
          </a:p>
          <a:p>
            <a:r>
              <a:rPr lang="en-US" dirty="0" smtClean="0"/>
              <a:t>How </a:t>
            </a:r>
            <a:r>
              <a:rPr lang="en-US" dirty="0"/>
              <a:t>comprehensive is our cyber incident response plan? How often is it tested?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888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CYBERSECURITY</a:t>
            </a:r>
            <a:r>
              <a:rPr lang="en-US" dirty="0"/>
              <a:t> </a:t>
            </a:r>
            <a:r>
              <a:rPr lang="en-US" b="1" dirty="0"/>
              <a:t>IS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b="1" dirty="0"/>
              <a:t>FULL-TIME</a:t>
            </a:r>
            <a:r>
              <a:rPr lang="en-US" dirty="0"/>
              <a:t> </a:t>
            </a:r>
            <a:r>
              <a:rPr lang="en-US" b="1" dirty="0"/>
              <a:t>ACTIVITY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You can’t let your </a:t>
            </a:r>
            <a:r>
              <a:rPr lang="en-US" dirty="0" err="1"/>
              <a:t>cybersecurity</a:t>
            </a:r>
            <a:r>
              <a:rPr lang="en-US" dirty="0"/>
              <a:t> guard down when you leave the office. </a:t>
            </a:r>
            <a:endParaRPr lang="en-US" dirty="0" smtClean="0"/>
          </a:p>
          <a:p>
            <a:pPr algn="just"/>
            <a:r>
              <a:rPr lang="en-US" dirty="0" smtClean="0"/>
              <a:t>Today’s executives seemingly </a:t>
            </a:r>
            <a:r>
              <a:rPr lang="en-US" dirty="0"/>
              <a:t>are always connected to the Internet in one way or another. </a:t>
            </a:r>
            <a:endParaRPr lang="en-US" dirty="0" smtClean="0"/>
          </a:p>
          <a:p>
            <a:pPr algn="just"/>
            <a:r>
              <a:rPr lang="en-US" dirty="0" smtClean="0"/>
              <a:t>When </a:t>
            </a:r>
            <a:r>
              <a:rPr lang="en-US" dirty="0"/>
              <a:t>they </a:t>
            </a:r>
            <a:r>
              <a:rPr lang="en-US" dirty="0" smtClean="0"/>
              <a:t>aren’t connected</a:t>
            </a:r>
            <a:r>
              <a:rPr lang="en-US" dirty="0"/>
              <a:t>, many of them don’t view it as a respite; they view it as a </a:t>
            </a:r>
            <a:r>
              <a:rPr lang="en-US" dirty="0" smtClean="0"/>
              <a:t>calamity.</a:t>
            </a:r>
          </a:p>
          <a:p>
            <a:pPr algn="just"/>
            <a:r>
              <a:rPr lang="en-US" dirty="0" smtClean="0"/>
              <a:t>While </a:t>
            </a:r>
            <a:r>
              <a:rPr lang="en-US" dirty="0"/>
              <a:t>in </a:t>
            </a:r>
            <a:r>
              <a:rPr lang="en-US" dirty="0" smtClean="0"/>
              <a:t>their office</a:t>
            </a:r>
            <a:r>
              <a:rPr lang="en-US" dirty="0"/>
              <a:t>, they rely upon a host of IT to conduct their daily business.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88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CYBERSECURITY</a:t>
            </a:r>
            <a:r>
              <a:rPr lang="en-US" dirty="0"/>
              <a:t> </a:t>
            </a:r>
            <a:r>
              <a:rPr lang="en-US" b="1" dirty="0"/>
              <a:t>IS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b="1" dirty="0"/>
              <a:t>FULL-TIME</a:t>
            </a:r>
            <a:r>
              <a:rPr lang="en-US" dirty="0"/>
              <a:t> </a:t>
            </a:r>
            <a:r>
              <a:rPr lang="en-US" b="1" dirty="0"/>
              <a:t>ACTIVITY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Mobile devices such </a:t>
            </a:r>
            <a:r>
              <a:rPr lang="en-US" dirty="0" smtClean="0"/>
              <a:t>as smart </a:t>
            </a:r>
            <a:r>
              <a:rPr lang="en-US" dirty="0"/>
              <a:t>telephones, tablet computers, and other such devices have untethered executives</a:t>
            </a:r>
            <a:r>
              <a:rPr lang="en-US" dirty="0" smtClean="0"/>
              <a:t>, permitting </a:t>
            </a:r>
            <a:r>
              <a:rPr lang="en-US" dirty="0"/>
              <a:t>them to access information while commuting, traveling on business, or </a:t>
            </a:r>
            <a:r>
              <a:rPr lang="en-US" dirty="0" smtClean="0"/>
              <a:t>even while </a:t>
            </a:r>
            <a:r>
              <a:rPr lang="en-US" dirty="0"/>
              <a:t>they are on vacation.10 While many executives complain about being slaves to </a:t>
            </a:r>
            <a:r>
              <a:rPr lang="en-US" dirty="0" smtClean="0"/>
              <a:t>their emails </a:t>
            </a:r>
            <a:r>
              <a:rPr lang="en-US" dirty="0"/>
              <a:t>and other electronic exchanges, nonetheless, they insist upon having the </a:t>
            </a:r>
            <a:r>
              <a:rPr lang="en-US" dirty="0" smtClean="0"/>
              <a:t>capability to </a:t>
            </a:r>
            <a:r>
              <a:rPr lang="en-US" dirty="0"/>
              <a:t>be continually accessible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11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CYBERSECURITY</a:t>
            </a:r>
            <a:r>
              <a:rPr lang="en-US" dirty="0"/>
              <a:t> </a:t>
            </a:r>
            <a:r>
              <a:rPr lang="en-US" b="1" dirty="0"/>
              <a:t>IS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b="1" dirty="0"/>
              <a:t>FULL-TIME</a:t>
            </a:r>
            <a:r>
              <a:rPr lang="en-US" dirty="0"/>
              <a:t> </a:t>
            </a:r>
            <a:r>
              <a:rPr lang="en-US" b="1" dirty="0"/>
              <a:t>ACTIVITY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Such accessibility requirements create interesting </a:t>
            </a:r>
            <a:r>
              <a:rPr lang="en-US" dirty="0" err="1"/>
              <a:t>cybersecurity</a:t>
            </a:r>
            <a:r>
              <a:rPr lang="en-US" dirty="0"/>
              <a:t> challenges. </a:t>
            </a:r>
            <a:endParaRPr lang="en-US" dirty="0" smtClean="0"/>
          </a:p>
          <a:p>
            <a:pPr algn="just"/>
            <a:r>
              <a:rPr lang="en-US" dirty="0" smtClean="0"/>
              <a:t>Many</a:t>
            </a:r>
            <a:r>
              <a:rPr lang="en-US" dirty="0"/>
              <a:t> </a:t>
            </a:r>
            <a:r>
              <a:rPr lang="en-US" dirty="0" smtClean="0"/>
              <a:t>executives </a:t>
            </a:r>
            <a:r>
              <a:rPr lang="en-US" dirty="0"/>
              <a:t>and those who work for them frequently perform work on their personal </a:t>
            </a:r>
            <a:r>
              <a:rPr lang="en-US" dirty="0" smtClean="0"/>
              <a:t>computing </a:t>
            </a:r>
            <a:r>
              <a:rPr lang="en-US" dirty="0"/>
              <a:t>devices.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resulting exchange of information between home and work IT </a:t>
            </a:r>
            <a:r>
              <a:rPr lang="en-US" dirty="0" smtClean="0"/>
              <a:t>devices exposes </a:t>
            </a:r>
            <a:r>
              <a:rPr lang="en-US" dirty="0"/>
              <a:t>both to potential </a:t>
            </a:r>
            <a:r>
              <a:rPr lang="en-US" dirty="0" err="1"/>
              <a:t>cybersecurity</a:t>
            </a:r>
            <a:r>
              <a:rPr lang="en-US" dirty="0"/>
              <a:t> threats and creates its own class of vulnerabilities.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27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CYBERSECURITY</a:t>
            </a:r>
            <a:r>
              <a:rPr lang="en-US" dirty="0"/>
              <a:t> </a:t>
            </a:r>
            <a:r>
              <a:rPr lang="en-US" b="1" dirty="0"/>
              <a:t>IS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b="1" dirty="0"/>
              <a:t>FULL-TIME</a:t>
            </a:r>
            <a:r>
              <a:rPr lang="en-US" dirty="0"/>
              <a:t> </a:t>
            </a:r>
            <a:r>
              <a:rPr lang="en-US" b="1" dirty="0"/>
              <a:t>ACTIVITY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As such, we propose that </a:t>
            </a:r>
            <a:r>
              <a:rPr lang="en-US" i="1" dirty="0"/>
              <a:t>executives</a:t>
            </a:r>
            <a:r>
              <a:rPr lang="en-US" dirty="0"/>
              <a:t> </a:t>
            </a:r>
            <a:r>
              <a:rPr lang="en-US" i="1" dirty="0"/>
              <a:t>should</a:t>
            </a:r>
            <a:r>
              <a:rPr lang="en-US" dirty="0"/>
              <a:t> </a:t>
            </a:r>
            <a:r>
              <a:rPr lang="en-US" i="1" dirty="0"/>
              <a:t>treat</a:t>
            </a:r>
            <a:r>
              <a:rPr lang="en-US" dirty="0"/>
              <a:t> </a:t>
            </a:r>
            <a:r>
              <a:rPr lang="en-US" i="1" dirty="0"/>
              <a:t>home</a:t>
            </a:r>
            <a:r>
              <a:rPr lang="en-US" dirty="0"/>
              <a:t> </a:t>
            </a:r>
            <a:r>
              <a:rPr lang="en-US" i="1" dirty="0"/>
              <a:t>computing</a:t>
            </a:r>
            <a:r>
              <a:rPr lang="en-US" dirty="0"/>
              <a:t> </a:t>
            </a:r>
            <a:r>
              <a:rPr lang="en-US" i="1" dirty="0"/>
              <a:t>systems</a:t>
            </a:r>
            <a:r>
              <a:rPr lang="en-US" dirty="0"/>
              <a:t> </a:t>
            </a:r>
            <a:r>
              <a:rPr lang="en-US" i="1" dirty="0"/>
              <a:t>with</a:t>
            </a:r>
            <a:r>
              <a:rPr lang="en-US" dirty="0"/>
              <a:t> </a:t>
            </a:r>
            <a:r>
              <a:rPr lang="en-US" i="1" dirty="0"/>
              <a:t>the</a:t>
            </a:r>
            <a:r>
              <a:rPr lang="en-US" dirty="0"/>
              <a:t> </a:t>
            </a:r>
            <a:r>
              <a:rPr lang="en-US" i="1" dirty="0" err="1" smtClean="0"/>
              <a:t>samedue</a:t>
            </a:r>
            <a:r>
              <a:rPr lang="en-US" dirty="0" smtClean="0"/>
              <a:t> </a:t>
            </a:r>
            <a:r>
              <a:rPr lang="en-US" i="1" dirty="0"/>
              <a:t>care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</a:t>
            </a:r>
            <a:r>
              <a:rPr lang="en-US" i="1" dirty="0"/>
              <a:t>due</a:t>
            </a:r>
            <a:r>
              <a:rPr lang="en-US" dirty="0"/>
              <a:t> </a:t>
            </a:r>
            <a:r>
              <a:rPr lang="en-US" i="1" dirty="0"/>
              <a:t>diligence</a:t>
            </a:r>
            <a:r>
              <a:rPr lang="en-US" dirty="0"/>
              <a:t> </a:t>
            </a:r>
            <a:r>
              <a:rPr lang="en-US" i="1" dirty="0"/>
              <a:t>as</a:t>
            </a:r>
            <a:r>
              <a:rPr lang="en-US" dirty="0"/>
              <a:t> </a:t>
            </a:r>
            <a:r>
              <a:rPr lang="en-US" i="1" dirty="0"/>
              <a:t>they</a:t>
            </a:r>
            <a:r>
              <a:rPr lang="en-US" dirty="0"/>
              <a:t> </a:t>
            </a:r>
            <a:r>
              <a:rPr lang="en-US" i="1" dirty="0"/>
              <a:t>would</a:t>
            </a:r>
            <a:r>
              <a:rPr lang="en-US" dirty="0"/>
              <a:t> </a:t>
            </a:r>
            <a:r>
              <a:rPr lang="en-US" i="1" dirty="0"/>
              <a:t>their</a:t>
            </a:r>
            <a:r>
              <a:rPr lang="en-US" dirty="0"/>
              <a:t> </a:t>
            </a:r>
            <a:r>
              <a:rPr lang="en-US" i="1" dirty="0"/>
              <a:t>computing</a:t>
            </a:r>
            <a:r>
              <a:rPr lang="en-US" dirty="0"/>
              <a:t> </a:t>
            </a:r>
            <a:r>
              <a:rPr lang="en-US" i="1" dirty="0"/>
              <a:t>systems</a:t>
            </a:r>
            <a:r>
              <a:rPr lang="en-US" dirty="0"/>
              <a:t> </a:t>
            </a:r>
            <a:r>
              <a:rPr lang="en-US" i="1" dirty="0"/>
              <a:t>at</a:t>
            </a:r>
            <a:r>
              <a:rPr lang="en-US" dirty="0"/>
              <a:t> </a:t>
            </a:r>
            <a:r>
              <a:rPr lang="en-US" i="1" dirty="0"/>
              <a:t>the</a:t>
            </a:r>
            <a:r>
              <a:rPr lang="en-US" dirty="0"/>
              <a:t> </a:t>
            </a:r>
            <a:r>
              <a:rPr lang="en-US" i="1" dirty="0"/>
              <a:t>office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During the course </a:t>
            </a:r>
            <a:r>
              <a:rPr lang="en-US" dirty="0"/>
              <a:t>of this book, we will share tactics, techniques, and procedures that will be </a:t>
            </a:r>
            <a:r>
              <a:rPr lang="en-US" dirty="0" err="1" smtClean="0"/>
              <a:t>helpfulboth</a:t>
            </a:r>
            <a:r>
              <a:rPr lang="en-US" dirty="0" smtClean="0"/>
              <a:t> </a:t>
            </a:r>
            <a:r>
              <a:rPr lang="en-US" dirty="0"/>
              <a:t>at home and in the office as you protect your vital information.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5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While the term “</a:t>
            </a:r>
            <a:r>
              <a:rPr lang="en-US" dirty="0" err="1"/>
              <a:t>cybersecurity</a:t>
            </a:r>
            <a:r>
              <a:rPr lang="en-US" dirty="0"/>
              <a:t>” is creeping into discussions in boardrooms </a:t>
            </a:r>
            <a:r>
              <a:rPr lang="en-US" dirty="0" smtClean="0"/>
              <a:t>around the </a:t>
            </a:r>
            <a:r>
              <a:rPr lang="en-US" dirty="0"/>
              <a:t>world, we find that most executives, while certainly cognizant of the importance </a:t>
            </a:r>
            <a:r>
              <a:rPr lang="en-US" dirty="0" smtClean="0"/>
              <a:t>of IT </a:t>
            </a:r>
            <a:r>
              <a:rPr lang="en-US" dirty="0"/>
              <a:t>to their businesses, need help to </a:t>
            </a:r>
            <a:r>
              <a:rPr lang="en-US" dirty="0" smtClean="0"/>
              <a:t>understand what </a:t>
            </a:r>
            <a:r>
              <a:rPr lang="en-US" dirty="0" err="1"/>
              <a:t>cybersecurity</a:t>
            </a:r>
            <a:r>
              <a:rPr lang="en-US" dirty="0"/>
              <a:t> is, how to integrate </a:t>
            </a:r>
            <a:r>
              <a:rPr lang="en-US" dirty="0" smtClean="0"/>
              <a:t>it into </a:t>
            </a:r>
            <a:r>
              <a:rPr lang="en-US" dirty="0"/>
              <a:t>their businesses to provide best value, and how to invest wisely to protect their </a:t>
            </a:r>
            <a:r>
              <a:rPr lang="en-US" dirty="0" smtClean="0"/>
              <a:t>vital information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455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CYBERSECURITY</a:t>
            </a:r>
            <a:r>
              <a:rPr lang="en-US"/>
              <a:t> </a:t>
            </a:r>
            <a:r>
              <a:rPr lang="en-US" b="1"/>
              <a:t>IS</a:t>
            </a:r>
            <a:r>
              <a:rPr lang="en-US"/>
              <a:t> </a:t>
            </a:r>
            <a:r>
              <a:rPr lang="en-US" b="1"/>
              <a:t>A</a:t>
            </a:r>
            <a:r>
              <a:rPr lang="en-US"/>
              <a:t> </a:t>
            </a:r>
            <a:r>
              <a:rPr lang="en-US" b="1"/>
              <a:t>FULL-TIME</a:t>
            </a:r>
            <a:r>
              <a:rPr lang="en-US"/>
              <a:t> </a:t>
            </a:r>
            <a:r>
              <a:rPr lang="en-US" b="1"/>
              <a:t>ACTIVITY</a:t>
            </a:r>
            <a:r>
              <a:rPr lang="en-US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As such, we submit most cybercrime is the product of the work done by </a:t>
            </a:r>
            <a:r>
              <a:rPr lang="en-US" dirty="0" smtClean="0"/>
              <a:t>mercenary hackers</a:t>
            </a:r>
            <a:r>
              <a:rPr lang="en-US" dirty="0"/>
              <a:t>, many of whom work as “independent contractors.” </a:t>
            </a:r>
            <a:endParaRPr lang="en-US" dirty="0" smtClean="0"/>
          </a:p>
          <a:p>
            <a:r>
              <a:rPr lang="en-US" dirty="0" smtClean="0"/>
              <a:t>Such </a:t>
            </a:r>
            <a:r>
              <a:rPr lang="en-US" dirty="0"/>
              <a:t>hackers are </a:t>
            </a:r>
            <a:r>
              <a:rPr lang="en-US" dirty="0" smtClean="0"/>
              <a:t>persons who </a:t>
            </a:r>
            <a:r>
              <a:rPr lang="en-US" dirty="0"/>
              <a:t>deliberately attempt to find and exploit weaknesses in computer systems, </a:t>
            </a:r>
            <a:r>
              <a:rPr lang="en-US" dirty="0" smtClean="0"/>
              <a:t>networks</a:t>
            </a:r>
            <a:r>
              <a:rPr lang="en-US" dirty="0"/>
              <a:t>, and the code that supports them. </a:t>
            </a:r>
            <a:endParaRPr lang="en-US" dirty="0" smtClean="0"/>
          </a:p>
          <a:p>
            <a:r>
              <a:rPr lang="en-US" dirty="0" smtClean="0"/>
              <a:t>Unlike </a:t>
            </a:r>
            <a:r>
              <a:rPr lang="en-US" dirty="0"/>
              <a:t>the stereotype that portrays </a:t>
            </a:r>
            <a:r>
              <a:rPr lang="en-US" dirty="0" smtClean="0"/>
              <a:t>hackers as </a:t>
            </a:r>
            <a:r>
              <a:rPr lang="en-US" dirty="0"/>
              <a:t>Mountain Dew guzzling, Twinkie eating, antisocial, and unkempt overweight post</a:t>
            </a:r>
            <a:r>
              <a:rPr lang="en-US" dirty="0" smtClean="0"/>
              <a:t>-adolescent </a:t>
            </a:r>
            <a:r>
              <a:rPr lang="en-US" dirty="0"/>
              <a:t>males who have never kissed a girl, today’s hackers are more likely to </a:t>
            </a:r>
            <a:r>
              <a:rPr lang="en-US" dirty="0" smtClean="0"/>
              <a:t>be either </a:t>
            </a:r>
            <a:r>
              <a:rPr lang="en-US" dirty="0"/>
              <a:t>male or female, highly intelligent, often charismatic, and highly sociable </a:t>
            </a:r>
            <a:r>
              <a:rPr lang="en-US" dirty="0" smtClean="0"/>
              <a:t>within their </a:t>
            </a:r>
            <a:r>
              <a:rPr lang="en-US" dirty="0"/>
              <a:t>cyber ecosystem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16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Cybersecurity</a:t>
            </a:r>
            <a:r>
              <a:rPr lang="en-US" dirty="0"/>
              <a:t> is the deliberate synergy of technologies, processes, and practices to </a:t>
            </a:r>
            <a:r>
              <a:rPr lang="en-US" dirty="0" smtClean="0"/>
              <a:t>protect information </a:t>
            </a:r>
            <a:r>
              <a:rPr lang="en-US" dirty="0"/>
              <a:t>and the networks, computer systems and appliances, and programs used to collect</a:t>
            </a:r>
            <a:r>
              <a:rPr lang="en-US" dirty="0" smtClean="0"/>
              <a:t>, process</a:t>
            </a:r>
            <a:r>
              <a:rPr lang="en-US" dirty="0"/>
              <a:t>, store, and transport that information from attack, damage, and unauthorized access.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3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We view </a:t>
            </a:r>
            <a:r>
              <a:rPr lang="en-US" dirty="0" err="1"/>
              <a:t>cybersecurity</a:t>
            </a:r>
            <a:r>
              <a:rPr lang="en-US" dirty="0"/>
              <a:t> as a holistic set of activities that are focused on protecting </a:t>
            </a:r>
            <a:r>
              <a:rPr lang="en-US" dirty="0" smtClean="0"/>
              <a:t>an organization’s </a:t>
            </a:r>
            <a:r>
              <a:rPr lang="en-US" dirty="0"/>
              <a:t>vital information. </a:t>
            </a:r>
            <a:endParaRPr lang="en-US" dirty="0" smtClean="0"/>
          </a:p>
          <a:p>
            <a:pPr algn="just"/>
            <a:r>
              <a:rPr lang="en-US" dirty="0" err="1" smtClean="0"/>
              <a:t>Cybersecurity</a:t>
            </a:r>
            <a:r>
              <a:rPr lang="en-US" dirty="0" smtClean="0"/>
              <a:t> </a:t>
            </a:r>
            <a:r>
              <a:rPr lang="en-US" dirty="0"/>
              <a:t>includes the technologies employed </a:t>
            </a:r>
            <a:r>
              <a:rPr lang="en-US" dirty="0" smtClean="0"/>
              <a:t>to protect </a:t>
            </a:r>
            <a:r>
              <a:rPr lang="en-US" dirty="0"/>
              <a:t>information.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includes the processes used to create, manage, share, and </a:t>
            </a:r>
            <a:r>
              <a:rPr lang="en-US" dirty="0" smtClean="0"/>
              <a:t>store information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2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It includes the practices such as workforce training and testing to </a:t>
            </a:r>
            <a:r>
              <a:rPr lang="en-US" dirty="0" smtClean="0"/>
              <a:t>ensure information </a:t>
            </a:r>
            <a:r>
              <a:rPr lang="en-US" dirty="0"/>
              <a:t>is properly protected and managed. Effective </a:t>
            </a:r>
            <a:r>
              <a:rPr lang="en-US" dirty="0" err="1"/>
              <a:t>cybersecurity</a:t>
            </a:r>
            <a:r>
              <a:rPr lang="en-US" dirty="0"/>
              <a:t> preserves </a:t>
            </a:r>
            <a:r>
              <a:rPr lang="en-US" dirty="0" smtClean="0"/>
              <a:t>the confidentiality</a:t>
            </a:r>
            <a:r>
              <a:rPr lang="en-US" dirty="0"/>
              <a:t>, integrity, and availability of information, protecting it from attack </a:t>
            </a:r>
            <a:r>
              <a:rPr lang="en-US" dirty="0" smtClean="0"/>
              <a:t>by bad </a:t>
            </a:r>
            <a:r>
              <a:rPr lang="en-US" dirty="0"/>
              <a:t>actors, damage of any kind, and unauthorized access by those who do not have </a:t>
            </a:r>
            <a:r>
              <a:rPr lang="en-US" dirty="0" smtClean="0"/>
              <a:t>a “</a:t>
            </a:r>
            <a:r>
              <a:rPr lang="en-US" dirty="0"/>
              <a:t>need to know.”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0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CYBERSECURITY</a:t>
            </a:r>
            <a:r>
              <a:rPr lang="en-US" dirty="0"/>
              <a:t> </a:t>
            </a:r>
            <a:r>
              <a:rPr lang="en-US" b="1" dirty="0"/>
              <a:t>IS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b="1" dirty="0"/>
              <a:t>BUSINESS</a:t>
            </a:r>
            <a:r>
              <a:rPr lang="en-US" dirty="0"/>
              <a:t> </a:t>
            </a:r>
            <a:r>
              <a:rPr lang="en-US" b="1" dirty="0"/>
              <a:t>IMPERATIVE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Executives across every business sector are increasingly concerned about </a:t>
            </a:r>
            <a:r>
              <a:rPr lang="en-US" dirty="0" err="1"/>
              <a:t>cybersecurity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After all, reports indicate hacking incidents are on the rise with an estimated </a:t>
            </a:r>
            <a:r>
              <a:rPr lang="en-US" dirty="0" smtClean="0"/>
              <a:t>nearly one </a:t>
            </a:r>
            <a:r>
              <a:rPr lang="en-US" dirty="0"/>
              <a:t>billion hacking attempts in the final quarter of 2012 alone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New governmental </a:t>
            </a:r>
            <a:r>
              <a:rPr lang="en-US" dirty="0" smtClean="0"/>
              <a:t>laws and</a:t>
            </a:r>
            <a:r>
              <a:rPr lang="en-US" dirty="0"/>
              <a:t>	regulations	place	a	premium	on	</a:t>
            </a:r>
            <a:r>
              <a:rPr lang="en-US" dirty="0" err="1"/>
              <a:t>cybersecurity</a:t>
            </a:r>
            <a:r>
              <a:rPr lang="en-US" dirty="0"/>
              <a:t>	</a:t>
            </a:r>
            <a:r>
              <a:rPr lang="en-US" dirty="0" smtClean="0"/>
              <a:t>controls.</a:t>
            </a:r>
          </a:p>
          <a:p>
            <a:pPr algn="just"/>
            <a:r>
              <a:rPr lang="en-US" dirty="0" smtClean="0"/>
              <a:t>Lawsuits</a:t>
            </a:r>
            <a:r>
              <a:rPr lang="en-US" dirty="0"/>
              <a:t>	lodged	in	</a:t>
            </a:r>
            <a:r>
              <a:rPr lang="en-US" dirty="0" smtClean="0"/>
              <a:t>the wake </a:t>
            </a:r>
            <a:r>
              <a:rPr lang="en-US" dirty="0"/>
              <a:t>of </a:t>
            </a:r>
            <a:r>
              <a:rPr lang="en-US" dirty="0" err="1"/>
              <a:t>cybersecurity</a:t>
            </a:r>
            <a:r>
              <a:rPr lang="en-US" dirty="0"/>
              <a:t> breaches continue to mount in volume and damages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3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CYBERSECURITY</a:t>
            </a:r>
            <a:r>
              <a:rPr lang="en-US" dirty="0"/>
              <a:t> </a:t>
            </a:r>
            <a:r>
              <a:rPr lang="en-US" b="1" dirty="0"/>
              <a:t>IS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b="1" dirty="0"/>
              <a:t>BUSINESS</a:t>
            </a:r>
            <a:r>
              <a:rPr lang="en-US" dirty="0"/>
              <a:t> </a:t>
            </a:r>
            <a:r>
              <a:rPr lang="en-US" b="1" dirty="0"/>
              <a:t>IMPERATIVE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Customers, shareholders</a:t>
            </a:r>
            <a:r>
              <a:rPr lang="en-US" dirty="0"/>
              <a:t>, and potential investors increasingly are demanding that effective </a:t>
            </a:r>
            <a:r>
              <a:rPr lang="en-US" dirty="0" smtClean="0"/>
              <a:t>controls are </a:t>
            </a:r>
            <a:r>
              <a:rPr lang="en-US" dirty="0"/>
              <a:t>put in place to protect sensitive information and avoid </a:t>
            </a:r>
            <a:r>
              <a:rPr lang="en-US" dirty="0" smtClean="0"/>
              <a:t>liabilities.</a:t>
            </a:r>
          </a:p>
          <a:p>
            <a:pPr algn="just"/>
            <a:r>
              <a:rPr lang="en-US" dirty="0" smtClean="0"/>
              <a:t>Clients </a:t>
            </a:r>
            <a:r>
              <a:rPr lang="en-US" dirty="0"/>
              <a:t>expect </a:t>
            </a:r>
            <a:r>
              <a:rPr lang="en-US" dirty="0" smtClean="0"/>
              <a:t>that their </a:t>
            </a:r>
            <a:r>
              <a:rPr lang="en-US" dirty="0"/>
              <a:t>personal and financial information will be protected </a:t>
            </a:r>
            <a:r>
              <a:rPr lang="en-US" dirty="0" smtClean="0"/>
              <a:t>from unauthorized disclosure and </a:t>
            </a:r>
            <a:r>
              <a:rPr lang="en-US" dirty="0"/>
              <a:t>possible exploitation. </a:t>
            </a:r>
          </a:p>
        </p:txBody>
      </p:sp>
    </p:spTree>
    <p:extLst>
      <p:ext uri="{BB962C8B-B14F-4D97-AF65-F5344CB8AC3E}">
        <p14:creationId xmlns:p14="http://schemas.microsoft.com/office/powerpoint/2010/main" val="3276175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CYBERSECURITY</a:t>
            </a:r>
            <a:r>
              <a:rPr lang="en-US" dirty="0"/>
              <a:t> </a:t>
            </a:r>
            <a:r>
              <a:rPr lang="en-US" b="1" dirty="0"/>
              <a:t>IS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b="1" dirty="0"/>
              <a:t>BUSINESS</a:t>
            </a:r>
            <a:r>
              <a:rPr lang="en-US" dirty="0"/>
              <a:t> </a:t>
            </a:r>
            <a:r>
              <a:rPr lang="en-US" b="1" dirty="0"/>
              <a:t>IMPERATIVE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Executives recognize that their vital corporate information</a:t>
            </a:r>
            <a:r>
              <a:rPr lang="en-US" dirty="0" smtClean="0"/>
              <a:t>, such </a:t>
            </a:r>
            <a:r>
              <a:rPr lang="en-US" dirty="0"/>
              <a:t>as their intellectual property and trade secrets, provides a powerful </a:t>
            </a:r>
            <a:r>
              <a:rPr lang="en-US" dirty="0" smtClean="0"/>
              <a:t>competitive advantage </a:t>
            </a:r>
            <a:r>
              <a:rPr lang="en-US" dirty="0"/>
              <a:t>for their businesses and needs to be protected. </a:t>
            </a:r>
            <a:endParaRPr lang="en-US" dirty="0" smtClean="0"/>
          </a:p>
          <a:p>
            <a:pPr algn="just"/>
            <a:r>
              <a:rPr lang="en-US" dirty="0" smtClean="0"/>
              <a:t>They </a:t>
            </a:r>
            <a:r>
              <a:rPr lang="en-US" dirty="0"/>
              <a:t>want to invest wisely </a:t>
            </a:r>
            <a:r>
              <a:rPr lang="en-US" dirty="0" smtClean="0"/>
              <a:t>in </a:t>
            </a:r>
            <a:r>
              <a:rPr lang="en-US" dirty="0" err="1" smtClean="0"/>
              <a:t>cybersecurity</a:t>
            </a:r>
            <a:r>
              <a:rPr lang="en-US" dirty="0"/>
              <a:t>, but don’t want to break the bank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36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1523</Words>
  <Application>Microsoft Macintosh PowerPoint</Application>
  <PresentationFormat>On-screen Show (4:3)</PresentationFormat>
  <Paragraphs>139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CYS301</vt:lpstr>
      <vt:lpstr>Course Outlines</vt:lpstr>
      <vt:lpstr>INTRODUCTION</vt:lpstr>
      <vt:lpstr>INTRODUCTION</vt:lpstr>
      <vt:lpstr>INTRODUCTION</vt:lpstr>
      <vt:lpstr>INTRODUCTION</vt:lpstr>
      <vt:lpstr>CYBERSECURITY IS A BUSINESS IMPERATIVE </vt:lpstr>
      <vt:lpstr>CYBERSECURITY IS A BUSINESS IMPERATIVE </vt:lpstr>
      <vt:lpstr>CYBERSECURITY IS A BUSINESS IMPERATIVE </vt:lpstr>
      <vt:lpstr>CYBERSECURITY IS A BUSINESS IMPERATIVE </vt:lpstr>
      <vt:lpstr>CYBERSECURITY IS A BUSINESS IMPERATIVE </vt:lpstr>
      <vt:lpstr>CYBERSECURITY IS AN EXECUTIVE-LEVEL CONCERN </vt:lpstr>
      <vt:lpstr>CYBERSECURITY IS A BUSINESS IMPERATIVE </vt:lpstr>
      <vt:lpstr>CYBERSECURITY IS A BUSINESS IMPERATIVE </vt:lpstr>
      <vt:lpstr>CYBERSECURITY IS A BUSINESS IMPERATIVE </vt:lpstr>
      <vt:lpstr>CYBERSECURITY IS A BUSINESS IMPERATIVE </vt:lpstr>
      <vt:lpstr>CYBERSECURITY IS A BUSINESS IMPERATIVE </vt:lpstr>
      <vt:lpstr>CYBERSECURITY IS A BUSINESS IMPERATIVE </vt:lpstr>
      <vt:lpstr>CYBERSECURITY IS A BUSINESS IMPERATIVE </vt:lpstr>
      <vt:lpstr>CYBERSECURITY IS A BUSINESS IMPERATIVE </vt:lpstr>
      <vt:lpstr>CYBERSECURITY IS A BUSINESS IMPERATIVE </vt:lpstr>
      <vt:lpstr>CYBERSECURITY IS A BUSINESS IMPERATIVE </vt:lpstr>
      <vt:lpstr>CYBERSECURITY IS A BUSINESS IMPERATIVE </vt:lpstr>
      <vt:lpstr>CYBERSECURITY IS A BUSINESS IMPERATIVE </vt:lpstr>
      <vt:lpstr>Five questions CEOs should ask about cyber risks </vt:lpstr>
      <vt:lpstr>CYBERSECURITY IS A FULL-TIME ACTIVITY </vt:lpstr>
      <vt:lpstr>CYBERSECURITY IS A FULL-TIME ACTIVITY </vt:lpstr>
      <vt:lpstr>CYBERSECURITY IS A FULL-TIME ACTIVITY </vt:lpstr>
      <vt:lpstr>CYBERSECURITY IS A FULL-TIME ACTIVITY </vt:lpstr>
      <vt:lpstr>CYBERSECURITY IS A FULL-TIME ACTIVITY </vt:lpstr>
    </vt:vector>
  </TitlesOfParts>
  <Company>Federal University of Technology, Akure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CYS301</dc:title>
  <dc:creator>Boniface Kayode Alese</dc:creator>
  <cp:lastModifiedBy>Boniface Kayode Alese</cp:lastModifiedBy>
  <cp:revision>14</cp:revision>
  <dcterms:created xsi:type="dcterms:W3CDTF">2020-02-09T13:25:29Z</dcterms:created>
  <dcterms:modified xsi:type="dcterms:W3CDTF">2020-02-10T16:25:14Z</dcterms:modified>
</cp:coreProperties>
</file>