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32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010B-DA75-704F-9014-BDB2748CDA70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D308-2E7F-034F-928F-9BD2B5E43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02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010B-DA75-704F-9014-BDB2748CDA70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D308-2E7F-034F-928F-9BD2B5E43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9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010B-DA75-704F-9014-BDB2748CDA70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D308-2E7F-034F-928F-9BD2B5E43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98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010B-DA75-704F-9014-BDB2748CDA70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D308-2E7F-034F-928F-9BD2B5E43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90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010B-DA75-704F-9014-BDB2748CDA70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D308-2E7F-034F-928F-9BD2B5E43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09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010B-DA75-704F-9014-BDB2748CDA70}" type="datetimeFigureOut">
              <a:rPr lang="en-US" smtClean="0"/>
              <a:t>2/25/20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D308-2E7F-034F-928F-9BD2B5E43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5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010B-DA75-704F-9014-BDB2748CDA70}" type="datetimeFigureOut">
              <a:rPr lang="en-US" smtClean="0"/>
              <a:t>2/25/20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D308-2E7F-034F-928F-9BD2B5E43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022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010B-DA75-704F-9014-BDB2748CDA70}" type="datetimeFigureOut">
              <a:rPr lang="en-US" smtClean="0"/>
              <a:t>2/25/20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D308-2E7F-034F-928F-9BD2B5E43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832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010B-DA75-704F-9014-BDB2748CDA70}" type="datetimeFigureOut">
              <a:rPr lang="en-US" smtClean="0"/>
              <a:t>2/25/20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D308-2E7F-034F-928F-9BD2B5E43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080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010B-DA75-704F-9014-BDB2748CDA70}" type="datetimeFigureOut">
              <a:rPr lang="en-US" smtClean="0"/>
              <a:t>2/25/20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D308-2E7F-034F-928F-9BD2B5E43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10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7010B-DA75-704F-9014-BDB2748CDA70}" type="datetimeFigureOut">
              <a:rPr lang="en-US" smtClean="0"/>
              <a:t>2/25/20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0D308-2E7F-034F-928F-9BD2B5E43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0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7010B-DA75-704F-9014-BDB2748CDA70}" type="datetimeFigureOut">
              <a:rPr lang="en-US" smtClean="0"/>
              <a:t>2/25/20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0D308-2E7F-034F-928F-9BD2B5E43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90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CYS 301 Lecture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CLASSIC HACK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848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CLASSIC HACK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So	what? What	do	you,	a	modern	business	executive,	care	about	all	the	tea	</a:t>
            </a:r>
            <a:r>
              <a:rPr lang="en-US" dirty="0" smtClean="0"/>
              <a:t> in China</a:t>
            </a:r>
            <a:r>
              <a:rPr lang="en-US" dirty="0"/>
              <a:t>?</a:t>
            </a:r>
          </a:p>
          <a:p>
            <a:pPr algn="just"/>
            <a:r>
              <a:rPr lang="en-US" dirty="0"/>
              <a:t>We submit it is because there is a Robert Fortune out there right now, </a:t>
            </a:r>
            <a:r>
              <a:rPr lang="en-US" dirty="0" smtClean="0"/>
              <a:t>watching your </a:t>
            </a:r>
            <a:r>
              <a:rPr lang="en-US" dirty="0"/>
              <a:t>business, potentially looking to find a way to </a:t>
            </a:r>
            <a:r>
              <a:rPr lang="en-US" dirty="0" smtClean="0"/>
              <a:t>out maneuver </a:t>
            </a:r>
            <a:r>
              <a:rPr lang="en-US" dirty="0"/>
              <a:t>your business </a:t>
            </a:r>
            <a:r>
              <a:rPr lang="en-US" dirty="0" smtClean="0"/>
              <a:t>and achieve </a:t>
            </a:r>
            <a:r>
              <a:rPr lang="en-US" dirty="0"/>
              <a:t>a competitive advantage. </a:t>
            </a:r>
            <a:endParaRPr lang="en-US" dirty="0" smtClean="0"/>
          </a:p>
          <a:p>
            <a:pPr algn="just"/>
            <a:r>
              <a:rPr lang="en-US" dirty="0" smtClean="0"/>
              <a:t>Corporate </a:t>
            </a:r>
            <a:r>
              <a:rPr lang="en-US" dirty="0"/>
              <a:t>espionage has been around for a long</a:t>
            </a:r>
            <a:r>
              <a:rPr lang="en-US" dirty="0" smtClean="0"/>
              <a:t>, long </a:t>
            </a:r>
            <a:r>
              <a:rPr lang="en-US" dirty="0"/>
              <a:t>time, and it does not look like it will fade away anytime soon. </a:t>
            </a:r>
            <a:endParaRPr lang="en-US" dirty="0" smtClean="0"/>
          </a:p>
          <a:p>
            <a:pPr algn="just"/>
            <a:r>
              <a:rPr lang="en-US" dirty="0" smtClean="0"/>
              <a:t>In </a:t>
            </a:r>
            <a:r>
              <a:rPr lang="en-US" dirty="0"/>
              <a:t>fact, as we </a:t>
            </a:r>
            <a:r>
              <a:rPr lang="en-US" dirty="0" smtClean="0"/>
              <a:t>are writing</a:t>
            </a:r>
            <a:r>
              <a:rPr lang="en-US" dirty="0"/>
              <a:t>	this,	Hollywood	movies	and	television	shows	abound	featuring	</a:t>
            </a:r>
            <a:r>
              <a:rPr lang="en-US" dirty="0" smtClean="0"/>
              <a:t>corporate espionage </a:t>
            </a:r>
            <a:r>
              <a:rPr lang="en-US" dirty="0"/>
              <a:t>as a theme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171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CLASSIC HACK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Corporate espionage is a fact of life and is a noteworthy part of the </a:t>
            </a:r>
            <a:r>
              <a:rPr lang="en-US" dirty="0" smtClean="0"/>
              <a:t>corporate landscape</a:t>
            </a:r>
            <a:r>
              <a:rPr lang="en-US" dirty="0"/>
              <a:t>,	no	matter	what	the	size	of	your	company</a:t>
            </a:r>
            <a:r>
              <a:rPr lang="en-US" dirty="0" smtClean="0"/>
              <a:t>.</a:t>
            </a:r>
          </a:p>
          <a:p>
            <a:r>
              <a:rPr lang="en-US" dirty="0"/>
              <a:t>	Unlike	what	you	see	in	</a:t>
            </a:r>
            <a:r>
              <a:rPr lang="en-US" dirty="0" smtClean="0"/>
              <a:t>the movies</a:t>
            </a:r>
            <a:r>
              <a:rPr lang="en-US" dirty="0"/>
              <a:t>, corporate espionage is increasingly easy to do in the Cyber Age. </a:t>
            </a:r>
            <a:endParaRPr lang="en-US" dirty="0" smtClean="0"/>
          </a:p>
          <a:p>
            <a:r>
              <a:rPr lang="en-US" dirty="0" smtClean="0"/>
              <a:t>With so many </a:t>
            </a:r>
            <a:r>
              <a:rPr lang="en-US" dirty="0"/>
              <a:t>companies and their resources connected to the Internet, today’s Robert </a:t>
            </a:r>
            <a:r>
              <a:rPr lang="en-US" dirty="0" smtClean="0"/>
              <a:t>Fortune no </a:t>
            </a:r>
            <a:r>
              <a:rPr lang="en-US" dirty="0"/>
              <a:t>longer has to stage a multiyear expedition to strange and exotic lands to </a:t>
            </a:r>
            <a:r>
              <a:rPr lang="en-US" dirty="0" smtClean="0"/>
              <a:t>conduct his </a:t>
            </a:r>
            <a:r>
              <a:rPr lang="en-US" dirty="0"/>
              <a:t>reconnaissance and execute his mission. He can do it from the comfort of his </a:t>
            </a:r>
            <a:r>
              <a:rPr lang="en-US" dirty="0" smtClean="0"/>
              <a:t>local coffee</a:t>
            </a:r>
            <a:r>
              <a:rPr lang="en-US" dirty="0"/>
              <a:t>	shop	over	a	Wi-Fi	connection.	He	can	enter	your	corporate	network;	</a:t>
            </a:r>
            <a:r>
              <a:rPr lang="en-US" dirty="0" smtClean="0"/>
              <a:t>rifle through </a:t>
            </a:r>
            <a:r>
              <a:rPr lang="en-US" dirty="0"/>
              <a:t>all your files; copy, alter, or destroy all your important data; and even </a:t>
            </a:r>
            <a:r>
              <a:rPr lang="en-US" dirty="0" smtClean="0"/>
              <a:t>steal your </a:t>
            </a:r>
            <a:r>
              <a:rPr lang="en-US" dirty="0"/>
              <a:t>secret family recipes. </a:t>
            </a:r>
            <a:endParaRPr lang="en-US" dirty="0" smtClean="0"/>
          </a:p>
          <a:p>
            <a:r>
              <a:rPr lang="en-US" dirty="0" smtClean="0"/>
              <a:t>He </a:t>
            </a:r>
            <a:r>
              <a:rPr lang="en-US" dirty="0"/>
              <a:t>can destroy your business right under your nose if </a:t>
            </a:r>
            <a:r>
              <a:rPr lang="en-US" dirty="0" smtClean="0"/>
              <a:t>you don’t </a:t>
            </a:r>
            <a:r>
              <a:rPr lang="en-US" dirty="0"/>
              <a:t>protect against him.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571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CLASSIC HACK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We don’t think that Robert Fortune’s actions of corporate espionage were the </a:t>
            </a:r>
            <a:r>
              <a:rPr lang="en-US" dirty="0" smtClean="0"/>
              <a:t>first the </a:t>
            </a:r>
            <a:r>
              <a:rPr lang="en-US" dirty="0"/>
              <a:t>Chinese encountered. </a:t>
            </a:r>
            <a:endParaRPr lang="en-US" dirty="0" smtClean="0"/>
          </a:p>
          <a:p>
            <a:pPr algn="just"/>
            <a:r>
              <a:rPr lang="en-US" dirty="0" smtClean="0"/>
              <a:t>After </a:t>
            </a:r>
            <a:r>
              <a:rPr lang="en-US" dirty="0"/>
              <a:t>all, we’ve read Sun Tzu’s </a:t>
            </a:r>
            <a:r>
              <a:rPr lang="en-US" i="1" dirty="0"/>
              <a:t>Art</a:t>
            </a:r>
            <a:r>
              <a:rPr lang="en-US" dirty="0"/>
              <a:t> </a:t>
            </a:r>
            <a:r>
              <a:rPr lang="en-US" i="1" dirty="0"/>
              <a:t>of</a:t>
            </a:r>
            <a:r>
              <a:rPr lang="en-US" dirty="0"/>
              <a:t> </a:t>
            </a:r>
            <a:r>
              <a:rPr lang="en-US" i="1" dirty="0"/>
              <a:t>War</a:t>
            </a:r>
            <a:r>
              <a:rPr lang="en-US" dirty="0"/>
              <a:t>, which states</a:t>
            </a:r>
            <a:r>
              <a:rPr lang="en-US" dirty="0" smtClean="0"/>
              <a:t>:</a:t>
            </a:r>
            <a:endParaRPr lang="en-US" dirty="0"/>
          </a:p>
          <a:p>
            <a:pPr algn="just"/>
            <a:r>
              <a:rPr lang="en-US" dirty="0"/>
              <a:t>If you know the enemy and know yourself, you need not fear the result of a </a:t>
            </a:r>
            <a:r>
              <a:rPr lang="en-US" dirty="0" smtClean="0"/>
              <a:t>hundred battles</a:t>
            </a:r>
            <a:r>
              <a:rPr lang="en-US" dirty="0"/>
              <a:t>. If you know yourself but not the enemy, for every victory gained you will </a:t>
            </a:r>
            <a:r>
              <a:rPr lang="en-US" dirty="0" smtClean="0"/>
              <a:t>also suffer</a:t>
            </a:r>
            <a:r>
              <a:rPr lang="en-US" dirty="0"/>
              <a:t>	a	defeat.	</a:t>
            </a:r>
            <a:endParaRPr lang="en-US" dirty="0" smtClean="0"/>
          </a:p>
          <a:p>
            <a:pPr algn="just"/>
            <a:r>
              <a:rPr lang="en-US" dirty="0" smtClean="0"/>
              <a:t>If</a:t>
            </a:r>
            <a:r>
              <a:rPr lang="en-US" dirty="0"/>
              <a:t>	you	know	neither	the	enemy	nor	yourself,	you	will	succumb	</a:t>
            </a:r>
            <a:r>
              <a:rPr lang="en-US" dirty="0" smtClean="0"/>
              <a:t>in every </a:t>
            </a:r>
            <a:r>
              <a:rPr lang="en-US" dirty="0"/>
              <a:t>battle.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149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WHO</a:t>
            </a:r>
            <a:r>
              <a:rPr lang="en-US" dirty="0"/>
              <a:t> </a:t>
            </a:r>
            <a:r>
              <a:rPr lang="en-US" b="1" dirty="0"/>
              <a:t>WANTS</a:t>
            </a:r>
            <a:r>
              <a:rPr lang="en-US" dirty="0"/>
              <a:t> </a:t>
            </a:r>
            <a:r>
              <a:rPr lang="en-US" b="1" dirty="0"/>
              <a:t>YOUR</a:t>
            </a:r>
            <a:r>
              <a:rPr lang="en-US" dirty="0"/>
              <a:t> </a:t>
            </a:r>
            <a:r>
              <a:rPr lang="en-US" b="1" dirty="0"/>
              <a:t>FORTUNE?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/>
              <a:t>The</a:t>
            </a:r>
            <a:r>
              <a:rPr lang="en-US" dirty="0"/>
              <a:t> </a:t>
            </a:r>
            <a:r>
              <a:rPr lang="en-US" i="1" dirty="0"/>
              <a:t>top</a:t>
            </a:r>
            <a:r>
              <a:rPr lang="en-US" dirty="0"/>
              <a:t> </a:t>
            </a:r>
            <a:r>
              <a:rPr lang="en-US" i="1" dirty="0"/>
              <a:t>five</a:t>
            </a:r>
            <a:r>
              <a:rPr lang="en-US" dirty="0"/>
              <a:t> </a:t>
            </a:r>
            <a:r>
              <a:rPr lang="en-US" i="1" dirty="0"/>
              <a:t>cyber</a:t>
            </a:r>
            <a:r>
              <a:rPr lang="en-US" dirty="0"/>
              <a:t> </a:t>
            </a:r>
            <a:r>
              <a:rPr lang="en-US" i="1" dirty="0"/>
              <a:t>threat</a:t>
            </a:r>
            <a:r>
              <a:rPr lang="en-US" dirty="0"/>
              <a:t> </a:t>
            </a:r>
            <a:r>
              <a:rPr lang="en-US" i="1" dirty="0"/>
              <a:t>sources</a:t>
            </a:r>
            <a:r>
              <a:rPr lang="en-US" dirty="0"/>
              <a:t> </a:t>
            </a:r>
            <a:r>
              <a:rPr lang="en-US" i="1" dirty="0"/>
              <a:t>to</a:t>
            </a:r>
            <a:r>
              <a:rPr lang="en-US" dirty="0"/>
              <a:t> </a:t>
            </a:r>
            <a:r>
              <a:rPr lang="en-US" i="1" dirty="0"/>
              <a:t>your</a:t>
            </a:r>
            <a:r>
              <a:rPr lang="en-US" dirty="0"/>
              <a:t> </a:t>
            </a:r>
            <a:r>
              <a:rPr lang="en-US" i="1" dirty="0"/>
              <a:t>survival</a:t>
            </a:r>
            <a:r>
              <a:rPr lang="en-US" dirty="0"/>
              <a:t> </a:t>
            </a:r>
            <a:r>
              <a:rPr lang="en-US" i="1" dirty="0"/>
              <a:t>(in</a:t>
            </a:r>
            <a:r>
              <a:rPr lang="en-US" dirty="0"/>
              <a:t> </a:t>
            </a:r>
            <a:r>
              <a:rPr lang="en-US" i="1" dirty="0"/>
              <a:t>no</a:t>
            </a:r>
            <a:r>
              <a:rPr lang="en-US" dirty="0"/>
              <a:t> </a:t>
            </a:r>
            <a:r>
              <a:rPr lang="en-US" i="1" dirty="0"/>
              <a:t>particular</a:t>
            </a:r>
            <a:r>
              <a:rPr lang="en-US" dirty="0"/>
              <a:t> </a:t>
            </a:r>
            <a:r>
              <a:rPr lang="en-US" i="1" dirty="0"/>
              <a:t>order)</a:t>
            </a:r>
            <a:r>
              <a:rPr lang="en-US" dirty="0"/>
              <a:t> </a:t>
            </a:r>
            <a:r>
              <a:rPr lang="en-US" i="1" dirty="0"/>
              <a:t>are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i="1" dirty="0" smtClean="0"/>
              <a:t>Nation</a:t>
            </a:r>
            <a:r>
              <a:rPr lang="en-US" i="1" dirty="0"/>
              <a:t>-states</a:t>
            </a:r>
            <a:endParaRPr lang="en-US" dirty="0"/>
          </a:p>
          <a:p>
            <a:r>
              <a:rPr lang="en-US" i="1" dirty="0" smtClean="0"/>
              <a:t>Organized</a:t>
            </a:r>
            <a:r>
              <a:rPr lang="en-US" dirty="0" smtClean="0"/>
              <a:t> </a:t>
            </a:r>
            <a:r>
              <a:rPr lang="en-US" i="1" dirty="0"/>
              <a:t>crime</a:t>
            </a:r>
            <a:r>
              <a:rPr lang="en-US" dirty="0"/>
              <a:t> </a:t>
            </a:r>
            <a:r>
              <a:rPr lang="en-US" i="1" dirty="0"/>
              <a:t>and</a:t>
            </a:r>
            <a:r>
              <a:rPr lang="en-US" dirty="0"/>
              <a:t> </a:t>
            </a:r>
            <a:r>
              <a:rPr lang="en-US" i="1" dirty="0"/>
              <a:t>hackers</a:t>
            </a:r>
            <a:endParaRPr lang="en-US" dirty="0"/>
          </a:p>
          <a:p>
            <a:r>
              <a:rPr lang="en-US" i="1" dirty="0" smtClean="0"/>
              <a:t>Hacktivists</a:t>
            </a:r>
            <a:endParaRPr lang="en-US" dirty="0"/>
          </a:p>
          <a:p>
            <a:r>
              <a:rPr lang="en-US" i="1" dirty="0" smtClean="0"/>
              <a:t>Insider</a:t>
            </a:r>
            <a:r>
              <a:rPr lang="en-US" dirty="0" smtClean="0"/>
              <a:t> </a:t>
            </a:r>
            <a:r>
              <a:rPr lang="en-US" i="1" dirty="0"/>
              <a:t>threats</a:t>
            </a:r>
            <a:endParaRPr lang="en-US" dirty="0"/>
          </a:p>
          <a:p>
            <a:r>
              <a:rPr lang="en-US" i="1" dirty="0" smtClean="0"/>
              <a:t>Substandard</a:t>
            </a:r>
            <a:r>
              <a:rPr lang="en-US" dirty="0" smtClean="0"/>
              <a:t> </a:t>
            </a:r>
            <a:r>
              <a:rPr lang="en-US" i="1" dirty="0"/>
              <a:t>products</a:t>
            </a:r>
            <a:r>
              <a:rPr lang="en-US" dirty="0"/>
              <a:t> </a:t>
            </a:r>
            <a:r>
              <a:rPr lang="en-US" i="1" dirty="0"/>
              <a:t>and</a:t>
            </a:r>
            <a:r>
              <a:rPr lang="en-US" dirty="0"/>
              <a:t> </a:t>
            </a:r>
            <a:r>
              <a:rPr lang="en-US" i="1" dirty="0"/>
              <a:t>services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127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WHO</a:t>
            </a:r>
            <a:r>
              <a:rPr lang="en-US" dirty="0" smtClean="0"/>
              <a:t> </a:t>
            </a:r>
            <a:r>
              <a:rPr lang="en-US" b="1" dirty="0" smtClean="0"/>
              <a:t>WANTS</a:t>
            </a:r>
            <a:r>
              <a:rPr lang="en-US" dirty="0" smtClean="0"/>
              <a:t> </a:t>
            </a:r>
            <a:r>
              <a:rPr lang="en-US" b="1" dirty="0" smtClean="0"/>
              <a:t>YOUR</a:t>
            </a:r>
            <a:r>
              <a:rPr lang="en-US" dirty="0" smtClean="0"/>
              <a:t> </a:t>
            </a:r>
            <a:r>
              <a:rPr lang="en-US" b="1" dirty="0" smtClean="0"/>
              <a:t>FORTUNE?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/>
              <a:t>In the Cyber Age, we all live in a potentially bad neighborhood. </a:t>
            </a:r>
            <a:endParaRPr lang="en-US" dirty="0" smtClean="0"/>
          </a:p>
          <a:p>
            <a:pPr algn="just"/>
            <a:r>
              <a:rPr lang="en-US" dirty="0" smtClean="0"/>
              <a:t>While </a:t>
            </a:r>
            <a:r>
              <a:rPr lang="en-US" dirty="0"/>
              <a:t>at face value it </a:t>
            </a:r>
            <a:r>
              <a:rPr lang="en-US" dirty="0" smtClean="0"/>
              <a:t>is a </a:t>
            </a:r>
            <a:r>
              <a:rPr lang="en-US" dirty="0"/>
              <a:t>wonderful place, with information from around the world available at your fingertips</a:t>
            </a:r>
            <a:r>
              <a:rPr lang="en-US" dirty="0" smtClean="0"/>
              <a:t>, evil </a:t>
            </a:r>
            <a:r>
              <a:rPr lang="en-US" dirty="0"/>
              <a:t>lurks in the dark corners of the net. </a:t>
            </a:r>
            <a:endParaRPr lang="en-US" dirty="0" smtClean="0"/>
          </a:p>
          <a:p>
            <a:pPr algn="just"/>
            <a:r>
              <a:rPr lang="en-US" dirty="0" smtClean="0"/>
              <a:t>Those </a:t>
            </a:r>
            <a:r>
              <a:rPr lang="en-US" dirty="0"/>
              <a:t>with whom you communicate on the </a:t>
            </a:r>
            <a:r>
              <a:rPr lang="en-US" dirty="0" smtClean="0"/>
              <a:t>net for </a:t>
            </a:r>
            <a:r>
              <a:rPr lang="en-US" dirty="0"/>
              <a:t>your correspondence, commerce, and other intercourse may not be who they appear.</a:t>
            </a:r>
          </a:p>
          <a:p>
            <a:pPr algn="just"/>
            <a:r>
              <a:rPr lang="en-US" dirty="0"/>
              <a:t>Criminals abound, seeking to prey on the unsuspecting. </a:t>
            </a:r>
            <a:endParaRPr lang="en-US" dirty="0" smtClean="0"/>
          </a:p>
          <a:p>
            <a:pPr algn="just"/>
            <a:r>
              <a:rPr lang="en-US" dirty="0" smtClean="0"/>
              <a:t>Hackers </a:t>
            </a:r>
            <a:r>
              <a:rPr lang="en-US" dirty="0"/>
              <a:t>navigate through </a:t>
            </a:r>
            <a:r>
              <a:rPr lang="en-US" dirty="0" smtClean="0"/>
              <a:t>the net</a:t>
            </a:r>
            <a:r>
              <a:rPr lang="en-US" dirty="0"/>
              <a:t>, looking to exploit weaknesses in someone else’s code and then brag about </a:t>
            </a:r>
            <a:r>
              <a:rPr lang="en-US" dirty="0" smtClean="0"/>
              <a:t>their victories </a:t>
            </a:r>
            <a:r>
              <a:rPr lang="en-US" dirty="0"/>
              <a:t>in conferences hosted in Las Vegas. Foreign intelligence services play </a:t>
            </a:r>
            <a:r>
              <a:rPr lang="en-US" dirty="0" smtClean="0"/>
              <a:t>“spy versus </a:t>
            </a:r>
            <a:r>
              <a:rPr lang="en-US" dirty="0"/>
              <a:t>spy,” using cyberspace as their operating theater. </a:t>
            </a:r>
            <a:endParaRPr lang="en-US" dirty="0" smtClean="0"/>
          </a:p>
          <a:p>
            <a:pPr algn="just"/>
            <a:r>
              <a:rPr lang="en-US" dirty="0" smtClean="0"/>
              <a:t>With </a:t>
            </a:r>
            <a:r>
              <a:rPr lang="en-US" dirty="0"/>
              <a:t>all the bad guys out there</a:t>
            </a:r>
            <a:r>
              <a:rPr lang="en-US" dirty="0" smtClean="0"/>
              <a:t>, is </a:t>
            </a:r>
            <a:r>
              <a:rPr lang="en-US" dirty="0"/>
              <a:t>now the time to disconnect and take a few steps back to the good old days before </a:t>
            </a:r>
            <a:r>
              <a:rPr lang="en-US" dirty="0" smtClean="0"/>
              <a:t>the Internet</a:t>
            </a:r>
            <a:r>
              <a:rPr lang="en-US" dirty="0"/>
              <a:t>? We think not.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930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WHO</a:t>
            </a:r>
            <a:r>
              <a:rPr lang="en-US" dirty="0" smtClean="0"/>
              <a:t> </a:t>
            </a:r>
            <a:r>
              <a:rPr lang="en-US" b="1" dirty="0" smtClean="0"/>
              <a:t>WANTS</a:t>
            </a:r>
            <a:r>
              <a:rPr lang="en-US" dirty="0" smtClean="0"/>
              <a:t> </a:t>
            </a:r>
            <a:r>
              <a:rPr lang="en-US" b="1" dirty="0" smtClean="0"/>
              <a:t>YOUR</a:t>
            </a:r>
            <a:r>
              <a:rPr lang="en-US" dirty="0" smtClean="0"/>
              <a:t> </a:t>
            </a:r>
            <a:r>
              <a:rPr lang="en-US" b="1" dirty="0" smtClean="0"/>
              <a:t>FORTUNE?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Prior to the advent of the Internet, you faced many risks in your personal and </a:t>
            </a:r>
            <a:r>
              <a:rPr lang="en-US" dirty="0" smtClean="0"/>
              <a:t>business </a:t>
            </a:r>
            <a:r>
              <a:rPr lang="en-US" dirty="0"/>
              <a:t>lives and seemed to do just fine.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advent of the Cyber Age just presents </a:t>
            </a:r>
            <a:r>
              <a:rPr lang="en-US" dirty="0" smtClean="0"/>
              <a:t>many of </a:t>
            </a:r>
            <a:r>
              <a:rPr lang="en-US" dirty="0"/>
              <a:t>the same type of risks in a different format or means of delivery. </a:t>
            </a: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also </a:t>
            </a:r>
            <a:r>
              <a:rPr lang="en-US" dirty="0" smtClean="0"/>
              <a:t>presents amazing </a:t>
            </a:r>
            <a:r>
              <a:rPr lang="en-US" dirty="0"/>
              <a:t>opportunities to communicate faster, analyze better, and act with </a:t>
            </a:r>
            <a:r>
              <a:rPr lang="en-US" dirty="0" smtClean="0"/>
              <a:t>velocity and </a:t>
            </a:r>
            <a:r>
              <a:rPr lang="en-US" dirty="0"/>
              <a:t>precision. </a:t>
            </a:r>
            <a:endParaRPr lang="en-US" dirty="0" smtClean="0"/>
          </a:p>
          <a:p>
            <a:pPr algn="just"/>
            <a:r>
              <a:rPr lang="en-US" dirty="0" smtClean="0"/>
              <a:t>You </a:t>
            </a:r>
            <a:r>
              <a:rPr lang="en-US" dirty="0"/>
              <a:t>need the Internet. </a:t>
            </a:r>
            <a:endParaRPr lang="en-US" dirty="0" smtClean="0"/>
          </a:p>
          <a:p>
            <a:pPr algn="just"/>
            <a:r>
              <a:rPr lang="en-US" dirty="0" smtClean="0"/>
              <a:t>You </a:t>
            </a:r>
            <a:r>
              <a:rPr lang="en-US" dirty="0"/>
              <a:t>want the Internet. </a:t>
            </a:r>
            <a:endParaRPr lang="en-US" dirty="0" smtClean="0"/>
          </a:p>
          <a:p>
            <a:pPr algn="just"/>
            <a:r>
              <a:rPr lang="en-US" dirty="0" smtClean="0"/>
              <a:t>You </a:t>
            </a:r>
            <a:r>
              <a:rPr lang="en-US" dirty="0"/>
              <a:t>can’t live </a:t>
            </a:r>
            <a:r>
              <a:rPr lang="en-US" dirty="0" smtClean="0"/>
              <a:t>without the </a:t>
            </a:r>
            <a:r>
              <a:rPr lang="en-US" dirty="0"/>
              <a:t>Internet.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089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WHO</a:t>
            </a:r>
            <a:r>
              <a:rPr lang="en-US" dirty="0" smtClean="0"/>
              <a:t> </a:t>
            </a:r>
            <a:r>
              <a:rPr lang="en-US" b="1" dirty="0" smtClean="0"/>
              <a:t>WANTS</a:t>
            </a:r>
            <a:r>
              <a:rPr lang="en-US" dirty="0" smtClean="0"/>
              <a:t> </a:t>
            </a:r>
            <a:r>
              <a:rPr lang="en-US" b="1" dirty="0" smtClean="0"/>
              <a:t>YOUR</a:t>
            </a:r>
            <a:r>
              <a:rPr lang="en-US" dirty="0" smtClean="0"/>
              <a:t> </a:t>
            </a:r>
            <a:r>
              <a:rPr lang="en-US" b="1" dirty="0" smtClean="0"/>
              <a:t>FORTUNE?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You and your company didn’t become successful by avoiding all </a:t>
            </a:r>
            <a:r>
              <a:rPr lang="en-US" dirty="0" smtClean="0"/>
              <a:t>risk.</a:t>
            </a:r>
          </a:p>
          <a:p>
            <a:pPr algn="just"/>
            <a:r>
              <a:rPr lang="en-US" dirty="0" smtClean="0"/>
              <a:t>Rather, you </a:t>
            </a:r>
            <a:r>
              <a:rPr lang="en-US" dirty="0"/>
              <a:t>learned how to manage risk and maintain a competitive advantage. </a:t>
            </a:r>
            <a:endParaRPr lang="en-US" dirty="0" smtClean="0"/>
          </a:p>
          <a:p>
            <a:pPr algn="just"/>
            <a:r>
              <a:rPr lang="en-US" dirty="0" smtClean="0"/>
              <a:t>You learned how </a:t>
            </a:r>
            <a:r>
              <a:rPr lang="en-US" dirty="0"/>
              <a:t>to avoid risks that were too profound, how to mitigate risks that you could, </a:t>
            </a:r>
            <a:r>
              <a:rPr lang="en-US" dirty="0" smtClean="0"/>
              <a:t>and how </a:t>
            </a:r>
            <a:r>
              <a:rPr lang="en-US" dirty="0"/>
              <a:t>to manage risks when you could. </a:t>
            </a:r>
            <a:endParaRPr lang="en-US" dirty="0" smtClean="0"/>
          </a:p>
          <a:p>
            <a:pPr algn="just"/>
            <a:r>
              <a:rPr lang="en-US" dirty="0" smtClean="0"/>
              <a:t>In </a:t>
            </a:r>
            <a:r>
              <a:rPr lang="en-US" dirty="0"/>
              <a:t>the Cyber Age, </a:t>
            </a:r>
            <a:r>
              <a:rPr lang="en-US" dirty="0" smtClean="0"/>
              <a:t>cyber security </a:t>
            </a:r>
            <a:r>
              <a:rPr lang="en-US" dirty="0"/>
              <a:t>is about </a:t>
            </a:r>
            <a:r>
              <a:rPr lang="en-US" dirty="0" smtClean="0"/>
              <a:t>risk management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You </a:t>
            </a:r>
            <a:r>
              <a:rPr lang="en-US" dirty="0"/>
              <a:t>and your business can and will survive on the “mean streets” of </a:t>
            </a:r>
            <a:r>
              <a:rPr lang="en-US" dirty="0" smtClean="0"/>
              <a:t>the Internet provided</a:t>
            </a:r>
            <a:r>
              <a:rPr lang="en-US" dirty="0"/>
              <a:t>	you	understand	the	risk	</a:t>
            </a:r>
            <a:r>
              <a:rPr lang="en-US" dirty="0" smtClean="0"/>
              <a:t>environment</a:t>
            </a:r>
            <a:r>
              <a:rPr lang="en-US" dirty="0"/>
              <a:t> </a:t>
            </a:r>
            <a:r>
              <a:rPr lang="en-US" dirty="0" smtClean="0"/>
              <a:t>know</a:t>
            </a:r>
            <a:r>
              <a:rPr lang="en-US" dirty="0"/>
              <a:t>	your	weaknesses</a:t>
            </a:r>
            <a:r>
              <a:rPr lang="en-US" dirty="0" smtClean="0"/>
              <a:t>, understand </a:t>
            </a:r>
            <a:r>
              <a:rPr lang="en-US" dirty="0"/>
              <a:t>the risks, and make intelligent decisions to carefully avoid, mitigate, </a:t>
            </a:r>
            <a:r>
              <a:rPr lang="en-US" dirty="0" smtClean="0"/>
              <a:t>and accept </a:t>
            </a:r>
            <a:r>
              <a:rPr lang="en-US" dirty="0"/>
              <a:t>risk.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35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WHO</a:t>
            </a:r>
            <a:r>
              <a:rPr lang="en-US" dirty="0" smtClean="0"/>
              <a:t> </a:t>
            </a:r>
            <a:r>
              <a:rPr lang="en-US" b="1" dirty="0" smtClean="0"/>
              <a:t>WANTS</a:t>
            </a:r>
            <a:r>
              <a:rPr lang="en-US" dirty="0" smtClean="0"/>
              <a:t> </a:t>
            </a:r>
            <a:r>
              <a:rPr lang="en-US" b="1" dirty="0" smtClean="0"/>
              <a:t>YOUR</a:t>
            </a:r>
            <a:r>
              <a:rPr lang="en-US" dirty="0" smtClean="0"/>
              <a:t> </a:t>
            </a:r>
            <a:r>
              <a:rPr lang="en-US" b="1" dirty="0" smtClean="0"/>
              <a:t>FORTUNE?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As Sun Tzu advised, you must know yourself and your enemy. </a:t>
            </a:r>
            <a:endParaRPr lang="en-US" dirty="0" smtClean="0"/>
          </a:p>
          <a:p>
            <a:pPr algn="just"/>
            <a:r>
              <a:rPr lang="en-US" dirty="0" smtClean="0"/>
              <a:t>In </a:t>
            </a:r>
            <a:r>
              <a:rPr lang="en-US" dirty="0"/>
              <a:t>this chapter, </a:t>
            </a:r>
            <a:r>
              <a:rPr lang="en-US" dirty="0" smtClean="0"/>
              <a:t>we identify </a:t>
            </a:r>
            <a:r>
              <a:rPr lang="en-US" dirty="0"/>
              <a:t>your potential foes and share with you information about the risk environment. </a:t>
            </a:r>
            <a:endParaRPr lang="en-US" dirty="0" smtClean="0"/>
          </a:p>
          <a:p>
            <a:pPr algn="just"/>
            <a:r>
              <a:rPr lang="en-US" dirty="0" smtClean="0"/>
              <a:t>The Internet </a:t>
            </a:r>
            <a:r>
              <a:rPr lang="en-US" dirty="0"/>
              <a:t>has a plethora of bad actors, including nation-states, organized crime, hackers, </a:t>
            </a:r>
            <a:r>
              <a:rPr lang="en-US" dirty="0" smtClean="0"/>
              <a:t>and hacktivists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While </a:t>
            </a:r>
            <a:r>
              <a:rPr lang="en-US" dirty="0"/>
              <a:t>you may be aware of many of these threats, we’ll also discuss </a:t>
            </a:r>
            <a:r>
              <a:rPr lang="en-US" dirty="0" smtClean="0"/>
              <a:t>threats posed </a:t>
            </a:r>
            <a:r>
              <a:rPr lang="en-US" dirty="0"/>
              <a:t>by insiders, substandard products and services, and a poorly trained workforce, all </a:t>
            </a:r>
            <a:r>
              <a:rPr lang="en-US" dirty="0" smtClean="0"/>
              <a:t>of which </a:t>
            </a:r>
            <a:r>
              <a:rPr lang="en-US" dirty="0"/>
              <a:t>pose significant risk to your organization.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00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WHO</a:t>
            </a:r>
            <a:r>
              <a:rPr lang="en-US" dirty="0" smtClean="0"/>
              <a:t> </a:t>
            </a:r>
            <a:r>
              <a:rPr lang="en-US" b="1" dirty="0" smtClean="0"/>
              <a:t>WANTS</a:t>
            </a:r>
            <a:r>
              <a:rPr lang="en-US" dirty="0" smtClean="0"/>
              <a:t> </a:t>
            </a:r>
            <a:r>
              <a:rPr lang="en-US" b="1" dirty="0" smtClean="0"/>
              <a:t>YOUR</a:t>
            </a:r>
            <a:r>
              <a:rPr lang="en-US" dirty="0" smtClean="0"/>
              <a:t> </a:t>
            </a:r>
            <a:r>
              <a:rPr lang="en-US" b="1" dirty="0" smtClean="0"/>
              <a:t>FORTUNE?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you know “the Robert Fortune” looking at your company? </a:t>
            </a:r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/>
              <a:t>are his </a:t>
            </a:r>
            <a:r>
              <a:rPr lang="en-US" dirty="0" smtClean="0"/>
              <a:t>objectives</a:t>
            </a:r>
            <a:r>
              <a:rPr lang="en-US" dirty="0"/>
              <a:t>? </a:t>
            </a:r>
            <a:endParaRPr lang="en-US" dirty="0" smtClean="0"/>
          </a:p>
          <a:p>
            <a:r>
              <a:rPr lang="en-US" dirty="0" smtClean="0"/>
              <a:t>What </a:t>
            </a:r>
            <a:r>
              <a:rPr lang="en-US" dirty="0"/>
              <a:t>methods will he use to achieve </a:t>
            </a:r>
            <a:r>
              <a:rPr lang="en-US" dirty="0" smtClean="0"/>
              <a:t>them</a:t>
            </a:r>
            <a:endParaRPr lang="en-US" dirty="0"/>
          </a:p>
          <a:p>
            <a:r>
              <a:rPr lang="en-US" dirty="0" smtClean="0"/>
              <a:t>How </a:t>
            </a:r>
            <a:r>
              <a:rPr lang="en-US" dirty="0"/>
              <a:t>can you thwart him? </a:t>
            </a:r>
            <a:endParaRPr lang="en-US" dirty="0" smtClean="0"/>
          </a:p>
          <a:p>
            <a:r>
              <a:rPr lang="en-US" dirty="0" smtClean="0"/>
              <a:t>How can you </a:t>
            </a:r>
            <a:r>
              <a:rPr lang="en-US" dirty="0"/>
              <a:t>mitigate your risk?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know him is the first step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040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NATION-STATE</a:t>
            </a:r>
            <a:r>
              <a:rPr lang="en-US" dirty="0"/>
              <a:t> </a:t>
            </a:r>
            <a:r>
              <a:rPr lang="en-US" b="1" dirty="0"/>
              <a:t>THREATS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In	1998,	Senior	Colonels	</a:t>
            </a:r>
            <a:r>
              <a:rPr lang="en-US" dirty="0" err="1"/>
              <a:t>Qiao</a:t>
            </a:r>
            <a:r>
              <a:rPr lang="en-US" dirty="0"/>
              <a:t>	Liang	</a:t>
            </a:r>
            <a:r>
              <a:rPr lang="en-US" dirty="0" smtClean="0"/>
              <a:t>and Wang</a:t>
            </a:r>
            <a:r>
              <a:rPr lang="en-US" dirty="0"/>
              <a:t>	</a:t>
            </a:r>
            <a:r>
              <a:rPr lang="en-US" dirty="0" err="1"/>
              <a:t>Xiangsui</a:t>
            </a:r>
            <a:r>
              <a:rPr lang="en-US" dirty="0"/>
              <a:t>	of	the	Chinese	</a:t>
            </a:r>
            <a:r>
              <a:rPr lang="en-US" dirty="0" smtClean="0"/>
              <a:t>People’s Liberation </a:t>
            </a:r>
            <a:r>
              <a:rPr lang="en-US" dirty="0"/>
              <a:t>Army wrote a brilliant study entitled </a:t>
            </a:r>
            <a:r>
              <a:rPr lang="en-US" i="1" dirty="0"/>
              <a:t>Unrestricted</a:t>
            </a:r>
            <a:r>
              <a:rPr lang="en-US" dirty="0"/>
              <a:t> </a:t>
            </a:r>
            <a:r>
              <a:rPr lang="en-US" i="1" dirty="0"/>
              <a:t>Warfare</a:t>
            </a:r>
            <a:r>
              <a:rPr lang="en-US" dirty="0"/>
              <a:t>4	as part of </a:t>
            </a:r>
            <a:r>
              <a:rPr lang="en-US" dirty="0" smtClean="0"/>
              <a:t>their War </a:t>
            </a:r>
            <a:r>
              <a:rPr lang="en-US" dirty="0"/>
              <a:t>College studies. </a:t>
            </a:r>
            <a:endParaRPr lang="en-US" dirty="0" smtClean="0"/>
          </a:p>
          <a:p>
            <a:pPr algn="just"/>
            <a:r>
              <a:rPr lang="en-US" dirty="0" smtClean="0"/>
              <a:t>In </a:t>
            </a:r>
            <a:r>
              <a:rPr lang="en-US" dirty="0"/>
              <a:t>the aftermath of the stunning coalition victory in </a:t>
            </a:r>
            <a:r>
              <a:rPr lang="en-US" dirty="0" smtClean="0"/>
              <a:t>Operation DESERT </a:t>
            </a:r>
            <a:r>
              <a:rPr lang="en-US" dirty="0"/>
              <a:t>STORM, the Chinese colonels looked at how technology changed the </a:t>
            </a:r>
            <a:r>
              <a:rPr lang="en-US" dirty="0" smtClean="0"/>
              <a:t>landscape of </a:t>
            </a:r>
            <a:r>
              <a:rPr lang="en-US" dirty="0"/>
              <a:t>warfare and how potential foes could counter the technological juggernaut </a:t>
            </a:r>
            <a:r>
              <a:rPr lang="en-US" dirty="0" smtClean="0"/>
              <a:t>created by </a:t>
            </a:r>
            <a:r>
              <a:rPr lang="en-US" dirty="0"/>
              <a:t>the United States and its allies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372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CLASSIC HACK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Do you know who Robert Fortune was?</a:t>
            </a:r>
          </a:p>
          <a:p>
            <a:pPr algn="just"/>
            <a:r>
              <a:rPr lang="en-US" dirty="0" smtClean="0"/>
              <a:t>Robert </a:t>
            </a:r>
            <a:r>
              <a:rPr lang="en-US" dirty="0"/>
              <a:t>Fortune was the perpetrator of what author Sarah Rose calls, “the </a:t>
            </a:r>
            <a:r>
              <a:rPr lang="en-US" dirty="0" smtClean="0"/>
              <a:t>greatest single </a:t>
            </a:r>
            <a:r>
              <a:rPr lang="en-US" dirty="0"/>
              <a:t>act of corporate espionage in history.</a:t>
            </a:r>
            <a:r>
              <a:rPr lang="en-US" dirty="0" smtClean="0"/>
              <a:t>”</a:t>
            </a:r>
          </a:p>
          <a:p>
            <a:pPr algn="just"/>
            <a:r>
              <a:rPr lang="en-US" dirty="0" smtClean="0"/>
              <a:t>We </a:t>
            </a:r>
            <a:r>
              <a:rPr lang="en-US" dirty="0"/>
              <a:t>submit that Robert Fortune was a nineteenth-century hacker, arguably one </a:t>
            </a:r>
            <a:r>
              <a:rPr lang="en-US" dirty="0" smtClean="0"/>
              <a:t>of the </a:t>
            </a:r>
            <a:r>
              <a:rPr lang="en-US" dirty="0"/>
              <a:t>most notorious, whether he knew it or not.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936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NATION-STATE</a:t>
            </a:r>
            <a:r>
              <a:rPr lang="en-US" dirty="0" smtClean="0"/>
              <a:t> </a:t>
            </a:r>
            <a:r>
              <a:rPr lang="en-US" b="1" dirty="0" smtClean="0"/>
              <a:t>THREATS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/>
              <a:t>Among the many conclusions in the study was to leverage the technical </a:t>
            </a:r>
            <a:r>
              <a:rPr lang="en-US" dirty="0" smtClean="0"/>
              <a:t>reliance of </a:t>
            </a:r>
            <a:r>
              <a:rPr lang="en-US" dirty="0"/>
              <a:t>the Western militaries against them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Like judo and eastern martial arts, which </a:t>
            </a:r>
            <a:r>
              <a:rPr lang="en-US" dirty="0" smtClean="0"/>
              <a:t>seek to </a:t>
            </a:r>
            <a:r>
              <a:rPr lang="en-US" dirty="0"/>
              <a:t>leverage the adversary’s momentum and mass against them, the authors posited </a:t>
            </a:r>
            <a:r>
              <a:rPr lang="en-US" dirty="0" smtClean="0"/>
              <a:t>that reliance </a:t>
            </a:r>
            <a:r>
              <a:rPr lang="en-US" dirty="0"/>
              <a:t>of the Western powers on technology could serve as an Achilles heel as </a:t>
            </a:r>
            <a:r>
              <a:rPr lang="en-US" dirty="0" smtClean="0"/>
              <a:t>well as </a:t>
            </a:r>
            <a:r>
              <a:rPr lang="en-US" dirty="0"/>
              <a:t>an advantage. </a:t>
            </a:r>
            <a:endParaRPr lang="en-US" dirty="0" smtClean="0"/>
          </a:p>
          <a:p>
            <a:pPr algn="just"/>
            <a:r>
              <a:rPr lang="en-US" dirty="0" smtClean="0"/>
              <a:t>They </a:t>
            </a:r>
            <a:r>
              <a:rPr lang="en-US" dirty="0"/>
              <a:t>concluded that a smaller, disadvantaged power could achieve </a:t>
            </a:r>
            <a:r>
              <a:rPr lang="en-US" dirty="0" smtClean="0"/>
              <a:t>a decisive </a:t>
            </a:r>
            <a:r>
              <a:rPr lang="en-US" dirty="0"/>
              <a:t>advantage by exploiting weaknesses in the technological framework of </a:t>
            </a:r>
            <a:r>
              <a:rPr lang="en-US" dirty="0" smtClean="0"/>
              <a:t>the Western </a:t>
            </a:r>
            <a:r>
              <a:rPr lang="en-US" dirty="0"/>
              <a:t>power, principally through such means as mastery of computer systems </a:t>
            </a:r>
            <a:r>
              <a:rPr lang="en-US" dirty="0" smtClean="0"/>
              <a:t>and computer</a:t>
            </a:r>
            <a:r>
              <a:rPr lang="en-US" dirty="0"/>
              <a:t>-based attack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In their </a:t>
            </a:r>
            <a:r>
              <a:rPr lang="en-US" i="1" dirty="0"/>
              <a:t>Unrestricted</a:t>
            </a:r>
            <a:r>
              <a:rPr lang="en-US" dirty="0"/>
              <a:t> </a:t>
            </a:r>
            <a:r>
              <a:rPr lang="en-US" i="1" dirty="0"/>
              <a:t>Warfare</a:t>
            </a:r>
            <a:r>
              <a:rPr lang="en-US" dirty="0"/>
              <a:t> analysis, all the pillars of society</a:t>
            </a:r>
            <a:r>
              <a:rPr lang="en-US" dirty="0" smtClean="0"/>
              <a:t>, including </a:t>
            </a:r>
            <a:r>
              <a:rPr lang="en-US" dirty="0"/>
              <a:t>the economy and critical infrastructure, supporting the adversary were </a:t>
            </a:r>
            <a:r>
              <a:rPr lang="en-US" dirty="0" smtClean="0"/>
              <a:t>fair game </a:t>
            </a:r>
            <a:r>
              <a:rPr lang="en-US" dirty="0"/>
              <a:t>for attack.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5536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NATION-STATE</a:t>
            </a:r>
            <a:r>
              <a:rPr lang="en-US" dirty="0" smtClean="0"/>
              <a:t> </a:t>
            </a:r>
            <a:r>
              <a:rPr lang="en-US" b="1" dirty="0" smtClean="0"/>
              <a:t>THREATS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just"/>
            <a:r>
              <a:rPr lang="en-US" i="1" dirty="0"/>
              <a:t>Unrestricted</a:t>
            </a:r>
            <a:r>
              <a:rPr lang="en-US" dirty="0"/>
              <a:t> </a:t>
            </a:r>
            <a:r>
              <a:rPr lang="en-US" i="1" dirty="0"/>
              <a:t>Warfare</a:t>
            </a:r>
            <a:r>
              <a:rPr lang="en-US" dirty="0"/>
              <a:t> caused quite a sensation in military and academic circles.</a:t>
            </a:r>
          </a:p>
          <a:p>
            <a:pPr algn="just"/>
            <a:r>
              <a:rPr lang="en-US" dirty="0"/>
              <a:t>While the colonels’ work was ostensibly done without government sponsorship in </a:t>
            </a:r>
            <a:r>
              <a:rPr lang="en-US" dirty="0" smtClean="0"/>
              <a:t>the spirit </a:t>
            </a:r>
            <a:r>
              <a:rPr lang="en-US" dirty="0"/>
              <a:t>of academic freedom, many folks took notice, including the Chinese government.</a:t>
            </a:r>
          </a:p>
          <a:p>
            <a:pPr algn="just"/>
            <a:r>
              <a:rPr lang="en-US" dirty="0"/>
              <a:t>In fact, in the aftermath of its publication, the Chinese government stepped up </a:t>
            </a:r>
            <a:r>
              <a:rPr lang="en-US" dirty="0" smtClean="0"/>
              <a:t>their creation </a:t>
            </a:r>
            <a:r>
              <a:rPr lang="en-US" dirty="0"/>
              <a:t>of a “Cyber Corps” of IT professionals and incorporated many of the </a:t>
            </a:r>
            <a:r>
              <a:rPr lang="en-US" dirty="0" smtClean="0"/>
              <a:t>tenets spelled </a:t>
            </a:r>
            <a:r>
              <a:rPr lang="en-US" dirty="0"/>
              <a:t>out in the work into their doctrine and strategy documents. </a:t>
            </a:r>
          </a:p>
          <a:p>
            <a:pPr algn="just"/>
            <a:r>
              <a:rPr lang="en-US" dirty="0" smtClean="0"/>
              <a:t>Countless schools dedicated </a:t>
            </a:r>
            <a:r>
              <a:rPr lang="en-US" dirty="0"/>
              <a:t>to creating workers highly skilled in computer programming, network </a:t>
            </a:r>
            <a:r>
              <a:rPr lang="en-US" dirty="0" smtClean="0"/>
              <a:t>computing</a:t>
            </a:r>
            <a:r>
              <a:rPr lang="en-US" dirty="0"/>
              <a:t>, and other IT disciplines sprouted around China. </a:t>
            </a:r>
            <a:endParaRPr lang="en-US" dirty="0" smtClean="0"/>
          </a:p>
          <a:p>
            <a:pPr algn="just"/>
            <a:r>
              <a:rPr lang="en-US" dirty="0" smtClean="0"/>
              <a:t>Reports </a:t>
            </a:r>
            <a:r>
              <a:rPr lang="en-US" dirty="0"/>
              <a:t>of a Chinese “</a:t>
            </a:r>
            <a:r>
              <a:rPr lang="en-US" dirty="0" smtClean="0"/>
              <a:t>Cyber Militia</a:t>
            </a:r>
            <a:r>
              <a:rPr lang="en-US" dirty="0"/>
              <a:t>” sent western Sino-scholars into a tizzy</a:t>
            </a:r>
            <a:r>
              <a:rPr lang="en-US" dirty="0" smtClean="0"/>
              <a:t>. </a:t>
            </a:r>
            <a:r>
              <a:rPr lang="en-US" dirty="0"/>
              <a:t>Many western China watchers, </a:t>
            </a:r>
            <a:r>
              <a:rPr lang="en-US" dirty="0" smtClean="0"/>
              <a:t>including </a:t>
            </a:r>
            <a:r>
              <a:rPr lang="en-US" dirty="0"/>
              <a:t>intelligence and military personnel, questioned the motives of the Chinese. </a:t>
            </a:r>
            <a:endParaRPr lang="en-US" dirty="0" smtClean="0"/>
          </a:p>
          <a:p>
            <a:pPr algn="just"/>
            <a:r>
              <a:rPr lang="en-US" dirty="0" smtClean="0"/>
              <a:t>Yet, we </a:t>
            </a:r>
            <a:r>
              <a:rPr lang="en-US" dirty="0"/>
              <a:t>ask, why wouldn’t they take this action? After all, from a military perspective, </a:t>
            </a:r>
            <a:r>
              <a:rPr lang="en-US" dirty="0" smtClean="0"/>
              <a:t>the colonels </a:t>
            </a:r>
            <a:r>
              <a:rPr lang="en-US" dirty="0"/>
              <a:t>provided a brilliant analysis and presented options that were feasible, </a:t>
            </a:r>
            <a:r>
              <a:rPr lang="en-US" dirty="0" smtClean="0"/>
              <a:t>acceptable</a:t>
            </a:r>
            <a:r>
              <a:rPr lang="en-US" dirty="0"/>
              <a:t>, suitable, and (importantly) affordable. </a:t>
            </a:r>
            <a:endParaRPr lang="en-US" dirty="0" smtClean="0"/>
          </a:p>
          <a:p>
            <a:pPr algn="just"/>
            <a:r>
              <a:rPr lang="en-US" dirty="0" smtClean="0"/>
              <a:t>Moreover</a:t>
            </a:r>
            <a:r>
              <a:rPr lang="en-US" dirty="0"/>
              <a:t>, from an economic standpoint</a:t>
            </a:r>
            <a:r>
              <a:rPr lang="en-US" dirty="0" smtClean="0"/>
              <a:t>, it </a:t>
            </a:r>
            <a:r>
              <a:rPr lang="en-US" dirty="0"/>
              <a:t>was readily apparent that the world was making the jump to the Cyber Age and </a:t>
            </a:r>
            <a:r>
              <a:rPr lang="en-US" dirty="0" smtClean="0"/>
              <a:t>China had </a:t>
            </a:r>
            <a:r>
              <a:rPr lang="en-US" dirty="0"/>
              <a:t>to jump with it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1206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NATION-STATE</a:t>
            </a:r>
            <a:r>
              <a:rPr lang="en-US" dirty="0" smtClean="0"/>
              <a:t> </a:t>
            </a:r>
            <a:r>
              <a:rPr lang="en-US" b="1" dirty="0" smtClean="0"/>
              <a:t>THREATS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In	ensuing	years,	reports	of	cyber	</a:t>
            </a:r>
            <a:r>
              <a:rPr lang="en-US" dirty="0" smtClean="0"/>
              <a:t>attacks	attributed</a:t>
            </a:r>
            <a:r>
              <a:rPr lang="en-US" dirty="0"/>
              <a:t>	as	originating	from	</a:t>
            </a:r>
            <a:r>
              <a:rPr lang="en-US" dirty="0" smtClean="0"/>
              <a:t>China emerged </a:t>
            </a:r>
            <a:r>
              <a:rPr lang="en-US" dirty="0"/>
              <a:t>with regular and ever-increasing frequency. </a:t>
            </a:r>
            <a:r>
              <a:rPr lang="en-US" dirty="0" err="1"/>
              <a:t>Qiao</a:t>
            </a:r>
            <a:r>
              <a:rPr lang="en-US" dirty="0"/>
              <a:t> and Wang, perhaps </a:t>
            </a:r>
            <a:r>
              <a:rPr lang="en-US" dirty="0" smtClean="0"/>
              <a:t>inspired to </a:t>
            </a:r>
            <a:r>
              <a:rPr lang="en-US" dirty="0"/>
              <a:t>capitalize on the success of their groundbreaking monograph, authored another </a:t>
            </a:r>
            <a:r>
              <a:rPr lang="en-US" dirty="0" smtClean="0"/>
              <a:t>study that </a:t>
            </a:r>
            <a:r>
              <a:rPr lang="en-US" dirty="0"/>
              <a:t>purported that preeminent control of the world’s economy had become a goal for</a:t>
            </a:r>
            <a:r>
              <a:rPr lang="en-US" dirty="0" smtClean="0">
                <a:effectLst/>
              </a:rPr>
              <a:t> </a:t>
            </a:r>
            <a:r>
              <a:rPr lang="en-US" dirty="0"/>
              <a:t>the Chinese</a:t>
            </a:r>
            <a:r>
              <a:rPr lang="en-US" dirty="0" smtClean="0"/>
              <a:t>. </a:t>
            </a:r>
            <a:r>
              <a:rPr lang="en-US" dirty="0"/>
              <a:t>	</a:t>
            </a:r>
            <a:endParaRPr lang="en-US" dirty="0" smtClean="0"/>
          </a:p>
          <a:p>
            <a:pPr algn="just"/>
            <a:r>
              <a:rPr lang="en-US" dirty="0" smtClean="0"/>
              <a:t>Soon </a:t>
            </a:r>
            <a:r>
              <a:rPr lang="en-US" dirty="0"/>
              <a:t>after, businesses and governments around the world were </a:t>
            </a:r>
            <a:r>
              <a:rPr lang="en-US" dirty="0" smtClean="0"/>
              <a:t>pointing to </a:t>
            </a:r>
            <a:r>
              <a:rPr lang="en-US" dirty="0"/>
              <a:t>China as the source of an endless onslaught of attacks against Western commerce</a:t>
            </a:r>
            <a:r>
              <a:rPr lang="en-US" dirty="0" smtClean="0"/>
              <a:t>, military </a:t>
            </a:r>
            <a:r>
              <a:rPr lang="en-US" dirty="0"/>
              <a:t>and government secrets, and precious research and development.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8810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NATION-STATE</a:t>
            </a:r>
            <a:r>
              <a:rPr lang="en-US" dirty="0" smtClean="0"/>
              <a:t> </a:t>
            </a:r>
            <a:r>
              <a:rPr lang="en-US" b="1" dirty="0" smtClean="0"/>
              <a:t>THREATS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Yet, what constitutes an attack? Is a port scan, which some consider the </a:t>
            </a:r>
            <a:r>
              <a:rPr lang="en-US" dirty="0" smtClean="0"/>
              <a:t>equivalent of </a:t>
            </a:r>
            <a:r>
              <a:rPr lang="en-US" dirty="0"/>
              <a:t>checking doorknobs to see which ones are locked and which are not, an attack? </a:t>
            </a:r>
            <a:endParaRPr lang="en-US" dirty="0" smtClean="0"/>
          </a:p>
          <a:p>
            <a:pPr algn="just"/>
            <a:r>
              <a:rPr lang="en-US" dirty="0" smtClean="0"/>
              <a:t>Your organization </a:t>
            </a:r>
            <a:r>
              <a:rPr lang="en-US" dirty="0"/>
              <a:t>most likely experienced the rapid increase in scans and attempted access </a:t>
            </a:r>
            <a:r>
              <a:rPr lang="en-US" dirty="0" smtClean="0"/>
              <a:t>to your </a:t>
            </a:r>
            <a:r>
              <a:rPr lang="en-US" dirty="0"/>
              <a:t>computer systems that flooded the Internet starting at the turn of the century. </a:t>
            </a:r>
            <a:endParaRPr lang="en-US" dirty="0" smtClean="0"/>
          </a:p>
          <a:p>
            <a:pPr algn="just"/>
            <a:r>
              <a:rPr lang="en-US" dirty="0" smtClean="0"/>
              <a:t>Many people </a:t>
            </a:r>
            <a:r>
              <a:rPr lang="en-US" dirty="0"/>
              <a:t>contend that these scans are not attacks because frequently they are </a:t>
            </a:r>
            <a:r>
              <a:rPr lang="en-US" dirty="0" smtClean="0"/>
              <a:t>implemented as </a:t>
            </a:r>
            <a:r>
              <a:rPr lang="en-US" dirty="0"/>
              <a:t>part of wide sweeps of Internet address ranges, looking for unprotected addresses</a:t>
            </a:r>
            <a:r>
              <a:rPr lang="en-US" dirty="0" smtClean="0"/>
              <a:t>; they </a:t>
            </a:r>
            <a:r>
              <a:rPr lang="en-US" dirty="0"/>
              <a:t>are not targeted. We disagree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216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NATION-STATE</a:t>
            </a:r>
            <a:r>
              <a:rPr lang="en-US" dirty="0" smtClean="0"/>
              <a:t> </a:t>
            </a:r>
            <a:r>
              <a:rPr lang="en-US" b="1" dirty="0" smtClean="0"/>
              <a:t>THREATS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We submit they ought to be considered as an </a:t>
            </a:r>
            <a:r>
              <a:rPr lang="en-US" dirty="0" smtClean="0"/>
              <a:t>attack because </a:t>
            </a:r>
            <a:r>
              <a:rPr lang="en-US" dirty="0"/>
              <a:t>of several factors</a:t>
            </a:r>
            <a:r>
              <a:rPr lang="en-US" dirty="0" smtClean="0"/>
              <a:t>:</a:t>
            </a:r>
            <a:endParaRPr lang="en-US" dirty="0"/>
          </a:p>
          <a:p>
            <a:pPr algn="just"/>
            <a:r>
              <a:rPr lang="en-US" b="1" dirty="0" smtClean="0"/>
              <a:t>Intent</a:t>
            </a:r>
            <a:r>
              <a:rPr lang="en-US" b="1" dirty="0"/>
              <a:t>:</a:t>
            </a:r>
            <a:r>
              <a:rPr lang="en-US" dirty="0"/>
              <a:t> Whoever is scanning you is deliberately looking for weaknesses in </a:t>
            </a:r>
            <a:r>
              <a:rPr lang="en-US" dirty="0" smtClean="0"/>
              <a:t>your security </a:t>
            </a:r>
            <a:r>
              <a:rPr lang="en-US" dirty="0"/>
              <a:t>posture. While they may be conducting only wide sweeps not </a:t>
            </a:r>
            <a:r>
              <a:rPr lang="en-US" dirty="0" smtClean="0"/>
              <a:t>specifically targeting </a:t>
            </a:r>
            <a:r>
              <a:rPr lang="en-US" dirty="0"/>
              <a:t>you, they are done with a purpose and malicious intent.</a:t>
            </a:r>
          </a:p>
          <a:p>
            <a:pPr algn="just"/>
            <a:r>
              <a:rPr lang="en-US" b="1" dirty="0" smtClean="0"/>
              <a:t>Motive</a:t>
            </a:r>
            <a:r>
              <a:rPr lang="en-US" b="1" dirty="0"/>
              <a:t>:</a:t>
            </a:r>
            <a:r>
              <a:rPr lang="en-US" dirty="0"/>
              <a:t> Scanners are not banging on your digital front door out of </a:t>
            </a:r>
            <a:r>
              <a:rPr lang="en-US" dirty="0" smtClean="0"/>
              <a:t>altruism. Whoever </a:t>
            </a:r>
            <a:r>
              <a:rPr lang="en-US" dirty="0"/>
              <a:t>is scanning you is doing so to achieve an advantage over you </a:t>
            </a:r>
            <a:r>
              <a:rPr lang="en-US" dirty="0" smtClean="0"/>
              <a:t>whether it </a:t>
            </a:r>
            <a:r>
              <a:rPr lang="en-US" dirty="0"/>
              <a:t>means they will take the next step to attempt to control your network, </a:t>
            </a:r>
            <a:r>
              <a:rPr lang="en-US" dirty="0" smtClean="0"/>
              <a:t>access your</a:t>
            </a:r>
            <a:r>
              <a:rPr lang="en-US" dirty="0"/>
              <a:t>	information,	blackmail	you	for	not	properly	securing	your	</a:t>
            </a:r>
            <a:r>
              <a:rPr lang="en-US" dirty="0" smtClean="0"/>
              <a:t>information (</a:t>
            </a:r>
            <a:r>
              <a:rPr lang="en-US" dirty="0"/>
              <a:t>imagine your clients’ response to hearing from </a:t>
            </a:r>
            <a:r>
              <a:rPr lang="en-US" dirty="0" smtClean="0"/>
              <a:t>third </a:t>
            </a:r>
            <a:r>
              <a:rPr lang="en-US" dirty="0"/>
              <a:t>party that you don’t </a:t>
            </a:r>
            <a:r>
              <a:rPr lang="en-US" dirty="0" smtClean="0"/>
              <a:t>lock your </a:t>
            </a:r>
            <a:r>
              <a:rPr lang="en-US" dirty="0"/>
              <a:t>digital doors!), or sabotage you.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4066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NATION-STATE</a:t>
            </a:r>
            <a:r>
              <a:rPr lang="en-US" dirty="0" smtClean="0"/>
              <a:t> </a:t>
            </a:r>
            <a:r>
              <a:rPr lang="en-US" b="1" dirty="0" smtClean="0"/>
              <a:t>THREATS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n-US" b="1" dirty="0"/>
              <a:t>Means</a:t>
            </a:r>
            <a:r>
              <a:rPr lang="en-US" dirty="0"/>
              <a:t>: With the proliferation of easy-to-use software such as </a:t>
            </a:r>
            <a:r>
              <a:rPr lang="en-US" b="1" dirty="0" err="1"/>
              <a:t>Netsploit</a:t>
            </a:r>
            <a:r>
              <a:rPr lang="en-US" dirty="0"/>
              <a:t>, </a:t>
            </a:r>
            <a:r>
              <a:rPr lang="en-US" dirty="0" smtClean="0"/>
              <a:t>people and</a:t>
            </a:r>
            <a:r>
              <a:rPr lang="en-US" dirty="0"/>
              <a:t>	</a:t>
            </a:r>
            <a:r>
              <a:rPr lang="en-US" dirty="0" smtClean="0"/>
              <a:t>organizations who</a:t>
            </a:r>
            <a:r>
              <a:rPr lang="en-US" dirty="0"/>
              <a:t>	run	scans	against	your	system	can	</a:t>
            </a:r>
            <a:r>
              <a:rPr lang="en-US" dirty="0" smtClean="0"/>
              <a:t>quickly find</a:t>
            </a:r>
            <a:r>
              <a:rPr lang="en-US" dirty="0"/>
              <a:t>	</a:t>
            </a:r>
            <a:r>
              <a:rPr lang="en-US" dirty="0" smtClean="0"/>
              <a:t>your weaknesses </a:t>
            </a:r>
            <a:r>
              <a:rPr lang="en-US" dirty="0"/>
              <a:t>and run automated programs to exploit them. This is the </a:t>
            </a:r>
            <a:r>
              <a:rPr lang="en-US" dirty="0" smtClean="0"/>
              <a:t>equivalent of </a:t>
            </a:r>
            <a:r>
              <a:rPr lang="en-US" dirty="0"/>
              <a:t>the adversary finding you have an unlocked door, opening the door, and </a:t>
            </a:r>
            <a:r>
              <a:rPr lang="en-US" dirty="0" smtClean="0"/>
              <a:t>using their </a:t>
            </a:r>
            <a:r>
              <a:rPr lang="en-US" dirty="0"/>
              <a:t>tools to do what they want once inside your network!</a:t>
            </a:r>
          </a:p>
          <a:p>
            <a:pPr algn="just"/>
            <a:r>
              <a:rPr lang="en-US" b="1" dirty="0" smtClean="0"/>
              <a:t>Results</a:t>
            </a:r>
            <a:r>
              <a:rPr lang="en-US" b="1" dirty="0"/>
              <a:t>:</a:t>
            </a:r>
            <a:r>
              <a:rPr lang="en-US" dirty="0"/>
              <a:t> Some will argue a scan does not necessarily draw a response; therefore</a:t>
            </a:r>
            <a:r>
              <a:rPr lang="en-US" dirty="0" smtClean="0"/>
              <a:t>, it </a:t>
            </a:r>
            <a:r>
              <a:rPr lang="en-US" dirty="0"/>
              <a:t>does not constitute an attack. We disagree. Whether you decide to take a </a:t>
            </a:r>
            <a:r>
              <a:rPr lang="en-US" dirty="0" smtClean="0"/>
              <a:t>deliberate </a:t>
            </a:r>
            <a:r>
              <a:rPr lang="en-US" dirty="0"/>
              <a:t>reaction to a port scan, your organization expends resources to </a:t>
            </a:r>
            <a:r>
              <a:rPr lang="en-US" dirty="0" smtClean="0"/>
              <a:t>prevent adversaries </a:t>
            </a:r>
            <a:r>
              <a:rPr lang="en-US" dirty="0"/>
              <a:t>from identifying and exploiting your security defenses. </a:t>
            </a:r>
            <a:r>
              <a:rPr lang="en-US" dirty="0" smtClean="0"/>
              <a:t>Expending resources </a:t>
            </a:r>
            <a:r>
              <a:rPr lang="en-US" dirty="0"/>
              <a:t>to defend against port scans and other malicious activities is </a:t>
            </a:r>
            <a:r>
              <a:rPr lang="en-US" dirty="0" smtClean="0"/>
              <a:t>derivative of </a:t>
            </a:r>
            <a:r>
              <a:rPr lang="en-US" dirty="0"/>
              <a:t>the attack threat, the potential consequences, and your risk appetite. Moreover</a:t>
            </a:r>
            <a:r>
              <a:rPr lang="en-US" dirty="0" smtClean="0"/>
              <a:t>, in </a:t>
            </a:r>
            <a:r>
              <a:rPr lang="en-US" dirty="0"/>
              <a:t>the event the port scan reveals a vulnerability that is subsequently </a:t>
            </a:r>
            <a:r>
              <a:rPr lang="en-US" dirty="0" smtClean="0"/>
              <a:t>exploited, you </a:t>
            </a:r>
            <a:r>
              <a:rPr lang="en-US" dirty="0"/>
              <a:t>will pay the consequences of having your network “owned” by the </a:t>
            </a:r>
            <a:r>
              <a:rPr lang="en-US" dirty="0" smtClean="0"/>
              <a:t>unauthorized </a:t>
            </a:r>
            <a:r>
              <a:rPr lang="en-US" dirty="0"/>
              <a:t>entities.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9556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NATION-STATE</a:t>
            </a:r>
            <a:r>
              <a:rPr lang="en-US" dirty="0" smtClean="0"/>
              <a:t> </a:t>
            </a:r>
            <a:r>
              <a:rPr lang="en-US" b="1" dirty="0" smtClean="0"/>
              <a:t>THREATS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Given the intent, motive, means, and results methodology of determining whether or </a:t>
            </a:r>
            <a:r>
              <a:rPr lang="en-US" dirty="0" smtClean="0"/>
              <a:t>not one </a:t>
            </a:r>
            <a:r>
              <a:rPr lang="en-US" dirty="0"/>
              <a:t>is under attack, one can make the case that “bad actors” operating from locations </a:t>
            </a:r>
            <a:r>
              <a:rPr lang="en-US" dirty="0" smtClean="0"/>
              <a:t>in China </a:t>
            </a:r>
            <a:r>
              <a:rPr lang="en-US" dirty="0"/>
              <a:t>have actively engaged in deliberate and widespread activities to attack </a:t>
            </a:r>
            <a:r>
              <a:rPr lang="en-US" dirty="0" smtClean="0"/>
              <a:t>Western business </a:t>
            </a:r>
            <a:r>
              <a:rPr lang="en-US" dirty="0"/>
              <a:t>interests, including yours, as well as government, academic, research and </a:t>
            </a:r>
            <a:r>
              <a:rPr lang="en-US" dirty="0" smtClean="0"/>
              <a:t>development</a:t>
            </a:r>
            <a:r>
              <a:rPr lang="en-US" dirty="0"/>
              <a:t>, and other organizations for the purpose of gaining a competitive advantage </a:t>
            </a:r>
            <a:r>
              <a:rPr lang="en-US" dirty="0" smtClean="0"/>
              <a:t>for Chinese </a:t>
            </a:r>
            <a:r>
              <a:rPr lang="en-US" dirty="0"/>
              <a:t>interests.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882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NATION-STATE</a:t>
            </a:r>
            <a:r>
              <a:rPr lang="en-US" dirty="0" smtClean="0"/>
              <a:t> </a:t>
            </a:r>
            <a:r>
              <a:rPr lang="en-US" b="1" dirty="0" smtClean="0"/>
              <a:t>THREATS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Not everyone will agree with this conclusion, yet there are plenty of executives who will.</a:t>
            </a:r>
          </a:p>
          <a:p>
            <a:pPr algn="just"/>
            <a:r>
              <a:rPr lang="en-US" dirty="0"/>
              <a:t>For example, in early January 2010, Google executives announced that the company </a:t>
            </a:r>
            <a:r>
              <a:rPr lang="en-US" dirty="0" smtClean="0"/>
              <a:t>had been </a:t>
            </a:r>
            <a:r>
              <a:rPr lang="en-US" dirty="0"/>
              <a:t>subjected to a “sophisticated cyber attack originating in China.</a:t>
            </a:r>
            <a:r>
              <a:rPr lang="en-US" dirty="0" smtClean="0"/>
              <a:t>”</a:t>
            </a:r>
          </a:p>
          <a:p>
            <a:pPr algn="just"/>
            <a:r>
              <a:rPr lang="en-US" dirty="0" smtClean="0"/>
              <a:t>Lockheed </a:t>
            </a:r>
            <a:r>
              <a:rPr lang="en-US" dirty="0"/>
              <a:t>Martin</a:t>
            </a:r>
            <a:r>
              <a:rPr lang="en-US" dirty="0" smtClean="0"/>
              <a:t>, Adobe</a:t>
            </a:r>
            <a:r>
              <a:rPr lang="en-US" dirty="0"/>
              <a:t>, Dow Chemical, Coca-Cola, and the New York </a:t>
            </a:r>
            <a:r>
              <a:rPr lang="en-US" i="1" dirty="0"/>
              <a:t>Times</a:t>
            </a:r>
            <a:r>
              <a:rPr lang="en-US" dirty="0"/>
              <a:t> all have been the subject </a:t>
            </a:r>
            <a:r>
              <a:rPr lang="en-US" dirty="0" smtClean="0"/>
              <a:t>of highly </a:t>
            </a:r>
            <a:r>
              <a:rPr lang="en-US" dirty="0"/>
              <a:t>publicized cyber attacks that were attributed to Chinese sources. In one CNN report</a:t>
            </a:r>
            <a:r>
              <a:rPr lang="en-US" dirty="0" smtClean="0"/>
              <a:t>, it </a:t>
            </a:r>
            <a:r>
              <a:rPr lang="en-US" dirty="0"/>
              <a:t>was asserted one out of every three observed cyber attacks originated from China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5859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NATION-STATE</a:t>
            </a:r>
            <a:r>
              <a:rPr lang="en-US" dirty="0" smtClean="0"/>
              <a:t> </a:t>
            </a:r>
            <a:r>
              <a:rPr lang="en-US" b="1" dirty="0" smtClean="0"/>
              <a:t>THREATS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/>
              <a:t>Business executives soon recognized the threats. According to Timothy Thomas </a:t>
            </a:r>
            <a:r>
              <a:rPr lang="en-US" dirty="0" smtClean="0"/>
              <a:t>in his </a:t>
            </a:r>
            <a:r>
              <a:rPr lang="en-US" dirty="0"/>
              <a:t>monograph, “Google Confronts China’s ‘Three </a:t>
            </a:r>
            <a:r>
              <a:rPr lang="en-US" dirty="0" err="1"/>
              <a:t>Warfares</a:t>
            </a:r>
            <a:r>
              <a:rPr lang="en-US" dirty="0"/>
              <a:t>’”:</a:t>
            </a:r>
          </a:p>
          <a:p>
            <a:pPr marL="0" indent="0" algn="just">
              <a:buNone/>
            </a:pPr>
            <a:r>
              <a:rPr lang="en-US" dirty="0"/>
              <a:t> </a:t>
            </a:r>
            <a:endParaRPr lang="en-US" dirty="0" smtClean="0"/>
          </a:p>
          <a:p>
            <a:pPr algn="just"/>
            <a:r>
              <a:rPr lang="en-US" dirty="0" smtClean="0"/>
              <a:t>People engaged in the world of business activities agree on one thing, that the Chinese are excellent at espionage. Most businesspersons readily understand that their </a:t>
            </a:r>
            <a:r>
              <a:rPr lang="en-US" dirty="0" err="1" smtClean="0"/>
              <a:t>Blackberrys</a:t>
            </a:r>
            <a:r>
              <a:rPr lang="en-US" dirty="0" smtClean="0"/>
              <a:t>, laptops, and cell phone are all compromised once they enter the mainland of China. </a:t>
            </a:r>
          </a:p>
          <a:p>
            <a:pPr algn="just"/>
            <a:r>
              <a:rPr lang="en-US" dirty="0" smtClean="0"/>
              <a:t>They also come </a:t>
            </a:r>
            <a:r>
              <a:rPr lang="en-US" dirty="0"/>
              <a:t>to expect the bugging of their cars, hotel rooms, and casual conversations. </a:t>
            </a:r>
            <a:endParaRPr lang="en-US" dirty="0" smtClean="0"/>
          </a:p>
          <a:p>
            <a:pPr algn="just"/>
            <a:r>
              <a:rPr lang="en-US" dirty="0" smtClean="0"/>
              <a:t>Businessmen feel </a:t>
            </a:r>
            <a:r>
              <a:rPr lang="en-US" dirty="0"/>
              <a:t>neutered entering negotiations with the </a:t>
            </a:r>
            <a:r>
              <a:rPr lang="en-US" dirty="0" smtClean="0"/>
              <a:t>Chinese.</a:t>
            </a:r>
          </a:p>
          <a:p>
            <a:pPr algn="just"/>
            <a:r>
              <a:rPr lang="en-US" dirty="0" smtClean="0"/>
              <a:t>Many </a:t>
            </a:r>
            <a:r>
              <a:rPr lang="en-US" dirty="0"/>
              <a:t>have noted that it seems as if </a:t>
            </a:r>
            <a:r>
              <a:rPr lang="en-US" dirty="0" smtClean="0"/>
              <a:t>the Chinese </a:t>
            </a:r>
            <a:r>
              <a:rPr lang="en-US" dirty="0"/>
              <a:t>knew every proposal they were going to make and had responses in hand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0503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NATION-STATE</a:t>
            </a:r>
            <a:r>
              <a:rPr lang="en-US" dirty="0" smtClean="0"/>
              <a:t> </a:t>
            </a:r>
            <a:r>
              <a:rPr lang="en-US" b="1" dirty="0" smtClean="0"/>
              <a:t>THREATS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n-US" dirty="0"/>
              <a:t>We submit that the Chinese knew every proposal because they made a point of </a:t>
            </a:r>
            <a:r>
              <a:rPr lang="en-US" dirty="0" smtClean="0"/>
              <a:t>doing their </a:t>
            </a:r>
            <a:r>
              <a:rPr lang="en-US" dirty="0"/>
              <a:t>research. </a:t>
            </a:r>
            <a:endParaRPr lang="en-US" dirty="0" smtClean="0"/>
          </a:p>
          <a:p>
            <a:pPr algn="just"/>
            <a:r>
              <a:rPr lang="en-US" dirty="0" smtClean="0"/>
              <a:t>They </a:t>
            </a:r>
            <a:r>
              <a:rPr lang="en-US" dirty="0"/>
              <a:t>used every means available, including but not limited to cyber</a:t>
            </a:r>
            <a:r>
              <a:rPr lang="en-US" dirty="0" smtClean="0"/>
              <a:t>-based </a:t>
            </a:r>
            <a:r>
              <a:rPr lang="en-US" dirty="0"/>
              <a:t>reconnaissance, to gain the advantage. </a:t>
            </a:r>
            <a:endParaRPr lang="en-US" dirty="0" smtClean="0"/>
          </a:p>
          <a:p>
            <a:pPr algn="just"/>
            <a:r>
              <a:rPr lang="en-US" dirty="0" smtClean="0"/>
              <a:t>Given </a:t>
            </a:r>
            <a:r>
              <a:rPr lang="en-US" dirty="0"/>
              <a:t>the widespread reporting of </a:t>
            </a:r>
            <a:r>
              <a:rPr lang="en-US" dirty="0" smtClean="0"/>
              <a:t>the tsunami</a:t>
            </a:r>
            <a:r>
              <a:rPr lang="en-US" dirty="0"/>
              <a:t>	of	cyber	attacks	attributed	to	Chinese	sources,	it	appears	evident	that	</a:t>
            </a:r>
            <a:r>
              <a:rPr lang="en-US" dirty="0" smtClean="0"/>
              <a:t>the Chinese </a:t>
            </a:r>
            <a:r>
              <a:rPr lang="en-US" dirty="0"/>
              <a:t>not only have demonstrated the intent, motivation, and means of </a:t>
            </a:r>
            <a:r>
              <a:rPr lang="en-US" dirty="0" smtClean="0"/>
              <a:t>launching cyber </a:t>
            </a:r>
            <a:r>
              <a:rPr lang="en-US" dirty="0"/>
              <a:t>attacks against the business community, but also they have done so with </a:t>
            </a:r>
            <a:r>
              <a:rPr lang="en-US" dirty="0" smtClean="0"/>
              <a:t>great effect </a:t>
            </a:r>
            <a:r>
              <a:rPr lang="en-US" dirty="0"/>
              <a:t>over many years. </a:t>
            </a:r>
            <a:endParaRPr lang="en-US" dirty="0" smtClean="0"/>
          </a:p>
          <a:p>
            <a:pPr algn="just"/>
            <a:r>
              <a:rPr lang="en-US" dirty="0" smtClean="0"/>
              <a:t>No </a:t>
            </a:r>
            <a:r>
              <a:rPr lang="en-US" dirty="0"/>
              <a:t>business or organization, including yours, is immune</a:t>
            </a:r>
            <a:r>
              <a:rPr lang="en-US" dirty="0" smtClean="0"/>
              <a:t>! Perhaps </a:t>
            </a:r>
            <a:r>
              <a:rPr lang="en-US" dirty="0"/>
              <a:t>the most damning evidence of Chinese cyber threats to your business </a:t>
            </a:r>
            <a:r>
              <a:rPr lang="en-US" dirty="0" smtClean="0"/>
              <a:t>came with </a:t>
            </a:r>
            <a:r>
              <a:rPr lang="en-US" dirty="0"/>
              <a:t>the publication of </a:t>
            </a:r>
            <a:r>
              <a:rPr lang="en-US" dirty="0" err="1"/>
              <a:t>Mandiant’s</a:t>
            </a:r>
            <a:r>
              <a:rPr lang="en-US" dirty="0"/>
              <a:t> report on </a:t>
            </a:r>
            <a:r>
              <a:rPr lang="en-US" i="1" dirty="0"/>
              <a:t>Advance</a:t>
            </a:r>
            <a:r>
              <a:rPr lang="en-US" dirty="0"/>
              <a:t> </a:t>
            </a:r>
            <a:r>
              <a:rPr lang="en-US" i="1" dirty="0"/>
              <a:t>Persistent</a:t>
            </a:r>
            <a:r>
              <a:rPr lang="en-US" dirty="0"/>
              <a:t> </a:t>
            </a:r>
            <a:r>
              <a:rPr lang="en-US" i="1" dirty="0"/>
              <a:t>Threat</a:t>
            </a:r>
            <a:r>
              <a:rPr lang="en-US" dirty="0"/>
              <a:t> </a:t>
            </a:r>
            <a:r>
              <a:rPr lang="en-US" i="1" dirty="0"/>
              <a:t>1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</a:t>
            </a:r>
            <a:r>
              <a:rPr lang="en-US" dirty="0" err="1"/>
              <a:t>Mandiant</a:t>
            </a:r>
            <a:r>
              <a:rPr lang="en-US" dirty="0"/>
              <a:t> is </a:t>
            </a:r>
            <a:r>
              <a:rPr lang="en-US" dirty="0" smtClean="0"/>
              <a:t>a </a:t>
            </a:r>
            <a:r>
              <a:rPr lang="en-US" dirty="0" err="1" smtClean="0"/>
              <a:t>cybersecurity</a:t>
            </a:r>
            <a:r>
              <a:rPr lang="en-US" dirty="0" smtClean="0"/>
              <a:t> </a:t>
            </a:r>
            <a:r>
              <a:rPr lang="en-US" dirty="0"/>
              <a:t>firm headquartered in the United States. Founded in 2004, </a:t>
            </a:r>
            <a:r>
              <a:rPr lang="en-US" dirty="0" err="1"/>
              <a:t>Mandiant</a:t>
            </a:r>
            <a:r>
              <a:rPr lang="en-US" dirty="0"/>
              <a:t>, </a:t>
            </a:r>
            <a:r>
              <a:rPr lang="en-US" dirty="0" smtClean="0"/>
              <a:t>like other </a:t>
            </a:r>
            <a:r>
              <a:rPr lang="en-US" dirty="0"/>
              <a:t>companies in the growing </a:t>
            </a:r>
            <a:r>
              <a:rPr lang="en-US" dirty="0" err="1"/>
              <a:t>cybersecurity</a:t>
            </a:r>
            <a:r>
              <a:rPr lang="en-US" dirty="0"/>
              <a:t> market, offers its customers </a:t>
            </a:r>
            <a:r>
              <a:rPr lang="en-US" dirty="0" smtClean="0"/>
              <a:t>advanced </a:t>
            </a:r>
            <a:r>
              <a:rPr lang="en-US" dirty="0" err="1" smtClean="0"/>
              <a:t>cybersecurity</a:t>
            </a:r>
            <a:r>
              <a:rPr lang="en-US" dirty="0" smtClean="0"/>
              <a:t> </a:t>
            </a:r>
            <a:r>
              <a:rPr lang="en-US" dirty="0"/>
              <a:t>intelligence and defense capabilities.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654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CLASSIC HACK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/>
              <a:t>Robert Fortune was a Scottish botanist and adventurer who is credited with </a:t>
            </a:r>
            <a:r>
              <a:rPr lang="en-US" dirty="0" smtClean="0"/>
              <a:t>the introduction </a:t>
            </a:r>
            <a:r>
              <a:rPr lang="en-US" dirty="0"/>
              <a:t>of tea to India, whose subsequent mass production of tea produced </a:t>
            </a:r>
            <a:r>
              <a:rPr lang="en-US" dirty="0" smtClean="0"/>
              <a:t>great wealth </a:t>
            </a:r>
            <a:r>
              <a:rPr lang="en-US" dirty="0"/>
              <a:t>for the British Empire. </a:t>
            </a:r>
            <a:endParaRPr lang="en-US" dirty="0" smtClean="0"/>
          </a:p>
          <a:p>
            <a:pPr algn="just"/>
            <a:r>
              <a:rPr lang="en-US" dirty="0" smtClean="0"/>
              <a:t>Truly</a:t>
            </a:r>
            <a:r>
              <a:rPr lang="en-US" dirty="0"/>
              <a:t>, Fortune changed the fortunes of the British Empire.</a:t>
            </a:r>
          </a:p>
          <a:p>
            <a:pPr algn="just"/>
            <a:r>
              <a:rPr lang="en-US" dirty="0"/>
              <a:t>According to Rose’s research and surviving documents authored by Fortune and </a:t>
            </a:r>
            <a:r>
              <a:rPr lang="en-US" dirty="0" smtClean="0"/>
              <a:t>his contemporaries</a:t>
            </a:r>
            <a:r>
              <a:rPr lang="en-US" dirty="0"/>
              <a:t>, in 1843, Fortune journeyed to China under the employ of the </a:t>
            </a:r>
            <a:r>
              <a:rPr lang="en-US" dirty="0" smtClean="0"/>
              <a:t>Royal Horticultural </a:t>
            </a:r>
            <a:r>
              <a:rPr lang="en-US" dirty="0"/>
              <a:t>Society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While on this trip, he discovered that green and black teas </a:t>
            </a:r>
            <a:r>
              <a:rPr lang="en-US" dirty="0" smtClean="0"/>
              <a:t>were derived </a:t>
            </a:r>
            <a:r>
              <a:rPr lang="en-US" dirty="0"/>
              <a:t>from the same plant, which caused quite a stir in botanical circles. </a:t>
            </a:r>
            <a:endParaRPr lang="en-US" dirty="0" smtClean="0"/>
          </a:p>
          <a:p>
            <a:pPr algn="just"/>
            <a:r>
              <a:rPr lang="en-US" dirty="0" smtClean="0"/>
              <a:t>Upon his return </a:t>
            </a:r>
            <a:r>
              <a:rPr lang="en-US" dirty="0"/>
              <a:t>from Far East Asia, he was recognized by many as an expert on teas.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4674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NATION-STATE</a:t>
            </a:r>
            <a:r>
              <a:rPr lang="en-US" dirty="0" smtClean="0"/>
              <a:t> </a:t>
            </a:r>
            <a:r>
              <a:rPr lang="en-US" b="1" dirty="0" smtClean="0"/>
              <a:t>THREATS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In February 2013, as a follow-up to previous reports it had done on cyber espionage</a:t>
            </a:r>
            <a:r>
              <a:rPr lang="en-US" dirty="0" smtClean="0"/>
              <a:t>, </a:t>
            </a:r>
            <a:r>
              <a:rPr lang="en-US" dirty="0" err="1" smtClean="0"/>
              <a:t>Mandiant</a:t>
            </a:r>
            <a:r>
              <a:rPr lang="en-US" dirty="0" smtClean="0"/>
              <a:t> </a:t>
            </a:r>
            <a:r>
              <a:rPr lang="en-US" dirty="0"/>
              <a:t>released a report documenting evidence it had collected that demonstrated </a:t>
            </a:r>
            <a:r>
              <a:rPr lang="en-US" dirty="0" smtClean="0"/>
              <a:t>the Chinese </a:t>
            </a:r>
            <a:r>
              <a:rPr lang="en-US" dirty="0"/>
              <a:t>People’s Liberation Army (specifically Unit 61398 in Shanghai) had engaged </a:t>
            </a:r>
            <a:r>
              <a:rPr lang="en-US" dirty="0" smtClean="0"/>
              <a:t>in deliberate </a:t>
            </a:r>
            <a:r>
              <a:rPr lang="en-US" dirty="0"/>
              <a:t>cyber attacks against at least 141 Western organizations extending as far </a:t>
            </a:r>
            <a:r>
              <a:rPr lang="en-US" dirty="0" smtClean="0"/>
              <a:t>back as </a:t>
            </a:r>
            <a:r>
              <a:rPr lang="en-US" dirty="0"/>
              <a:t>2006</a:t>
            </a:r>
            <a:r>
              <a:rPr lang="en-US" dirty="0" smtClean="0"/>
              <a:t>. </a:t>
            </a:r>
          </a:p>
          <a:p>
            <a:pPr algn="just"/>
            <a:r>
              <a:rPr lang="en-US" dirty="0" smtClean="0"/>
              <a:t>For </a:t>
            </a:r>
            <a:r>
              <a:rPr lang="en-US" dirty="0"/>
              <a:t>many executives, this was the smoking gun evidence that fully </a:t>
            </a:r>
            <a:r>
              <a:rPr lang="en-US" dirty="0" smtClean="0"/>
              <a:t>implicated Chinese </a:t>
            </a:r>
            <a:r>
              <a:rPr lang="en-US" dirty="0"/>
              <a:t>sources as a </a:t>
            </a:r>
            <a:r>
              <a:rPr lang="en-US" dirty="0" err="1"/>
              <a:t>cybersecurity</a:t>
            </a:r>
            <a:r>
              <a:rPr lang="en-US" dirty="0"/>
              <a:t> threat not only to government information but also </a:t>
            </a:r>
            <a:r>
              <a:rPr lang="en-US" dirty="0" smtClean="0"/>
              <a:t>to the </a:t>
            </a:r>
            <a:r>
              <a:rPr lang="en-US" dirty="0"/>
              <a:t>commercial sector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2783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Don’t</a:t>
            </a:r>
            <a:r>
              <a:rPr lang="en-US" dirty="0"/>
              <a:t> </a:t>
            </a:r>
            <a:r>
              <a:rPr lang="en-US" b="1" dirty="0"/>
              <a:t>Think</a:t>
            </a:r>
            <a:r>
              <a:rPr lang="en-US" dirty="0"/>
              <a:t> </a:t>
            </a:r>
            <a:r>
              <a:rPr lang="en-US" b="1" dirty="0"/>
              <a:t>that</a:t>
            </a:r>
            <a:r>
              <a:rPr lang="en-US" dirty="0"/>
              <a:t> </a:t>
            </a:r>
            <a:r>
              <a:rPr lang="en-US" b="1" dirty="0"/>
              <a:t>China</a:t>
            </a:r>
            <a:r>
              <a:rPr lang="en-US" dirty="0"/>
              <a:t> </a:t>
            </a:r>
            <a:r>
              <a:rPr lang="en-US" b="1" dirty="0"/>
              <a:t>is</a:t>
            </a:r>
            <a:r>
              <a:rPr lang="en-US" dirty="0"/>
              <a:t> </a:t>
            </a:r>
            <a:r>
              <a:rPr lang="en-US" b="1" dirty="0"/>
              <a:t>the</a:t>
            </a:r>
            <a:r>
              <a:rPr lang="en-US" dirty="0"/>
              <a:t> </a:t>
            </a:r>
            <a:r>
              <a:rPr lang="en-US" b="1" dirty="0"/>
              <a:t>Only</a:t>
            </a:r>
            <a:r>
              <a:rPr lang="en-US" dirty="0"/>
              <a:t> </a:t>
            </a:r>
            <a:r>
              <a:rPr lang="en-US" b="1" dirty="0"/>
              <a:t>One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While we use the Chinese-based bad actors as exemplars, the Chinese are not alone </a:t>
            </a:r>
            <a:r>
              <a:rPr lang="en-US" dirty="0" smtClean="0"/>
              <a:t>in flexing </a:t>
            </a:r>
            <a:r>
              <a:rPr lang="en-US" dirty="0"/>
              <a:t>their muscles in cyberspace. </a:t>
            </a:r>
            <a:endParaRPr lang="en-US" dirty="0" smtClean="0"/>
          </a:p>
          <a:p>
            <a:pPr algn="just"/>
            <a:r>
              <a:rPr lang="en-US" dirty="0" smtClean="0"/>
              <a:t>According </a:t>
            </a:r>
            <a:r>
              <a:rPr lang="en-US" dirty="0"/>
              <a:t>to Mike McConnell, who served as </a:t>
            </a:r>
            <a:r>
              <a:rPr lang="en-US" dirty="0" smtClean="0"/>
              <a:t>the U.S</a:t>
            </a:r>
            <a:r>
              <a:rPr lang="en-US" dirty="0"/>
              <a:t>. director of National Intelligence from 2007 to 2009 and director of the </a:t>
            </a:r>
            <a:r>
              <a:rPr lang="en-US" dirty="0" smtClean="0"/>
              <a:t>National Security </a:t>
            </a:r>
            <a:r>
              <a:rPr lang="en-US" dirty="0"/>
              <a:t>Agency (NSA) from 1992 to 1996, there are many countries that are </a:t>
            </a:r>
            <a:r>
              <a:rPr lang="en-US" dirty="0" smtClean="0"/>
              <a:t>capable of </a:t>
            </a:r>
            <a:r>
              <a:rPr lang="en-US" dirty="0"/>
              <a:t>conducting cyber attacks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“Probably the best in the world in the cyber realm are </a:t>
            </a:r>
            <a:r>
              <a:rPr lang="en-US" dirty="0" smtClean="0"/>
              <a:t>the United </a:t>
            </a:r>
            <a:r>
              <a:rPr lang="en-US" dirty="0"/>
              <a:t>States, then the Russians, the British, the Israelis and the French.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next tier </a:t>
            </a:r>
            <a:r>
              <a:rPr lang="en-US" dirty="0" smtClean="0"/>
              <a:t>is the </a:t>
            </a:r>
            <a:r>
              <a:rPr lang="en-US" dirty="0"/>
              <a:t>Chinese.”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3554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Don’t</a:t>
            </a:r>
            <a:r>
              <a:rPr lang="en-US" dirty="0" smtClean="0"/>
              <a:t> </a:t>
            </a:r>
            <a:r>
              <a:rPr lang="en-US" b="1" dirty="0" smtClean="0"/>
              <a:t>Think</a:t>
            </a:r>
            <a:r>
              <a:rPr lang="en-US" dirty="0" smtClean="0"/>
              <a:t> </a:t>
            </a:r>
            <a:r>
              <a:rPr lang="en-US" b="1" dirty="0" smtClean="0"/>
              <a:t>that</a:t>
            </a:r>
            <a:r>
              <a:rPr lang="en-US" dirty="0" smtClean="0"/>
              <a:t> </a:t>
            </a:r>
            <a:r>
              <a:rPr lang="en-US" b="1" dirty="0" smtClean="0"/>
              <a:t>China</a:t>
            </a:r>
            <a:r>
              <a:rPr lang="en-US" dirty="0" smtClean="0"/>
              <a:t> </a:t>
            </a:r>
            <a:r>
              <a:rPr lang="en-US" b="1" dirty="0" smtClean="0"/>
              <a:t>is</a:t>
            </a:r>
            <a:r>
              <a:rPr lang="en-US" dirty="0" smtClean="0"/>
              <a:t> </a:t>
            </a:r>
            <a:r>
              <a:rPr lang="en-US" b="1" dirty="0" smtClean="0"/>
              <a:t>the</a:t>
            </a:r>
            <a:r>
              <a:rPr lang="en-US" dirty="0" smtClean="0"/>
              <a:t> </a:t>
            </a:r>
            <a:r>
              <a:rPr lang="en-US" b="1" dirty="0" smtClean="0"/>
              <a:t>Only</a:t>
            </a:r>
            <a:r>
              <a:rPr lang="en-US" dirty="0" smtClean="0"/>
              <a:t> </a:t>
            </a:r>
            <a:r>
              <a:rPr lang="en-US" b="1" dirty="0" smtClean="0"/>
              <a:t>One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While attribution of cyber attacks frequently remains in question, mounting </a:t>
            </a:r>
            <a:r>
              <a:rPr lang="en-US" dirty="0" smtClean="0"/>
              <a:t>evidence from </a:t>
            </a:r>
            <a:r>
              <a:rPr lang="en-US" dirty="0"/>
              <a:t>Iran’s </a:t>
            </a:r>
            <a:r>
              <a:rPr lang="en-US" dirty="0" err="1"/>
              <a:t>Stuxnet</a:t>
            </a:r>
            <a:r>
              <a:rPr lang="en-US" dirty="0"/>
              <a:t> experience indicates that nation-states have employed targeted </a:t>
            </a:r>
            <a:r>
              <a:rPr lang="en-US" dirty="0" smtClean="0"/>
              <a:t>attacks against </a:t>
            </a:r>
            <a:r>
              <a:rPr lang="en-US" dirty="0"/>
              <a:t>other nation-</a:t>
            </a:r>
            <a:r>
              <a:rPr lang="en-US" dirty="0" smtClean="0"/>
              <a:t>states.</a:t>
            </a:r>
            <a:endParaRPr lang="en-US" dirty="0"/>
          </a:p>
          <a:p>
            <a:pPr algn="just"/>
            <a:r>
              <a:rPr lang="en-US" dirty="0" smtClean="0"/>
              <a:t>But</a:t>
            </a:r>
            <a:r>
              <a:rPr lang="en-US" dirty="0"/>
              <a:t>, again, for the executive, you may be wondering, “</a:t>
            </a:r>
            <a:r>
              <a:rPr lang="en-US" dirty="0" smtClean="0"/>
              <a:t>So what</a:t>
            </a:r>
            <a:r>
              <a:rPr lang="en-US" dirty="0"/>
              <a:t>?” We know that governments often </a:t>
            </a:r>
            <a:r>
              <a:rPr lang="en-US" dirty="0" smtClean="0"/>
              <a:t>use attack </a:t>
            </a:r>
            <a:r>
              <a:rPr lang="en-US" dirty="0"/>
              <a:t>against other governments.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“So what?” answer is that, like in kinetic </a:t>
            </a:r>
            <a:r>
              <a:rPr lang="en-US" dirty="0" smtClean="0"/>
              <a:t>armed conflict</a:t>
            </a:r>
            <a:r>
              <a:rPr lang="en-US" dirty="0"/>
              <a:t>, cyberspace operations frequently inflict casualties upon innocent bystanders.</a:t>
            </a:r>
          </a:p>
          <a:p>
            <a:pPr algn="just"/>
            <a:r>
              <a:rPr lang="en-US" dirty="0"/>
              <a:t>You and your business may be susceptible to being an innocent bystander victim of </a:t>
            </a:r>
            <a:r>
              <a:rPr lang="en-US" dirty="0" smtClean="0"/>
              <a:t>one of </a:t>
            </a:r>
            <a:r>
              <a:rPr lang="en-US" dirty="0"/>
              <a:t>these attacks</a:t>
            </a:r>
            <a:r>
              <a:rPr lang="en-US" dirty="0" smtClean="0">
                <a:effectLst/>
              </a:rPr>
              <a:t> </a:t>
            </a:r>
            <a:r>
              <a:rPr lang="en-US" dirty="0" smtClean="0"/>
              <a:t>e </a:t>
            </a:r>
            <a:r>
              <a:rPr lang="en-US" dirty="0"/>
              <a:t>skullduggery, espionage, and even </a:t>
            </a:r>
            <a:r>
              <a:rPr lang="en-US" dirty="0" smtClean="0"/>
              <a:t>outright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2846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Don’t</a:t>
            </a:r>
            <a:r>
              <a:rPr lang="en-US" dirty="0" smtClean="0"/>
              <a:t> </a:t>
            </a:r>
            <a:r>
              <a:rPr lang="en-US" b="1" dirty="0" smtClean="0"/>
              <a:t>Think</a:t>
            </a:r>
            <a:r>
              <a:rPr lang="en-US" dirty="0" smtClean="0"/>
              <a:t> </a:t>
            </a:r>
            <a:r>
              <a:rPr lang="en-US" b="1" dirty="0" smtClean="0"/>
              <a:t>that</a:t>
            </a:r>
            <a:r>
              <a:rPr lang="en-US" dirty="0" smtClean="0"/>
              <a:t> </a:t>
            </a:r>
            <a:r>
              <a:rPr lang="en-US" b="1" dirty="0" smtClean="0"/>
              <a:t>China</a:t>
            </a:r>
            <a:r>
              <a:rPr lang="en-US" dirty="0" smtClean="0"/>
              <a:t> </a:t>
            </a:r>
            <a:r>
              <a:rPr lang="en-US" b="1" dirty="0" smtClean="0"/>
              <a:t>is</a:t>
            </a:r>
            <a:r>
              <a:rPr lang="en-US" dirty="0" smtClean="0"/>
              <a:t> </a:t>
            </a:r>
            <a:r>
              <a:rPr lang="en-US" b="1" dirty="0" smtClean="0"/>
              <a:t>the</a:t>
            </a:r>
            <a:r>
              <a:rPr lang="en-US" dirty="0" smtClean="0"/>
              <a:t> </a:t>
            </a:r>
            <a:r>
              <a:rPr lang="en-US" b="1" dirty="0" smtClean="0"/>
              <a:t>Only</a:t>
            </a:r>
            <a:r>
              <a:rPr lang="en-US" dirty="0" smtClean="0"/>
              <a:t> </a:t>
            </a:r>
            <a:r>
              <a:rPr lang="en-US" b="1" dirty="0" smtClean="0"/>
              <a:t>One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n-US" dirty="0"/>
              <a:t>An	example	of	this	innocent	bystander	concept	is	illustrated	in	the	2007	</a:t>
            </a:r>
            <a:r>
              <a:rPr lang="en-US" dirty="0" smtClean="0"/>
              <a:t>cyber attack </a:t>
            </a:r>
            <a:r>
              <a:rPr lang="en-US" dirty="0"/>
              <a:t>on Estonia.</a:t>
            </a:r>
          </a:p>
          <a:p>
            <a:pPr algn="just"/>
            <a:r>
              <a:rPr lang="en-US" dirty="0"/>
              <a:t>On April 27, 2007, the government of Estonia relocated a statue placed in </a:t>
            </a:r>
            <a:r>
              <a:rPr lang="en-US" dirty="0" smtClean="0"/>
              <a:t>downtown Tallinn</a:t>
            </a:r>
            <a:r>
              <a:rPr lang="en-US" dirty="0"/>
              <a:t>, the capital of Estonia, to a location in the suburbs.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statue commemorated </a:t>
            </a:r>
            <a:r>
              <a:rPr lang="en-US" dirty="0" smtClean="0"/>
              <a:t>the Soviet </a:t>
            </a:r>
            <a:r>
              <a:rPr lang="en-US" dirty="0"/>
              <a:t>soldiers who defeated German aggression during World War II and was </a:t>
            </a:r>
            <a:r>
              <a:rPr lang="en-US" dirty="0" smtClean="0"/>
              <a:t>installed during </a:t>
            </a:r>
            <a:r>
              <a:rPr lang="en-US" dirty="0"/>
              <a:t>the time the country was under the control of the Soviet Union. </a:t>
            </a:r>
            <a:endParaRPr lang="en-US" dirty="0" smtClean="0"/>
          </a:p>
          <a:p>
            <a:pPr algn="just"/>
            <a:r>
              <a:rPr lang="en-US" dirty="0" smtClean="0"/>
              <a:t>For </a:t>
            </a:r>
            <a:r>
              <a:rPr lang="en-US" dirty="0"/>
              <a:t>the </a:t>
            </a:r>
            <a:r>
              <a:rPr lang="en-US" dirty="0" smtClean="0"/>
              <a:t>quarter of </a:t>
            </a:r>
            <a:r>
              <a:rPr lang="en-US" dirty="0"/>
              <a:t>the population that are of Russian lineage, the statue is a treasured symbol of </a:t>
            </a:r>
            <a:r>
              <a:rPr lang="en-US" dirty="0" smtClean="0"/>
              <a:t>the sacrifices </a:t>
            </a:r>
            <a:r>
              <a:rPr lang="en-US" dirty="0"/>
              <a:t>of the Soviet soldiers, some of whom were Estonian conscripts. </a:t>
            </a:r>
            <a:endParaRPr lang="en-US" dirty="0" smtClean="0"/>
          </a:p>
          <a:p>
            <a:pPr algn="just"/>
            <a:r>
              <a:rPr lang="en-US" dirty="0" smtClean="0"/>
              <a:t>For </a:t>
            </a:r>
            <a:r>
              <a:rPr lang="en-US" dirty="0"/>
              <a:t>much </a:t>
            </a:r>
            <a:r>
              <a:rPr lang="en-US" dirty="0" smtClean="0"/>
              <a:t>of the </a:t>
            </a:r>
            <a:r>
              <a:rPr lang="en-US" dirty="0"/>
              <a:t>remaining population, the statue is a bitter, visible reminder of the oppression they </a:t>
            </a:r>
            <a:r>
              <a:rPr lang="en-US" dirty="0" smtClean="0"/>
              <a:t>felt during </a:t>
            </a:r>
            <a:r>
              <a:rPr lang="en-US" dirty="0"/>
              <a:t>the control of the Soviet Union. When the government acted to relocate the statue</a:t>
            </a:r>
            <a:r>
              <a:rPr lang="en-US" dirty="0" smtClean="0"/>
              <a:t>, the </a:t>
            </a:r>
            <a:r>
              <a:rPr lang="en-US" dirty="0"/>
              <a:t>ethnic Russian population and diaspora protested vehemently, yet what </a:t>
            </a:r>
            <a:r>
              <a:rPr lang="en-US" dirty="0" smtClean="0"/>
              <a:t>happened next </a:t>
            </a:r>
            <a:r>
              <a:rPr lang="en-US" dirty="0"/>
              <a:t>is what made history and leads to our lessons learned.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3711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Don’t</a:t>
            </a:r>
            <a:r>
              <a:rPr lang="en-US" dirty="0" smtClean="0"/>
              <a:t> </a:t>
            </a:r>
            <a:r>
              <a:rPr lang="en-US" b="1" dirty="0" smtClean="0"/>
              <a:t>Think</a:t>
            </a:r>
            <a:r>
              <a:rPr lang="en-US" dirty="0" smtClean="0"/>
              <a:t> </a:t>
            </a:r>
            <a:r>
              <a:rPr lang="en-US" b="1" dirty="0" smtClean="0"/>
              <a:t>that</a:t>
            </a:r>
            <a:r>
              <a:rPr lang="en-US" dirty="0" smtClean="0"/>
              <a:t> </a:t>
            </a:r>
            <a:r>
              <a:rPr lang="en-US" b="1" dirty="0" smtClean="0"/>
              <a:t>China</a:t>
            </a:r>
            <a:r>
              <a:rPr lang="en-US" dirty="0" smtClean="0"/>
              <a:t> </a:t>
            </a:r>
            <a:r>
              <a:rPr lang="en-US" b="1" dirty="0" smtClean="0"/>
              <a:t>is</a:t>
            </a:r>
            <a:r>
              <a:rPr lang="en-US" dirty="0" smtClean="0"/>
              <a:t> </a:t>
            </a:r>
            <a:r>
              <a:rPr lang="en-US" b="1" dirty="0" smtClean="0"/>
              <a:t>the</a:t>
            </a:r>
            <a:r>
              <a:rPr lang="en-US" dirty="0" smtClean="0"/>
              <a:t> </a:t>
            </a:r>
            <a:r>
              <a:rPr lang="en-US" b="1" dirty="0" smtClean="0"/>
              <a:t>Only</a:t>
            </a:r>
            <a:r>
              <a:rPr lang="en-US" dirty="0" smtClean="0"/>
              <a:t> </a:t>
            </a:r>
            <a:r>
              <a:rPr lang="en-US" b="1" dirty="0" smtClean="0"/>
              <a:t>One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/>
              <a:t>Over the course of the three weeks following the relocation, the entire country </a:t>
            </a:r>
            <a:r>
              <a:rPr lang="en-US" dirty="0" smtClean="0"/>
              <a:t>of Estonia </a:t>
            </a:r>
            <a:r>
              <a:rPr lang="en-US" dirty="0"/>
              <a:t>endured relentless cyber attacks. Using a series of “botnets,” bad actors attacked </a:t>
            </a:r>
            <a:r>
              <a:rPr lang="en-US" dirty="0" smtClean="0"/>
              <a:t>the Estonian </a:t>
            </a:r>
            <a:r>
              <a:rPr lang="en-US" dirty="0"/>
              <a:t>government, businesses, financial institutions, and critical infrastructure </a:t>
            </a:r>
            <a:r>
              <a:rPr lang="en-US" dirty="0" smtClean="0"/>
              <a:t>through successive </a:t>
            </a:r>
            <a:r>
              <a:rPr lang="en-US" dirty="0"/>
              <a:t>waves of distributed denial-of-service (</a:t>
            </a:r>
            <a:r>
              <a:rPr lang="en-US" dirty="0" err="1"/>
              <a:t>DDoS</a:t>
            </a:r>
            <a:r>
              <a:rPr lang="en-US" dirty="0"/>
              <a:t>) attacks. </a:t>
            </a:r>
            <a:endParaRPr lang="en-US" dirty="0" smtClean="0"/>
          </a:p>
          <a:p>
            <a:pPr algn="just"/>
            <a:r>
              <a:rPr lang="en-US" dirty="0" smtClean="0"/>
              <a:t>This </a:t>
            </a:r>
            <a:r>
              <a:rPr lang="en-US" dirty="0"/>
              <a:t>means that </a:t>
            </a:r>
            <a:r>
              <a:rPr lang="en-US" dirty="0" smtClean="0"/>
              <a:t>the bad </a:t>
            </a:r>
            <a:r>
              <a:rPr lang="en-US" dirty="0"/>
              <a:t>actors hijacked countless computers from around the world, most likely those </a:t>
            </a:r>
            <a:r>
              <a:rPr lang="en-US" dirty="0" smtClean="0"/>
              <a:t>they previously </a:t>
            </a:r>
            <a:r>
              <a:rPr lang="en-US" dirty="0"/>
              <a:t>had compromised through hacking or other means, and launched them in </a:t>
            </a:r>
            <a:r>
              <a:rPr lang="en-US" dirty="0" smtClean="0"/>
              <a:t>a coordinated </a:t>
            </a:r>
            <a:r>
              <a:rPr lang="en-US" dirty="0"/>
              <a:t>attack on Estonian targets.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 err="1"/>
              <a:t>DDoS</a:t>
            </a:r>
            <a:r>
              <a:rPr lang="en-US" dirty="0"/>
              <a:t> attack is a technique where </a:t>
            </a:r>
            <a:r>
              <a:rPr lang="en-US" dirty="0" smtClean="0"/>
              <a:t>multiple computers </a:t>
            </a:r>
            <a:r>
              <a:rPr lang="en-US" dirty="0"/>
              <a:t>send an unending stream of traffic to a single computer address or range</a:t>
            </a:r>
            <a:r>
              <a:rPr lang="en-US" dirty="0" smtClean="0"/>
              <a:t>, flooding </a:t>
            </a:r>
            <a:r>
              <a:rPr lang="en-US" dirty="0"/>
              <a:t>the receiver with traffic and overwhelming their ability to process the traffic.</a:t>
            </a:r>
          </a:p>
          <a:p>
            <a:pPr algn="just"/>
            <a:r>
              <a:rPr lang="en-US" dirty="0"/>
              <a:t>As a result, the receiving computer is unable to function.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161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Don’t</a:t>
            </a:r>
            <a:r>
              <a:rPr lang="en-US" dirty="0" smtClean="0"/>
              <a:t> </a:t>
            </a:r>
            <a:r>
              <a:rPr lang="en-US" b="1" dirty="0" smtClean="0"/>
              <a:t>Think</a:t>
            </a:r>
            <a:r>
              <a:rPr lang="en-US" dirty="0" smtClean="0"/>
              <a:t> </a:t>
            </a:r>
            <a:r>
              <a:rPr lang="en-US" b="1" dirty="0" smtClean="0"/>
              <a:t>that</a:t>
            </a:r>
            <a:r>
              <a:rPr lang="en-US" dirty="0" smtClean="0"/>
              <a:t> </a:t>
            </a:r>
            <a:r>
              <a:rPr lang="en-US" b="1" dirty="0" smtClean="0"/>
              <a:t>China</a:t>
            </a:r>
            <a:r>
              <a:rPr lang="en-US" dirty="0" smtClean="0"/>
              <a:t> </a:t>
            </a:r>
            <a:r>
              <a:rPr lang="en-US" b="1" dirty="0" smtClean="0"/>
              <a:t>is</a:t>
            </a:r>
            <a:r>
              <a:rPr lang="en-US" dirty="0" smtClean="0"/>
              <a:t> </a:t>
            </a:r>
            <a:r>
              <a:rPr lang="en-US" b="1" dirty="0" smtClean="0"/>
              <a:t>the</a:t>
            </a:r>
            <a:r>
              <a:rPr lang="en-US" dirty="0" smtClean="0"/>
              <a:t> </a:t>
            </a:r>
            <a:r>
              <a:rPr lang="en-US" b="1" dirty="0" smtClean="0"/>
              <a:t>Only</a:t>
            </a:r>
            <a:r>
              <a:rPr lang="en-US" dirty="0" smtClean="0"/>
              <a:t> </a:t>
            </a:r>
            <a:r>
              <a:rPr lang="en-US" b="1" dirty="0" smtClean="0"/>
              <a:t>One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The attacks were severe and affected all parts of Estonian </a:t>
            </a:r>
            <a:r>
              <a:rPr lang="en-US" dirty="0" smtClean="0"/>
              <a:t>society.</a:t>
            </a:r>
          </a:p>
          <a:p>
            <a:pPr algn="just"/>
            <a:r>
              <a:rPr lang="en-US" dirty="0" smtClean="0"/>
              <a:t>Banks </a:t>
            </a:r>
            <a:r>
              <a:rPr lang="en-US" dirty="0"/>
              <a:t>were </a:t>
            </a:r>
            <a:r>
              <a:rPr lang="en-US" dirty="0" smtClean="0"/>
              <a:t>unable to </a:t>
            </a:r>
            <a:r>
              <a:rPr lang="en-US" dirty="0"/>
              <a:t>do business so the population didn’t have access to their money. </a:t>
            </a:r>
            <a:endParaRPr lang="en-US" dirty="0" smtClean="0"/>
          </a:p>
          <a:p>
            <a:pPr algn="just"/>
            <a:r>
              <a:rPr lang="en-US" dirty="0" smtClean="0"/>
              <a:t>Newspapers </a:t>
            </a:r>
            <a:r>
              <a:rPr lang="en-US" dirty="0"/>
              <a:t>and </a:t>
            </a:r>
            <a:r>
              <a:rPr lang="en-US" dirty="0" smtClean="0"/>
              <a:t>media outlets </a:t>
            </a:r>
            <a:r>
              <a:rPr lang="en-US" dirty="0"/>
              <a:t>were besieged and were unable to report the news. </a:t>
            </a:r>
            <a:endParaRPr lang="en-US" dirty="0" smtClean="0"/>
          </a:p>
          <a:p>
            <a:pPr algn="just"/>
            <a:r>
              <a:rPr lang="en-US" dirty="0" smtClean="0"/>
              <a:t>Private </a:t>
            </a:r>
            <a:r>
              <a:rPr lang="en-US" dirty="0"/>
              <a:t>companies, </a:t>
            </a:r>
            <a:r>
              <a:rPr lang="en-US" dirty="0" smtClean="0"/>
              <a:t>principally those </a:t>
            </a:r>
            <a:r>
              <a:rPr lang="en-US" dirty="0"/>
              <a:t>associated with the communications industry, were attacked relentlessly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During the crisis, </a:t>
            </a:r>
            <a:r>
              <a:rPr lang="en-US" dirty="0"/>
              <a:t>former White House </a:t>
            </a:r>
            <a:r>
              <a:rPr lang="en-US" dirty="0" err="1"/>
              <a:t>Cybersecurity</a:t>
            </a:r>
            <a:r>
              <a:rPr lang="en-US" dirty="0"/>
              <a:t> Advisor Howard Schmidt even went so far </a:t>
            </a:r>
            <a:r>
              <a:rPr lang="en-US" dirty="0" smtClean="0"/>
              <a:t>as to </a:t>
            </a:r>
            <a:r>
              <a:rPr lang="en-US" dirty="0"/>
              <a:t>say, “Estonia has built their future on having a high-tech government and economy, </a:t>
            </a:r>
            <a:r>
              <a:rPr lang="en-US" dirty="0" smtClean="0"/>
              <a:t>and they’ve </a:t>
            </a:r>
            <a:r>
              <a:rPr lang="en-US" dirty="0"/>
              <a:t>basically been brought to their knees because of these attacks.”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025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Don’t</a:t>
            </a:r>
            <a:r>
              <a:rPr lang="en-US" dirty="0" smtClean="0"/>
              <a:t> </a:t>
            </a:r>
            <a:r>
              <a:rPr lang="en-US" b="1" dirty="0" smtClean="0"/>
              <a:t>Think</a:t>
            </a:r>
            <a:r>
              <a:rPr lang="en-US" dirty="0" smtClean="0"/>
              <a:t> </a:t>
            </a:r>
            <a:r>
              <a:rPr lang="en-US" b="1" dirty="0" smtClean="0"/>
              <a:t>that</a:t>
            </a:r>
            <a:r>
              <a:rPr lang="en-US" dirty="0" smtClean="0"/>
              <a:t> </a:t>
            </a:r>
            <a:r>
              <a:rPr lang="en-US" b="1" dirty="0" smtClean="0"/>
              <a:t>China</a:t>
            </a:r>
            <a:r>
              <a:rPr lang="en-US" dirty="0" smtClean="0"/>
              <a:t> </a:t>
            </a:r>
            <a:r>
              <a:rPr lang="en-US" b="1" dirty="0" smtClean="0"/>
              <a:t>is</a:t>
            </a:r>
            <a:r>
              <a:rPr lang="en-US" dirty="0" smtClean="0"/>
              <a:t> </a:t>
            </a:r>
            <a:r>
              <a:rPr lang="en-US" b="1" dirty="0" smtClean="0"/>
              <a:t>the</a:t>
            </a:r>
            <a:r>
              <a:rPr lang="en-US" dirty="0" smtClean="0"/>
              <a:t> </a:t>
            </a:r>
            <a:r>
              <a:rPr lang="en-US" b="1" dirty="0" smtClean="0"/>
              <a:t>Only</a:t>
            </a:r>
            <a:r>
              <a:rPr lang="en-US" dirty="0" smtClean="0"/>
              <a:t> </a:t>
            </a:r>
            <a:r>
              <a:rPr lang="en-US" b="1" dirty="0" smtClean="0"/>
              <a:t>One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Beleaguered by the onslaught, as the attacks continued to mount, the </a:t>
            </a:r>
            <a:r>
              <a:rPr lang="en-US" dirty="0" smtClean="0"/>
              <a:t>Estonians reluctantly </a:t>
            </a:r>
            <a:r>
              <a:rPr lang="en-US" dirty="0"/>
              <a:t>decided to block all traffic with the outside world, effectively </a:t>
            </a:r>
            <a:r>
              <a:rPr lang="en-US" dirty="0" smtClean="0"/>
              <a:t>disconnecting their </a:t>
            </a:r>
            <a:r>
              <a:rPr lang="en-US" dirty="0"/>
              <a:t>entire country from the rest of the world and asked for help from NATO and </a:t>
            </a:r>
            <a:r>
              <a:rPr lang="en-US" dirty="0" smtClean="0"/>
              <a:t>cyber experts </a:t>
            </a:r>
            <a:r>
              <a:rPr lang="en-US" dirty="0"/>
              <a:t>from around the world. </a:t>
            </a:r>
            <a:endParaRPr lang="en-US" dirty="0" smtClean="0"/>
          </a:p>
          <a:p>
            <a:pPr algn="just"/>
            <a:r>
              <a:rPr lang="en-US" dirty="0" smtClean="0"/>
              <a:t>Within </a:t>
            </a:r>
            <a:r>
              <a:rPr lang="en-US" dirty="0"/>
              <a:t>three weeks, the attacks ceased, as if they </a:t>
            </a:r>
            <a:r>
              <a:rPr lang="en-US" dirty="0" smtClean="0"/>
              <a:t>were under </a:t>
            </a:r>
            <a:r>
              <a:rPr lang="en-US" dirty="0"/>
              <a:t>command of a single entity.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1962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Don’t</a:t>
            </a:r>
            <a:r>
              <a:rPr lang="en-US" dirty="0" smtClean="0"/>
              <a:t> </a:t>
            </a:r>
            <a:r>
              <a:rPr lang="en-US" b="1" dirty="0" smtClean="0"/>
              <a:t>Think</a:t>
            </a:r>
            <a:r>
              <a:rPr lang="en-US" dirty="0" smtClean="0"/>
              <a:t> </a:t>
            </a:r>
            <a:r>
              <a:rPr lang="en-US" b="1" dirty="0" smtClean="0"/>
              <a:t>that</a:t>
            </a:r>
            <a:r>
              <a:rPr lang="en-US" dirty="0" smtClean="0"/>
              <a:t> </a:t>
            </a:r>
            <a:r>
              <a:rPr lang="en-US" b="1" dirty="0" smtClean="0"/>
              <a:t>China</a:t>
            </a:r>
            <a:r>
              <a:rPr lang="en-US" dirty="0" smtClean="0"/>
              <a:t> </a:t>
            </a:r>
            <a:r>
              <a:rPr lang="en-US" b="1" dirty="0" smtClean="0"/>
              <a:t>is</a:t>
            </a:r>
            <a:r>
              <a:rPr lang="en-US" dirty="0" smtClean="0"/>
              <a:t> </a:t>
            </a:r>
            <a:r>
              <a:rPr lang="en-US" b="1" dirty="0" smtClean="0"/>
              <a:t>the</a:t>
            </a:r>
            <a:r>
              <a:rPr lang="en-US" dirty="0" smtClean="0"/>
              <a:t> </a:t>
            </a:r>
            <a:r>
              <a:rPr lang="en-US" b="1" dirty="0" smtClean="0"/>
              <a:t>Only</a:t>
            </a:r>
            <a:r>
              <a:rPr lang="en-US" dirty="0" smtClean="0"/>
              <a:t> </a:t>
            </a:r>
            <a:r>
              <a:rPr lang="en-US" b="1" dirty="0" smtClean="0"/>
              <a:t>One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After	the	initial	finger-pointing	</a:t>
            </a:r>
            <a:r>
              <a:rPr lang="en-US" dirty="0" smtClean="0"/>
              <a:t>and denials</a:t>
            </a:r>
            <a:r>
              <a:rPr lang="en-US" dirty="0"/>
              <a:t>	that	frequently	are	associated	</a:t>
            </a:r>
            <a:r>
              <a:rPr lang="en-US" dirty="0" smtClean="0"/>
              <a:t>with many </a:t>
            </a:r>
            <a:r>
              <a:rPr lang="en-US" dirty="0"/>
              <a:t>of these types of attacks, </a:t>
            </a:r>
            <a:r>
              <a:rPr lang="en-US" dirty="0" smtClean="0"/>
              <a:t>the international </a:t>
            </a:r>
            <a:r>
              <a:rPr lang="en-US" dirty="0"/>
              <a:t>community began analysis in an </a:t>
            </a:r>
            <a:r>
              <a:rPr lang="en-US" dirty="0" smtClean="0"/>
              <a:t>attempt to </a:t>
            </a:r>
            <a:r>
              <a:rPr lang="en-US" dirty="0"/>
              <a:t>attribute the source of the attack and identify ways to prevent it from occurring again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1321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Don’t</a:t>
            </a:r>
            <a:r>
              <a:rPr lang="en-US" dirty="0" smtClean="0"/>
              <a:t> </a:t>
            </a:r>
            <a:r>
              <a:rPr lang="en-US" b="1" dirty="0" smtClean="0"/>
              <a:t>Think</a:t>
            </a:r>
            <a:r>
              <a:rPr lang="en-US" dirty="0" smtClean="0"/>
              <a:t> </a:t>
            </a:r>
            <a:r>
              <a:rPr lang="en-US" b="1" dirty="0" smtClean="0"/>
              <a:t>that</a:t>
            </a:r>
            <a:r>
              <a:rPr lang="en-US" dirty="0" smtClean="0"/>
              <a:t> </a:t>
            </a:r>
            <a:r>
              <a:rPr lang="en-US" b="1" dirty="0" smtClean="0"/>
              <a:t>China</a:t>
            </a:r>
            <a:r>
              <a:rPr lang="en-US" dirty="0" smtClean="0"/>
              <a:t> </a:t>
            </a:r>
            <a:r>
              <a:rPr lang="en-US" b="1" dirty="0" smtClean="0"/>
              <a:t>is</a:t>
            </a:r>
            <a:r>
              <a:rPr lang="en-US" dirty="0" smtClean="0"/>
              <a:t> </a:t>
            </a:r>
            <a:r>
              <a:rPr lang="en-US" b="1" dirty="0" smtClean="0"/>
              <a:t>the</a:t>
            </a:r>
            <a:r>
              <a:rPr lang="en-US" dirty="0" smtClean="0"/>
              <a:t> </a:t>
            </a:r>
            <a:r>
              <a:rPr lang="en-US" b="1" dirty="0" smtClean="0"/>
              <a:t>Only</a:t>
            </a:r>
            <a:r>
              <a:rPr lang="en-US" dirty="0" smtClean="0"/>
              <a:t> </a:t>
            </a:r>
            <a:r>
              <a:rPr lang="en-US" b="1" dirty="0" smtClean="0"/>
              <a:t>One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/>
              <a:t>There is plenty of evidence that would lead you to believe Russian complicity in </a:t>
            </a:r>
            <a:r>
              <a:rPr lang="en-US" dirty="0" smtClean="0"/>
              <a:t>the attacks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For </a:t>
            </a:r>
            <a:r>
              <a:rPr lang="en-US" dirty="0"/>
              <a:t>example, Joshua Davis’ brilliant analysis of the attack as reported in </a:t>
            </a:r>
            <a:r>
              <a:rPr lang="en-US" i="1" dirty="0" smtClean="0"/>
              <a:t>Wired</a:t>
            </a:r>
            <a:r>
              <a:rPr lang="en-US" dirty="0" smtClean="0"/>
              <a:t> magazine </a:t>
            </a:r>
            <a:r>
              <a:rPr lang="en-US" dirty="0"/>
              <a:t>observes that in the aftermath of the relocation of the statue in Tallinn, </a:t>
            </a:r>
            <a:r>
              <a:rPr lang="en-US" dirty="0" smtClean="0"/>
              <a:t>Russian chat </a:t>
            </a:r>
            <a:r>
              <a:rPr lang="en-US" dirty="0"/>
              <a:t>rooms and online forums were flushed with rhetoric that was seen as having “</a:t>
            </a:r>
            <a:r>
              <a:rPr lang="en-US" dirty="0" smtClean="0"/>
              <a:t>stoked into </a:t>
            </a:r>
            <a:r>
              <a:rPr lang="en-US" dirty="0"/>
              <a:t>fervor” the Russians who subscribed to the </a:t>
            </a:r>
            <a:r>
              <a:rPr lang="en-US" dirty="0" smtClean="0"/>
              <a:t>forums.</a:t>
            </a:r>
            <a:endParaRPr lang="en-US" dirty="0"/>
          </a:p>
          <a:p>
            <a:pPr algn="just"/>
            <a:r>
              <a:rPr lang="en-US" dirty="0" smtClean="0"/>
              <a:t>Soon</a:t>
            </a:r>
            <a:r>
              <a:rPr lang="en-US" dirty="0"/>
              <a:t>, instructions were </a:t>
            </a:r>
            <a:r>
              <a:rPr lang="en-US" dirty="0" smtClean="0"/>
              <a:t>posted on </a:t>
            </a:r>
            <a:r>
              <a:rPr lang="en-US" dirty="0"/>
              <a:t>the sites on how, when, and where to launch attacks against Estonian targets. </a:t>
            </a:r>
            <a:endParaRPr lang="en-US" dirty="0" smtClean="0"/>
          </a:p>
          <a:p>
            <a:pPr algn="just"/>
            <a:r>
              <a:rPr lang="en-US" dirty="0" smtClean="0"/>
              <a:t>These chat </a:t>
            </a:r>
            <a:r>
              <a:rPr lang="en-US" dirty="0"/>
              <a:t>rooms served as the command and control (C2) for the attacks. </a:t>
            </a: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was a </a:t>
            </a:r>
            <a:r>
              <a:rPr lang="en-US" dirty="0" smtClean="0"/>
              <a:t>brilliant strategy </a:t>
            </a:r>
            <a:r>
              <a:rPr lang="en-US" dirty="0"/>
              <a:t>and masked any attribution of the attack to a single source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1846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Don’t</a:t>
            </a:r>
            <a:r>
              <a:rPr lang="en-US" dirty="0" smtClean="0"/>
              <a:t> </a:t>
            </a:r>
            <a:r>
              <a:rPr lang="en-US" b="1" dirty="0" smtClean="0"/>
              <a:t>Think</a:t>
            </a:r>
            <a:r>
              <a:rPr lang="en-US" dirty="0" smtClean="0"/>
              <a:t> </a:t>
            </a:r>
            <a:r>
              <a:rPr lang="en-US" b="1" dirty="0" smtClean="0"/>
              <a:t>that</a:t>
            </a:r>
            <a:r>
              <a:rPr lang="en-US" dirty="0" smtClean="0"/>
              <a:t> </a:t>
            </a:r>
            <a:r>
              <a:rPr lang="en-US" b="1" dirty="0" smtClean="0"/>
              <a:t>China</a:t>
            </a:r>
            <a:r>
              <a:rPr lang="en-US" dirty="0" smtClean="0"/>
              <a:t> </a:t>
            </a:r>
            <a:r>
              <a:rPr lang="en-US" b="1" dirty="0" smtClean="0"/>
              <a:t>is</a:t>
            </a:r>
            <a:r>
              <a:rPr lang="en-US" dirty="0" smtClean="0"/>
              <a:t> </a:t>
            </a:r>
            <a:r>
              <a:rPr lang="en-US" b="1" dirty="0" smtClean="0"/>
              <a:t>the</a:t>
            </a:r>
            <a:r>
              <a:rPr lang="en-US" dirty="0" smtClean="0"/>
              <a:t> </a:t>
            </a:r>
            <a:r>
              <a:rPr lang="en-US" b="1" dirty="0" smtClean="0"/>
              <a:t>Only</a:t>
            </a:r>
            <a:r>
              <a:rPr lang="en-US" dirty="0" smtClean="0"/>
              <a:t> </a:t>
            </a:r>
            <a:r>
              <a:rPr lang="en-US" b="1" dirty="0" smtClean="0"/>
              <a:t>One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Meanwhile, the Russian government, which is not known for its light hand, </a:t>
            </a:r>
            <a:r>
              <a:rPr lang="en-US" dirty="0" smtClean="0"/>
              <a:t>wasn’t shy </a:t>
            </a:r>
            <a:r>
              <a:rPr lang="en-US" dirty="0"/>
              <a:t>in its rhetoric directed toward the Estonians. </a:t>
            </a:r>
            <a:endParaRPr lang="en-US" dirty="0" smtClean="0"/>
          </a:p>
          <a:p>
            <a:pPr algn="just"/>
            <a:r>
              <a:rPr lang="en-US" dirty="0" smtClean="0"/>
              <a:t>Russian </a:t>
            </a:r>
            <a:r>
              <a:rPr lang="en-US" dirty="0"/>
              <a:t>President Vladimir Putin, </a:t>
            </a:r>
            <a:r>
              <a:rPr lang="en-US" dirty="0" smtClean="0"/>
              <a:t>in his</a:t>
            </a:r>
            <a:r>
              <a:rPr lang="en-US" dirty="0"/>
              <a:t>	May	9,	2007,	speech	at	Russian	ceremonies	commemorating	victory	over	</a:t>
            </a:r>
            <a:r>
              <a:rPr lang="en-US" dirty="0" smtClean="0"/>
              <a:t>the Germans </a:t>
            </a:r>
            <a:r>
              <a:rPr lang="en-US" dirty="0"/>
              <a:t>in World War II stated, “Those who are trying today to… desecrate </a:t>
            </a:r>
            <a:r>
              <a:rPr lang="en-US" dirty="0" smtClean="0"/>
              <a:t>memorials to </a:t>
            </a:r>
            <a:r>
              <a:rPr lang="en-US" dirty="0"/>
              <a:t>war heroes are insulting their own people, sowing discord and new distrust </a:t>
            </a:r>
            <a:r>
              <a:rPr lang="en-US" dirty="0" smtClean="0"/>
              <a:t>between states </a:t>
            </a:r>
            <a:r>
              <a:rPr lang="en-US" dirty="0"/>
              <a:t>and people.</a:t>
            </a:r>
            <a:r>
              <a:rPr lang="en-US" dirty="0" smtClean="0"/>
              <a:t>” </a:t>
            </a:r>
            <a:r>
              <a:rPr lang="en-US" dirty="0"/>
              <a:t>	</a:t>
            </a: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should be noted the 9th of May saw the highest surge in </a:t>
            </a:r>
            <a:r>
              <a:rPr lang="en-US" dirty="0" smtClean="0"/>
              <a:t>attacks against </a:t>
            </a:r>
            <a:r>
              <a:rPr lang="en-US" dirty="0"/>
              <a:t>Estonia.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333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CLASSIC HACK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At that time, the United Kingdom had enjoyed a love affair with tea that </a:t>
            </a:r>
            <a:r>
              <a:rPr lang="en-US" dirty="0" smtClean="0"/>
              <a:t>extended back </a:t>
            </a:r>
            <a:r>
              <a:rPr lang="en-US" dirty="0"/>
              <a:t>over 200 years. </a:t>
            </a:r>
            <a:endParaRPr lang="en-US" dirty="0" smtClean="0"/>
          </a:p>
          <a:p>
            <a:pPr algn="just"/>
            <a:r>
              <a:rPr lang="en-US" dirty="0" smtClean="0"/>
              <a:t>China </a:t>
            </a:r>
            <a:r>
              <a:rPr lang="en-US" dirty="0"/>
              <a:t>was the sole source of tea and costs were high. </a:t>
            </a:r>
            <a:endParaRPr lang="en-US" dirty="0" smtClean="0"/>
          </a:p>
          <a:p>
            <a:pPr algn="just"/>
            <a:r>
              <a:rPr lang="en-US" dirty="0" smtClean="0"/>
              <a:t>After </a:t>
            </a:r>
            <a:r>
              <a:rPr lang="en-US" dirty="0"/>
              <a:t>all</a:t>
            </a:r>
            <a:r>
              <a:rPr lang="en-US" dirty="0" smtClean="0"/>
              <a:t>, despite </a:t>
            </a:r>
            <a:r>
              <a:rPr lang="en-US" dirty="0"/>
              <a:t>the relatively cheap purchase price from the producers, distributors had to </a:t>
            </a:r>
            <a:r>
              <a:rPr lang="en-US" dirty="0" smtClean="0"/>
              <a:t>contend with </a:t>
            </a:r>
            <a:r>
              <a:rPr lang="en-US" dirty="0"/>
              <a:t>transportation costs, insurance, handling fees, tariffs, and other costs to bring the </a:t>
            </a:r>
            <a:r>
              <a:rPr lang="en-US" dirty="0" smtClean="0"/>
              <a:t>tea to </a:t>
            </a:r>
            <a:r>
              <a:rPr lang="en-US" dirty="0"/>
              <a:t>the demanding European market. </a:t>
            </a:r>
            <a:endParaRPr lang="en-US" dirty="0" smtClean="0"/>
          </a:p>
          <a:p>
            <a:pPr algn="just"/>
            <a:r>
              <a:rPr lang="en-US" dirty="0" smtClean="0"/>
              <a:t>If </a:t>
            </a:r>
            <a:r>
              <a:rPr lang="en-US" dirty="0"/>
              <a:t>there was a better way of doing business, the </a:t>
            </a:r>
            <a:r>
              <a:rPr lang="en-US" dirty="0" smtClean="0"/>
              <a:t>British were </a:t>
            </a:r>
            <a:r>
              <a:rPr lang="en-US" dirty="0"/>
              <a:t>interested in finding it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9121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Don’t</a:t>
            </a:r>
            <a:r>
              <a:rPr lang="en-US" dirty="0" smtClean="0"/>
              <a:t> </a:t>
            </a:r>
            <a:r>
              <a:rPr lang="en-US" b="1" dirty="0" smtClean="0"/>
              <a:t>Think</a:t>
            </a:r>
            <a:r>
              <a:rPr lang="en-US" dirty="0" smtClean="0"/>
              <a:t> </a:t>
            </a:r>
            <a:r>
              <a:rPr lang="en-US" b="1" dirty="0" smtClean="0"/>
              <a:t>that</a:t>
            </a:r>
            <a:r>
              <a:rPr lang="en-US" dirty="0" smtClean="0"/>
              <a:t> </a:t>
            </a:r>
            <a:r>
              <a:rPr lang="en-US" b="1" dirty="0" smtClean="0"/>
              <a:t>China</a:t>
            </a:r>
            <a:r>
              <a:rPr lang="en-US" dirty="0" smtClean="0"/>
              <a:t> </a:t>
            </a:r>
            <a:r>
              <a:rPr lang="en-US" b="1" dirty="0" smtClean="0"/>
              <a:t>is</a:t>
            </a:r>
            <a:r>
              <a:rPr lang="en-US" dirty="0" smtClean="0"/>
              <a:t> </a:t>
            </a:r>
            <a:r>
              <a:rPr lang="en-US" b="1" dirty="0" smtClean="0"/>
              <a:t>the</a:t>
            </a:r>
            <a:r>
              <a:rPr lang="en-US" dirty="0" smtClean="0"/>
              <a:t> </a:t>
            </a:r>
            <a:r>
              <a:rPr lang="en-US" b="1" dirty="0" smtClean="0"/>
              <a:t>Only</a:t>
            </a:r>
            <a:r>
              <a:rPr lang="en-US" dirty="0" smtClean="0"/>
              <a:t> </a:t>
            </a:r>
            <a:r>
              <a:rPr lang="en-US" b="1" dirty="0" smtClean="0"/>
              <a:t>One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/>
              <a:t>Determining exactly who is responsible for cyber attacks is extremely difficult. </a:t>
            </a:r>
            <a:endParaRPr lang="en-US" dirty="0" smtClean="0"/>
          </a:p>
          <a:p>
            <a:pPr algn="just"/>
            <a:r>
              <a:rPr lang="en-US" dirty="0" smtClean="0"/>
              <a:t>The attacks </a:t>
            </a:r>
            <a:r>
              <a:rPr lang="en-US" dirty="0"/>
              <a:t>on Estonia are widely believed to have originated in Russia, although the </a:t>
            </a:r>
            <a:r>
              <a:rPr lang="en-US" dirty="0" smtClean="0"/>
              <a:t>botnets used </a:t>
            </a:r>
            <a:r>
              <a:rPr lang="en-US" dirty="0"/>
              <a:t>to deliver the denial-of-service attacks were located all over the planet. </a:t>
            </a:r>
            <a:endParaRPr lang="en-US" dirty="0" smtClean="0"/>
          </a:p>
          <a:p>
            <a:pPr algn="just"/>
            <a:r>
              <a:rPr lang="en-US" dirty="0" smtClean="0"/>
              <a:t>This evidence </a:t>
            </a:r>
            <a:r>
              <a:rPr lang="en-US" dirty="0"/>
              <a:t>of botnet “sleepers” indicates that those who orchestrated the Estonian attack </a:t>
            </a:r>
            <a:r>
              <a:rPr lang="en-US" dirty="0" smtClean="0"/>
              <a:t>had hijacked </a:t>
            </a:r>
            <a:r>
              <a:rPr lang="en-US" dirty="0"/>
              <a:t>numerous computers throughout the world prior to the event. </a:t>
            </a:r>
            <a:endParaRPr lang="en-US" dirty="0" smtClean="0"/>
          </a:p>
          <a:p>
            <a:pPr algn="just"/>
            <a:r>
              <a:rPr lang="en-US" dirty="0" smtClean="0"/>
              <a:t>By </a:t>
            </a:r>
            <a:r>
              <a:rPr lang="en-US" dirty="0"/>
              <a:t>inference, </a:t>
            </a:r>
            <a:r>
              <a:rPr lang="en-US" dirty="0" smtClean="0"/>
              <a:t>one can </a:t>
            </a:r>
            <a:r>
              <a:rPr lang="en-US" dirty="0"/>
              <a:t>assume that they stand at the ready for future attacks. </a:t>
            </a:r>
            <a:endParaRPr lang="en-US" dirty="0" smtClean="0"/>
          </a:p>
          <a:p>
            <a:pPr algn="just"/>
            <a:r>
              <a:rPr lang="en-US" dirty="0" smtClean="0"/>
              <a:t>To </a:t>
            </a:r>
            <a:r>
              <a:rPr lang="en-US" dirty="0"/>
              <a:t>nobody’s surprise, </a:t>
            </a:r>
            <a:r>
              <a:rPr lang="en-US" dirty="0" smtClean="0"/>
              <a:t>the Russian </a:t>
            </a:r>
            <a:r>
              <a:rPr lang="en-US" dirty="0"/>
              <a:t>government has denied any responsibility, claiming that private citizens </a:t>
            </a:r>
            <a:r>
              <a:rPr lang="en-US" dirty="0" smtClean="0"/>
              <a:t>and groups</a:t>
            </a:r>
            <a:r>
              <a:rPr lang="en-US" dirty="0"/>
              <a:t>	were	involved</a:t>
            </a:r>
            <a:r>
              <a:rPr lang="en-US" dirty="0" smtClean="0"/>
              <a:t>. </a:t>
            </a:r>
            <a:r>
              <a:rPr lang="en-US" dirty="0"/>
              <a:t>	</a:t>
            </a:r>
            <a:endParaRPr lang="en-US" dirty="0" smtClean="0"/>
          </a:p>
          <a:p>
            <a:pPr algn="just"/>
            <a:r>
              <a:rPr lang="en-US" dirty="0" smtClean="0"/>
              <a:t>To</a:t>
            </a:r>
            <a:r>
              <a:rPr lang="en-US" dirty="0"/>
              <a:t>	date,	no	official	attribution	or	sanction	has	been	</a:t>
            </a:r>
            <a:r>
              <a:rPr lang="en-US" dirty="0" smtClean="0"/>
              <a:t>levied regarding </a:t>
            </a:r>
            <a:r>
              <a:rPr lang="en-US" dirty="0"/>
              <a:t>this attack.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003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CLASSIC HACK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Fortune’s reports from Asia spurred interest by the British East India Company. </a:t>
            </a:r>
            <a:endParaRPr lang="en-US" dirty="0" smtClean="0"/>
          </a:p>
          <a:p>
            <a:pPr algn="just"/>
            <a:r>
              <a:rPr lang="en-US" dirty="0" smtClean="0"/>
              <a:t>With the British </a:t>
            </a:r>
            <a:r>
              <a:rPr lang="en-US" dirty="0"/>
              <a:t>firmly ensconced in India, executives of the company saw an opportunity to </a:t>
            </a:r>
            <a:r>
              <a:rPr lang="en-US" dirty="0" smtClean="0"/>
              <a:t>supplant the </a:t>
            </a:r>
            <a:r>
              <a:rPr lang="en-US" dirty="0"/>
              <a:t>Chinese as the world’s primary producer of tea. </a:t>
            </a:r>
            <a:endParaRPr lang="en-US" dirty="0" smtClean="0"/>
          </a:p>
          <a:p>
            <a:pPr algn="just"/>
            <a:r>
              <a:rPr lang="en-US" dirty="0" smtClean="0"/>
              <a:t>Blessed </a:t>
            </a:r>
            <a:r>
              <a:rPr lang="en-US" dirty="0"/>
              <a:t>with an amiable climate, </a:t>
            </a:r>
            <a:r>
              <a:rPr lang="en-US" dirty="0" smtClean="0"/>
              <a:t>plenty of </a:t>
            </a:r>
            <a:r>
              <a:rPr lang="en-US" dirty="0"/>
              <a:t>land, and an inexpensive labor pool, all the company executives needed were tea plants </a:t>
            </a:r>
            <a:r>
              <a:rPr lang="en-US" dirty="0" smtClean="0"/>
              <a:t>and the </a:t>
            </a:r>
            <a:r>
              <a:rPr lang="en-US" dirty="0"/>
              <a:t>appropriate procedures needed to convert the leaves into the valuable product.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714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CLASSIC HACK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/>
              <a:t>Naturally,	the	Chinese	were	loathe	to	share	their	</a:t>
            </a:r>
            <a:r>
              <a:rPr lang="en-US" dirty="0" smtClean="0"/>
              <a:t>monopoly.</a:t>
            </a:r>
          </a:p>
          <a:p>
            <a:pPr algn="just"/>
            <a:r>
              <a:rPr lang="en-US" dirty="0" smtClean="0"/>
              <a:t>Moreover, the</a:t>
            </a:r>
            <a:r>
              <a:rPr lang="en-US" dirty="0"/>
              <a:t>	</a:t>
            </a:r>
            <a:r>
              <a:rPr lang="en-US" dirty="0" smtClean="0"/>
              <a:t>tea region </a:t>
            </a:r>
            <a:r>
              <a:rPr lang="en-US" dirty="0"/>
              <a:t>and how they processed the tea were considered state secrets. </a:t>
            </a:r>
            <a:endParaRPr lang="en-US" dirty="0" smtClean="0"/>
          </a:p>
          <a:p>
            <a:pPr algn="just"/>
            <a:r>
              <a:rPr lang="en-US" dirty="0" smtClean="0"/>
              <a:t>There </a:t>
            </a:r>
            <a:r>
              <a:rPr lang="en-US" dirty="0"/>
              <a:t>was no </a:t>
            </a:r>
            <a:r>
              <a:rPr lang="en-US" dirty="0" smtClean="0"/>
              <a:t>legal mechanism </a:t>
            </a:r>
            <a:r>
              <a:rPr lang="en-US" dirty="0"/>
              <a:t>to export tea plants for cultivation in potential competing markets and </a:t>
            </a:r>
            <a:r>
              <a:rPr lang="en-US" dirty="0" smtClean="0"/>
              <a:t>no plans </a:t>
            </a:r>
            <a:r>
              <a:rPr lang="en-US" dirty="0"/>
              <a:t>to change. </a:t>
            </a:r>
            <a:endParaRPr lang="en-US" dirty="0" smtClean="0"/>
          </a:p>
          <a:p>
            <a:pPr algn="just"/>
            <a:r>
              <a:rPr lang="en-US" dirty="0" smtClean="0"/>
              <a:t>Faced </a:t>
            </a:r>
            <a:r>
              <a:rPr lang="en-US" dirty="0"/>
              <a:t>with such a dilemma yet encouraged by prospects of success, </a:t>
            </a:r>
            <a:r>
              <a:rPr lang="en-US" dirty="0" smtClean="0"/>
              <a:t>the company </a:t>
            </a:r>
            <a:r>
              <a:rPr lang="en-US" dirty="0"/>
              <a:t>decided the risks were worth contracting an agent to do their bidding.</a:t>
            </a:r>
          </a:p>
          <a:p>
            <a:pPr algn="just"/>
            <a:r>
              <a:rPr lang="en-US" dirty="0"/>
              <a:t>Robert Fortune filled the bill. His experience in the region, his botanical skills, </a:t>
            </a:r>
            <a:r>
              <a:rPr lang="en-US" dirty="0" smtClean="0"/>
              <a:t>and his </a:t>
            </a:r>
            <a:r>
              <a:rPr lang="en-US" dirty="0"/>
              <a:t>familiarity with the tea plants made him an ideal candidate. According to Rose</a:t>
            </a:r>
            <a:r>
              <a:rPr lang="en-US" dirty="0" smtClean="0"/>
              <a:t>, his tasking </a:t>
            </a:r>
            <a:r>
              <a:rPr lang="en-US" dirty="0"/>
              <a:t>was simple: </a:t>
            </a:r>
            <a:endParaRPr lang="en-US" dirty="0" smtClean="0"/>
          </a:p>
          <a:p>
            <a:pPr algn="just"/>
            <a:r>
              <a:rPr lang="en-US" dirty="0" smtClean="0"/>
              <a:t>return </a:t>
            </a:r>
            <a:r>
              <a:rPr lang="en-US" dirty="0"/>
              <a:t>to India sufficient quantity and quality of tea plants to serve </a:t>
            </a:r>
            <a:r>
              <a:rPr lang="en-US" dirty="0" smtClean="0"/>
              <a:t>as nursery </a:t>
            </a:r>
            <a:r>
              <a:rPr lang="en-US" dirty="0"/>
              <a:t>stocks that would launch the Indian-based tea plantations and learn the </a:t>
            </a:r>
            <a:r>
              <a:rPr lang="en-US" dirty="0" smtClean="0"/>
              <a:t>process for </a:t>
            </a:r>
            <a:r>
              <a:rPr lang="en-US" dirty="0"/>
              <a:t>manufacturing tea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761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CLASSIC HACK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Fortune made his way to China, where he enlisted the help of a local man </a:t>
            </a:r>
            <a:r>
              <a:rPr lang="en-US" dirty="0" smtClean="0"/>
              <a:t>named Wang</a:t>
            </a:r>
            <a:r>
              <a:rPr lang="en-US" dirty="0"/>
              <a:t>, who served as his guide and translator. Wang helped Fortune, who allegedly </a:t>
            </a:r>
            <a:r>
              <a:rPr lang="en-US" dirty="0" smtClean="0"/>
              <a:t>wore a </a:t>
            </a:r>
            <a:r>
              <a:rPr lang="en-US" dirty="0"/>
              <a:t>disguise so that he would not be recognized as a European, gain admission to </a:t>
            </a:r>
            <a:r>
              <a:rPr lang="en-US" dirty="0" smtClean="0"/>
              <a:t>tea manufacturing </a:t>
            </a:r>
            <a:r>
              <a:rPr lang="en-US" dirty="0"/>
              <a:t>facilities where he discovered and carefully documented the process </a:t>
            </a:r>
            <a:r>
              <a:rPr lang="en-US" dirty="0" smtClean="0"/>
              <a:t>for converting </a:t>
            </a:r>
            <a:r>
              <a:rPr lang="en-US" dirty="0"/>
              <a:t>freshly picked leaves into the cured product coveted by millions.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676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CLASSIC HACK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/>
              <a:t>Interestingly, while he was observing the cultivation and processing of tea leaves</a:t>
            </a:r>
            <a:r>
              <a:rPr lang="en-US" dirty="0" smtClean="0"/>
              <a:t>, Fortune </a:t>
            </a:r>
            <a:r>
              <a:rPr lang="en-US" dirty="0"/>
              <a:t>noted that some of the workers handling the leaves had blue marks stained </a:t>
            </a:r>
            <a:r>
              <a:rPr lang="en-US" dirty="0" smtClean="0"/>
              <a:t>into their </a:t>
            </a:r>
            <a:r>
              <a:rPr lang="en-US" dirty="0"/>
              <a:t>hands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In </a:t>
            </a:r>
            <a:r>
              <a:rPr lang="en-US" dirty="0"/>
              <a:t>another area, he observed gypsum being added to the tea leaves. With </a:t>
            </a:r>
            <a:r>
              <a:rPr lang="en-US" dirty="0" smtClean="0"/>
              <a:t>the help </a:t>
            </a:r>
            <a:r>
              <a:rPr lang="en-US" dirty="0"/>
              <a:t>of Wang, he soon deduced that the Chinese, believing that their British </a:t>
            </a:r>
            <a:r>
              <a:rPr lang="en-US" dirty="0" smtClean="0"/>
              <a:t>clients expected </a:t>
            </a:r>
            <a:r>
              <a:rPr lang="en-US" dirty="0"/>
              <a:t>their green tea to actually look green, were adding iron </a:t>
            </a:r>
            <a:r>
              <a:rPr lang="en-US" dirty="0" smtClean="0"/>
              <a:t>Ferro cyanide </a:t>
            </a:r>
            <a:r>
              <a:rPr lang="en-US" dirty="0"/>
              <a:t>(</a:t>
            </a:r>
            <a:r>
              <a:rPr lang="en-US" dirty="0" smtClean="0"/>
              <a:t>which has </a:t>
            </a:r>
            <a:r>
              <a:rPr lang="en-US" dirty="0"/>
              <a:t>a color sometimes known as Prussian blue) and gypsum (a yellowish color) to </a:t>
            </a:r>
            <a:r>
              <a:rPr lang="en-US" dirty="0" smtClean="0"/>
              <a:t>produce </a:t>
            </a:r>
            <a:r>
              <a:rPr lang="en-US" dirty="0"/>
              <a:t>a green tint to the tea. Normally, their tea was produced naturally and safely </a:t>
            </a:r>
            <a:r>
              <a:rPr lang="en-US" dirty="0" smtClean="0"/>
              <a:t>yet they</a:t>
            </a:r>
            <a:r>
              <a:rPr lang="en-US" dirty="0"/>
              <a:t> </a:t>
            </a:r>
            <a:r>
              <a:rPr lang="en-US" dirty="0" smtClean="0"/>
              <a:t>were</a:t>
            </a:r>
            <a:r>
              <a:rPr lang="en-US" dirty="0"/>
              <a:t>	responding	</a:t>
            </a:r>
            <a:r>
              <a:rPr lang="en-US" dirty="0" smtClean="0"/>
              <a:t>to what</a:t>
            </a:r>
            <a:r>
              <a:rPr lang="en-US" dirty="0"/>
              <a:t>	they	</a:t>
            </a:r>
            <a:r>
              <a:rPr lang="en-US" dirty="0" smtClean="0"/>
              <a:t>though t</a:t>
            </a:r>
            <a:r>
              <a:rPr lang="en-US" dirty="0"/>
              <a:t>	the	demand	was	from	the	Europeans.</a:t>
            </a:r>
          </a:p>
          <a:p>
            <a:pPr algn="just"/>
            <a:r>
              <a:rPr lang="en-US" dirty="0"/>
              <a:t>Unfortunately, such a tonic ingested in sufficient amounts is toxic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737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CLASSIC HACK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/>
              <a:t>Soon, laden with the requisitioned tea plants, the manufacturing techniques, </a:t>
            </a:r>
            <a:r>
              <a:rPr lang="en-US" dirty="0" smtClean="0"/>
              <a:t>and information </a:t>
            </a:r>
            <a:r>
              <a:rPr lang="en-US" dirty="0"/>
              <a:t>that implicated the Chinese as suppliers of a tainted and unhealthy product</a:t>
            </a:r>
            <a:r>
              <a:rPr lang="en-US" dirty="0" smtClean="0"/>
              <a:t>, Fortune </a:t>
            </a:r>
            <a:r>
              <a:rPr lang="en-US" dirty="0"/>
              <a:t>returned to India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The British East India Company soon used its vast resources </a:t>
            </a:r>
            <a:r>
              <a:rPr lang="en-US" dirty="0" smtClean="0"/>
              <a:t>to spawn </a:t>
            </a:r>
            <a:r>
              <a:rPr lang="en-US" dirty="0"/>
              <a:t>the creation of tea plantations in India as well as its holdings in Ceylon, </a:t>
            </a:r>
            <a:r>
              <a:rPr lang="en-US" dirty="0" smtClean="0"/>
              <a:t>Southeast Asia</a:t>
            </a:r>
            <a:r>
              <a:rPr lang="en-US" dirty="0"/>
              <a:t>, and elsewhere.</a:t>
            </a:r>
          </a:p>
          <a:p>
            <a:pPr algn="just"/>
            <a:r>
              <a:rPr lang="en-US" dirty="0"/>
              <a:t>Plaintive cries for justice from China fell on deaf ears. After all, there was </a:t>
            </a:r>
            <a:r>
              <a:rPr lang="en-US" dirty="0" smtClean="0"/>
              <a:t>evidence that </a:t>
            </a:r>
            <a:r>
              <a:rPr lang="en-US" dirty="0"/>
              <a:t>the Chinese were marketing a product (the tinted) green tea that contained toxins.</a:t>
            </a:r>
          </a:p>
          <a:p>
            <a:pPr algn="just"/>
            <a:r>
              <a:rPr lang="en-US" dirty="0"/>
              <a:t>The British East India Company, on the other hand, was able to produce the tea </a:t>
            </a:r>
            <a:r>
              <a:rPr lang="en-US" dirty="0" smtClean="0"/>
              <a:t>without toxins</a:t>
            </a:r>
            <a:r>
              <a:rPr lang="en-US" dirty="0"/>
              <a:t>, and the price was very competitive.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Chinese monopoly soon was broken </a:t>
            </a:r>
            <a:r>
              <a:rPr lang="en-US" dirty="0" smtClean="0"/>
              <a:t>and the </a:t>
            </a:r>
            <a:r>
              <a:rPr lang="en-US" dirty="0"/>
              <a:t>British East India Company, already fabulously rich and powerful, was even </a:t>
            </a:r>
            <a:r>
              <a:rPr lang="en-US" dirty="0" smtClean="0"/>
              <a:t>richer and </a:t>
            </a:r>
            <a:r>
              <a:rPr lang="en-US" dirty="0"/>
              <a:t>(believe it or not) more powerful.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926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3196</Words>
  <Application>Microsoft Macintosh PowerPoint</Application>
  <PresentationFormat>On-screen Show (4:3)</PresentationFormat>
  <Paragraphs>196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CYS 301 Lecture II</vt:lpstr>
      <vt:lpstr>A CLASSIC HACK </vt:lpstr>
      <vt:lpstr>A CLASSIC HACK </vt:lpstr>
      <vt:lpstr>A CLASSIC HACK </vt:lpstr>
      <vt:lpstr>A CLASSIC HACK </vt:lpstr>
      <vt:lpstr>A CLASSIC HACK </vt:lpstr>
      <vt:lpstr>A CLASSIC HACK </vt:lpstr>
      <vt:lpstr>A CLASSIC HACK </vt:lpstr>
      <vt:lpstr>A CLASSIC HACK </vt:lpstr>
      <vt:lpstr>A CLASSIC HACK </vt:lpstr>
      <vt:lpstr>A CLASSIC HACK </vt:lpstr>
      <vt:lpstr>A CLASSIC HACK </vt:lpstr>
      <vt:lpstr>WHO WANTS YOUR FORTUNE? </vt:lpstr>
      <vt:lpstr>WHO WANTS YOUR FORTUNE? </vt:lpstr>
      <vt:lpstr>WHO WANTS YOUR FORTUNE? </vt:lpstr>
      <vt:lpstr>WHO WANTS YOUR FORTUNE? </vt:lpstr>
      <vt:lpstr>WHO WANTS YOUR FORTUNE? </vt:lpstr>
      <vt:lpstr>WHO WANTS YOUR FORTUNE? </vt:lpstr>
      <vt:lpstr>NATION-STATE THREATS </vt:lpstr>
      <vt:lpstr>NATION-STATE THREATS</vt:lpstr>
      <vt:lpstr>NATION-STATE THREATS</vt:lpstr>
      <vt:lpstr>NATION-STATE THREATS</vt:lpstr>
      <vt:lpstr>NATION-STATE THREATS</vt:lpstr>
      <vt:lpstr>NATION-STATE THREATS</vt:lpstr>
      <vt:lpstr>NATION-STATE THREATS</vt:lpstr>
      <vt:lpstr>NATION-STATE THREATS</vt:lpstr>
      <vt:lpstr>NATION-STATE THREATS</vt:lpstr>
      <vt:lpstr>NATION-STATE THREATS</vt:lpstr>
      <vt:lpstr>NATION-STATE THREATS</vt:lpstr>
      <vt:lpstr>NATION-STATE THREATS</vt:lpstr>
      <vt:lpstr>Don’t Think that China is the Only One </vt:lpstr>
      <vt:lpstr>Don’t Think that China is the Only One </vt:lpstr>
      <vt:lpstr>Don’t Think that China is the Only One </vt:lpstr>
      <vt:lpstr>Don’t Think that China is the Only One </vt:lpstr>
      <vt:lpstr>Don’t Think that China is the Only One </vt:lpstr>
      <vt:lpstr>Don’t Think that China is the Only One </vt:lpstr>
      <vt:lpstr>Don’t Think that China is the Only One </vt:lpstr>
      <vt:lpstr>Don’t Think that China is the Only One </vt:lpstr>
      <vt:lpstr>Don’t Think that China is the Only One </vt:lpstr>
      <vt:lpstr>Don’t Think that China is the Only One </vt:lpstr>
    </vt:vector>
  </TitlesOfParts>
  <Company>Federal University of Technology, Akure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Boniface Kayode Alese</dc:creator>
  <cp:lastModifiedBy>Boniface Kayode Alese</cp:lastModifiedBy>
  <cp:revision>17</cp:revision>
  <dcterms:created xsi:type="dcterms:W3CDTF">2020-02-10T16:38:39Z</dcterms:created>
  <dcterms:modified xsi:type="dcterms:W3CDTF">2020-02-25T10:14:05Z</dcterms:modified>
</cp:coreProperties>
</file>