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  <p:sldId id="261" r:id="rId7"/>
    <p:sldId id="262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3" r:id="rId16"/>
    <p:sldId id="264" r:id="rId17"/>
    <p:sldId id="269" r:id="rId18"/>
    <p:sldId id="270" r:id="rId19"/>
    <p:sldId id="271" r:id="rId20"/>
    <p:sldId id="272" r:id="rId21"/>
    <p:sldId id="273" r:id="rId22"/>
    <p:sldId id="274" r:id="rId23"/>
    <p:sldId id="290" r:id="rId24"/>
    <p:sldId id="291" r:id="rId25"/>
    <p:sldId id="292" r:id="rId26"/>
    <p:sldId id="304" r:id="rId27"/>
    <p:sldId id="305" r:id="rId28"/>
    <p:sldId id="306" r:id="rId29"/>
    <p:sldId id="312" r:id="rId30"/>
    <p:sldId id="313" r:id="rId31"/>
    <p:sldId id="314" r:id="rId32"/>
    <p:sldId id="315" r:id="rId33"/>
    <p:sldId id="316" r:id="rId34"/>
    <p:sldId id="31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26" d="100"/>
          <a:sy n="26" d="100"/>
        </p:scale>
        <p:origin x="-1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AF0-E03B-834A-BA88-B54B1A0E5102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A5E-703F-5A45-BB1D-01C362012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39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AF0-E03B-834A-BA88-B54B1A0E5102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A5E-703F-5A45-BB1D-01C362012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5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AF0-E03B-834A-BA88-B54B1A0E5102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A5E-703F-5A45-BB1D-01C362012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6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AF0-E03B-834A-BA88-B54B1A0E5102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A5E-703F-5A45-BB1D-01C362012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0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AF0-E03B-834A-BA88-B54B1A0E5102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A5E-703F-5A45-BB1D-01C362012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4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AF0-E03B-834A-BA88-B54B1A0E5102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A5E-703F-5A45-BB1D-01C362012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9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AF0-E03B-834A-BA88-B54B1A0E5102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A5E-703F-5A45-BB1D-01C362012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2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AF0-E03B-834A-BA88-B54B1A0E5102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A5E-703F-5A45-BB1D-01C362012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5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AF0-E03B-834A-BA88-B54B1A0E5102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A5E-703F-5A45-BB1D-01C362012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4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AF0-E03B-834A-BA88-B54B1A0E5102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A5E-703F-5A45-BB1D-01C362012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2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3AF0-E03B-834A-BA88-B54B1A0E5102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DBA5E-703F-5A45-BB1D-01C362012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1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23AF0-E03B-834A-BA88-B54B1A0E5102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DBA5E-703F-5A45-BB1D-01C362012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2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III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CYBERCRIME</a:t>
            </a:r>
            <a:r>
              <a:rPr lang="en-US" dirty="0" smtClean="0"/>
              <a:t> </a:t>
            </a:r>
            <a:r>
              <a:rPr lang="en-US" b="1" dirty="0" smtClean="0"/>
              <a:t>IS</a:t>
            </a:r>
            <a:r>
              <a:rPr lang="en-US" dirty="0" smtClean="0"/>
              <a:t> </a:t>
            </a:r>
            <a:r>
              <a:rPr lang="en-US" b="1" dirty="0" smtClean="0"/>
              <a:t>BIG</a:t>
            </a:r>
            <a:r>
              <a:rPr lang="en-US" dirty="0" smtClean="0"/>
              <a:t> </a:t>
            </a:r>
            <a:r>
              <a:rPr lang="en-US" b="1" dirty="0" smtClean="0"/>
              <a:t>BUSINESS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893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Mercenary</a:t>
            </a:r>
            <a:r>
              <a:rPr lang="en-US" dirty="0"/>
              <a:t> </a:t>
            </a:r>
            <a:r>
              <a:rPr lang="en-US" b="1" dirty="0"/>
              <a:t>Hackers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But how does the </a:t>
            </a:r>
            <a:r>
              <a:rPr lang="en-US" dirty="0" err="1"/>
              <a:t>Poulsen</a:t>
            </a:r>
            <a:r>
              <a:rPr lang="en-US" dirty="0"/>
              <a:t> case matter to you or your business? </a:t>
            </a:r>
            <a:r>
              <a:rPr lang="en-US" dirty="0" err="1"/>
              <a:t>Poulsen</a:t>
            </a:r>
            <a:r>
              <a:rPr lang="en-US" dirty="0"/>
              <a:t> hacked </a:t>
            </a:r>
            <a:r>
              <a:rPr lang="en-US" dirty="0" smtClean="0"/>
              <a:t>into telephone </a:t>
            </a:r>
            <a:r>
              <a:rPr lang="en-US" dirty="0"/>
              <a:t>systems over 20 years ago and technology has leapt forward; surely, they </a:t>
            </a:r>
            <a:r>
              <a:rPr lang="en-US" dirty="0" smtClean="0"/>
              <a:t>are much</a:t>
            </a:r>
            <a:r>
              <a:rPr lang="en-US" dirty="0"/>
              <a:t>	more	secure,	right?	Maybe.	</a:t>
            </a:r>
            <a:endParaRPr lang="en-US" dirty="0" smtClean="0"/>
          </a:p>
          <a:p>
            <a:pPr algn="just"/>
            <a:r>
              <a:rPr lang="en-US" dirty="0" smtClean="0"/>
              <a:t>In</a:t>
            </a:r>
            <a:r>
              <a:rPr lang="en-US" dirty="0"/>
              <a:t>	the	intervening	years,	telephony	has	evolved	</a:t>
            </a:r>
            <a:r>
              <a:rPr lang="en-US" dirty="0" smtClean="0"/>
              <a:t>to include </a:t>
            </a:r>
            <a:r>
              <a:rPr lang="en-US" dirty="0"/>
              <a:t>voice-over-Internet-protocol (VOIP) capabilities, mobile telephony, and </a:t>
            </a:r>
            <a:r>
              <a:rPr lang="en-US" dirty="0" smtClean="0"/>
              <a:t>integrated services </a:t>
            </a:r>
            <a:r>
              <a:rPr lang="en-US" dirty="0"/>
              <a:t>that bundle voice, video, and data. </a:t>
            </a:r>
            <a:endParaRPr lang="en-US" dirty="0" smtClean="0"/>
          </a:p>
          <a:p>
            <a:pPr algn="just"/>
            <a:r>
              <a:rPr lang="en-US" dirty="0" smtClean="0"/>
              <a:t>Your </a:t>
            </a:r>
            <a:r>
              <a:rPr lang="en-US" dirty="0"/>
              <a:t>telephone system is a computer </a:t>
            </a:r>
            <a:r>
              <a:rPr lang="en-US" dirty="0" smtClean="0"/>
              <a:t>system and </a:t>
            </a:r>
            <a:r>
              <a:rPr lang="en-US" dirty="0"/>
              <a:t>one that needs to be secured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43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Mercenary</a:t>
            </a:r>
            <a:r>
              <a:rPr lang="en-US" dirty="0"/>
              <a:t> </a:t>
            </a:r>
            <a:r>
              <a:rPr lang="en-US" b="1" dirty="0"/>
              <a:t>Hackers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You may be thinking, “Of course it needs to be secured! </a:t>
            </a:r>
            <a:endParaRPr lang="en-US" dirty="0" smtClean="0"/>
          </a:p>
          <a:p>
            <a:pPr algn="just"/>
            <a:r>
              <a:rPr lang="en-US" dirty="0" smtClean="0"/>
              <a:t>Otherwise</a:t>
            </a:r>
            <a:r>
              <a:rPr lang="en-US" dirty="0"/>
              <a:t>, thieves </a:t>
            </a:r>
            <a:r>
              <a:rPr lang="en-US" dirty="0" smtClean="0"/>
              <a:t>could access </a:t>
            </a:r>
            <a:r>
              <a:rPr lang="en-US" dirty="0"/>
              <a:t>your system to get unlimited long distance, right?” Well, yes, but they </a:t>
            </a:r>
            <a:r>
              <a:rPr lang="en-US" dirty="0" smtClean="0"/>
              <a:t>potentially </a:t>
            </a:r>
            <a:r>
              <a:rPr lang="en-US" dirty="0"/>
              <a:t>also can use your telephone system as an attack vector to dive deeper into </a:t>
            </a:r>
            <a:r>
              <a:rPr lang="en-US" dirty="0" smtClean="0"/>
              <a:t>your company’s </a:t>
            </a:r>
            <a:r>
              <a:rPr lang="en-US" dirty="0"/>
              <a:t>data systems and access your financial systems, your correspondence, </a:t>
            </a:r>
            <a:r>
              <a:rPr lang="en-US" dirty="0" smtClean="0"/>
              <a:t>and your </a:t>
            </a:r>
            <a:r>
              <a:rPr lang="en-US" dirty="0"/>
              <a:t>trade secrets. </a:t>
            </a:r>
            <a:endParaRPr lang="en-US" dirty="0" smtClean="0"/>
          </a:p>
          <a:p>
            <a:pPr algn="just"/>
            <a:r>
              <a:rPr lang="en-US" dirty="0" smtClean="0"/>
              <a:t>Many </a:t>
            </a:r>
            <a:r>
              <a:rPr lang="en-US" dirty="0"/>
              <a:t>executives do not know who has access to their </a:t>
            </a:r>
            <a:r>
              <a:rPr lang="en-US" dirty="0" smtClean="0"/>
              <a:t>telephone systems </a:t>
            </a:r>
            <a:r>
              <a:rPr lang="en-US" dirty="0"/>
              <a:t>and how their telephone system is linked to their corporate networks. </a:t>
            </a:r>
            <a:endParaRPr lang="en-US" dirty="0" smtClean="0"/>
          </a:p>
          <a:p>
            <a:pPr algn="just"/>
            <a:r>
              <a:rPr lang="en-US" dirty="0" smtClean="0"/>
              <a:t>Many</a:t>
            </a:r>
            <a:r>
              <a:rPr lang="en-US" dirty="0"/>
              <a:t> </a:t>
            </a:r>
            <a:r>
              <a:rPr lang="en-US" dirty="0" smtClean="0"/>
              <a:t>also </a:t>
            </a:r>
            <a:r>
              <a:rPr lang="en-US" dirty="0"/>
              <a:t>don’t know whether their telephone system is protected by a properly </a:t>
            </a:r>
            <a:r>
              <a:rPr lang="en-US" dirty="0" smtClean="0"/>
              <a:t>configured and </a:t>
            </a:r>
            <a:r>
              <a:rPr lang="en-US" dirty="0"/>
              <a:t>up-to-date firewall. Every telephone system should be password protected </a:t>
            </a:r>
            <a:r>
              <a:rPr lang="en-US" dirty="0" smtClean="0"/>
              <a:t>with regularly </a:t>
            </a:r>
            <a:r>
              <a:rPr lang="en-US" dirty="0"/>
              <a:t>changed and complex passwords that are tightly controlled and only </a:t>
            </a:r>
            <a:r>
              <a:rPr lang="en-US" dirty="0" smtClean="0"/>
              <a:t>shared with </a:t>
            </a:r>
            <a:r>
              <a:rPr lang="en-US" dirty="0"/>
              <a:t>those who have a need to know them. </a:t>
            </a:r>
            <a:endParaRPr lang="en-US" dirty="0" smtClean="0"/>
          </a:p>
          <a:p>
            <a:pPr algn="just"/>
            <a:r>
              <a:rPr lang="en-US" dirty="0" smtClean="0"/>
              <a:t>Ask </a:t>
            </a:r>
            <a:r>
              <a:rPr lang="en-US" dirty="0"/>
              <a:t>the question, “Is my business </a:t>
            </a:r>
            <a:r>
              <a:rPr lang="en-US" dirty="0" smtClean="0"/>
              <a:t>protected against </a:t>
            </a:r>
            <a:r>
              <a:rPr lang="en-US" dirty="0"/>
              <a:t>the Kevin </a:t>
            </a:r>
            <a:r>
              <a:rPr lang="en-US" dirty="0" err="1"/>
              <a:t>Poulsens</a:t>
            </a:r>
            <a:r>
              <a:rPr lang="en-US" dirty="0"/>
              <a:t> of the world?”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Hacktivists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Hacktivists are hackers and other computer-savvy individuals who use their skills to </a:t>
            </a:r>
            <a:r>
              <a:rPr lang="en-US" dirty="0" smtClean="0"/>
              <a:t>pro</a:t>
            </a:r>
            <a:r>
              <a:rPr lang="en-US" dirty="0"/>
              <a:t> </a:t>
            </a:r>
            <a:r>
              <a:rPr lang="en-US" dirty="0" smtClean="0"/>
              <a:t>mote </a:t>
            </a:r>
            <a:r>
              <a:rPr lang="en-US" dirty="0"/>
              <a:t>social or political agendas. </a:t>
            </a:r>
            <a:endParaRPr lang="en-US" dirty="0" smtClean="0"/>
          </a:p>
          <a:p>
            <a:pPr algn="just"/>
            <a:r>
              <a:rPr lang="en-US" dirty="0" smtClean="0"/>
              <a:t>Such </a:t>
            </a:r>
            <a:r>
              <a:rPr lang="en-US" dirty="0"/>
              <a:t>groups would like to convince you that they have </a:t>
            </a:r>
            <a:r>
              <a:rPr lang="en-US" dirty="0" smtClean="0"/>
              <a:t>the welfare </a:t>
            </a:r>
            <a:r>
              <a:rPr lang="en-US" dirty="0"/>
              <a:t>of the public at heart when they invade your information systems.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fact, by </a:t>
            </a:r>
            <a:r>
              <a:rPr lang="en-US" dirty="0" smtClean="0"/>
              <a:t>intruding </a:t>
            </a:r>
            <a:r>
              <a:rPr lang="en-US" dirty="0"/>
              <a:t>into your systems without your permission (and often without your knowledge), they </a:t>
            </a:r>
            <a:r>
              <a:rPr lang="en-US" dirty="0" smtClean="0"/>
              <a:t>are acting </a:t>
            </a:r>
            <a:r>
              <a:rPr lang="en-US" dirty="0"/>
              <a:t>unlawfully. </a:t>
            </a:r>
            <a:endParaRPr lang="en-US" dirty="0" smtClean="0"/>
          </a:p>
          <a:p>
            <a:pPr algn="just"/>
            <a:r>
              <a:rPr lang="en-US" dirty="0" smtClean="0"/>
              <a:t>Hence</a:t>
            </a:r>
            <a:r>
              <a:rPr lang="en-US" dirty="0"/>
              <a:t>, they also are cyber criminals and should be treated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Hacktivists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While the </a:t>
            </a:r>
            <a:r>
              <a:rPr lang="en-US" dirty="0" err="1"/>
              <a:t>hacktivist</a:t>
            </a:r>
            <a:r>
              <a:rPr lang="en-US" dirty="0"/>
              <a:t> group “Anonymous” is arguably the most famous of </a:t>
            </a:r>
            <a:r>
              <a:rPr lang="en-US" dirty="0" smtClean="0"/>
              <a:t>these organizations</a:t>
            </a:r>
            <a:r>
              <a:rPr lang="en-US" dirty="0"/>
              <a:t>, ad hoc groups emerge every week, fueled by social media to rally </a:t>
            </a:r>
            <a:r>
              <a:rPr lang="en-US" dirty="0" smtClean="0"/>
              <a:t>against what</a:t>
            </a:r>
            <a:r>
              <a:rPr lang="en-US" dirty="0"/>
              <a:t>	the	hackers	view	as	a	fight	against	injustice. </a:t>
            </a:r>
            <a:endParaRPr lang="en-US" dirty="0" smtClean="0"/>
          </a:p>
          <a:p>
            <a:pPr algn="just"/>
            <a:r>
              <a:rPr lang="en-US" dirty="0" smtClean="0"/>
              <a:t>Your</a:t>
            </a:r>
            <a:r>
              <a:rPr lang="en-US" dirty="0"/>
              <a:t>	business’s	intelligence	</a:t>
            </a:r>
            <a:r>
              <a:rPr lang="en-US" dirty="0" smtClean="0"/>
              <a:t>unit should </a:t>
            </a:r>
            <a:r>
              <a:rPr lang="en-US" dirty="0"/>
              <a:t>keep an eye on social media and websites known to promote </a:t>
            </a:r>
            <a:r>
              <a:rPr lang="en-US" dirty="0" err="1"/>
              <a:t>hacktivism</a:t>
            </a:r>
            <a:r>
              <a:rPr lang="en-US" dirty="0"/>
              <a:t> to </a:t>
            </a:r>
            <a:r>
              <a:rPr lang="en-US" dirty="0" smtClean="0"/>
              <a:t>alert you </a:t>
            </a:r>
            <a:r>
              <a:rPr lang="en-US" dirty="0"/>
              <a:t>if you or your company’s name shows up on the Internet as a target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1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Hacktivists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How </a:t>
            </a:r>
            <a:r>
              <a:rPr lang="en-US" dirty="0" smtClean="0"/>
              <a:t>did Visa, </a:t>
            </a:r>
            <a:r>
              <a:rPr lang="en-US" dirty="0"/>
              <a:t>MasterCard, PayPal, and other firms become the target </a:t>
            </a:r>
            <a:r>
              <a:rPr lang="en-US" dirty="0" smtClean="0"/>
              <a:t>of Anonymous’</a:t>
            </a:r>
            <a:r>
              <a:rPr lang="en-US" dirty="0"/>
              <a:t> </a:t>
            </a:r>
            <a:r>
              <a:rPr lang="en-US" dirty="0" smtClean="0"/>
              <a:t>ire</a:t>
            </a:r>
            <a:r>
              <a:rPr lang="en-US" dirty="0"/>
              <a:t>?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all starts with </a:t>
            </a:r>
            <a:r>
              <a:rPr lang="en-US" dirty="0" err="1"/>
              <a:t>WikiLeaks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In 2010, </a:t>
            </a:r>
            <a:r>
              <a:rPr lang="en-US" dirty="0" err="1"/>
              <a:t>WikiLeaks</a:t>
            </a:r>
            <a:r>
              <a:rPr lang="en-US" dirty="0"/>
              <a:t> published classified information from the U.S. government </a:t>
            </a:r>
            <a:r>
              <a:rPr lang="en-US" dirty="0" smtClean="0"/>
              <a:t>leaked by </a:t>
            </a:r>
            <a:r>
              <a:rPr lang="en-US" dirty="0"/>
              <a:t>U.S. Army Private Bradley Manning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Hundreds, and then thousands, of classified </a:t>
            </a:r>
            <a:r>
              <a:rPr lang="en-US" dirty="0" smtClean="0"/>
              <a:t>State Department </a:t>
            </a:r>
            <a:r>
              <a:rPr lang="en-US" dirty="0"/>
              <a:t>cables and military information were made available on the </a:t>
            </a:r>
            <a:r>
              <a:rPr lang="en-US" dirty="0" err="1"/>
              <a:t>WikiLeaks</a:t>
            </a:r>
            <a:r>
              <a:rPr lang="en-US" dirty="0"/>
              <a:t> </a:t>
            </a:r>
            <a:r>
              <a:rPr lang="en-US" dirty="0" smtClean="0"/>
              <a:t>website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U.S. government appealed to </a:t>
            </a:r>
            <a:r>
              <a:rPr lang="en-US" dirty="0" err="1"/>
              <a:t>WikiLeaks</a:t>
            </a:r>
            <a:r>
              <a:rPr lang="en-US" dirty="0"/>
              <a:t> and its founder Julian </a:t>
            </a:r>
            <a:r>
              <a:rPr lang="en-US" dirty="0" err="1"/>
              <a:t>Assange</a:t>
            </a:r>
            <a:r>
              <a:rPr lang="en-US" dirty="0"/>
              <a:t> to </a:t>
            </a:r>
            <a:r>
              <a:rPr lang="en-US" dirty="0" smtClean="0"/>
              <a:t>cease publication </a:t>
            </a:r>
            <a:r>
              <a:rPr lang="en-US" dirty="0"/>
              <a:t>of the information, claiming that its public disclosure could put countless </a:t>
            </a:r>
            <a:r>
              <a:rPr lang="en-US" dirty="0" smtClean="0"/>
              <a:t>lives in </a:t>
            </a:r>
            <a:r>
              <a:rPr lang="en-US" dirty="0"/>
              <a:t>jeopardy as military operations and intelligence sources would be revealed. </a:t>
            </a:r>
            <a:endParaRPr lang="en-US" dirty="0" smtClean="0"/>
          </a:p>
          <a:p>
            <a:pPr algn="just"/>
            <a:r>
              <a:rPr lang="en-US" dirty="0" err="1" smtClean="0"/>
              <a:t>Assange</a:t>
            </a:r>
            <a:r>
              <a:rPr lang="en-US" dirty="0" smtClean="0"/>
              <a:t>, emboldened </a:t>
            </a:r>
            <a:r>
              <a:rPr lang="en-US" dirty="0"/>
              <a:t>by the worldwide publicity the situation generated, refused the appeals </a:t>
            </a:r>
            <a:r>
              <a:rPr lang="en-US" dirty="0" smtClean="0"/>
              <a:t>and appeared </a:t>
            </a:r>
            <a:r>
              <a:rPr lang="en-US" dirty="0"/>
              <a:t>in several news conferences stating that “freedom of the press” would not </a:t>
            </a:r>
            <a:r>
              <a:rPr lang="en-US" dirty="0" smtClean="0"/>
              <a:t>be impinged </a:t>
            </a:r>
            <a:r>
              <a:rPr lang="en-US" dirty="0"/>
              <a:t>and </a:t>
            </a:r>
            <a:r>
              <a:rPr lang="en-US" dirty="0" err="1"/>
              <a:t>WikiLeaks</a:t>
            </a:r>
            <a:r>
              <a:rPr lang="en-US" dirty="0"/>
              <a:t> would continue to publish the documents in parcels.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17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Hacktivists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With the release of the U.S. documents in April 2010, </a:t>
            </a:r>
            <a:r>
              <a:rPr lang="en-US" dirty="0" err="1"/>
              <a:t>Assange</a:t>
            </a:r>
            <a:r>
              <a:rPr lang="en-US" dirty="0"/>
              <a:t> became a </a:t>
            </a:r>
            <a:r>
              <a:rPr lang="en-US" dirty="0" smtClean="0"/>
              <a:t>controversial public </a:t>
            </a:r>
            <a:r>
              <a:rPr lang="en-US" dirty="0"/>
              <a:t>figure, appearing on numerous television shows, at numerous conferences, and </a:t>
            </a:r>
            <a:r>
              <a:rPr lang="en-US" dirty="0" smtClean="0"/>
              <a:t>in print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Countless </a:t>
            </a:r>
            <a:r>
              <a:rPr lang="en-US" dirty="0"/>
              <a:t>people around the world viewed him as a daring protector of freedom of </a:t>
            </a:r>
            <a:r>
              <a:rPr lang="en-US" dirty="0" smtClean="0"/>
              <a:t>the press</a:t>
            </a:r>
            <a:r>
              <a:rPr lang="en-US" dirty="0"/>
              <a:t>, bravely staring down the powerful U.S. government. </a:t>
            </a:r>
            <a:endParaRPr lang="en-US" dirty="0" smtClean="0"/>
          </a:p>
          <a:p>
            <a:pPr algn="just"/>
            <a:r>
              <a:rPr lang="en-US" dirty="0" smtClean="0"/>
              <a:t>He </a:t>
            </a:r>
            <a:r>
              <a:rPr lang="en-US" dirty="0"/>
              <a:t>was especially popular </a:t>
            </a:r>
            <a:r>
              <a:rPr lang="en-US" dirty="0" smtClean="0"/>
              <a:t>among the </a:t>
            </a:r>
            <a:r>
              <a:rPr lang="en-US" dirty="0"/>
              <a:t>hacker community, who liked how </a:t>
            </a:r>
            <a:r>
              <a:rPr lang="en-US" dirty="0" err="1"/>
              <a:t>Assange</a:t>
            </a:r>
            <a:r>
              <a:rPr lang="en-US" dirty="0"/>
              <a:t> was “giving the finger to the establishment.”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53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Hacktivists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Nobody likes being the recipient of being “given the finger,” especially the </a:t>
            </a:r>
            <a:r>
              <a:rPr lang="en-US" dirty="0" smtClean="0"/>
              <a:t>U.S. government</a:t>
            </a:r>
            <a:r>
              <a:rPr lang="en-US" dirty="0"/>
              <a:t>, who sought legal means to block the publication of the documents </a:t>
            </a:r>
            <a:r>
              <a:rPr lang="en-US" dirty="0" smtClean="0"/>
              <a:t>and threw </a:t>
            </a:r>
            <a:r>
              <a:rPr lang="en-US" dirty="0"/>
              <a:t>the full weight of the government against </a:t>
            </a:r>
            <a:r>
              <a:rPr lang="en-US" dirty="0" err="1"/>
              <a:t>Assange</a:t>
            </a:r>
            <a:r>
              <a:rPr lang="en-US" dirty="0"/>
              <a:t> and </a:t>
            </a:r>
            <a:r>
              <a:rPr lang="en-US" dirty="0" err="1"/>
              <a:t>WikiLeaks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As </a:t>
            </a:r>
            <a:r>
              <a:rPr lang="en-US" dirty="0" err="1"/>
              <a:t>Assange</a:t>
            </a:r>
            <a:r>
              <a:rPr lang="en-US" dirty="0"/>
              <a:t> became more popular, he and his background were subject to </a:t>
            </a:r>
            <a:r>
              <a:rPr lang="en-US" dirty="0" smtClean="0"/>
              <a:t>increased scrutiny.</a:t>
            </a:r>
          </a:p>
          <a:p>
            <a:pPr algn="just"/>
            <a:r>
              <a:rPr lang="en-US" dirty="0" smtClean="0"/>
              <a:t>His </a:t>
            </a:r>
            <a:r>
              <a:rPr lang="en-US" dirty="0"/>
              <a:t>personal life was probed and </a:t>
            </a:r>
            <a:r>
              <a:rPr lang="en-US" dirty="0" smtClean="0"/>
              <a:t>exposed. </a:t>
            </a:r>
            <a:endParaRPr lang="en-US" dirty="0" smtClean="0"/>
          </a:p>
          <a:p>
            <a:pPr algn="just"/>
            <a:r>
              <a:rPr lang="en-US" dirty="0" smtClean="0"/>
              <a:t>Soon</a:t>
            </a:r>
            <a:r>
              <a:rPr lang="en-US" dirty="0"/>
              <a:t>, </a:t>
            </a:r>
            <a:r>
              <a:rPr lang="en-US" dirty="0" err="1"/>
              <a:t>Assange</a:t>
            </a:r>
            <a:r>
              <a:rPr lang="en-US" dirty="0"/>
              <a:t> was arrested in the United Kingdom amidst charges of sex crimes </a:t>
            </a:r>
            <a:r>
              <a:rPr lang="en-US" dirty="0" smtClean="0"/>
              <a:t>in Sweden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the </a:t>
            </a:r>
            <a:r>
              <a:rPr lang="en-US" dirty="0" err="1"/>
              <a:t>hacktivist</a:t>
            </a:r>
            <a:r>
              <a:rPr lang="en-US" dirty="0"/>
              <a:t> community, this was an example of government </a:t>
            </a:r>
            <a:r>
              <a:rPr lang="en-US" dirty="0" smtClean="0"/>
              <a:t>overreach and </a:t>
            </a:r>
            <a:r>
              <a:rPr lang="en-US" dirty="0"/>
              <a:t>viewed as a petty retaliation for </a:t>
            </a:r>
            <a:r>
              <a:rPr lang="en-US" dirty="0" err="1"/>
              <a:t>Assange</a:t>
            </a:r>
            <a:r>
              <a:rPr lang="en-US" dirty="0"/>
              <a:t> and </a:t>
            </a:r>
            <a:r>
              <a:rPr lang="en-US" dirty="0" err="1"/>
              <a:t>WikiLeaks</a:t>
            </a:r>
            <a:r>
              <a:rPr lang="en-US" dirty="0"/>
              <a:t> “exposing the truth.”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hacktivist</a:t>
            </a:r>
            <a:r>
              <a:rPr lang="en-US" dirty="0" smtClean="0"/>
              <a:t> </a:t>
            </a:r>
            <a:r>
              <a:rPr lang="en-US" dirty="0"/>
              <a:t>community, led by the Anonymous group, rallied in support of </a:t>
            </a:r>
            <a:r>
              <a:rPr lang="en-US" dirty="0" err="1"/>
              <a:t>Assange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78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Insider</a:t>
            </a:r>
            <a:r>
              <a:rPr lang="en-US" dirty="0"/>
              <a:t> </a:t>
            </a:r>
            <a:r>
              <a:rPr lang="en-US" b="1" dirty="0"/>
              <a:t>Threat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	insider	threat	is	something	very	real	and	troublesome	for	many	businesses.</a:t>
            </a:r>
          </a:p>
          <a:p>
            <a:pPr algn="just"/>
            <a:r>
              <a:rPr lang="en-US" dirty="0"/>
              <a:t>According to the </a:t>
            </a:r>
            <a:r>
              <a:rPr lang="en-US" dirty="0" smtClean="0"/>
              <a:t>FBI: A </a:t>
            </a:r>
            <a:r>
              <a:rPr lang="en-US" dirty="0"/>
              <a:t>company can often detect or control when an outsider (non-employee) tries to </a:t>
            </a:r>
            <a:r>
              <a:rPr lang="en-US" dirty="0" smtClean="0"/>
              <a:t>access company </a:t>
            </a:r>
            <a:r>
              <a:rPr lang="en-US" dirty="0"/>
              <a:t>data either physically or electronically, and can mitigate the threat of an outside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stealing company property.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/>
              <a:t>, the thief who is harder to detect and who could </a:t>
            </a:r>
            <a:r>
              <a:rPr lang="en-US" dirty="0" smtClean="0"/>
              <a:t>cause the </a:t>
            </a:r>
            <a:r>
              <a:rPr lang="en-US" dirty="0"/>
              <a:t>most damage is the insider—the employee with legitimate access. </a:t>
            </a:r>
            <a:endParaRPr lang="en-US" dirty="0" smtClean="0"/>
          </a:p>
          <a:p>
            <a:pPr algn="just"/>
            <a:r>
              <a:rPr lang="en-US" dirty="0" smtClean="0"/>
              <a:t>That </a:t>
            </a:r>
            <a:r>
              <a:rPr lang="en-US" dirty="0"/>
              <a:t>insider </a:t>
            </a:r>
            <a:r>
              <a:rPr lang="en-US" dirty="0" smtClean="0"/>
              <a:t>may steal </a:t>
            </a:r>
            <a:r>
              <a:rPr lang="en-US" dirty="0"/>
              <a:t>solely for personal gain, or that insider may be a “spy”—someone who is </a:t>
            </a:r>
            <a:r>
              <a:rPr lang="en-US" dirty="0" smtClean="0"/>
              <a:t>stealing company </a:t>
            </a:r>
            <a:r>
              <a:rPr lang="en-US" dirty="0"/>
              <a:t>information or products in order to benefit another organization or country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1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Insider</a:t>
            </a:r>
            <a:r>
              <a:rPr lang="en-US" dirty="0"/>
              <a:t> </a:t>
            </a:r>
            <a:r>
              <a:rPr lang="en-US" b="1" dirty="0"/>
              <a:t>Threat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Consider the following risk scenarios in your business. </a:t>
            </a:r>
            <a:endParaRPr lang="en-US" dirty="0" smtClean="0"/>
          </a:p>
          <a:p>
            <a:pPr algn="just"/>
            <a:r>
              <a:rPr lang="en-US" dirty="0" smtClean="0"/>
              <a:t>Are </a:t>
            </a:r>
            <a:r>
              <a:rPr lang="en-US" dirty="0"/>
              <a:t>you and your </a:t>
            </a:r>
            <a:r>
              <a:rPr lang="en-US" dirty="0" smtClean="0"/>
              <a:t>company equipped </a:t>
            </a:r>
            <a:r>
              <a:rPr lang="en-US" dirty="0"/>
              <a:t>to adequately address them? </a:t>
            </a:r>
            <a:endParaRPr lang="en-US" dirty="0" smtClean="0"/>
          </a:p>
          <a:p>
            <a:pPr algn="just"/>
            <a:r>
              <a:rPr lang="en-US" dirty="0" smtClean="0"/>
              <a:t>Do </a:t>
            </a:r>
            <a:r>
              <a:rPr lang="en-US" dirty="0"/>
              <a:t>you have adequate policies in place? </a:t>
            </a:r>
            <a:endParaRPr lang="en-US" dirty="0" smtClean="0"/>
          </a:p>
          <a:p>
            <a:pPr algn="just"/>
            <a:r>
              <a:rPr lang="en-US" dirty="0" smtClean="0"/>
              <a:t>Do your supervisors </a:t>
            </a:r>
            <a:r>
              <a:rPr lang="en-US" dirty="0"/>
              <a:t>and workforce have adequate training to observe and report signs of </a:t>
            </a:r>
            <a:r>
              <a:rPr lang="en-US" dirty="0" smtClean="0"/>
              <a:t>trouble</a:t>
            </a:r>
            <a:r>
              <a:rPr lang="en-US" dirty="0"/>
              <a:t>? </a:t>
            </a:r>
            <a:endParaRPr lang="en-US" dirty="0" smtClean="0"/>
          </a:p>
          <a:p>
            <a:pPr algn="just"/>
            <a:r>
              <a:rPr lang="en-US" dirty="0" smtClean="0"/>
              <a:t>Do </a:t>
            </a:r>
            <a:r>
              <a:rPr lang="en-US" dirty="0"/>
              <a:t>you have the means to detect and act before an issue becomes a problem? </a:t>
            </a:r>
            <a:endParaRPr lang="en-US" dirty="0" smtClean="0"/>
          </a:p>
          <a:p>
            <a:pPr algn="just"/>
            <a:r>
              <a:rPr lang="en-US" dirty="0" smtClean="0"/>
              <a:t>See</a:t>
            </a: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you can identify which one is the insider threat that may threaten your business </a:t>
            </a:r>
            <a:r>
              <a:rPr lang="en-US" dirty="0" smtClean="0"/>
              <a:t>or organization </a:t>
            </a:r>
            <a:r>
              <a:rPr lang="en-US" dirty="0"/>
              <a:t>by compromising its </a:t>
            </a:r>
            <a:r>
              <a:rPr lang="en-US" dirty="0" smtClean="0"/>
              <a:t>cyber security </a:t>
            </a:r>
            <a:r>
              <a:rPr lang="en-US" dirty="0"/>
              <a:t>posture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8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Insider</a:t>
            </a:r>
            <a:r>
              <a:rPr lang="en-US" dirty="0"/>
              <a:t> </a:t>
            </a:r>
            <a:r>
              <a:rPr lang="en-US" b="1" dirty="0"/>
              <a:t>Threat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Joseph has been working with your company for four years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He </a:t>
            </a:r>
            <a:r>
              <a:rPr lang="en-US" dirty="0"/>
              <a:t>is a system </a:t>
            </a:r>
            <a:r>
              <a:rPr lang="en-US" dirty="0" smtClean="0"/>
              <a:t>administrator </a:t>
            </a:r>
            <a:r>
              <a:rPr lang="en-US" dirty="0"/>
              <a:t>in your IT department and is working on his advanced degree through </a:t>
            </a:r>
            <a:r>
              <a:rPr lang="en-US" dirty="0" smtClean="0"/>
              <a:t>night school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He </a:t>
            </a:r>
            <a:r>
              <a:rPr lang="en-US" dirty="0"/>
              <a:t>is an employee of another company (a subcontractor) to whom your </a:t>
            </a:r>
            <a:r>
              <a:rPr lang="en-US" dirty="0" smtClean="0"/>
              <a:t>company </a:t>
            </a:r>
            <a:r>
              <a:rPr lang="en-US" dirty="0"/>
              <a:t>outsourced its IT operations. </a:t>
            </a:r>
            <a:endParaRPr lang="en-US" dirty="0" smtClean="0"/>
          </a:p>
          <a:p>
            <a:pPr algn="just"/>
            <a:r>
              <a:rPr lang="en-US" dirty="0" smtClean="0"/>
              <a:t>Although </a:t>
            </a:r>
            <a:r>
              <a:rPr lang="en-US" dirty="0"/>
              <a:t>he has only been with that company for </a:t>
            </a:r>
            <a:r>
              <a:rPr lang="en-US" dirty="0" smtClean="0"/>
              <a:t>a couple </a:t>
            </a:r>
            <a:r>
              <a:rPr lang="en-US" dirty="0"/>
              <a:t>of months, he has been working as an IT specialist in your business for </a:t>
            </a:r>
            <a:r>
              <a:rPr lang="en-US" dirty="0" smtClean="0"/>
              <a:t>many years </a:t>
            </a:r>
            <a:r>
              <a:rPr lang="en-US" dirty="0"/>
              <a:t>and has made repeatedly progressive job changes in positions of ever-</a:t>
            </a:r>
            <a:r>
              <a:rPr lang="en-US" dirty="0" smtClean="0"/>
              <a:t>increasing responsibility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His </a:t>
            </a:r>
            <a:r>
              <a:rPr lang="en-US" dirty="0"/>
              <a:t>supervisor reports that Joseph is one of his most talented </a:t>
            </a:r>
            <a:r>
              <a:rPr lang="en-US" dirty="0" smtClean="0"/>
              <a:t>technicians and </a:t>
            </a:r>
            <a:r>
              <a:rPr lang="en-US" dirty="0"/>
              <a:t>your staff expresses satisfaction with his work. </a:t>
            </a:r>
            <a:endParaRPr lang="en-US" dirty="0" smtClean="0"/>
          </a:p>
          <a:p>
            <a:pPr algn="just"/>
            <a:r>
              <a:rPr lang="en-US" dirty="0" smtClean="0"/>
              <a:t>He </a:t>
            </a:r>
            <a:r>
              <a:rPr lang="en-US" dirty="0"/>
              <a:t>is clean-cut, very articulate, </a:t>
            </a:r>
            <a:r>
              <a:rPr lang="en-US" dirty="0" smtClean="0"/>
              <a:t>and well </a:t>
            </a:r>
            <a:r>
              <a:rPr lang="en-US" dirty="0"/>
              <a:t>traveled. </a:t>
            </a:r>
            <a:endParaRPr lang="en-US" dirty="0" smtClean="0"/>
          </a:p>
          <a:p>
            <a:pPr algn="just"/>
            <a:r>
              <a:rPr lang="en-US" dirty="0" smtClean="0"/>
              <a:t>He </a:t>
            </a:r>
            <a:r>
              <a:rPr lang="en-US" dirty="0"/>
              <a:t>dresses conservatively and professionally, yet (like many of his </a:t>
            </a:r>
            <a:r>
              <a:rPr lang="en-US" dirty="0" smtClean="0"/>
              <a:t>fellow technicians</a:t>
            </a:r>
            <a:r>
              <a:rPr lang="en-US" dirty="0"/>
              <a:t>) displays his affection for popular cyberpunk culture by decorating his </a:t>
            </a:r>
            <a:r>
              <a:rPr lang="en-US" dirty="0" smtClean="0"/>
              <a:t>laptop with </a:t>
            </a:r>
            <a:r>
              <a:rPr lang="en-US" dirty="0"/>
              <a:t>stickers such as from the Internet Freedom Foundation, the Tor Project, and </a:t>
            </a:r>
            <a:r>
              <a:rPr lang="en-US" dirty="0" smtClean="0"/>
              <a:t>popular gamer </a:t>
            </a:r>
            <a:r>
              <a:rPr lang="en-US" dirty="0"/>
              <a:t>logos. </a:t>
            </a:r>
            <a:endParaRPr lang="en-US" dirty="0" smtClean="0"/>
          </a:p>
          <a:p>
            <a:pPr algn="just"/>
            <a:r>
              <a:rPr lang="en-US" dirty="0" smtClean="0"/>
              <a:t>Joseph </a:t>
            </a:r>
            <a:r>
              <a:rPr lang="en-US" dirty="0"/>
              <a:t>is well regarded by his peers, who quote Joseph as frequently saying</a:t>
            </a:r>
            <a:r>
              <a:rPr lang="en-US" dirty="0" smtClean="0"/>
              <a:t>, “</a:t>
            </a:r>
            <a:r>
              <a:rPr lang="en-US" dirty="0"/>
              <a:t>Do the right thing!”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2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Mercenary</a:t>
            </a:r>
            <a:r>
              <a:rPr lang="en-US" dirty="0"/>
              <a:t> </a:t>
            </a:r>
            <a:r>
              <a:rPr lang="en-US" b="1" dirty="0"/>
              <a:t>Hackers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Nobody knows for sure how much cybercrime is affecting business; however, </a:t>
            </a:r>
            <a:r>
              <a:rPr lang="en-US" dirty="0" smtClean="0"/>
              <a:t>estimates are </a:t>
            </a:r>
            <a:r>
              <a:rPr lang="en-US" dirty="0"/>
              <a:t>staggering and continue to grow. </a:t>
            </a:r>
            <a:endParaRPr lang="en-US" dirty="0" smtClean="0"/>
          </a:p>
          <a:p>
            <a:pPr algn="just"/>
            <a:r>
              <a:rPr lang="en-US" dirty="0" smtClean="0"/>
              <a:t>According </a:t>
            </a:r>
            <a:r>
              <a:rPr lang="en-US" dirty="0"/>
              <a:t>to Interpol, in 2007 and 2008, the </a:t>
            </a:r>
            <a:r>
              <a:rPr lang="en-US" dirty="0" smtClean="0"/>
              <a:t>cost of </a:t>
            </a:r>
            <a:r>
              <a:rPr lang="en-US" dirty="0"/>
              <a:t>cybercrime worldwide was estimated at approximately US $8 billion</a:t>
            </a:r>
            <a:r>
              <a:rPr lang="en-US" dirty="0" smtClean="0"/>
              <a:t>. </a:t>
            </a:r>
          </a:p>
          <a:p>
            <a:pPr algn="just"/>
            <a:r>
              <a:rPr lang="en-US" dirty="0"/>
              <a:t>	In 2013, </a:t>
            </a:r>
            <a:r>
              <a:rPr lang="en-US" dirty="0" smtClean="0"/>
              <a:t>that cost </a:t>
            </a:r>
            <a:r>
              <a:rPr lang="en-US" dirty="0"/>
              <a:t>is estimated to exceed US $100 billion per year and is increasing exponentially</a:t>
            </a:r>
            <a:r>
              <a:rPr lang="en-US" dirty="0" smtClean="0"/>
              <a:t>. While </a:t>
            </a:r>
            <a:r>
              <a:rPr lang="en-US" dirty="0"/>
              <a:t>the estimates may not be precise, the bottom line is clear: </a:t>
            </a:r>
            <a:endParaRPr lang="en-US" dirty="0" smtClean="0"/>
          </a:p>
          <a:p>
            <a:pPr algn="just"/>
            <a:r>
              <a:rPr lang="en-US" dirty="0" smtClean="0"/>
              <a:t>cybercrime </a:t>
            </a:r>
            <a:r>
              <a:rPr lang="en-US" dirty="0"/>
              <a:t>is </a:t>
            </a:r>
            <a:r>
              <a:rPr lang="en-US" dirty="0" smtClean="0"/>
              <a:t>adversely affecting </a:t>
            </a:r>
            <a:r>
              <a:rPr lang="en-US" dirty="0"/>
              <a:t>businesses and individuals around the world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67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Insider</a:t>
            </a:r>
            <a:r>
              <a:rPr lang="en-US" dirty="0"/>
              <a:t> </a:t>
            </a:r>
            <a:r>
              <a:rPr lang="en-US" b="1" dirty="0"/>
              <a:t>Threat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Lee is a research chemist in your company. </a:t>
            </a:r>
            <a:endParaRPr lang="en-US" dirty="0" smtClean="0"/>
          </a:p>
          <a:p>
            <a:pPr algn="just"/>
            <a:r>
              <a:rPr lang="en-US" dirty="0" smtClean="0"/>
              <a:t>She </a:t>
            </a:r>
            <a:r>
              <a:rPr lang="en-US" dirty="0"/>
              <a:t>has been working with other </a:t>
            </a:r>
            <a:r>
              <a:rPr lang="en-US" dirty="0" smtClean="0"/>
              <a:t>staff chemists </a:t>
            </a:r>
            <a:r>
              <a:rPr lang="en-US" dirty="0"/>
              <a:t>to develop a variety of new compounds that show great potential </a:t>
            </a:r>
            <a:r>
              <a:rPr lang="en-US" dirty="0" smtClean="0"/>
              <a:t>commercial value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She </a:t>
            </a:r>
            <a:r>
              <a:rPr lang="en-US" dirty="0"/>
              <a:t>has been with the company for six years and has been exemplary. </a:t>
            </a:r>
            <a:endParaRPr lang="en-US" dirty="0" smtClean="0"/>
          </a:p>
          <a:p>
            <a:pPr algn="just"/>
            <a:r>
              <a:rPr lang="en-US" dirty="0" smtClean="0"/>
              <a:t>She shows up </a:t>
            </a:r>
            <a:r>
              <a:rPr lang="en-US" dirty="0"/>
              <a:t>early, works hard throughout the day, and has been known to continue her </a:t>
            </a:r>
            <a:r>
              <a:rPr lang="en-US" dirty="0" smtClean="0"/>
              <a:t>research after </a:t>
            </a:r>
            <a:r>
              <a:rPr lang="en-US" dirty="0"/>
              <a:t>work from her home computer by remotely accessing her files on the </a:t>
            </a:r>
            <a:r>
              <a:rPr lang="en-US" dirty="0" smtClean="0"/>
              <a:t>company’s internal </a:t>
            </a:r>
            <a:r>
              <a:rPr lang="en-US" dirty="0"/>
              <a:t>databases. </a:t>
            </a:r>
            <a:endParaRPr lang="en-US" dirty="0" smtClean="0"/>
          </a:p>
          <a:p>
            <a:pPr algn="just"/>
            <a:r>
              <a:rPr lang="en-US" dirty="0" smtClean="0"/>
              <a:t>Her </a:t>
            </a:r>
            <a:r>
              <a:rPr lang="en-US" dirty="0"/>
              <a:t>supervisor calls her “a valuable member of our team—a </a:t>
            </a:r>
            <a:r>
              <a:rPr lang="en-US" dirty="0" smtClean="0"/>
              <a:t>brilliant scientist!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79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Insider</a:t>
            </a:r>
            <a:r>
              <a:rPr lang="en-US" dirty="0"/>
              <a:t> </a:t>
            </a:r>
            <a:r>
              <a:rPr lang="en-US" b="1" dirty="0"/>
              <a:t>Threat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Bob is the chief executive officer (CEO) of your company. He founded the </a:t>
            </a:r>
            <a:r>
              <a:rPr lang="en-US" dirty="0" smtClean="0"/>
              <a:t>company </a:t>
            </a:r>
            <a:r>
              <a:rPr lang="en-US" dirty="0"/>
              <a:t>over 20 years ago and presided over its growth and expansion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As the </a:t>
            </a:r>
            <a:r>
              <a:rPr lang="en-US" dirty="0" smtClean="0"/>
              <a:t>majority shareholder</a:t>
            </a:r>
            <a:r>
              <a:rPr lang="en-US" dirty="0"/>
              <a:t>, he is also the chairman of the board and is involved in numerous </a:t>
            </a:r>
            <a:r>
              <a:rPr lang="en-US" dirty="0" smtClean="0"/>
              <a:t>philanthropic </a:t>
            </a:r>
            <a:r>
              <a:rPr lang="en-US" dirty="0"/>
              <a:t>activities, where he freely shares his business card to anyone who asks for it.</a:t>
            </a:r>
          </a:p>
          <a:p>
            <a:pPr algn="just"/>
            <a:r>
              <a:rPr lang="en-US" dirty="0"/>
              <a:t>After all, that’s how you generate new contacts and new business! Bob likes to </a:t>
            </a:r>
            <a:r>
              <a:rPr lang="en-US" dirty="0" smtClean="0"/>
              <a:t>consider himself </a:t>
            </a:r>
            <a:r>
              <a:rPr lang="en-US" dirty="0"/>
              <a:t>an active manager of the company and insists on managing his own email, </a:t>
            </a:r>
            <a:r>
              <a:rPr lang="en-US" dirty="0" smtClean="0"/>
              <a:t>even though </a:t>
            </a:r>
            <a:r>
              <a:rPr lang="en-US" dirty="0"/>
              <a:t>he does not have a lot of time. </a:t>
            </a:r>
            <a:endParaRPr lang="en-US" dirty="0" smtClean="0"/>
          </a:p>
          <a:p>
            <a:pPr algn="just"/>
            <a:r>
              <a:rPr lang="en-US" dirty="0" smtClean="0"/>
              <a:t>He </a:t>
            </a:r>
            <a:r>
              <a:rPr lang="en-US" dirty="0"/>
              <a:t>prides himself on his technical skills and </a:t>
            </a:r>
            <a:r>
              <a:rPr lang="en-US" dirty="0" smtClean="0"/>
              <a:t>the speed </a:t>
            </a:r>
            <a:r>
              <a:rPr lang="en-US" dirty="0"/>
              <a:t>in which he can race through his inbox.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02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Insider</a:t>
            </a:r>
            <a:r>
              <a:rPr lang="en-US" dirty="0"/>
              <a:t> </a:t>
            </a:r>
            <a:r>
              <a:rPr lang="en-US" b="1" dirty="0"/>
              <a:t>Threat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Who among these is a potential insider threat?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you answered all of the above, </a:t>
            </a:r>
            <a:r>
              <a:rPr lang="en-US" dirty="0" smtClean="0"/>
              <a:t>you are </a:t>
            </a:r>
            <a:r>
              <a:rPr lang="en-US" dirty="0"/>
              <a:t>correct!</a:t>
            </a:r>
          </a:p>
          <a:p>
            <a:pPr algn="just"/>
            <a:r>
              <a:rPr lang="en-US" dirty="0"/>
              <a:t>Each of the employee profiles listed earlier fit profiles identified by the FBI </a:t>
            </a:r>
            <a:r>
              <a:rPr lang="en-US" dirty="0" smtClean="0"/>
              <a:t>as matching</a:t>
            </a:r>
            <a:r>
              <a:rPr lang="en-US" dirty="0"/>
              <a:t>	profiles	of	recent	insider	threat	cases.	</a:t>
            </a:r>
            <a:endParaRPr lang="en-US" dirty="0" smtClean="0"/>
          </a:p>
          <a:p>
            <a:pPr algn="just"/>
            <a:r>
              <a:rPr lang="en-US" dirty="0" smtClean="0"/>
              <a:t>In</a:t>
            </a:r>
            <a:r>
              <a:rPr lang="en-US" dirty="0"/>
              <a:t>	fact,	it	is	our	conviction	that	</a:t>
            </a:r>
            <a:r>
              <a:rPr lang="en-US" dirty="0" smtClean="0"/>
              <a:t>all employees </a:t>
            </a:r>
            <a:r>
              <a:rPr lang="en-US" dirty="0"/>
              <a:t>may be susceptible to presenting a risk to your company whether they intend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to or not. </a:t>
            </a:r>
            <a:endParaRPr lang="en-US" dirty="0" smtClean="0"/>
          </a:p>
          <a:p>
            <a:pPr algn="just"/>
            <a:r>
              <a:rPr lang="en-US" dirty="0" smtClean="0"/>
              <a:t>Let’s </a:t>
            </a:r>
            <a:r>
              <a:rPr lang="en-US" dirty="0"/>
              <a:t>take a deeper look into the examples given earlier and discuss how </a:t>
            </a:r>
            <a:r>
              <a:rPr lang="en-US" dirty="0" smtClean="0"/>
              <a:t>you and </a:t>
            </a:r>
            <a:r>
              <a:rPr lang="en-US" dirty="0"/>
              <a:t>your business may face an insider threat risk presented by them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74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Insider</a:t>
            </a:r>
            <a:r>
              <a:rPr lang="en-US" dirty="0"/>
              <a:t> </a:t>
            </a:r>
            <a:r>
              <a:rPr lang="en-US" b="1" dirty="0"/>
              <a:t>Threat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You may recognize the example of Joseph from recent media reports. </a:t>
            </a:r>
            <a:endParaRPr lang="en-US" dirty="0" smtClean="0"/>
          </a:p>
          <a:p>
            <a:pPr algn="just"/>
            <a:r>
              <a:rPr lang="en-US" dirty="0" smtClean="0"/>
              <a:t>He </a:t>
            </a:r>
            <a:r>
              <a:rPr lang="en-US" dirty="0"/>
              <a:t>is </a:t>
            </a:r>
            <a:r>
              <a:rPr lang="en-US" dirty="0" smtClean="0"/>
              <a:t>modeled after </a:t>
            </a:r>
            <a:r>
              <a:rPr lang="en-US" dirty="0"/>
              <a:t>Edward Joseph Snowden, an IT technician briefly employed by Booz Allen </a:t>
            </a:r>
            <a:r>
              <a:rPr lang="en-US" dirty="0" smtClean="0"/>
              <a:t>Hamilton in </a:t>
            </a:r>
            <a:r>
              <a:rPr lang="en-US" dirty="0"/>
              <a:t>support of the U.S. National Security Agency (NSA) who is accused of pilfering </a:t>
            </a:r>
            <a:r>
              <a:rPr lang="en-US" dirty="0" smtClean="0"/>
              <a:t>and making </a:t>
            </a:r>
            <a:r>
              <a:rPr lang="en-US" dirty="0"/>
              <a:t>public highly classified files taken from the NSA computer systems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aftermath </a:t>
            </a:r>
            <a:r>
              <a:rPr lang="en-US" dirty="0"/>
              <a:t>of the Snowden incident, many executives now are questioning the reliability </a:t>
            </a:r>
            <a:r>
              <a:rPr lang="en-US" dirty="0" smtClean="0"/>
              <a:t>and trustworthiness </a:t>
            </a:r>
            <a:r>
              <a:rPr lang="en-US" dirty="0"/>
              <a:t>of their workforce and contractors. </a:t>
            </a:r>
            <a:endParaRPr lang="en-US" dirty="0" smtClean="0"/>
          </a:p>
          <a:p>
            <a:pPr algn="just"/>
            <a:r>
              <a:rPr lang="en-US" dirty="0" smtClean="0"/>
              <a:t>Do </a:t>
            </a:r>
            <a:r>
              <a:rPr lang="en-US" dirty="0"/>
              <a:t>you have a potential Snowden </a:t>
            </a:r>
            <a:r>
              <a:rPr lang="en-US" dirty="0" smtClean="0"/>
              <a:t>in your </a:t>
            </a:r>
            <a:r>
              <a:rPr lang="en-US" dirty="0"/>
              <a:t>workforce? </a:t>
            </a:r>
            <a:endParaRPr lang="en-US" dirty="0" smtClean="0"/>
          </a:p>
          <a:p>
            <a:pPr algn="just"/>
            <a:r>
              <a:rPr lang="en-US" dirty="0" smtClean="0"/>
              <a:t>How </a:t>
            </a:r>
            <a:r>
              <a:rPr lang="en-US" dirty="0"/>
              <a:t>do you defend against a person like Snowden, who says he is </a:t>
            </a:r>
            <a:r>
              <a:rPr lang="en-US" dirty="0" smtClean="0"/>
              <a:t>motivated </a:t>
            </a:r>
            <a:r>
              <a:rPr lang="en-US" dirty="0"/>
              <a:t>solely by principle and ideology? </a:t>
            </a:r>
            <a:endParaRPr lang="en-US" dirty="0" smtClean="0"/>
          </a:p>
          <a:p>
            <a:pPr algn="just"/>
            <a:r>
              <a:rPr lang="en-US" dirty="0" smtClean="0"/>
              <a:t>How </a:t>
            </a:r>
            <a:r>
              <a:rPr lang="en-US" dirty="0"/>
              <a:t>do you detect someone acting with </a:t>
            </a:r>
            <a:r>
              <a:rPr lang="en-US" dirty="0" smtClean="0"/>
              <a:t>potentially hostile </a:t>
            </a:r>
            <a:r>
              <a:rPr lang="en-US" dirty="0"/>
              <a:t>intent in your organization? </a:t>
            </a:r>
            <a:endParaRPr lang="en-US" dirty="0" smtClean="0"/>
          </a:p>
          <a:p>
            <a:pPr algn="just"/>
            <a:r>
              <a:rPr lang="en-US" dirty="0" smtClean="0"/>
              <a:t>How </a:t>
            </a:r>
            <a:r>
              <a:rPr lang="en-US" dirty="0"/>
              <a:t>do you minimize your risk? </a:t>
            </a:r>
            <a:endParaRPr lang="en-US" dirty="0" smtClean="0"/>
          </a:p>
          <a:p>
            <a:pPr algn="just"/>
            <a:r>
              <a:rPr lang="en-US" dirty="0" smtClean="0"/>
              <a:t>Do </a:t>
            </a:r>
            <a:r>
              <a:rPr lang="en-US" dirty="0"/>
              <a:t>you have a plan?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86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Insider</a:t>
            </a:r>
            <a:r>
              <a:rPr lang="en-US" dirty="0"/>
              <a:t> </a:t>
            </a:r>
            <a:r>
              <a:rPr lang="en-US" b="1" dirty="0"/>
              <a:t>Threat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What about our example of Lee? </a:t>
            </a:r>
            <a:endParaRPr lang="en-US" dirty="0" smtClean="0"/>
          </a:p>
          <a:p>
            <a:pPr algn="just"/>
            <a:r>
              <a:rPr lang="en-US" dirty="0" smtClean="0"/>
              <a:t>She </a:t>
            </a:r>
            <a:r>
              <a:rPr lang="en-US" dirty="0"/>
              <a:t>is modeled after Yuan Li, a research </a:t>
            </a:r>
            <a:r>
              <a:rPr lang="en-US" dirty="0" smtClean="0"/>
              <a:t>chemist with </a:t>
            </a:r>
            <a:r>
              <a:rPr lang="en-US" dirty="0"/>
              <a:t>a global pharmaceutical company, who pleaded guilty to stealing her </a:t>
            </a:r>
            <a:r>
              <a:rPr lang="en-US" dirty="0" smtClean="0"/>
              <a:t>employer’s trade </a:t>
            </a:r>
            <a:r>
              <a:rPr lang="en-US" dirty="0"/>
              <a:t>secrets and making them available for sale through another company that she </a:t>
            </a:r>
            <a:r>
              <a:rPr lang="en-US" dirty="0" smtClean="0"/>
              <a:t>set up </a:t>
            </a:r>
            <a:r>
              <a:rPr lang="en-US" dirty="0"/>
              <a:t>with a partner.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over two years, Li accessed her employer’s internal databases</a:t>
            </a:r>
            <a:r>
              <a:rPr lang="en-US" dirty="0" smtClean="0"/>
              <a:t>, downloaded </a:t>
            </a:r>
            <a:r>
              <a:rPr lang="en-US" dirty="0"/>
              <a:t>information to her home computer, and made them available for sale. </a:t>
            </a:r>
            <a:endParaRPr lang="en-US" dirty="0" smtClean="0"/>
          </a:p>
          <a:p>
            <a:pPr algn="just"/>
            <a:r>
              <a:rPr lang="en-US" dirty="0" smtClean="0"/>
              <a:t>She</a:t>
            </a:r>
            <a:r>
              <a:rPr lang="en-US" dirty="0"/>
              <a:t> </a:t>
            </a:r>
            <a:r>
              <a:rPr lang="en-US" dirty="0" smtClean="0"/>
              <a:t>was </a:t>
            </a:r>
            <a:r>
              <a:rPr lang="en-US" dirty="0"/>
              <a:t>sentenced to 18 months in prison and ordered to make </a:t>
            </a:r>
            <a:r>
              <a:rPr lang="en-US" dirty="0" smtClean="0"/>
              <a:t>restitution.</a:t>
            </a:r>
            <a:endParaRPr lang="en-US" dirty="0"/>
          </a:p>
          <a:p>
            <a:pPr algn="just"/>
            <a:r>
              <a:rPr lang="en-US" dirty="0" smtClean="0"/>
              <a:t>How </a:t>
            </a:r>
            <a:r>
              <a:rPr lang="en-US" dirty="0"/>
              <a:t>do </a:t>
            </a:r>
            <a:r>
              <a:rPr lang="en-US" dirty="0" smtClean="0"/>
              <a:t>you prevent </a:t>
            </a:r>
            <a:r>
              <a:rPr lang="en-US" dirty="0"/>
              <a:t>someone from stealing your company’s secrets? </a:t>
            </a:r>
            <a:endParaRPr lang="en-US" dirty="0" smtClean="0"/>
          </a:p>
          <a:p>
            <a:pPr algn="just"/>
            <a:r>
              <a:rPr lang="en-US" dirty="0" smtClean="0"/>
              <a:t>Do </a:t>
            </a:r>
            <a:r>
              <a:rPr lang="en-US" dirty="0"/>
              <a:t>you have the right </a:t>
            </a:r>
            <a:r>
              <a:rPr lang="en-US" dirty="0" smtClean="0"/>
              <a:t>policies and </a:t>
            </a:r>
            <a:r>
              <a:rPr lang="en-US" dirty="0"/>
              <a:t>procedures in place to deter, detect, and prevent theft of your intellectual property?</a:t>
            </a:r>
          </a:p>
          <a:p>
            <a:pPr algn="just"/>
            <a:r>
              <a:rPr lang="en-US" dirty="0"/>
              <a:t>How do you manage this risk? What is your plan?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39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Insider</a:t>
            </a:r>
            <a:r>
              <a:rPr lang="en-US" dirty="0"/>
              <a:t> </a:t>
            </a:r>
            <a:r>
              <a:rPr lang="en-US" b="1" dirty="0"/>
              <a:t>Threat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What about Bob, your CEO? How can he be a risk? </a:t>
            </a:r>
            <a:endParaRPr lang="en-US" dirty="0" smtClean="0"/>
          </a:p>
          <a:p>
            <a:pPr algn="just"/>
            <a:r>
              <a:rPr lang="en-US" dirty="0" smtClean="0"/>
              <a:t>After </a:t>
            </a:r>
            <a:r>
              <a:rPr lang="en-US" dirty="0"/>
              <a:t>all, it is his company.</a:t>
            </a:r>
          </a:p>
          <a:p>
            <a:pPr algn="just"/>
            <a:r>
              <a:rPr lang="en-US" dirty="0"/>
              <a:t>According to </a:t>
            </a:r>
            <a:r>
              <a:rPr lang="en-US" dirty="0" err="1"/>
              <a:t>Rohyt</a:t>
            </a:r>
            <a:r>
              <a:rPr lang="en-US" dirty="0"/>
              <a:t> </a:t>
            </a:r>
            <a:r>
              <a:rPr lang="en-US" dirty="0" err="1"/>
              <a:t>Belani</a:t>
            </a:r>
            <a:r>
              <a:rPr lang="en-US" dirty="0"/>
              <a:t> of </a:t>
            </a:r>
            <a:r>
              <a:rPr lang="en-US" dirty="0" err="1"/>
              <a:t>PhishMe</a:t>
            </a:r>
            <a:r>
              <a:rPr lang="en-US" dirty="0"/>
              <a:t>, a Virginia-based security firm, senior </a:t>
            </a:r>
            <a:r>
              <a:rPr lang="en-US" dirty="0" smtClean="0"/>
              <a:t>executives are </a:t>
            </a:r>
            <a:r>
              <a:rPr lang="en-US" dirty="0"/>
              <a:t>a lucrative target for hackers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Because </a:t>
            </a:r>
            <a:r>
              <a:rPr lang="en-US" dirty="0"/>
              <a:t>they are high-profile persons, there often is </a:t>
            </a:r>
            <a:r>
              <a:rPr lang="en-US" dirty="0" smtClean="0"/>
              <a:t>a lot </a:t>
            </a:r>
            <a:r>
              <a:rPr lang="en-US" dirty="0"/>
              <a:t>of information about their activities available on the net, making it easier for </a:t>
            </a:r>
            <a:r>
              <a:rPr lang="en-US" dirty="0" smtClean="0"/>
              <a:t>hackers to </a:t>
            </a:r>
            <a:r>
              <a:rPr lang="en-US" dirty="0"/>
              <a:t>craft and send them specially targeted email messages armed with malicious code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00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Insider</a:t>
            </a:r>
            <a:r>
              <a:rPr lang="en-US" dirty="0"/>
              <a:t> </a:t>
            </a:r>
            <a:r>
              <a:rPr lang="en-US" b="1" dirty="0"/>
              <a:t>Threat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This technique, called “spear phishing” (and pronounced spear fishing), puts </a:t>
            </a:r>
            <a:r>
              <a:rPr lang="en-US" dirty="0" smtClean="0"/>
              <a:t>you and </a:t>
            </a:r>
            <a:r>
              <a:rPr lang="en-US" dirty="0"/>
              <a:t>your company at risk. Often, when you open up the email, the malicious code </a:t>
            </a:r>
            <a:r>
              <a:rPr lang="en-US" dirty="0" smtClean="0"/>
              <a:t>is launched</a:t>
            </a:r>
            <a:r>
              <a:rPr lang="en-US" dirty="0"/>
              <a:t>, where it potentially opens up you and your network to exploitation. </a:t>
            </a:r>
            <a:endParaRPr lang="en-US" dirty="0" smtClean="0"/>
          </a:p>
          <a:p>
            <a:pPr algn="just"/>
            <a:r>
              <a:rPr lang="en-US" dirty="0" smtClean="0"/>
              <a:t>According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err="1"/>
              <a:t>Belani</a:t>
            </a:r>
            <a:r>
              <a:rPr lang="en-US" dirty="0"/>
              <a:t>, senior executives frequently exclude themselves from security training </a:t>
            </a:r>
            <a:r>
              <a:rPr lang="en-US" dirty="0" smtClean="0"/>
              <a:t>citing lack </a:t>
            </a:r>
            <a:r>
              <a:rPr lang="en-US" dirty="0"/>
              <a:t>of time, race through their inboxes, and are most susceptible to click on links </a:t>
            </a:r>
            <a:r>
              <a:rPr lang="en-US" dirty="0" smtClean="0"/>
              <a:t>in the </a:t>
            </a:r>
            <a:r>
              <a:rPr lang="en-US" dirty="0"/>
              <a:t>messages without scrutinizing the link to ensure it is to a trusted site. </a:t>
            </a:r>
            <a:endParaRPr lang="en-US" dirty="0" smtClean="0"/>
          </a:p>
          <a:p>
            <a:pPr algn="just"/>
            <a:r>
              <a:rPr lang="en-US" dirty="0" smtClean="0"/>
              <a:t>Interestingly, a </a:t>
            </a:r>
            <a:r>
              <a:rPr lang="en-US" dirty="0"/>
              <a:t>new term is emerging to describe the spear phishing directed specifically at the </a:t>
            </a:r>
            <a:r>
              <a:rPr lang="en-US" dirty="0" smtClean="0"/>
              <a:t>senior executives</a:t>
            </a:r>
            <a:r>
              <a:rPr lang="en-US" dirty="0"/>
              <a:t>: “whaling.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27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Insider</a:t>
            </a:r>
            <a:r>
              <a:rPr lang="en-US" dirty="0"/>
              <a:t> </a:t>
            </a:r>
            <a:r>
              <a:rPr lang="en-US" b="1" dirty="0"/>
              <a:t>Threat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Now that you know that some hackers call you a “whale,” don’t be discouraged. </a:t>
            </a:r>
            <a:endParaRPr lang="en-US" dirty="0" smtClean="0"/>
          </a:p>
          <a:p>
            <a:pPr algn="just"/>
            <a:r>
              <a:rPr lang="en-US" dirty="0" smtClean="0"/>
              <a:t>It is not </a:t>
            </a:r>
            <a:r>
              <a:rPr lang="en-US" dirty="0"/>
              <a:t>because of your outward appearance. It is because you are a “big fish” in your </a:t>
            </a:r>
            <a:r>
              <a:rPr lang="en-US" dirty="0" smtClean="0"/>
              <a:t>organization </a:t>
            </a:r>
            <a:r>
              <a:rPr lang="en-US" dirty="0"/>
              <a:t>and a big target.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have access to the most sensitive and valuable information </a:t>
            </a:r>
            <a:r>
              <a:rPr lang="en-US" dirty="0" smtClean="0"/>
              <a:t>in your </a:t>
            </a:r>
            <a:r>
              <a:rPr lang="en-US" dirty="0"/>
              <a:t>business. </a:t>
            </a:r>
            <a:endParaRPr lang="en-US" dirty="0" smtClean="0"/>
          </a:p>
          <a:p>
            <a:pPr algn="just"/>
            <a:r>
              <a:rPr lang="en-US" dirty="0" smtClean="0"/>
              <a:t>Having </a:t>
            </a:r>
            <a:r>
              <a:rPr lang="en-US" dirty="0"/>
              <a:t>access to that information can give someone a great advantage.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09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Insider</a:t>
            </a:r>
            <a:r>
              <a:rPr lang="en-US" dirty="0"/>
              <a:t> </a:t>
            </a:r>
            <a:r>
              <a:rPr lang="en-US" b="1" dirty="0"/>
              <a:t>Threat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You have to recognize you are a target for exploitation, follow cybersecurity </a:t>
            </a:r>
            <a:r>
              <a:rPr lang="en-US" dirty="0" smtClean="0"/>
              <a:t>practices and </a:t>
            </a:r>
            <a:r>
              <a:rPr lang="en-US" dirty="0"/>
              <a:t>procedures, keep current through training, and enforce the same discipline </a:t>
            </a:r>
            <a:r>
              <a:rPr lang="en-US" dirty="0" smtClean="0"/>
              <a:t>through</a:t>
            </a:r>
            <a:r>
              <a:rPr lang="en-US" dirty="0"/>
              <a:t> </a:t>
            </a:r>
            <a:r>
              <a:rPr lang="en-US" dirty="0" smtClean="0"/>
              <a:t>out </a:t>
            </a:r>
            <a:r>
              <a:rPr lang="en-US" dirty="0"/>
              <a:t>your organization. </a:t>
            </a:r>
            <a:endParaRPr lang="en-US" dirty="0" smtClean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an executive whose duties include managing risk, </a:t>
            </a:r>
            <a:r>
              <a:rPr lang="en-US" dirty="0" smtClean="0"/>
              <a:t>recognition that </a:t>
            </a:r>
            <a:r>
              <a:rPr lang="en-US" dirty="0"/>
              <a:t>you are a risk is part of “knowing yourself.”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16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Insider</a:t>
            </a:r>
            <a:r>
              <a:rPr lang="en-US" dirty="0"/>
              <a:t> </a:t>
            </a:r>
            <a:r>
              <a:rPr lang="en-US" b="1" dirty="0"/>
              <a:t>Threat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Like you, the employees of your business are its greatest asset yet also present </a:t>
            </a:r>
            <a:r>
              <a:rPr lang="en-US" dirty="0" smtClean="0"/>
              <a:t>risk to </a:t>
            </a:r>
            <a:r>
              <a:rPr lang="en-US" dirty="0"/>
              <a:t>your business.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fact, we contend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i="1" dirty="0"/>
              <a:t>poorly</a:t>
            </a:r>
            <a:r>
              <a:rPr lang="en-US" dirty="0"/>
              <a:t> </a:t>
            </a:r>
            <a:r>
              <a:rPr lang="en-US" i="1" dirty="0"/>
              <a:t>trained</a:t>
            </a:r>
            <a:r>
              <a:rPr lang="en-US" dirty="0"/>
              <a:t> </a:t>
            </a:r>
            <a:r>
              <a:rPr lang="en-US" i="1" dirty="0"/>
              <a:t>workforce</a:t>
            </a:r>
            <a:r>
              <a:rPr lang="en-US" dirty="0"/>
              <a:t> </a:t>
            </a:r>
            <a:r>
              <a:rPr lang="en-US" i="1" dirty="0"/>
              <a:t>presents</a:t>
            </a:r>
            <a:r>
              <a:rPr lang="en-US" dirty="0"/>
              <a:t> </a:t>
            </a:r>
            <a:r>
              <a:rPr lang="en-US" i="1" dirty="0"/>
              <a:t>the</a:t>
            </a:r>
            <a:r>
              <a:rPr lang="en-US" dirty="0"/>
              <a:t> </a:t>
            </a:r>
            <a:r>
              <a:rPr lang="en-US" i="1" dirty="0" smtClean="0"/>
              <a:t>greatest</a:t>
            </a:r>
            <a:r>
              <a:rPr lang="en-US" dirty="0"/>
              <a:t> </a:t>
            </a:r>
            <a:r>
              <a:rPr lang="en-US" i="1" dirty="0" smtClean="0"/>
              <a:t>cybersecurity</a:t>
            </a:r>
            <a:r>
              <a:rPr lang="en-US" dirty="0" smtClean="0"/>
              <a:t> </a:t>
            </a:r>
            <a:r>
              <a:rPr lang="en-US" i="1" dirty="0"/>
              <a:t>threat</a:t>
            </a:r>
            <a:r>
              <a:rPr lang="en-US" dirty="0"/>
              <a:t> </a:t>
            </a:r>
            <a:r>
              <a:rPr lang="en-US" i="1" dirty="0"/>
              <a:t>to</a:t>
            </a:r>
            <a:r>
              <a:rPr lang="en-US" dirty="0"/>
              <a:t> </a:t>
            </a:r>
            <a:r>
              <a:rPr lang="en-US" i="1" dirty="0"/>
              <a:t>you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i="1" dirty="0"/>
              <a:t>your</a:t>
            </a:r>
            <a:r>
              <a:rPr lang="en-US" dirty="0"/>
              <a:t> </a:t>
            </a:r>
            <a:r>
              <a:rPr lang="en-US" i="1" dirty="0"/>
              <a:t>business</a:t>
            </a:r>
            <a:r>
              <a:rPr lang="en-US" dirty="0"/>
              <a:t>. We are not alone in this view. </a:t>
            </a:r>
            <a:endParaRPr lang="en-US" dirty="0" smtClean="0"/>
          </a:p>
          <a:p>
            <a:pPr algn="just"/>
            <a:r>
              <a:rPr lang="en-US" dirty="0" smtClean="0"/>
              <a:t>According</a:t>
            </a:r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/>
              <a:t>an April 2010 study by the Ponemon Institute, 40% of all data breaches in the </a:t>
            </a:r>
            <a:r>
              <a:rPr lang="en-US" dirty="0" smtClean="0"/>
              <a:t>United States </a:t>
            </a:r>
            <a:r>
              <a:rPr lang="en-US" dirty="0"/>
              <a:t>are the result of </a:t>
            </a:r>
            <a:r>
              <a:rPr lang="en-US" dirty="0" smtClean="0"/>
              <a:t>negligence.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departments around the world spend a </a:t>
            </a:r>
            <a:r>
              <a:rPr lang="en-US" dirty="0" smtClean="0"/>
              <a:t>significant amount</a:t>
            </a:r>
            <a:r>
              <a:rPr lang="en-US" dirty="0"/>
              <a:t>	</a:t>
            </a:r>
            <a:r>
              <a:rPr lang="en-US" dirty="0" smtClean="0"/>
              <a:t>of time</a:t>
            </a:r>
            <a:r>
              <a:rPr lang="en-US" dirty="0"/>
              <a:t>	fixing	problems	they	attribute	to	“self-induced	wounds”	caused	</a:t>
            </a:r>
            <a:r>
              <a:rPr lang="en-US" dirty="0" smtClean="0"/>
              <a:t>by employees </a:t>
            </a:r>
            <a:r>
              <a:rPr lang="en-US" dirty="0"/>
              <a:t>failing to follow procedures, improperly configuring hardware and software</a:t>
            </a:r>
            <a:r>
              <a:rPr lang="en-US" dirty="0" smtClean="0"/>
              <a:t>, and </a:t>
            </a:r>
            <a:r>
              <a:rPr lang="en-US" dirty="0"/>
              <a:t>“doing some incredibly stupid things.” </a:t>
            </a:r>
            <a:endParaRPr lang="en-US" dirty="0" smtClean="0"/>
          </a:p>
          <a:p>
            <a:pPr algn="just"/>
            <a:r>
              <a:rPr lang="en-US" dirty="0" smtClean="0"/>
              <a:t>Even </a:t>
            </a:r>
            <a:r>
              <a:rPr lang="en-US" dirty="0"/>
              <a:t>the IT specialists fall into the </a:t>
            </a:r>
            <a:r>
              <a:rPr lang="en-US" dirty="0" smtClean="0"/>
              <a:t>category of </a:t>
            </a:r>
            <a:r>
              <a:rPr lang="en-US" dirty="0"/>
              <a:t>“stupid user” from time to time.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2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Mercenary</a:t>
            </a:r>
            <a:r>
              <a:rPr lang="en-US" dirty="0"/>
              <a:t> </a:t>
            </a:r>
            <a:r>
              <a:rPr lang="en-US" b="1" dirty="0"/>
              <a:t>Hackers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Perhaps, cybercrime already has touched you, your family, or your business. If it has</a:t>
            </a:r>
            <a:r>
              <a:rPr lang="en-US" dirty="0" smtClean="0"/>
              <a:t>, you </a:t>
            </a:r>
            <a:r>
              <a:rPr lang="en-US" dirty="0"/>
              <a:t>likely know how difficult it is to recover compromised identities, purloined assets</a:t>
            </a:r>
            <a:r>
              <a:rPr lang="en-US" dirty="0" smtClean="0"/>
              <a:t>, or </a:t>
            </a:r>
            <a:r>
              <a:rPr lang="en-US" dirty="0"/>
              <a:t>tarnished reputations. </a:t>
            </a:r>
            <a:endParaRPr lang="en-US" dirty="0" smtClean="0"/>
          </a:p>
          <a:p>
            <a:pPr algn="just"/>
            <a:r>
              <a:rPr lang="en-US" dirty="0" smtClean="0"/>
              <a:t>While </a:t>
            </a:r>
            <a:r>
              <a:rPr lang="en-US" dirty="0"/>
              <a:t>law enforcement agencies have increased their </a:t>
            </a:r>
            <a:r>
              <a:rPr lang="en-US" dirty="0" smtClean="0"/>
              <a:t>abilities to </a:t>
            </a:r>
            <a:r>
              <a:rPr lang="en-US" dirty="0"/>
              <a:t>respond to cybercrime cases, all too frequently, they find themselves outgunned </a:t>
            </a:r>
            <a:r>
              <a:rPr lang="en-US" dirty="0" smtClean="0"/>
              <a:t>and overmatched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Regrettably</a:t>
            </a:r>
            <a:r>
              <a:rPr lang="en-US" dirty="0"/>
              <a:t>, by the time most folks recognize they are victims, </a:t>
            </a:r>
            <a:r>
              <a:rPr lang="en-US" dirty="0" smtClean="0"/>
              <a:t>perpetrators are </a:t>
            </a:r>
            <a:r>
              <a:rPr lang="en-US" dirty="0"/>
              <a:t>long gone and have taken steps to erase their tracks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17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Insider</a:t>
            </a:r>
            <a:r>
              <a:rPr lang="en-US" dirty="0"/>
              <a:t> </a:t>
            </a:r>
            <a:r>
              <a:rPr lang="en-US" b="1" dirty="0"/>
              <a:t>Threat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Your own people are your greatest risk.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have found that the best way to </a:t>
            </a:r>
            <a:r>
              <a:rPr lang="en-US" dirty="0" smtClean="0"/>
              <a:t>mitigate this </a:t>
            </a:r>
            <a:r>
              <a:rPr lang="en-US" dirty="0"/>
              <a:t>risk is through a combination of training, proper management controls, and </a:t>
            </a:r>
            <a:r>
              <a:rPr lang="en-US" dirty="0" smtClean="0"/>
              <a:t>strong auditing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We </a:t>
            </a:r>
            <a:r>
              <a:rPr lang="en-US" dirty="0"/>
              <a:t>address each in later </a:t>
            </a:r>
            <a:r>
              <a:rPr lang="en-US" dirty="0" smtClean="0"/>
              <a:t>in this course. </a:t>
            </a:r>
            <a:endParaRPr lang="en-US" dirty="0" smtClean="0"/>
          </a:p>
          <a:p>
            <a:pPr algn="just"/>
            <a:r>
              <a:rPr lang="en-US" dirty="0" smtClean="0"/>
              <a:t>Nonetheless</a:t>
            </a:r>
            <a:r>
              <a:rPr lang="en-US" dirty="0"/>
              <a:t>, when evaluating the risk </a:t>
            </a:r>
            <a:r>
              <a:rPr lang="en-US" dirty="0" smtClean="0"/>
              <a:t>that your </a:t>
            </a:r>
            <a:r>
              <a:rPr lang="en-US" dirty="0"/>
              <a:t>own staff may adversely affect your information, we advise, “Watch out for </a:t>
            </a:r>
            <a:r>
              <a:rPr lang="en-US" dirty="0" smtClean="0"/>
              <a:t>the clueless </a:t>
            </a:r>
            <a:r>
              <a:rPr lang="en-US" dirty="0"/>
              <a:t>and careless!”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83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Substandard</a:t>
            </a:r>
            <a:r>
              <a:rPr lang="en-US" dirty="0"/>
              <a:t> </a:t>
            </a:r>
            <a:r>
              <a:rPr lang="en-US" b="1" dirty="0"/>
              <a:t>Products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Services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 far, we’ve identified human beings as the source of risk for you and your business.</a:t>
            </a:r>
          </a:p>
          <a:p>
            <a:pPr algn="just"/>
            <a:r>
              <a:rPr lang="en-US" dirty="0"/>
              <a:t>Nation-states, criminals, hackers, </a:t>
            </a:r>
            <a:r>
              <a:rPr lang="en-US" dirty="0" err="1"/>
              <a:t>hacktivists</a:t>
            </a:r>
            <a:r>
              <a:rPr lang="en-US" dirty="0"/>
              <a:t>, insider threats, and even the so-called </a:t>
            </a:r>
            <a:r>
              <a:rPr lang="en-US" dirty="0" smtClean="0"/>
              <a:t>stupid users </a:t>
            </a:r>
            <a:r>
              <a:rPr lang="en-US" dirty="0"/>
              <a:t>all present great risk to you and your business. Each is related to direct </a:t>
            </a:r>
            <a:r>
              <a:rPr lang="en-US" dirty="0" smtClean="0"/>
              <a:t>human involvement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Are </a:t>
            </a:r>
            <a:r>
              <a:rPr lang="en-US" dirty="0"/>
              <a:t>these all there are? Regrettably, no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19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Substandard</a:t>
            </a:r>
            <a:r>
              <a:rPr lang="en-US" dirty="0"/>
              <a:t> </a:t>
            </a:r>
            <a:r>
              <a:rPr lang="en-US" b="1" dirty="0"/>
              <a:t>Products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Services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Another	significant	risk	vector	is	found	in	substandard	products	and	services.</a:t>
            </a:r>
          </a:p>
          <a:p>
            <a:pPr algn="just"/>
            <a:r>
              <a:rPr lang="en-US" dirty="0"/>
              <a:t>Poorly designed, poorly crafted, antiquated, or counterfeit products present </a:t>
            </a:r>
            <a:r>
              <a:rPr lang="en-US" dirty="0" smtClean="0"/>
              <a:t>significant risk </a:t>
            </a:r>
            <a:r>
              <a:rPr lang="en-US" dirty="0"/>
              <a:t>to your business. </a:t>
            </a:r>
            <a:endParaRPr lang="en-US" dirty="0" smtClean="0"/>
          </a:p>
          <a:p>
            <a:pPr algn="just"/>
            <a:r>
              <a:rPr lang="en-US" dirty="0" smtClean="0"/>
              <a:t>Businesses </a:t>
            </a:r>
            <a:r>
              <a:rPr lang="en-US" dirty="0"/>
              <a:t>around the world suffer countless hours of </a:t>
            </a:r>
            <a:r>
              <a:rPr lang="en-US" dirty="0" smtClean="0"/>
              <a:t>monetary and </a:t>
            </a:r>
            <a:r>
              <a:rPr lang="en-US" dirty="0"/>
              <a:t>mission loss due to unexpected equipment and system failures caused by </a:t>
            </a:r>
            <a:r>
              <a:rPr lang="en-US" dirty="0" smtClean="0"/>
              <a:t>these substandard</a:t>
            </a:r>
            <a:r>
              <a:rPr lang="en-US" dirty="0"/>
              <a:t>	products. </a:t>
            </a:r>
            <a:endParaRPr lang="en-US" dirty="0" smtClean="0"/>
          </a:p>
          <a:p>
            <a:pPr algn="just"/>
            <a:r>
              <a:rPr lang="en-US" dirty="0" smtClean="0"/>
              <a:t>Additionally</a:t>
            </a:r>
            <a:r>
              <a:rPr lang="en-US" dirty="0"/>
              <a:t>,	similar	losses	occur	when	substandard	</a:t>
            </a:r>
            <a:r>
              <a:rPr lang="en-US" dirty="0" smtClean="0"/>
              <a:t>services such </a:t>
            </a:r>
            <a:r>
              <a:rPr lang="en-US" dirty="0"/>
              <a:t>as poor or improper maintenance, unqualified and inaccurate advice and </a:t>
            </a:r>
            <a:r>
              <a:rPr lang="en-US" dirty="0" smtClean="0"/>
              <a:t>counsel (</a:t>
            </a:r>
            <a:r>
              <a:rPr lang="en-US" dirty="0"/>
              <a:t>tantamount to “malpractice”), poor performance by contracted personnel, and </a:t>
            </a:r>
            <a:r>
              <a:rPr lang="en-US" dirty="0" smtClean="0"/>
              <a:t>even inaccurate </a:t>
            </a:r>
            <a:r>
              <a:rPr lang="en-US" dirty="0"/>
              <a:t>data from a business partner are accepted on behalf of your business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329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Substandard</a:t>
            </a:r>
            <a:r>
              <a:rPr lang="en-US" dirty="0"/>
              <a:t> </a:t>
            </a:r>
            <a:r>
              <a:rPr lang="en-US" b="1" dirty="0"/>
              <a:t>Products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Services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Most executives recognize the threats that substandard products and services </a:t>
            </a:r>
            <a:r>
              <a:rPr lang="en-US" dirty="0" smtClean="0"/>
              <a:t>present </a:t>
            </a:r>
            <a:r>
              <a:rPr lang="en-US" dirty="0"/>
              <a:t>to business, yet many do not realize how they may present significant risk to </a:t>
            </a:r>
            <a:r>
              <a:rPr lang="en-US" dirty="0" smtClean="0"/>
              <a:t>your cybersecurity </a:t>
            </a:r>
            <a:r>
              <a:rPr lang="en-US" dirty="0"/>
              <a:t>posture.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same reasons cited earlier that drive monetary and </a:t>
            </a:r>
            <a:r>
              <a:rPr lang="en-US" dirty="0" smtClean="0"/>
              <a:t>mission loss </a:t>
            </a:r>
            <a:r>
              <a:rPr lang="en-US" dirty="0"/>
              <a:t>in businesses also produce risks to your cybersecurity posture.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consider </a:t>
            </a:r>
            <a:r>
              <a:rPr lang="en-US" dirty="0"/>
              <a:t>counterfeit products. According to the </a:t>
            </a:r>
            <a:r>
              <a:rPr lang="en-US" dirty="0" err="1"/>
              <a:t>Organisation</a:t>
            </a:r>
            <a:r>
              <a:rPr lang="en-US" dirty="0"/>
              <a:t> of Economic Co-</a:t>
            </a:r>
            <a:r>
              <a:rPr lang="en-US" dirty="0" smtClean="0"/>
              <a:t>operation and </a:t>
            </a:r>
            <a:r>
              <a:rPr lang="en-US" dirty="0"/>
              <a:t>Development, in 2005, the counterfeit goods industry was estimated to be worth up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to US $200 billion and the goods produced cross every imaginable product sector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It is reasonable</a:t>
            </a:r>
            <a:r>
              <a:rPr lang="en-US" dirty="0"/>
              <a:t>	to	believe	that	despite	best	efforts	of	governments	and	law	</a:t>
            </a:r>
            <a:r>
              <a:rPr lang="en-US" dirty="0" smtClean="0"/>
              <a:t>enforcement activities </a:t>
            </a:r>
            <a:r>
              <a:rPr lang="en-US" dirty="0"/>
              <a:t>to curb the proliferation of counterfeit goods, the counterfeit goods </a:t>
            </a:r>
            <a:r>
              <a:rPr lang="en-US" dirty="0" smtClean="0"/>
              <a:t>industry has </a:t>
            </a:r>
            <a:r>
              <a:rPr lang="en-US" dirty="0"/>
              <a:t>continued to grow significantly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83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Substandard</a:t>
            </a:r>
            <a:r>
              <a:rPr lang="en-US" dirty="0"/>
              <a:t> </a:t>
            </a:r>
            <a:r>
              <a:rPr lang="en-US" b="1" dirty="0"/>
              <a:t>Products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Services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How is this a cyber threat?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fact is that much commerce, including material </a:t>
            </a:r>
            <a:r>
              <a:rPr lang="en-US" dirty="0" smtClean="0"/>
              <a:t>and equipment </a:t>
            </a:r>
            <a:r>
              <a:rPr lang="en-US" dirty="0"/>
              <a:t>procurement, is transacted using your data and information systems, </a:t>
            </a:r>
            <a:r>
              <a:rPr lang="en-US" dirty="0" smtClean="0"/>
              <a:t>including </a:t>
            </a:r>
            <a:r>
              <a:rPr lang="en-US" dirty="0"/>
              <a:t>the Internet.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not unusual to never have the benefit of looking a salesman in </a:t>
            </a:r>
            <a:r>
              <a:rPr lang="en-US" dirty="0" smtClean="0"/>
              <a:t>the eye </a:t>
            </a:r>
            <a:r>
              <a:rPr lang="en-US" dirty="0"/>
              <a:t>anymore (even though with some of them that might be a good thing).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5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Mercenary</a:t>
            </a:r>
            <a:r>
              <a:rPr lang="en-US" dirty="0"/>
              <a:t> </a:t>
            </a:r>
            <a:r>
              <a:rPr lang="en-US" b="1" dirty="0"/>
              <a:t>Hackers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Many	Internet	observers	and	theorists	consider	nation-state-sponsored	</a:t>
            </a:r>
            <a:r>
              <a:rPr lang="en-US" dirty="0" smtClean="0"/>
              <a:t>activities that </a:t>
            </a:r>
            <a:r>
              <a:rPr lang="en-US" dirty="0"/>
              <a:t>cause theft, disruption, or alteration of information to be criminal activity.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this </a:t>
            </a:r>
            <a:r>
              <a:rPr lang="en-US" dirty="0" smtClean="0"/>
              <a:t>is indeed </a:t>
            </a:r>
            <a:r>
              <a:rPr lang="en-US" dirty="0"/>
              <a:t>the case, you may argue that there is a compelling argument that nation-</a:t>
            </a:r>
            <a:r>
              <a:rPr lang="en-US" dirty="0" smtClean="0"/>
              <a:t>states sponsor </a:t>
            </a:r>
            <a:r>
              <a:rPr lang="en-US" dirty="0"/>
              <a:t>the largest amount of cybercrime today. </a:t>
            </a:r>
            <a:endParaRPr lang="en-US" dirty="0" smtClean="0"/>
          </a:p>
          <a:p>
            <a:pPr algn="just"/>
            <a:r>
              <a:rPr lang="en-US" dirty="0" smtClean="0"/>
              <a:t>While </a:t>
            </a:r>
            <a:r>
              <a:rPr lang="en-US" dirty="0"/>
              <a:t>we acknowledge the gravity </a:t>
            </a:r>
            <a:r>
              <a:rPr lang="en-US" dirty="0" smtClean="0"/>
              <a:t>of these </a:t>
            </a:r>
            <a:r>
              <a:rPr lang="en-US" dirty="0"/>
              <a:t>activities earlier in this chapter and do consider many of those activities fall </a:t>
            </a:r>
            <a:r>
              <a:rPr lang="en-US" dirty="0" smtClean="0"/>
              <a:t>into the </a:t>
            </a:r>
            <a:r>
              <a:rPr lang="en-US" dirty="0"/>
              <a:t>cybercrime arena, it is our opinion most activity conducted by nation-state bad </a:t>
            </a:r>
            <a:r>
              <a:rPr lang="en-US" dirty="0" smtClean="0"/>
              <a:t>actors is </a:t>
            </a:r>
            <a:r>
              <a:rPr lang="en-US" dirty="0"/>
              <a:t>more appropriately considered as cyber espionage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0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Mercenary</a:t>
            </a:r>
            <a:r>
              <a:rPr lang="en-US" dirty="0"/>
              <a:t> </a:t>
            </a:r>
            <a:r>
              <a:rPr lang="en-US" b="1" dirty="0"/>
              <a:t>Hackers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Hacking, that is, unauthorized entry into a computer system, is now big </a:t>
            </a:r>
            <a:r>
              <a:rPr lang="en-US" dirty="0" smtClean="0"/>
              <a:t>business for </a:t>
            </a:r>
            <a:r>
              <a:rPr lang="en-US" dirty="0"/>
              <a:t>organized crime. </a:t>
            </a:r>
            <a:endParaRPr lang="en-US" dirty="0" smtClean="0"/>
          </a:p>
          <a:p>
            <a:pPr algn="just"/>
            <a:r>
              <a:rPr lang="en-US" dirty="0" smtClean="0"/>
              <a:t>According </a:t>
            </a:r>
            <a:r>
              <a:rPr lang="en-US" dirty="0"/>
              <a:t>to a report in </a:t>
            </a:r>
            <a:r>
              <a:rPr lang="en-US" i="1" dirty="0"/>
              <a:t>The</a:t>
            </a:r>
            <a:r>
              <a:rPr lang="en-US" dirty="0"/>
              <a:t> </a:t>
            </a:r>
            <a:r>
              <a:rPr lang="en-US" i="1" dirty="0"/>
              <a:t>Economist</a:t>
            </a:r>
            <a:r>
              <a:rPr lang="en-US" dirty="0"/>
              <a:t>, organized crime now </a:t>
            </a:r>
            <a:r>
              <a:rPr lang="en-US" dirty="0" smtClean="0"/>
              <a:t>has access </a:t>
            </a:r>
            <a:r>
              <a:rPr lang="en-US" dirty="0"/>
              <a:t>to the same sophisticated exploit kits and cloud-based software services (</a:t>
            </a:r>
            <a:r>
              <a:rPr lang="en-US" dirty="0" smtClean="0"/>
              <a:t>and perhaps </a:t>
            </a:r>
            <a:r>
              <a:rPr lang="en-US" dirty="0"/>
              <a:t>even better than) used by Fortune 500 companies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Hackers </a:t>
            </a:r>
            <a:r>
              <a:rPr lang="en-US" dirty="0"/>
              <a:t>acting as “</a:t>
            </a:r>
            <a:r>
              <a:rPr lang="en-US" dirty="0" smtClean="0"/>
              <a:t>independent </a:t>
            </a:r>
            <a:r>
              <a:rPr lang="en-US" dirty="0"/>
              <a:t>consultants” provide organized crime their services to hijack credit cards </a:t>
            </a:r>
            <a:r>
              <a:rPr lang="en-US" dirty="0" smtClean="0"/>
              <a:t>and banking </a:t>
            </a:r>
            <a:r>
              <a:rPr lang="en-US" dirty="0"/>
              <a:t>information, enter the databases of businesses, provide surveillance on </a:t>
            </a:r>
            <a:r>
              <a:rPr lang="en-US" dirty="0" smtClean="0"/>
              <a:t>competitors </a:t>
            </a:r>
            <a:r>
              <a:rPr lang="en-US" dirty="0"/>
              <a:t>and law enforcement, and tamper with records. </a:t>
            </a:r>
            <a:endParaRPr lang="en-US" dirty="0" smtClean="0"/>
          </a:p>
          <a:p>
            <a:pPr algn="just"/>
            <a:r>
              <a:rPr lang="en-US" dirty="0" smtClean="0"/>
              <a:t>Awarded </a:t>
            </a:r>
            <a:r>
              <a:rPr lang="en-US" dirty="0"/>
              <a:t>hefty commissions, </a:t>
            </a:r>
            <a:r>
              <a:rPr lang="en-US" dirty="0" smtClean="0"/>
              <a:t>hackers are </a:t>
            </a:r>
            <a:r>
              <a:rPr lang="en-US" dirty="0"/>
              <a:t>increasingly able to foil law enforcement by covering their tracks as they enjoy </a:t>
            </a:r>
            <a:r>
              <a:rPr lang="en-US" dirty="0" smtClean="0"/>
              <a:t>their “</a:t>
            </a:r>
            <a:r>
              <a:rPr lang="en-US" dirty="0"/>
              <a:t>piece of the action” in a multibillion dollar criminal environment.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7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Mercenary</a:t>
            </a:r>
            <a:r>
              <a:rPr lang="en-US" dirty="0"/>
              <a:t> </a:t>
            </a:r>
            <a:r>
              <a:rPr lang="en-US" b="1" dirty="0"/>
              <a:t>Hackers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What type of threats do hackers pose to your business? </a:t>
            </a:r>
            <a:endParaRPr lang="en-US" dirty="0" smtClean="0"/>
          </a:p>
          <a:p>
            <a:pPr algn="just"/>
            <a:r>
              <a:rPr lang="en-US" dirty="0" smtClean="0"/>
              <a:t>Let’s </a:t>
            </a:r>
            <a:r>
              <a:rPr lang="en-US" dirty="0"/>
              <a:t>take a look at </a:t>
            </a:r>
            <a:r>
              <a:rPr lang="en-US" dirty="0" smtClean="0"/>
              <a:t>some famous </a:t>
            </a:r>
            <a:r>
              <a:rPr lang="en-US" dirty="0"/>
              <a:t>hackers and what they did and see how your business may be at risk.</a:t>
            </a:r>
          </a:p>
          <a:p>
            <a:pPr algn="just"/>
            <a:r>
              <a:rPr lang="en-US" dirty="0"/>
              <a:t>Kevin </a:t>
            </a:r>
            <a:r>
              <a:rPr lang="en-US" dirty="0" err="1"/>
              <a:t>Poulsen</a:t>
            </a:r>
            <a:r>
              <a:rPr lang="en-US" dirty="0"/>
              <a:t> is now a news editor at </a:t>
            </a:r>
            <a:r>
              <a:rPr lang="en-US" i="1" dirty="0"/>
              <a:t>Wired</a:t>
            </a:r>
            <a:r>
              <a:rPr lang="en-US" dirty="0"/>
              <a:t> magazine, an author, and noted cyber</a:t>
            </a:r>
            <a:r>
              <a:rPr lang="en-US" dirty="0" smtClean="0"/>
              <a:t>- security </a:t>
            </a:r>
            <a:r>
              <a:rPr lang="en-US" dirty="0"/>
              <a:t>consultant. </a:t>
            </a:r>
            <a:endParaRPr lang="en-US" dirty="0" smtClean="0"/>
          </a:p>
          <a:p>
            <a:pPr algn="just"/>
            <a:r>
              <a:rPr lang="en-US" dirty="0" smtClean="0"/>
              <a:t>He </a:t>
            </a:r>
            <a:r>
              <a:rPr lang="en-US" dirty="0"/>
              <a:t>also is a famous hacker who served over five years in prison.</a:t>
            </a:r>
          </a:p>
          <a:p>
            <a:pPr algn="just"/>
            <a:r>
              <a:rPr lang="en-US" dirty="0" err="1"/>
              <a:t>Poulsen</a:t>
            </a:r>
            <a:r>
              <a:rPr lang="en-US" dirty="0"/>
              <a:t>, also known as “Dark Dante,” used his knowledge of telephone systems </a:t>
            </a:r>
            <a:r>
              <a:rPr lang="en-US" dirty="0" smtClean="0"/>
              <a:t>and computers</a:t>
            </a:r>
            <a:r>
              <a:rPr lang="en-US" dirty="0"/>
              <a:t>	for	a	series	of	criminal	activities.	</a:t>
            </a:r>
            <a:endParaRPr lang="en-US" dirty="0" smtClean="0"/>
          </a:p>
          <a:p>
            <a:pPr algn="just"/>
            <a:r>
              <a:rPr lang="en-US" dirty="0" smtClean="0"/>
              <a:t>For</a:t>
            </a:r>
            <a:r>
              <a:rPr lang="en-US" dirty="0"/>
              <a:t>	example,	he	hacked	into	the	</a:t>
            </a:r>
            <a:r>
              <a:rPr lang="en-US" dirty="0" smtClean="0"/>
              <a:t>Los Angeles </a:t>
            </a:r>
            <a:r>
              <a:rPr lang="en-US" dirty="0"/>
              <a:t>KIIS 102FM radio station’s telephone system to ensure he was the </a:t>
            </a:r>
            <a:r>
              <a:rPr lang="en-US" dirty="0" smtClean="0"/>
              <a:t>winning “</a:t>
            </a:r>
            <a:r>
              <a:rPr lang="en-US" dirty="0"/>
              <a:t>102nd caller.” Between him and his accomplices, they collected two Porsche 944 cars</a:t>
            </a:r>
            <a:r>
              <a:rPr lang="en-US" dirty="0" smtClean="0"/>
              <a:t>, US </a:t>
            </a:r>
            <a:r>
              <a:rPr lang="en-US" dirty="0"/>
              <a:t>$20,000, and two Hawaiian vacations.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2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Mercenary</a:t>
            </a:r>
            <a:r>
              <a:rPr lang="en-US" dirty="0"/>
              <a:t> </a:t>
            </a:r>
            <a:r>
              <a:rPr lang="en-US" b="1" dirty="0"/>
              <a:t>Hackers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Unfortunately for him, before he executed that hack, he had hacked into the </a:t>
            </a:r>
            <a:r>
              <a:rPr lang="en-US" dirty="0" smtClean="0"/>
              <a:t>U.S. Defense </a:t>
            </a:r>
            <a:r>
              <a:rPr lang="en-US" dirty="0"/>
              <a:t>Threat Reduction Agency and the Federal Bureau of Investigation (FBI). </a:t>
            </a:r>
            <a:endParaRPr lang="en-US" dirty="0" smtClean="0"/>
          </a:p>
          <a:p>
            <a:pPr algn="just"/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feds </a:t>
            </a:r>
            <a:r>
              <a:rPr lang="en-US" dirty="0"/>
              <a:t>were actively hunting him, and he was continually needling them by posting </a:t>
            </a:r>
            <a:r>
              <a:rPr lang="en-US" dirty="0" smtClean="0"/>
              <a:t>online information </a:t>
            </a:r>
            <a:r>
              <a:rPr lang="en-US" dirty="0"/>
              <a:t>revealing their wiretaps of the American Civil Liberties Union (ACLU)</a:t>
            </a:r>
            <a:r>
              <a:rPr lang="en-US" dirty="0" smtClean="0"/>
              <a:t>, foreign</a:t>
            </a:r>
            <a:r>
              <a:rPr lang="en-US" dirty="0"/>
              <a:t>	consulates,	and	suspected	mobsters. </a:t>
            </a:r>
            <a:endParaRPr lang="en-US" dirty="0" smtClean="0"/>
          </a:p>
          <a:p>
            <a:pPr algn="just"/>
            <a:r>
              <a:rPr lang="en-US" dirty="0" smtClean="0"/>
              <a:t>To</a:t>
            </a:r>
            <a:r>
              <a:rPr lang="en-US" dirty="0"/>
              <a:t>	the	senior	federal	law	</a:t>
            </a:r>
            <a:r>
              <a:rPr lang="en-US" dirty="0" smtClean="0"/>
              <a:t>enforcement personnel</a:t>
            </a:r>
            <a:r>
              <a:rPr lang="en-US" dirty="0"/>
              <a:t>, he was referred to as the “Hannibal </a:t>
            </a:r>
            <a:r>
              <a:rPr lang="en-US" dirty="0" err="1"/>
              <a:t>Lecter</a:t>
            </a:r>
            <a:r>
              <a:rPr lang="en-US" dirty="0"/>
              <a:t> of computer crime.</a:t>
            </a:r>
            <a:r>
              <a:rPr lang="en-US" dirty="0" smtClean="0"/>
              <a:t>” </a:t>
            </a:r>
          </a:p>
          <a:p>
            <a:pPr algn="just"/>
            <a:r>
              <a:rPr lang="en-US" dirty="0" err="1" smtClean="0"/>
              <a:t>Poulsen</a:t>
            </a:r>
            <a:r>
              <a:rPr lang="en-US" dirty="0" smtClean="0"/>
              <a:t> had </a:t>
            </a:r>
            <a:r>
              <a:rPr lang="en-US" dirty="0"/>
              <a:t>embarrassed the FBI and they were out to get him.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28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Mercenary</a:t>
            </a:r>
            <a:r>
              <a:rPr lang="en-US" dirty="0"/>
              <a:t> </a:t>
            </a:r>
            <a:r>
              <a:rPr lang="en-US" b="1" dirty="0"/>
              <a:t>Hackers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After evading the FBI for 17 months, </a:t>
            </a:r>
            <a:r>
              <a:rPr lang="en-US" dirty="0" err="1"/>
              <a:t>Poulsen’s</a:t>
            </a:r>
            <a:r>
              <a:rPr lang="en-US" dirty="0"/>
              <a:t> story was shown on the </a:t>
            </a:r>
            <a:r>
              <a:rPr lang="en-US" dirty="0" smtClean="0"/>
              <a:t>American television </a:t>
            </a:r>
            <a:r>
              <a:rPr lang="en-US" dirty="0"/>
              <a:t>show </a:t>
            </a:r>
            <a:r>
              <a:rPr lang="en-US" i="1" dirty="0"/>
              <a:t>Unsolved</a:t>
            </a:r>
            <a:r>
              <a:rPr lang="en-US" dirty="0"/>
              <a:t> </a:t>
            </a:r>
            <a:r>
              <a:rPr lang="en-US" i="1" dirty="0"/>
              <a:t>Mysteries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As </a:t>
            </a:r>
            <a:r>
              <a:rPr lang="en-US" dirty="0"/>
              <a:t>was the template for the show, at the </a:t>
            </a:r>
            <a:r>
              <a:rPr lang="en-US" dirty="0" smtClean="0"/>
              <a:t>conclusion of </a:t>
            </a:r>
            <a:r>
              <a:rPr lang="en-US" dirty="0"/>
              <a:t>the report, </a:t>
            </a:r>
            <a:r>
              <a:rPr lang="en-US" dirty="0" err="1"/>
              <a:t>Poulsen’s</a:t>
            </a:r>
            <a:r>
              <a:rPr lang="en-US" dirty="0"/>
              <a:t> image was shown on the screen along with a toll-free </a:t>
            </a:r>
            <a:r>
              <a:rPr lang="en-US" dirty="0" smtClean="0"/>
              <a:t>number for </a:t>
            </a:r>
            <a:r>
              <a:rPr lang="en-US" dirty="0"/>
              <a:t>viewers to call if they had information about </a:t>
            </a:r>
            <a:r>
              <a:rPr lang="en-US" dirty="0" err="1"/>
              <a:t>Poulsen</a:t>
            </a:r>
            <a:r>
              <a:rPr lang="en-US" dirty="0"/>
              <a:t> or his whereabouts. </a:t>
            </a:r>
            <a:endParaRPr lang="en-US" dirty="0" smtClean="0"/>
          </a:p>
          <a:p>
            <a:pPr algn="just"/>
            <a:r>
              <a:rPr lang="en-US" dirty="0" smtClean="0"/>
              <a:t>Recall</a:t>
            </a:r>
            <a:r>
              <a:rPr lang="en-US" dirty="0"/>
              <a:t> </a:t>
            </a:r>
            <a:r>
              <a:rPr lang="en-US" dirty="0" err="1" smtClean="0"/>
              <a:t>Poulsen’s</a:t>
            </a:r>
            <a:r>
              <a:rPr lang="en-US" dirty="0" smtClean="0"/>
              <a:t> </a:t>
            </a:r>
            <a:r>
              <a:rPr lang="en-US" dirty="0"/>
              <a:t>specialty was telephone systems. Sure enough, as </a:t>
            </a:r>
            <a:r>
              <a:rPr lang="en-US" dirty="0" err="1"/>
              <a:t>Poulsen’s</a:t>
            </a:r>
            <a:r>
              <a:rPr lang="en-US" dirty="0"/>
              <a:t> image and </a:t>
            </a:r>
            <a:r>
              <a:rPr lang="en-US" dirty="0" smtClean="0"/>
              <a:t>the phone </a:t>
            </a:r>
            <a:r>
              <a:rPr lang="en-US" dirty="0"/>
              <a:t>number were displayed, the show’s toll-free telephone number went dead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4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Mercenary</a:t>
            </a:r>
            <a:r>
              <a:rPr lang="en-US" dirty="0"/>
              <a:t> </a:t>
            </a:r>
            <a:r>
              <a:rPr lang="en-US" b="1" dirty="0"/>
              <a:t>Hackers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Poulsen’s</a:t>
            </a:r>
            <a:r>
              <a:rPr lang="en-US" dirty="0"/>
              <a:t> luck ran out days later as he went shopping for groceries. </a:t>
            </a:r>
            <a:endParaRPr lang="en-US" dirty="0" smtClean="0"/>
          </a:p>
          <a:p>
            <a:pPr algn="just"/>
            <a:r>
              <a:rPr lang="en-US" dirty="0" smtClean="0"/>
              <a:t>Fellow </a:t>
            </a:r>
            <a:r>
              <a:rPr lang="en-US" dirty="0"/>
              <a:t>shoppers</a:t>
            </a:r>
            <a:r>
              <a:rPr lang="en-US" dirty="0" smtClean="0"/>
              <a:t>, who </a:t>
            </a:r>
            <a:r>
              <a:rPr lang="en-US" dirty="0"/>
              <a:t>had been watching the show, took notice of him in the store, tackled him, and held </a:t>
            </a:r>
            <a:r>
              <a:rPr lang="en-US" dirty="0" smtClean="0"/>
              <a:t>him until </a:t>
            </a:r>
            <a:r>
              <a:rPr lang="en-US" dirty="0"/>
              <a:t>police arrived. He was later convicted of wire and mail fraud. </a:t>
            </a:r>
            <a:endParaRPr lang="en-US" dirty="0" smtClean="0"/>
          </a:p>
          <a:p>
            <a:pPr algn="just"/>
            <a:r>
              <a:rPr lang="en-US" dirty="0" smtClean="0"/>
              <a:t>After </a:t>
            </a:r>
            <a:r>
              <a:rPr lang="en-US" dirty="0"/>
              <a:t>serving his time </a:t>
            </a:r>
            <a:r>
              <a:rPr lang="en-US" dirty="0" smtClean="0"/>
              <a:t>in prison</a:t>
            </a:r>
            <a:r>
              <a:rPr lang="en-US" dirty="0"/>
              <a:t>, he reportedly has stayed on the right side of the law and is now a respected journalist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3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6896</TotalTime>
  <Words>2872</Words>
  <Application>Microsoft Macintosh PowerPoint</Application>
  <PresentationFormat>On-screen Show (4:3)</PresentationFormat>
  <Paragraphs>183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Lecture III</vt:lpstr>
      <vt:lpstr>Mercenary Hackers </vt:lpstr>
      <vt:lpstr>Mercenary Hackers </vt:lpstr>
      <vt:lpstr>Mercenary Hackers </vt:lpstr>
      <vt:lpstr>Mercenary Hackers </vt:lpstr>
      <vt:lpstr>Mercenary Hackers </vt:lpstr>
      <vt:lpstr>Mercenary Hackers </vt:lpstr>
      <vt:lpstr>Mercenary Hackers </vt:lpstr>
      <vt:lpstr>Mercenary Hackers </vt:lpstr>
      <vt:lpstr>Mercenary Hackers </vt:lpstr>
      <vt:lpstr>Mercenary Hackers </vt:lpstr>
      <vt:lpstr>Hacktivists </vt:lpstr>
      <vt:lpstr>Hacktivists </vt:lpstr>
      <vt:lpstr>Hacktivists </vt:lpstr>
      <vt:lpstr>Hacktivists </vt:lpstr>
      <vt:lpstr>Hacktivists </vt:lpstr>
      <vt:lpstr>The Insider Threat </vt:lpstr>
      <vt:lpstr>The Insider Threat </vt:lpstr>
      <vt:lpstr>The Insider Threat </vt:lpstr>
      <vt:lpstr>The Insider Threat </vt:lpstr>
      <vt:lpstr>The Insider Threat </vt:lpstr>
      <vt:lpstr>The Insider Threat </vt:lpstr>
      <vt:lpstr>The Insider Threat </vt:lpstr>
      <vt:lpstr>The Insider Threat </vt:lpstr>
      <vt:lpstr>The Insider Threat </vt:lpstr>
      <vt:lpstr>The Insider Threat </vt:lpstr>
      <vt:lpstr>The Insider Threat </vt:lpstr>
      <vt:lpstr>The Insider Threat </vt:lpstr>
      <vt:lpstr>The Insider Threat </vt:lpstr>
      <vt:lpstr>The Insider Threat </vt:lpstr>
      <vt:lpstr>Substandard Products and Services </vt:lpstr>
      <vt:lpstr>Substandard Products and Services </vt:lpstr>
      <vt:lpstr>Substandard Products and Services </vt:lpstr>
      <vt:lpstr>Substandard Products and Services </vt:lpstr>
    </vt:vector>
  </TitlesOfParts>
  <Company>Federal University of Technology, Akure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Boniface Kayode Alese</dc:creator>
  <cp:lastModifiedBy>Boniface Kayode Alese</cp:lastModifiedBy>
  <cp:revision>23</cp:revision>
  <dcterms:created xsi:type="dcterms:W3CDTF">2020-02-09T14:28:14Z</dcterms:created>
  <dcterms:modified xsi:type="dcterms:W3CDTF">2020-02-25T10:24:02Z</dcterms:modified>
</cp:coreProperties>
</file>