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316"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317" r:id="rId44"/>
    <p:sldId id="298" r:id="rId45"/>
    <p:sldId id="299" r:id="rId46"/>
    <p:sldId id="300" r:id="rId47"/>
    <p:sldId id="301" r:id="rId48"/>
    <p:sldId id="302" r:id="rId49"/>
    <p:sldId id="303" r:id="rId50"/>
    <p:sldId id="306" r:id="rId51"/>
    <p:sldId id="307" r:id="rId52"/>
    <p:sldId id="308" r:id="rId53"/>
    <p:sldId id="309" r:id="rId54"/>
    <p:sldId id="318" r:id="rId55"/>
    <p:sldId id="310" r:id="rId56"/>
    <p:sldId id="311" r:id="rId57"/>
    <p:sldId id="319" r:id="rId58"/>
    <p:sldId id="313" r:id="rId59"/>
    <p:sldId id="320" r:id="rId60"/>
    <p:sldId id="314" r:id="rId61"/>
    <p:sldId id="315" r:id="rId6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069" autoAdjust="0"/>
    <p:restoredTop sz="94660"/>
  </p:normalViewPr>
  <p:slideViewPr>
    <p:cSldViewPr snapToGrid="0" snapToObjects="1">
      <p:cViewPr>
        <p:scale>
          <a:sx n="125" d="100"/>
          <a:sy n="125" d="100"/>
        </p:scale>
        <p:origin x="1398" y="-3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AABFAD3-A145-F34A-9E0C-9B43FF081563}" type="datetimeFigureOut">
              <a:rPr lang="en-US" smtClean="0"/>
              <a:t>3/27/2025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D9E961-2867-E94A-BC84-68D0FC90340B}" type="slidenum">
              <a:rPr lang="en-US" smtClean="0"/>
              <a:t>‹#›</a:t>
            </a:fld>
            <a:endParaRPr lang="en-US"/>
          </a:p>
        </p:txBody>
      </p:sp>
    </p:spTree>
    <p:extLst>
      <p:ext uri="{BB962C8B-B14F-4D97-AF65-F5344CB8AC3E}">
        <p14:creationId xmlns:p14="http://schemas.microsoft.com/office/powerpoint/2010/main" val="1046181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ABFAD3-A145-F34A-9E0C-9B43FF081563}" type="datetimeFigureOut">
              <a:rPr lang="en-US" smtClean="0"/>
              <a:t>3/27/2025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D9E961-2867-E94A-BC84-68D0FC90340B}" type="slidenum">
              <a:rPr lang="en-US" smtClean="0"/>
              <a:t>‹#›</a:t>
            </a:fld>
            <a:endParaRPr lang="en-US"/>
          </a:p>
        </p:txBody>
      </p:sp>
    </p:spTree>
    <p:extLst>
      <p:ext uri="{BB962C8B-B14F-4D97-AF65-F5344CB8AC3E}">
        <p14:creationId xmlns:p14="http://schemas.microsoft.com/office/powerpoint/2010/main" val="582439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ABFAD3-A145-F34A-9E0C-9B43FF081563}" type="datetimeFigureOut">
              <a:rPr lang="en-US" smtClean="0"/>
              <a:t>3/27/2025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D9E961-2867-E94A-BC84-68D0FC90340B}" type="slidenum">
              <a:rPr lang="en-US" smtClean="0"/>
              <a:t>‹#›</a:t>
            </a:fld>
            <a:endParaRPr lang="en-US"/>
          </a:p>
        </p:txBody>
      </p:sp>
    </p:spTree>
    <p:extLst>
      <p:ext uri="{BB962C8B-B14F-4D97-AF65-F5344CB8AC3E}">
        <p14:creationId xmlns:p14="http://schemas.microsoft.com/office/powerpoint/2010/main" val="3496449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ABFAD3-A145-F34A-9E0C-9B43FF081563}" type="datetimeFigureOut">
              <a:rPr lang="en-US" smtClean="0"/>
              <a:t>3/27/2025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D9E961-2867-E94A-BC84-68D0FC90340B}" type="slidenum">
              <a:rPr lang="en-US" smtClean="0"/>
              <a:t>‹#›</a:t>
            </a:fld>
            <a:endParaRPr lang="en-US"/>
          </a:p>
        </p:txBody>
      </p:sp>
    </p:spTree>
    <p:extLst>
      <p:ext uri="{BB962C8B-B14F-4D97-AF65-F5344CB8AC3E}">
        <p14:creationId xmlns:p14="http://schemas.microsoft.com/office/powerpoint/2010/main" val="512808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ABFAD3-A145-F34A-9E0C-9B43FF081563}" type="datetimeFigureOut">
              <a:rPr lang="en-US" smtClean="0"/>
              <a:t>3/27/2025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D9E961-2867-E94A-BC84-68D0FC90340B}" type="slidenum">
              <a:rPr lang="en-US" smtClean="0"/>
              <a:t>‹#›</a:t>
            </a:fld>
            <a:endParaRPr lang="en-US"/>
          </a:p>
        </p:txBody>
      </p:sp>
    </p:spTree>
    <p:extLst>
      <p:ext uri="{BB962C8B-B14F-4D97-AF65-F5344CB8AC3E}">
        <p14:creationId xmlns:p14="http://schemas.microsoft.com/office/powerpoint/2010/main" val="2717853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AABFAD3-A145-F34A-9E0C-9B43FF081563}" type="datetimeFigureOut">
              <a:rPr lang="en-US" smtClean="0"/>
              <a:t>3/27/2025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D9E961-2867-E94A-BC84-68D0FC90340B}" type="slidenum">
              <a:rPr lang="en-US" smtClean="0"/>
              <a:t>‹#›</a:t>
            </a:fld>
            <a:endParaRPr lang="en-US"/>
          </a:p>
        </p:txBody>
      </p:sp>
    </p:spTree>
    <p:extLst>
      <p:ext uri="{BB962C8B-B14F-4D97-AF65-F5344CB8AC3E}">
        <p14:creationId xmlns:p14="http://schemas.microsoft.com/office/powerpoint/2010/main" val="3795867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AABFAD3-A145-F34A-9E0C-9B43FF081563}" type="datetimeFigureOut">
              <a:rPr lang="en-US" smtClean="0"/>
              <a:t>3/27/2025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D9E961-2867-E94A-BC84-68D0FC90340B}" type="slidenum">
              <a:rPr lang="en-US" smtClean="0"/>
              <a:t>‹#›</a:t>
            </a:fld>
            <a:endParaRPr lang="en-US"/>
          </a:p>
        </p:txBody>
      </p:sp>
    </p:spTree>
    <p:extLst>
      <p:ext uri="{BB962C8B-B14F-4D97-AF65-F5344CB8AC3E}">
        <p14:creationId xmlns:p14="http://schemas.microsoft.com/office/powerpoint/2010/main" val="2706517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AABFAD3-A145-F34A-9E0C-9B43FF081563}" type="datetimeFigureOut">
              <a:rPr lang="en-US" smtClean="0"/>
              <a:t>3/27/2025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D9E961-2867-E94A-BC84-68D0FC90340B}" type="slidenum">
              <a:rPr lang="en-US" smtClean="0"/>
              <a:t>‹#›</a:t>
            </a:fld>
            <a:endParaRPr lang="en-US"/>
          </a:p>
        </p:txBody>
      </p:sp>
    </p:spTree>
    <p:extLst>
      <p:ext uri="{BB962C8B-B14F-4D97-AF65-F5344CB8AC3E}">
        <p14:creationId xmlns:p14="http://schemas.microsoft.com/office/powerpoint/2010/main" val="687860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ABFAD3-A145-F34A-9E0C-9B43FF081563}" type="datetimeFigureOut">
              <a:rPr lang="en-US" smtClean="0"/>
              <a:t>3/27/2025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D9E961-2867-E94A-BC84-68D0FC90340B}" type="slidenum">
              <a:rPr lang="en-US" smtClean="0"/>
              <a:t>‹#›</a:t>
            </a:fld>
            <a:endParaRPr lang="en-US"/>
          </a:p>
        </p:txBody>
      </p:sp>
    </p:spTree>
    <p:extLst>
      <p:ext uri="{BB962C8B-B14F-4D97-AF65-F5344CB8AC3E}">
        <p14:creationId xmlns:p14="http://schemas.microsoft.com/office/powerpoint/2010/main" val="1049475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ABFAD3-A145-F34A-9E0C-9B43FF081563}" type="datetimeFigureOut">
              <a:rPr lang="en-US" smtClean="0"/>
              <a:t>3/27/2025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D9E961-2867-E94A-BC84-68D0FC90340B}" type="slidenum">
              <a:rPr lang="en-US" smtClean="0"/>
              <a:t>‹#›</a:t>
            </a:fld>
            <a:endParaRPr lang="en-US"/>
          </a:p>
        </p:txBody>
      </p:sp>
    </p:spTree>
    <p:extLst>
      <p:ext uri="{BB962C8B-B14F-4D97-AF65-F5344CB8AC3E}">
        <p14:creationId xmlns:p14="http://schemas.microsoft.com/office/powerpoint/2010/main" val="317911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ABFAD3-A145-F34A-9E0C-9B43FF081563}" type="datetimeFigureOut">
              <a:rPr lang="en-US" smtClean="0"/>
              <a:t>3/27/2025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D9E961-2867-E94A-BC84-68D0FC90340B}" type="slidenum">
              <a:rPr lang="en-US" smtClean="0"/>
              <a:t>‹#›</a:t>
            </a:fld>
            <a:endParaRPr lang="en-US"/>
          </a:p>
        </p:txBody>
      </p:sp>
    </p:spTree>
    <p:extLst>
      <p:ext uri="{BB962C8B-B14F-4D97-AF65-F5344CB8AC3E}">
        <p14:creationId xmlns:p14="http://schemas.microsoft.com/office/powerpoint/2010/main" val="3336155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ABFAD3-A145-F34A-9E0C-9B43FF081563}" type="datetimeFigureOut">
              <a:rPr lang="en-US" smtClean="0"/>
              <a:t>3/27/2025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D9E961-2867-E94A-BC84-68D0FC90340B}" type="slidenum">
              <a:rPr lang="en-US" smtClean="0"/>
              <a:t>‹#›</a:t>
            </a:fld>
            <a:endParaRPr lang="en-US"/>
          </a:p>
        </p:txBody>
      </p:sp>
    </p:spTree>
    <p:extLst>
      <p:ext uri="{BB962C8B-B14F-4D97-AF65-F5344CB8AC3E}">
        <p14:creationId xmlns:p14="http://schemas.microsoft.com/office/powerpoint/2010/main" val="42326827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IV</a:t>
            </a:r>
          </a:p>
        </p:txBody>
      </p:sp>
      <p:sp>
        <p:nvSpPr>
          <p:cNvPr id="3" name="Subtitle 2"/>
          <p:cNvSpPr>
            <a:spLocks noGrp="1"/>
          </p:cNvSpPr>
          <p:nvPr>
            <p:ph type="subTitle" idx="1"/>
          </p:nvPr>
        </p:nvSpPr>
        <p:spPr/>
        <p:txBody>
          <a:bodyPr/>
          <a:lstStyle/>
          <a:p>
            <a:r>
              <a:rPr lang="en-US" dirty="0"/>
              <a:t>MANAGING RISK</a:t>
            </a:r>
          </a:p>
        </p:txBody>
      </p:sp>
    </p:spTree>
    <p:extLst>
      <p:ext uri="{BB962C8B-B14F-4D97-AF65-F5344CB8AC3E}">
        <p14:creationId xmlns:p14="http://schemas.microsoft.com/office/powerpoint/2010/main" val="3690419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Intellectual property and trade secrets</a:t>
            </a:r>
            <a:r>
              <a:rPr lang="en-US" dirty="0">
                <a:effectLst/>
              </a:rPr>
              <a:t> </a:t>
            </a:r>
            <a:endParaRPr lang="en-US" dirty="0"/>
          </a:p>
        </p:txBody>
      </p:sp>
      <p:sp>
        <p:nvSpPr>
          <p:cNvPr id="3" name="Content Placeholder 2"/>
          <p:cNvSpPr>
            <a:spLocks noGrp="1"/>
          </p:cNvSpPr>
          <p:nvPr>
            <p:ph idx="1"/>
          </p:nvPr>
        </p:nvSpPr>
        <p:spPr/>
        <p:txBody>
          <a:bodyPr>
            <a:normAutofit fontScale="55000" lnSpcReduction="20000"/>
          </a:bodyPr>
          <a:lstStyle/>
          <a:p>
            <a:pPr algn="just"/>
            <a:r>
              <a:rPr lang="en-US" dirty="0"/>
              <a:t>If you have them, you need to protect them.</a:t>
            </a:r>
          </a:p>
          <a:p>
            <a:pPr algn="just"/>
            <a:r>
              <a:rPr lang="en-US" dirty="0"/>
              <a:t>Picture the following scenario:</a:t>
            </a:r>
          </a:p>
          <a:p>
            <a:pPr algn="just"/>
            <a:r>
              <a:rPr lang="en-US" dirty="0"/>
              <a:t> you are diligent in protecting your critical information. </a:t>
            </a:r>
          </a:p>
          <a:p>
            <a:pPr algn="just"/>
            <a:r>
              <a:rPr lang="en-US" dirty="0"/>
              <a:t>You do not have it stored on a computer, only maintain hard copies of your classified documents, and limit physical access to the documents. </a:t>
            </a:r>
          </a:p>
          <a:p>
            <a:pPr algn="just"/>
            <a:r>
              <a:rPr lang="en-US" dirty="0"/>
              <a:t>Unfortunately, one of your employees has been recruited by one of your competitors to acquire your information. </a:t>
            </a:r>
          </a:p>
          <a:p>
            <a:pPr algn="just"/>
            <a:r>
              <a:rPr lang="en-US" dirty="0"/>
              <a:t>They gain access to your files, photograph them with their cell phone camera, and upload the images from their phone onto a destination selected by your competitor. </a:t>
            </a:r>
          </a:p>
          <a:p>
            <a:pPr algn="just"/>
            <a:r>
              <a:rPr lang="en-US" dirty="0"/>
              <a:t>Fiction? Regrettably no, as this type of exploitation has occurred multiple times around the world. </a:t>
            </a:r>
          </a:p>
          <a:p>
            <a:pPr algn="just"/>
            <a:r>
              <a:rPr lang="en-US" dirty="0"/>
              <a:t>If you have sensitive information, protect it. We recommend you keep cell phones and similar devices away from it. </a:t>
            </a:r>
          </a:p>
          <a:p>
            <a:pPr algn="just"/>
            <a:r>
              <a:rPr lang="en-US" dirty="0"/>
              <a:t>Don’t forget meetings where you discuss sensitive information either. </a:t>
            </a:r>
          </a:p>
          <a:p>
            <a:pPr algn="just"/>
            <a:r>
              <a:rPr lang="en-US" dirty="0"/>
              <a:t>If someone has a phone in the room, your meeting may be broadcast to people and places you don’t want to include.</a:t>
            </a:r>
            <a:r>
              <a:rPr lang="en-US" dirty="0">
                <a:effectLst/>
              </a:rPr>
              <a:t> </a:t>
            </a:r>
            <a:endParaRPr lang="en-US" dirty="0"/>
          </a:p>
        </p:txBody>
      </p:sp>
    </p:spTree>
    <p:extLst>
      <p:ext uri="{BB962C8B-B14F-4D97-AF65-F5344CB8AC3E}">
        <p14:creationId xmlns:p14="http://schemas.microsoft.com/office/powerpoint/2010/main" val="1159032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Competitors:</a:t>
            </a:r>
            <a:r>
              <a:rPr lang="en-US" dirty="0">
                <a:effectLst/>
              </a:rPr>
              <a:t> </a:t>
            </a:r>
            <a:endParaRPr lang="en-US" dirty="0"/>
          </a:p>
        </p:txBody>
      </p:sp>
      <p:sp>
        <p:nvSpPr>
          <p:cNvPr id="3" name="Content Placeholder 2"/>
          <p:cNvSpPr>
            <a:spLocks noGrp="1"/>
          </p:cNvSpPr>
          <p:nvPr>
            <p:ph idx="1"/>
          </p:nvPr>
        </p:nvSpPr>
        <p:spPr/>
        <p:txBody>
          <a:bodyPr>
            <a:normAutofit fontScale="70000" lnSpcReduction="20000"/>
          </a:bodyPr>
          <a:lstStyle/>
          <a:p>
            <a:pPr algn="just"/>
            <a:r>
              <a:rPr lang="en-US" dirty="0"/>
              <a:t>Your competitors want to have a competitive advantage over you.</a:t>
            </a:r>
          </a:p>
          <a:p>
            <a:pPr algn="just"/>
            <a:r>
              <a:rPr lang="en-US" dirty="0"/>
              <a:t>Most are honorable and exercise fair and open competition; however, a rare few employ agents who seek access to your information (unauthorized, of course).</a:t>
            </a:r>
          </a:p>
          <a:p>
            <a:pPr algn="just"/>
            <a:r>
              <a:rPr lang="en-US" dirty="0"/>
              <a:t>Nation-states, organized crime, and unscrupulous businesses all have been known to actively use cyber-based resources to steal or tamper with sensitive intellectual property and trade secrets. </a:t>
            </a:r>
          </a:p>
          <a:p>
            <a:pPr algn="just"/>
            <a:r>
              <a:rPr lang="en-US" dirty="0"/>
              <a:t>Cyber espionage is a growing problem in the market place with complaints to law enforcement officials continuing to rise. </a:t>
            </a:r>
          </a:p>
          <a:p>
            <a:pPr algn="just"/>
            <a:r>
              <a:rPr lang="en-US" dirty="0"/>
              <a:t>You and your business are at risk. </a:t>
            </a:r>
          </a:p>
          <a:p>
            <a:pPr algn="just"/>
            <a:r>
              <a:rPr lang="en-US" dirty="0"/>
              <a:t>Additionally, the better you are and the bigger you are, the bigger and more lucrative target you present.</a:t>
            </a:r>
            <a:r>
              <a:rPr lang="en-US" dirty="0">
                <a:effectLst/>
              </a:rPr>
              <a:t> </a:t>
            </a:r>
            <a:endParaRPr lang="en-US" dirty="0"/>
          </a:p>
        </p:txBody>
      </p:sp>
    </p:spTree>
    <p:extLst>
      <p:ext uri="{BB962C8B-B14F-4D97-AF65-F5344CB8AC3E}">
        <p14:creationId xmlns:p14="http://schemas.microsoft.com/office/powerpoint/2010/main" val="17061606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 storage</a:t>
            </a:r>
            <a:r>
              <a:rPr lang="en-US" dirty="0">
                <a:effectLst/>
              </a:rPr>
              <a:t> </a:t>
            </a:r>
            <a:endParaRPr lang="en-US" dirty="0"/>
          </a:p>
        </p:txBody>
      </p:sp>
      <p:sp>
        <p:nvSpPr>
          <p:cNvPr id="3" name="Content Placeholder 2"/>
          <p:cNvSpPr>
            <a:spLocks noGrp="1"/>
          </p:cNvSpPr>
          <p:nvPr>
            <p:ph idx="1"/>
          </p:nvPr>
        </p:nvSpPr>
        <p:spPr/>
        <p:txBody>
          <a:bodyPr>
            <a:normAutofit fontScale="55000" lnSpcReduction="20000"/>
          </a:bodyPr>
          <a:lstStyle/>
          <a:p>
            <a:pPr algn="just"/>
            <a:r>
              <a:rPr lang="en-US" dirty="0"/>
              <a:t>If you store your information on a computer, you are like most other entities.</a:t>
            </a:r>
          </a:p>
          <a:p>
            <a:pPr algn="just"/>
            <a:r>
              <a:rPr lang="en-US" dirty="0"/>
              <a:t>Computers and their storage devices have become the preferred storage media for the world’s information, far surpassing paper copies. </a:t>
            </a:r>
          </a:p>
          <a:p>
            <a:pPr algn="just"/>
            <a:r>
              <a:rPr lang="en-US" dirty="0"/>
              <a:t>This is because computer-based storage is less expensive, provides much faster search and retrieval capability, and enables near-instantaneous transmission of information to multiple locations. </a:t>
            </a:r>
          </a:p>
          <a:p>
            <a:pPr algn="just"/>
            <a:r>
              <a:rPr lang="en-US" dirty="0"/>
              <a:t>The advantages of computer-based storage are many, yet this mode of storage comes with risks as well. Computers rely on electrical power and therefore must have a reliable, uninterruptible power source. </a:t>
            </a:r>
          </a:p>
          <a:p>
            <a:pPr algn="just"/>
            <a:r>
              <a:rPr lang="en-US" dirty="0"/>
              <a:t>They are machines	that	require	maintenance	and	have	components	that	sometimes fail.</a:t>
            </a:r>
          </a:p>
          <a:p>
            <a:pPr algn="just"/>
            <a:r>
              <a:rPr lang="en-US" dirty="0"/>
              <a:t>They require software to operate effectively and software requires maintenance, regular updates, and most often licensing fees. </a:t>
            </a:r>
          </a:p>
          <a:p>
            <a:pPr algn="just"/>
            <a:r>
              <a:rPr lang="en-US" dirty="0"/>
              <a:t>There are ample possible points of failure that can deny you access to your critical information or present weaknesses that could be exploited by potential adversaries. </a:t>
            </a:r>
          </a:p>
          <a:p>
            <a:pPr algn="just"/>
            <a:r>
              <a:rPr lang="en-US" dirty="0"/>
              <a:t>This presents risk.</a:t>
            </a:r>
          </a:p>
          <a:p>
            <a:endParaRPr lang="en-US" dirty="0"/>
          </a:p>
        </p:txBody>
      </p:sp>
    </p:spTree>
    <p:extLst>
      <p:ext uri="{BB962C8B-B14F-4D97-AF65-F5344CB8AC3E}">
        <p14:creationId xmlns:p14="http://schemas.microsoft.com/office/powerpoint/2010/main" val="2115756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Internet access</a:t>
            </a:r>
            <a:r>
              <a:rPr lang="en-US" dirty="0">
                <a:effectLst/>
              </a:rPr>
              <a:t> </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a:t>As mentioned in the author’s quote at the beginning of this course, if your information is on a computer connected to the Internet, it is potentially exposed to anyone else on the Internet. </a:t>
            </a:r>
          </a:p>
          <a:p>
            <a:pPr algn="just"/>
            <a:r>
              <a:rPr lang="en-US" dirty="0"/>
              <a:t>Certainly you can and should implement prudent	security	measures	such	as	boundary	protection	(i.e.,	firewalls,	proxy servers, access control lists, etc.), encryption, and other technical measures, but if your critical intellectual property and trade secrets reside on a system connected to the Internet, there is a risk that someone smarter than your IT team will gain access to that information.</a:t>
            </a:r>
            <a:r>
              <a:rPr lang="en-US" dirty="0">
                <a:effectLst/>
              </a:rPr>
              <a:t> </a:t>
            </a:r>
            <a:endParaRPr lang="en-US" dirty="0"/>
          </a:p>
        </p:txBody>
      </p:sp>
    </p:spTree>
    <p:extLst>
      <p:ext uri="{BB962C8B-B14F-4D97-AF65-F5344CB8AC3E}">
        <p14:creationId xmlns:p14="http://schemas.microsoft.com/office/powerpoint/2010/main" val="5905380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USB connections: </a:t>
            </a:r>
          </a:p>
        </p:txBody>
      </p:sp>
      <p:sp>
        <p:nvSpPr>
          <p:cNvPr id="3" name="Content Placeholder 2"/>
          <p:cNvSpPr>
            <a:spLocks noGrp="1"/>
          </p:cNvSpPr>
          <p:nvPr>
            <p:ph idx="1"/>
          </p:nvPr>
        </p:nvSpPr>
        <p:spPr/>
        <p:txBody>
          <a:bodyPr>
            <a:normAutofit fontScale="55000" lnSpcReduction="20000"/>
          </a:bodyPr>
          <a:lstStyle/>
          <a:p>
            <a:pPr algn="just"/>
            <a:r>
              <a:rPr lang="en-US" dirty="0"/>
              <a:t>USB ports add great convenience and transportability for information. </a:t>
            </a:r>
          </a:p>
          <a:p>
            <a:pPr algn="just"/>
            <a:r>
              <a:rPr lang="en-US" dirty="0"/>
              <a:t>You can plug in an inexpensive high-capacity thumb drive to transfer files between the computer and the thumb drive and even launch programs from the thumb drive. </a:t>
            </a:r>
          </a:p>
          <a:p>
            <a:pPr algn="just"/>
            <a:r>
              <a:rPr lang="en-US" dirty="0"/>
              <a:t>How many times have you used a thumb drive to transport a business presentation, sensitive data, or even pictures of your family? </a:t>
            </a:r>
          </a:p>
          <a:p>
            <a:pPr algn="just"/>
            <a:r>
              <a:rPr lang="en-US" dirty="0"/>
              <a:t>Like us, you likely have done so. </a:t>
            </a:r>
          </a:p>
          <a:p>
            <a:pPr algn="just"/>
            <a:r>
              <a:rPr lang="en-US" dirty="0"/>
              <a:t>Regrettably, bad actors have taken note of the proliferation of thumb drives and other devices that connect to USB ports (such as smart phones, digital cameras, and even the author’s watch!) and are now using them for malicious purposes. </a:t>
            </a:r>
          </a:p>
          <a:p>
            <a:pPr algn="just"/>
            <a:r>
              <a:rPr lang="en-US" dirty="0"/>
              <a:t>An example is the recent </a:t>
            </a:r>
            <a:r>
              <a:rPr lang="en-US" dirty="0" err="1"/>
              <a:t>Stuxnet</a:t>
            </a:r>
            <a:r>
              <a:rPr lang="en-US" dirty="0"/>
              <a:t> attack, where the destructive code is said to have been inserted into the isolated Iranian nuclear control systems by using an infected thumb drive. </a:t>
            </a:r>
          </a:p>
          <a:p>
            <a:pPr algn="just"/>
            <a:r>
              <a:rPr lang="en-US" dirty="0"/>
              <a:t>Any device connected to your computers via a USB port has the potential to insert or retrieve information. T</a:t>
            </a:r>
          </a:p>
          <a:p>
            <a:pPr algn="just"/>
            <a:r>
              <a:rPr lang="en-US" dirty="0"/>
              <a:t>here is a risk.</a:t>
            </a:r>
          </a:p>
          <a:p>
            <a:pPr algn="just"/>
            <a:endParaRPr lang="en-US" dirty="0"/>
          </a:p>
        </p:txBody>
      </p:sp>
    </p:spTree>
    <p:extLst>
      <p:ext uri="{BB962C8B-B14F-4D97-AF65-F5344CB8AC3E}">
        <p14:creationId xmlns:p14="http://schemas.microsoft.com/office/powerpoint/2010/main" val="11185155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DVD/CD read–write drives: </a:t>
            </a:r>
          </a:p>
        </p:txBody>
      </p:sp>
      <p:sp>
        <p:nvSpPr>
          <p:cNvPr id="3" name="Content Placeholder 2"/>
          <p:cNvSpPr>
            <a:spLocks noGrp="1"/>
          </p:cNvSpPr>
          <p:nvPr>
            <p:ph idx="1"/>
          </p:nvPr>
        </p:nvSpPr>
        <p:spPr/>
        <p:txBody>
          <a:bodyPr>
            <a:normAutofit fontScale="77500" lnSpcReduction="20000"/>
          </a:bodyPr>
          <a:lstStyle/>
          <a:p>
            <a:pPr algn="just"/>
            <a:r>
              <a:rPr lang="en-US" dirty="0"/>
              <a:t>These older media devices pose similar risks as do USB devices.</a:t>
            </a:r>
          </a:p>
          <a:p>
            <a:pPr algn="just"/>
            <a:r>
              <a:rPr lang="en-US" dirty="0"/>
              <a:t>They could be the entry point for malicious code or the egress point for your critical information. U.S. Army Private Bradley Manning confessed to having used a compact disk with read–write capabilities to </a:t>
            </a:r>
            <a:r>
              <a:rPr lang="en-US" dirty="0" err="1"/>
              <a:t>exfiltrate</a:t>
            </a:r>
            <a:r>
              <a:rPr lang="en-US" dirty="0"/>
              <a:t> 1.6 gigabytes of classified information that he later uploaded to </a:t>
            </a:r>
            <a:r>
              <a:rPr lang="en-US" dirty="0" err="1"/>
              <a:t>WikiLeaks</a:t>
            </a:r>
            <a:r>
              <a:rPr lang="en-US" dirty="0"/>
              <a:t>. </a:t>
            </a:r>
          </a:p>
          <a:p>
            <a:pPr algn="just"/>
            <a:r>
              <a:rPr lang="en-US" dirty="0"/>
              <a:t>As the U.S. Army painfully discovered, any time you have the ability to download information from your computer or the network it is connected to, you have a risk that the information may leak to unauthorized personnel.</a:t>
            </a:r>
            <a:r>
              <a:rPr lang="en-US" dirty="0">
                <a:effectLst/>
              </a:rPr>
              <a:t> </a:t>
            </a:r>
            <a:endParaRPr lang="en-US" dirty="0"/>
          </a:p>
        </p:txBody>
      </p:sp>
    </p:spTree>
    <p:extLst>
      <p:ext uri="{BB962C8B-B14F-4D97-AF65-F5344CB8AC3E}">
        <p14:creationId xmlns:p14="http://schemas.microsoft.com/office/powerpoint/2010/main" val="6068733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backups</a:t>
            </a:r>
            <a:r>
              <a:rPr lang="en-US" dirty="0">
                <a:effectLst/>
              </a:rPr>
              <a:t> </a:t>
            </a:r>
            <a:endParaRPr lang="en-US" dirty="0"/>
          </a:p>
        </p:txBody>
      </p:sp>
      <p:sp>
        <p:nvSpPr>
          <p:cNvPr id="3" name="Content Placeholder 2"/>
          <p:cNvSpPr>
            <a:spLocks noGrp="1"/>
          </p:cNvSpPr>
          <p:nvPr>
            <p:ph idx="1"/>
          </p:nvPr>
        </p:nvSpPr>
        <p:spPr/>
        <p:txBody>
          <a:bodyPr>
            <a:normAutofit fontScale="70000" lnSpcReduction="20000"/>
          </a:bodyPr>
          <a:lstStyle/>
          <a:p>
            <a:pPr algn="just"/>
            <a:r>
              <a:rPr lang="en-US" dirty="0"/>
              <a:t>This is considered a routine maintenance and risk avoidance activity in most professionally run IT departments. </a:t>
            </a:r>
          </a:p>
          <a:p>
            <a:pPr algn="just"/>
            <a:r>
              <a:rPr lang="en-US" dirty="0"/>
              <a:t>Ensuring that you have duplicates of your information helps insulate you from hardware failures like crashed hard drives, software faults that occasionally corrupt files, and even “stupid users” who inadvertently delete critical information. </a:t>
            </a:r>
          </a:p>
          <a:p>
            <a:pPr algn="just"/>
            <a:r>
              <a:rPr lang="en-US" dirty="0"/>
              <a:t>While many backups now are done through automated routines, it is important to find the right frequency and time to execute your backups lest you adversely affect business operations. </a:t>
            </a:r>
          </a:p>
          <a:p>
            <a:pPr algn="just"/>
            <a:r>
              <a:rPr lang="en-US" dirty="0"/>
              <a:t>Because of the volume of data many businesses have, data backup often is done incrementally on a prescribed basis. </a:t>
            </a:r>
          </a:p>
          <a:p>
            <a:pPr algn="just"/>
            <a:r>
              <a:rPr lang="en-US" dirty="0"/>
              <a:t>Many businesses run a risk that a system failure can occur that can erase any data since the last backup. </a:t>
            </a:r>
          </a:p>
          <a:p>
            <a:pPr algn="just"/>
            <a:r>
              <a:rPr lang="en-US" dirty="0"/>
              <a:t>Do you know how often your IT shop backs up your data? </a:t>
            </a:r>
          </a:p>
          <a:p>
            <a:pPr algn="just"/>
            <a:r>
              <a:rPr lang="en-US" dirty="0"/>
              <a:t>You have a risk—do you know what it is?</a:t>
            </a:r>
            <a:r>
              <a:rPr lang="en-US" dirty="0">
                <a:effectLst/>
              </a:rPr>
              <a:t> </a:t>
            </a:r>
            <a:endParaRPr lang="en-US" dirty="0"/>
          </a:p>
        </p:txBody>
      </p:sp>
    </p:spTree>
    <p:extLst>
      <p:ext uri="{BB962C8B-B14F-4D97-AF65-F5344CB8AC3E}">
        <p14:creationId xmlns:p14="http://schemas.microsoft.com/office/powerpoint/2010/main" val="35648736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Off-site storage</a:t>
            </a:r>
            <a:r>
              <a:rPr lang="en-US" dirty="0">
                <a:effectLst/>
              </a:rPr>
              <a:t> </a:t>
            </a:r>
            <a:endParaRPr lang="en-US" dirty="0"/>
          </a:p>
        </p:txBody>
      </p:sp>
      <p:sp>
        <p:nvSpPr>
          <p:cNvPr id="3" name="Content Placeholder 2"/>
          <p:cNvSpPr>
            <a:spLocks noGrp="1"/>
          </p:cNvSpPr>
          <p:nvPr>
            <p:ph idx="1"/>
          </p:nvPr>
        </p:nvSpPr>
        <p:spPr/>
        <p:txBody>
          <a:bodyPr>
            <a:normAutofit fontScale="70000" lnSpcReduction="20000"/>
          </a:bodyPr>
          <a:lstStyle/>
          <a:p>
            <a:pPr algn="just"/>
            <a:r>
              <a:rPr lang="en-US" dirty="0"/>
              <a:t>This is a best practice within the IT community and entails maintaining backup copies of critical information at a location other than the primary location. </a:t>
            </a:r>
          </a:p>
          <a:p>
            <a:pPr algn="just"/>
            <a:r>
              <a:rPr lang="en-US" dirty="0"/>
              <a:t>This is designed to ensure that the data survives in the event of a catastrophe at the primary location. </a:t>
            </a:r>
          </a:p>
          <a:p>
            <a:pPr algn="just"/>
            <a:r>
              <a:rPr lang="en-US" dirty="0"/>
              <a:t>As a result of the terrorist attacks on New York in 2001, many companies recognized the risk to their continuity of opera- </a:t>
            </a:r>
            <a:r>
              <a:rPr lang="en-US" dirty="0" err="1"/>
              <a:t>tions</a:t>
            </a:r>
            <a:r>
              <a:rPr lang="en-US" dirty="0"/>
              <a:t>	when	their	information	was	inaccessible.	</a:t>
            </a:r>
          </a:p>
          <a:p>
            <a:pPr algn="just"/>
            <a:r>
              <a:rPr lang="en-US" dirty="0"/>
              <a:t>Now,	most	businesses	have robust off-site storage and data recovery plans designed to facilitate rapid restoration or capabilities from secured locations. 	</a:t>
            </a:r>
          </a:p>
          <a:p>
            <a:pPr algn="just"/>
            <a:r>
              <a:rPr lang="en-US" dirty="0"/>
              <a:t>They are reducing their risk by doing this. </a:t>
            </a:r>
          </a:p>
          <a:p>
            <a:pPr algn="just"/>
            <a:r>
              <a:rPr lang="en-US" dirty="0"/>
              <a:t>How are you addressing your storage risk?</a:t>
            </a:r>
          </a:p>
          <a:p>
            <a:endParaRPr lang="en-US" dirty="0"/>
          </a:p>
        </p:txBody>
      </p:sp>
    </p:spTree>
    <p:extLst>
      <p:ext uri="{BB962C8B-B14F-4D97-AF65-F5344CB8AC3E}">
        <p14:creationId xmlns:p14="http://schemas.microsoft.com/office/powerpoint/2010/main" val="7919388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feeds: </a:t>
            </a:r>
          </a:p>
        </p:txBody>
      </p:sp>
      <p:sp>
        <p:nvSpPr>
          <p:cNvPr id="3" name="Content Placeholder 2"/>
          <p:cNvSpPr>
            <a:spLocks noGrp="1"/>
          </p:cNvSpPr>
          <p:nvPr>
            <p:ph idx="1"/>
          </p:nvPr>
        </p:nvSpPr>
        <p:spPr/>
        <p:txBody>
          <a:bodyPr>
            <a:normAutofit fontScale="55000" lnSpcReduction="20000"/>
          </a:bodyPr>
          <a:lstStyle/>
          <a:p>
            <a:pPr algn="just"/>
            <a:r>
              <a:rPr lang="en-US" dirty="0"/>
              <a:t>Many, if not most, businesses rely on data from other sources to execute their operations. </a:t>
            </a:r>
          </a:p>
          <a:p>
            <a:pPr algn="just"/>
            <a:r>
              <a:rPr lang="en-US" dirty="0"/>
              <a:t>Financial institutions exchange transaction information at the speed of light.</a:t>
            </a:r>
          </a:p>
          <a:p>
            <a:pPr algn="just"/>
            <a:r>
              <a:rPr lang="en-US" dirty="0"/>
              <a:t>Similarly, electronic commerce flows through the Internet at ever-increasing volumes every day. </a:t>
            </a:r>
          </a:p>
          <a:p>
            <a:pPr algn="just"/>
            <a:r>
              <a:rPr lang="en-US" dirty="0"/>
              <a:t>Business partners place orders through electronic data interchange (EDI) formats that are standardized around the globe. </a:t>
            </a:r>
          </a:p>
          <a:p>
            <a:pPr algn="just"/>
            <a:r>
              <a:rPr lang="en-US" dirty="0"/>
              <a:t>Data feeds fuel the business world and enable fast transactions at lower cost and greater precision. </a:t>
            </a:r>
          </a:p>
          <a:p>
            <a:pPr algn="just"/>
            <a:r>
              <a:rPr lang="en-US" dirty="0"/>
              <a:t>They also present risk. What happens when your feeds are unavailable?</a:t>
            </a:r>
          </a:p>
          <a:p>
            <a:pPr algn="just"/>
            <a:r>
              <a:rPr lang="en-US" dirty="0"/>
              <a:t>What happens if one of your data feeds is corrupted and is feeding your system with bad information? </a:t>
            </a:r>
          </a:p>
          <a:p>
            <a:pPr algn="just"/>
            <a:r>
              <a:rPr lang="en-US" dirty="0"/>
              <a:t>How would you know? </a:t>
            </a:r>
          </a:p>
          <a:p>
            <a:pPr algn="just"/>
            <a:r>
              <a:rPr lang="en-US" dirty="0"/>
              <a:t>How long would it take to fix? </a:t>
            </a:r>
          </a:p>
          <a:p>
            <a:pPr algn="just"/>
            <a:r>
              <a:rPr lang="en-US" dirty="0"/>
              <a:t>How much would it cost? </a:t>
            </a:r>
          </a:p>
          <a:p>
            <a:pPr algn="just"/>
            <a:r>
              <a:rPr lang="en-US" dirty="0"/>
              <a:t>The integrity of your business depends on the accuracy of your information. </a:t>
            </a:r>
          </a:p>
          <a:p>
            <a:pPr algn="just"/>
            <a:r>
              <a:rPr lang="en-US" dirty="0"/>
              <a:t>You need to address your data feeds in your risk management planning.</a:t>
            </a:r>
          </a:p>
          <a:p>
            <a:pPr algn="just"/>
            <a:endParaRPr lang="en-US" dirty="0"/>
          </a:p>
        </p:txBody>
      </p:sp>
    </p:spTree>
    <p:extLst>
      <p:ext uri="{BB962C8B-B14F-4D97-AF65-F5344CB8AC3E}">
        <p14:creationId xmlns:p14="http://schemas.microsoft.com/office/powerpoint/2010/main" val="25078899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Contracted system administration, maintenance, and software support</a:t>
            </a:r>
            <a:r>
              <a:rPr lang="en-US" dirty="0">
                <a:effectLst/>
              </a:rPr>
              <a:t> </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a:t>Anyone who has access to your information, especially your intellectual property and trade secrets, poses a potential risk to steal or tamper with that information. </a:t>
            </a:r>
          </a:p>
          <a:p>
            <a:pPr algn="just"/>
            <a:r>
              <a:rPr lang="en-US" dirty="0"/>
              <a:t>Your business likely vets each of its employees, but what provisions do you have to ensure that your contracted support is equally trustworthy? </a:t>
            </a:r>
          </a:p>
          <a:p>
            <a:pPr algn="just"/>
            <a:r>
              <a:rPr lang="en-US" dirty="0"/>
              <a:t>What provisions do you have to ensure their competence? </a:t>
            </a:r>
          </a:p>
          <a:p>
            <a:pPr algn="just"/>
            <a:r>
              <a:rPr lang="en-US" dirty="0"/>
              <a:t>As with your own employees, be mindful that your intellectual property and trade secrets are vulnerable to theft, tampering, or destruction by contracted personnel. </a:t>
            </a:r>
          </a:p>
          <a:p>
            <a:pPr algn="just"/>
            <a:r>
              <a:rPr lang="en-US" dirty="0"/>
              <a:t>That is a risk worth protecting against.</a:t>
            </a:r>
            <a:r>
              <a:rPr lang="en-US" dirty="0">
                <a:effectLst/>
              </a:rPr>
              <a:t> </a:t>
            </a:r>
            <a:endParaRPr lang="en-US" dirty="0"/>
          </a:p>
        </p:txBody>
      </p:sp>
    </p:spTree>
    <p:extLst>
      <p:ext uri="{BB962C8B-B14F-4D97-AF65-F5344CB8AC3E}">
        <p14:creationId xmlns:p14="http://schemas.microsoft.com/office/powerpoint/2010/main" val="2810147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WHO</a:t>
            </a:r>
            <a:r>
              <a:rPr lang="en-US" dirty="0"/>
              <a:t> </a:t>
            </a:r>
            <a:r>
              <a:rPr lang="en-US" b="1" dirty="0"/>
              <a:t>OWNS</a:t>
            </a:r>
            <a:r>
              <a:rPr lang="en-US" dirty="0"/>
              <a:t> </a:t>
            </a:r>
            <a:r>
              <a:rPr lang="en-US" b="1" dirty="0"/>
              <a:t>RISK</a:t>
            </a:r>
            <a:r>
              <a:rPr lang="en-US" dirty="0"/>
              <a:t> </a:t>
            </a:r>
            <a:r>
              <a:rPr lang="en-US" b="1" dirty="0"/>
              <a:t>IN</a:t>
            </a:r>
            <a:r>
              <a:rPr lang="en-US" dirty="0"/>
              <a:t> </a:t>
            </a:r>
            <a:r>
              <a:rPr lang="en-US" b="1" dirty="0"/>
              <a:t>YOUR</a:t>
            </a:r>
            <a:r>
              <a:rPr lang="en-US" dirty="0"/>
              <a:t> </a:t>
            </a:r>
            <a:r>
              <a:rPr lang="en-US" b="1" dirty="0"/>
              <a:t>BUSINESS?</a:t>
            </a:r>
            <a:r>
              <a:rPr lang="en-US" dirty="0">
                <a:effectLst/>
              </a:rPr>
              <a:t> </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a:t>Risk is the potential of loss resulting from a given action. </a:t>
            </a:r>
          </a:p>
          <a:p>
            <a:pPr algn="just"/>
            <a:r>
              <a:rPr lang="en-US" dirty="0"/>
              <a:t>It is a function of the interaction of	threats,	vulnerabilities,	and	likelihood	(or	probability)	of	threats	acting	against you. </a:t>
            </a:r>
          </a:p>
          <a:p>
            <a:pPr algn="just"/>
            <a:r>
              <a:rPr lang="en-US" dirty="0"/>
              <a:t>While there is no universally-agreed-upon prescriptive formula that defines how to measure risk, it is essential that you have a firm understanding of the risk environment (i.e.,	“know	your	enemy”)	as	well	as	your	vulnerabilities	and	the	likelihood	that deleterious events will occur (i.e., “know yourself”).</a:t>
            </a:r>
            <a:r>
              <a:rPr lang="en-US" dirty="0">
                <a:effectLst/>
              </a:rPr>
              <a:t> </a:t>
            </a:r>
            <a:endParaRPr lang="en-US" dirty="0"/>
          </a:p>
        </p:txBody>
      </p:sp>
    </p:spTree>
    <p:extLst>
      <p:ext uri="{BB962C8B-B14F-4D97-AF65-F5344CB8AC3E}">
        <p14:creationId xmlns:p14="http://schemas.microsoft.com/office/powerpoint/2010/main" val="38323335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Technical</a:t>
            </a:r>
            <a:r>
              <a:rPr lang="en-US" dirty="0"/>
              <a:t> </a:t>
            </a:r>
            <a:r>
              <a:rPr lang="en-US" b="1" dirty="0"/>
              <a:t>Risks</a:t>
            </a:r>
            <a:r>
              <a:rPr lang="en-US" dirty="0">
                <a:effectLst/>
              </a:rPr>
              <a:t> </a:t>
            </a:r>
            <a:endParaRPr lang="en-US" dirty="0"/>
          </a:p>
        </p:txBody>
      </p:sp>
      <p:sp>
        <p:nvSpPr>
          <p:cNvPr id="3" name="Content Placeholder 2"/>
          <p:cNvSpPr>
            <a:spLocks noGrp="1"/>
          </p:cNvSpPr>
          <p:nvPr>
            <p:ph idx="1"/>
          </p:nvPr>
        </p:nvSpPr>
        <p:spPr/>
        <p:txBody>
          <a:bodyPr>
            <a:normAutofit fontScale="70000" lnSpcReduction="20000"/>
          </a:bodyPr>
          <a:lstStyle/>
          <a:p>
            <a:pPr algn="just"/>
            <a:r>
              <a:rPr lang="en-US" dirty="0"/>
              <a:t>Technical risks are those risks presented through the operations and maintenance of the technical systems used by your business, for example, computers, processors, monitors, controllers, timers, alarms, etc. </a:t>
            </a:r>
          </a:p>
          <a:p>
            <a:pPr algn="just"/>
            <a:r>
              <a:rPr lang="en-US" dirty="0"/>
              <a:t>They are plentiful and can be catastrophic to your business. </a:t>
            </a:r>
          </a:p>
          <a:p>
            <a:pPr algn="just"/>
            <a:r>
              <a:rPr lang="en-US" dirty="0"/>
              <a:t>If your chief information officer (CIO) is telling you that the IT staff is a crackerjack team and you don’t face a </a:t>
            </a:r>
            <a:r>
              <a:rPr lang="en-US" dirty="0" err="1"/>
              <a:t>cybersecurity</a:t>
            </a:r>
            <a:r>
              <a:rPr lang="en-US" dirty="0"/>
              <a:t> risk, we submit that it is time to begin your search for a new CIO.</a:t>
            </a:r>
          </a:p>
          <a:p>
            <a:pPr algn="just"/>
            <a:r>
              <a:rPr lang="en-US" dirty="0"/>
              <a:t> How do you know you and your business have technical risks?</a:t>
            </a:r>
          </a:p>
          <a:p>
            <a:pPr algn="just"/>
            <a:r>
              <a:rPr lang="en-US" dirty="0"/>
              <a:t>They are there. </a:t>
            </a:r>
          </a:p>
          <a:p>
            <a:pPr algn="just"/>
            <a:r>
              <a:rPr lang="en-US" dirty="0"/>
              <a:t>Do you know what they are and have a plan to address them?</a:t>
            </a:r>
          </a:p>
          <a:p>
            <a:pPr algn="just"/>
            <a:r>
              <a:rPr lang="en-US" dirty="0"/>
              <a:t>Let’s use the following checklist of questions to see if you are vulnerable to some of the most common technical risks found in organizations.</a:t>
            </a:r>
          </a:p>
          <a:p>
            <a:pPr algn="just"/>
            <a:endParaRPr lang="en-US" dirty="0"/>
          </a:p>
        </p:txBody>
      </p:sp>
    </p:spTree>
    <p:extLst>
      <p:ext uri="{BB962C8B-B14F-4D97-AF65-F5344CB8AC3E}">
        <p14:creationId xmlns:p14="http://schemas.microsoft.com/office/powerpoint/2010/main" val="6424251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Vulnerability</a:t>
            </a:r>
            <a:r>
              <a:rPr lang="en-US" dirty="0"/>
              <a:t> </a:t>
            </a:r>
            <a:r>
              <a:rPr lang="en-US" b="1" dirty="0"/>
              <a:t>Checklist</a:t>
            </a:r>
            <a:r>
              <a:rPr lang="en-US" dirty="0"/>
              <a:t> </a:t>
            </a:r>
            <a:r>
              <a:rPr lang="en-US" b="1" dirty="0"/>
              <a:t>(Common</a:t>
            </a:r>
            <a:r>
              <a:rPr lang="en-US" dirty="0"/>
              <a:t> </a:t>
            </a:r>
            <a:r>
              <a:rPr lang="en-US" b="1" dirty="0"/>
              <a:t>Technical</a:t>
            </a:r>
            <a:r>
              <a:rPr lang="en-US" dirty="0"/>
              <a:t> </a:t>
            </a:r>
            <a:r>
              <a:rPr lang="en-US" b="1" dirty="0"/>
              <a:t>Risks)</a:t>
            </a:r>
            <a:r>
              <a:rPr lang="en-US" dirty="0">
                <a:effectLst/>
              </a:rPr>
              <a:t> </a:t>
            </a:r>
            <a:endParaRPr lang="en-US" dirty="0"/>
          </a:p>
        </p:txBody>
      </p:sp>
      <p:sp>
        <p:nvSpPr>
          <p:cNvPr id="3" name="Content Placeholder 2"/>
          <p:cNvSpPr>
            <a:spLocks noGrp="1"/>
          </p:cNvSpPr>
          <p:nvPr>
            <p:ph idx="1"/>
          </p:nvPr>
        </p:nvSpPr>
        <p:spPr/>
        <p:txBody>
          <a:bodyPr>
            <a:normAutofit fontScale="62500" lnSpcReduction="20000"/>
          </a:bodyPr>
          <a:lstStyle/>
          <a:p>
            <a:pPr algn="just"/>
            <a:r>
              <a:rPr lang="en-US" dirty="0"/>
              <a:t>Have you or your business ever been hacked?</a:t>
            </a:r>
          </a:p>
          <a:p>
            <a:pPr algn="just"/>
            <a:r>
              <a:rPr lang="en-US" dirty="0"/>
              <a:t>Have you ever found malicious code (such as viruses, </a:t>
            </a:r>
            <a:r>
              <a:rPr lang="en-US" dirty="0" err="1"/>
              <a:t>trojans</a:t>
            </a:r>
            <a:r>
              <a:rPr lang="en-US" dirty="0"/>
              <a:t>, or worms) or unauthorized software on your systems?</a:t>
            </a:r>
          </a:p>
          <a:p>
            <a:pPr algn="just"/>
            <a:r>
              <a:rPr lang="en-US" dirty="0"/>
              <a:t>Is your network being probed by outside entities?</a:t>
            </a:r>
          </a:p>
          <a:p>
            <a:pPr algn="just"/>
            <a:r>
              <a:rPr lang="en-US" dirty="0"/>
              <a:t>Do any of the members of your IT staff fail to maintain current industry certifications in their specialties?</a:t>
            </a:r>
          </a:p>
          <a:p>
            <a:pPr algn="just"/>
            <a:r>
              <a:rPr lang="en-US" dirty="0"/>
              <a:t>Are there more current software versions, including patches, available for your system?</a:t>
            </a:r>
          </a:p>
          <a:p>
            <a:pPr algn="just"/>
            <a:r>
              <a:rPr lang="en-US" dirty="0"/>
              <a:t>Do you store data “in the cloud”?</a:t>
            </a:r>
          </a:p>
          <a:p>
            <a:pPr algn="just"/>
            <a:r>
              <a:rPr lang="en-US" dirty="0"/>
              <a:t>Does your workforce use mobile devices such as smart phones, tablet computers, and laptops to conduct your corporate business?</a:t>
            </a:r>
          </a:p>
          <a:p>
            <a:pPr algn="just"/>
            <a:r>
              <a:rPr lang="en-US" dirty="0"/>
              <a:t>Does your business solely rely on passwords to control access to the network and information?</a:t>
            </a:r>
          </a:p>
          <a:p>
            <a:pPr algn="just"/>
            <a:r>
              <a:rPr lang="en-US" dirty="0"/>
              <a:t>Does your business conduct annual vulnerability scans of your network?</a:t>
            </a:r>
          </a:p>
          <a:p>
            <a:pPr algn="just"/>
            <a:r>
              <a:rPr lang="en-US" dirty="0"/>
              <a:t>Do you allow remote access to your network?</a:t>
            </a:r>
          </a:p>
          <a:p>
            <a:endParaRPr lang="en-US" dirty="0"/>
          </a:p>
        </p:txBody>
      </p:sp>
    </p:spTree>
    <p:extLst>
      <p:ext uri="{BB962C8B-B14F-4D97-AF65-F5344CB8AC3E}">
        <p14:creationId xmlns:p14="http://schemas.microsoft.com/office/powerpoint/2010/main" val="30580632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Vulnerability</a:t>
            </a:r>
            <a:r>
              <a:rPr lang="en-US" dirty="0"/>
              <a:t> </a:t>
            </a:r>
            <a:r>
              <a:rPr lang="en-US" b="1" dirty="0"/>
              <a:t>Checklist</a:t>
            </a:r>
            <a:r>
              <a:rPr lang="en-US" dirty="0"/>
              <a:t> </a:t>
            </a:r>
            <a:r>
              <a:rPr lang="en-US" b="1" dirty="0"/>
              <a:t>(Common</a:t>
            </a:r>
            <a:r>
              <a:rPr lang="en-US" dirty="0"/>
              <a:t> </a:t>
            </a:r>
            <a:r>
              <a:rPr lang="en-US" b="1" dirty="0"/>
              <a:t>Technical</a:t>
            </a:r>
            <a:r>
              <a:rPr lang="en-US" dirty="0"/>
              <a:t> </a:t>
            </a:r>
            <a:r>
              <a:rPr lang="en-US" b="1" dirty="0"/>
              <a:t>Risks)</a:t>
            </a:r>
            <a:r>
              <a:rPr lang="en-US" dirty="0"/>
              <a:t> </a:t>
            </a:r>
          </a:p>
        </p:txBody>
      </p:sp>
      <p:sp>
        <p:nvSpPr>
          <p:cNvPr id="3" name="Content Placeholder 2"/>
          <p:cNvSpPr>
            <a:spLocks noGrp="1"/>
          </p:cNvSpPr>
          <p:nvPr>
            <p:ph idx="1"/>
          </p:nvPr>
        </p:nvSpPr>
        <p:spPr/>
        <p:txBody>
          <a:bodyPr>
            <a:normAutofit fontScale="85000" lnSpcReduction="20000"/>
          </a:bodyPr>
          <a:lstStyle/>
          <a:p>
            <a:pPr algn="just"/>
            <a:r>
              <a:rPr lang="en-US" dirty="0"/>
              <a:t>If you answered “yes” to any of these questions, you have technical risks that need to be addressed.</a:t>
            </a:r>
          </a:p>
          <a:p>
            <a:pPr algn="just"/>
            <a:r>
              <a:rPr lang="en-US" dirty="0"/>
              <a:t>We recognize that most executives have neither time nor inclination to become IT experts	(although	we	have	met	many	executives	who	mistakenly	thought	they	were already!) Nonetheless, it is important to understand the basics and how they affect you and your business. </a:t>
            </a:r>
          </a:p>
          <a:p>
            <a:pPr algn="just"/>
            <a:r>
              <a:rPr lang="en-US" dirty="0"/>
              <a:t>Let’s expand a bit on the aforementioned technical risk assessment (vulnerability checklist) so you can see where you and your business may have </a:t>
            </a:r>
            <a:r>
              <a:rPr lang="en-US" dirty="0" err="1"/>
              <a:t>cybersecurity</a:t>
            </a:r>
            <a:r>
              <a:rPr lang="en-US" dirty="0"/>
              <a:t> risks that ought to be addressed:</a:t>
            </a:r>
          </a:p>
          <a:p>
            <a:pPr algn="just"/>
            <a:endParaRPr lang="en-US" dirty="0"/>
          </a:p>
        </p:txBody>
      </p:sp>
    </p:spTree>
    <p:extLst>
      <p:ext uri="{BB962C8B-B14F-4D97-AF65-F5344CB8AC3E}">
        <p14:creationId xmlns:p14="http://schemas.microsoft.com/office/powerpoint/2010/main" val="19751739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Previous incidents of hacking</a:t>
            </a:r>
            <a:r>
              <a:rPr lang="en-US" dirty="0">
                <a:effectLst/>
              </a:rPr>
              <a:t> </a:t>
            </a:r>
            <a:endParaRPr lang="en-US" dirty="0"/>
          </a:p>
        </p:txBody>
      </p:sp>
      <p:sp>
        <p:nvSpPr>
          <p:cNvPr id="3" name="Content Placeholder 2"/>
          <p:cNvSpPr>
            <a:spLocks noGrp="1"/>
          </p:cNvSpPr>
          <p:nvPr>
            <p:ph idx="1"/>
          </p:nvPr>
        </p:nvSpPr>
        <p:spPr/>
        <p:txBody>
          <a:bodyPr>
            <a:normAutofit fontScale="62500" lnSpcReduction="20000"/>
          </a:bodyPr>
          <a:lstStyle/>
          <a:p>
            <a:r>
              <a:rPr lang="en-US" dirty="0"/>
              <a:t>Organizations that have been hacked before are more likely to face other hacking attempts. </a:t>
            </a:r>
          </a:p>
          <a:p>
            <a:r>
              <a:rPr lang="en-US" dirty="0"/>
              <a:t>Hackers like the challenge of breaking into systems and often post their results on Internet message boards to show off before their peers. </a:t>
            </a:r>
          </a:p>
          <a:p>
            <a:r>
              <a:rPr lang="en-US" dirty="0"/>
              <a:t>This invites others to try to get into your system as well because you have been identified as vulnerable. </a:t>
            </a:r>
          </a:p>
          <a:p>
            <a:r>
              <a:rPr lang="en-US" dirty="0"/>
              <a:t>Additionally, many hackers who successfully	penetrate	into	systems	will	create	“backdoors”	that	will	permit them to come back whenever they want, undetected by you and your security personnel.</a:t>
            </a:r>
          </a:p>
          <a:p>
            <a:r>
              <a:rPr lang="en-US" dirty="0"/>
              <a:t>They are very careful to cover their tracks and try to leave no trace behind that will lead law enforcement and your security personnel to them or their backdoor capabilities. </a:t>
            </a:r>
          </a:p>
          <a:p>
            <a:r>
              <a:rPr lang="en-US" b="1" dirty="0"/>
              <a:t>If</a:t>
            </a:r>
            <a:r>
              <a:rPr lang="en-US" dirty="0"/>
              <a:t> </a:t>
            </a:r>
            <a:r>
              <a:rPr lang="en-US" b="1" dirty="0"/>
              <a:t>you</a:t>
            </a:r>
            <a:r>
              <a:rPr lang="en-US" dirty="0"/>
              <a:t> </a:t>
            </a:r>
            <a:r>
              <a:rPr lang="en-US" b="1" dirty="0"/>
              <a:t>have</a:t>
            </a:r>
            <a:r>
              <a:rPr lang="en-US" dirty="0"/>
              <a:t> </a:t>
            </a:r>
            <a:r>
              <a:rPr lang="en-US" b="1" dirty="0"/>
              <a:t>been</a:t>
            </a:r>
            <a:r>
              <a:rPr lang="en-US" dirty="0"/>
              <a:t> </a:t>
            </a:r>
            <a:r>
              <a:rPr lang="en-US" b="1" dirty="0"/>
              <a:t>hacked</a:t>
            </a:r>
            <a:r>
              <a:rPr lang="en-US" dirty="0"/>
              <a:t> </a:t>
            </a:r>
            <a:r>
              <a:rPr lang="en-US" b="1" dirty="0"/>
              <a:t>before,</a:t>
            </a:r>
            <a:r>
              <a:rPr lang="en-US" dirty="0"/>
              <a:t> </a:t>
            </a:r>
            <a:r>
              <a:rPr lang="en-US" b="1" dirty="0"/>
              <a:t>you</a:t>
            </a:r>
            <a:r>
              <a:rPr lang="en-US" dirty="0"/>
              <a:t> </a:t>
            </a:r>
            <a:r>
              <a:rPr lang="en-US" b="1" dirty="0"/>
              <a:t>are</a:t>
            </a:r>
            <a:r>
              <a:rPr lang="en-US" dirty="0"/>
              <a:t> </a:t>
            </a:r>
            <a:r>
              <a:rPr lang="en-US" b="1" dirty="0"/>
              <a:t>at</a:t>
            </a:r>
            <a:r>
              <a:rPr lang="en-US" dirty="0"/>
              <a:t> </a:t>
            </a:r>
            <a:r>
              <a:rPr lang="en-US" b="1" dirty="0"/>
              <a:t>great</a:t>
            </a:r>
            <a:r>
              <a:rPr lang="en-US" dirty="0"/>
              <a:t> </a:t>
            </a:r>
            <a:r>
              <a:rPr lang="en-US" b="1" dirty="0"/>
              <a:t>risk</a:t>
            </a:r>
            <a:r>
              <a:rPr lang="en-US" dirty="0"/>
              <a:t> </a:t>
            </a:r>
            <a:r>
              <a:rPr lang="en-US" b="1" dirty="0"/>
              <a:t>of</a:t>
            </a:r>
            <a:r>
              <a:rPr lang="en-US" dirty="0"/>
              <a:t> </a:t>
            </a:r>
            <a:r>
              <a:rPr lang="en-US" b="1" dirty="0"/>
              <a:t>being</a:t>
            </a:r>
            <a:r>
              <a:rPr lang="en-US" dirty="0"/>
              <a:t> </a:t>
            </a:r>
            <a:r>
              <a:rPr lang="en-US" b="1" dirty="0"/>
              <a:t>targeted</a:t>
            </a:r>
            <a:r>
              <a:rPr lang="en-US" dirty="0"/>
              <a:t> </a:t>
            </a:r>
            <a:r>
              <a:rPr lang="en-US" b="1" dirty="0"/>
              <a:t>again!</a:t>
            </a:r>
            <a:endParaRPr lang="en-US" dirty="0"/>
          </a:p>
          <a:p>
            <a:endParaRPr lang="en-US" dirty="0"/>
          </a:p>
        </p:txBody>
      </p:sp>
    </p:spTree>
    <p:extLst>
      <p:ext uri="{BB962C8B-B14F-4D97-AF65-F5344CB8AC3E}">
        <p14:creationId xmlns:p14="http://schemas.microsoft.com/office/powerpoint/2010/main" val="6864082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Malicious code</a:t>
            </a:r>
            <a:r>
              <a:rPr lang="en-US" dirty="0">
                <a:effectLst/>
              </a:rPr>
              <a:t> </a:t>
            </a:r>
            <a:endParaRPr lang="en-US" dirty="0"/>
          </a:p>
        </p:txBody>
      </p:sp>
      <p:sp>
        <p:nvSpPr>
          <p:cNvPr id="3" name="Content Placeholder 2"/>
          <p:cNvSpPr>
            <a:spLocks noGrp="1"/>
          </p:cNvSpPr>
          <p:nvPr>
            <p:ph idx="1"/>
          </p:nvPr>
        </p:nvSpPr>
        <p:spPr/>
        <p:txBody>
          <a:bodyPr>
            <a:normAutofit fontScale="47500" lnSpcReduction="20000"/>
          </a:bodyPr>
          <a:lstStyle/>
          <a:p>
            <a:pPr algn="just"/>
            <a:r>
              <a:rPr lang="en-US" dirty="0"/>
              <a:t>Malicious code includes such things as viruses, </a:t>
            </a:r>
            <a:r>
              <a:rPr lang="en-US" dirty="0" err="1"/>
              <a:t>trojans</a:t>
            </a:r>
            <a:r>
              <a:rPr lang="en-US" dirty="0"/>
              <a:t>, worms, and remote access </a:t>
            </a:r>
            <a:r>
              <a:rPr lang="en-US" dirty="0" err="1"/>
              <a:t>trojan</a:t>
            </a:r>
            <a:r>
              <a:rPr lang="en-US" dirty="0"/>
              <a:t> (RAT) kits. Our glossary of technical terms explains them in greater detail. </a:t>
            </a:r>
          </a:p>
          <a:p>
            <a:pPr algn="just"/>
            <a:r>
              <a:rPr lang="en-US" dirty="0"/>
              <a:t>Suffice to say, however, malicious code can get into your system and cause significant damage to you and your business. </a:t>
            </a:r>
          </a:p>
          <a:p>
            <a:pPr algn="just"/>
            <a:r>
              <a:rPr lang="en-US" dirty="0"/>
              <a:t>There are numerous ways malicious code can enter your system. </a:t>
            </a:r>
          </a:p>
          <a:p>
            <a:pPr algn="just"/>
            <a:r>
              <a:rPr lang="en-US" dirty="0"/>
              <a:t>Malicious code can enter through an email message with an attachment or self-extracting file. </a:t>
            </a:r>
          </a:p>
          <a:p>
            <a:pPr algn="just"/>
            <a:r>
              <a:rPr lang="en-US" dirty="0"/>
              <a:t>It can enter your system through a mobile device connecting with a poisoned connection point, such as a Wi-Fi spot, that has been compromised by a hacker. </a:t>
            </a:r>
          </a:p>
          <a:p>
            <a:pPr algn="just"/>
            <a:r>
              <a:rPr lang="en-US" dirty="0"/>
              <a:t>It can enter through contaminated media like the thumb drives cited in the </a:t>
            </a:r>
            <a:r>
              <a:rPr lang="en-US" dirty="0" err="1"/>
              <a:t>Stuxnet</a:t>
            </a:r>
            <a:r>
              <a:rPr lang="en-US" dirty="0"/>
              <a:t> example. </a:t>
            </a:r>
          </a:p>
          <a:p>
            <a:pPr algn="just"/>
            <a:r>
              <a:rPr lang="en-US" dirty="0"/>
              <a:t>It can even enter your system when you visit web sites that have been infected with the</a:t>
            </a:r>
          </a:p>
          <a:p>
            <a:pPr algn="just"/>
            <a:r>
              <a:rPr lang="en-US" dirty="0"/>
              <a:t>malicious code and pass it on to your system. Even if you have the best antivirus detection software on the planet, once the malicious code gets in to your system, eradicating it often is expensive and difficult. </a:t>
            </a:r>
          </a:p>
          <a:p>
            <a:pPr algn="just"/>
            <a:r>
              <a:rPr lang="en-US" dirty="0"/>
              <a:t>If you’ve been infected before, there is a chance that the malicious code may have opened up your system for the planting of even more insidious and undetectable code. </a:t>
            </a:r>
          </a:p>
          <a:p>
            <a:pPr algn="just"/>
            <a:r>
              <a:rPr lang="en-US" dirty="0"/>
              <a:t>This is a significant </a:t>
            </a:r>
            <a:r>
              <a:rPr lang="en-US" dirty="0" err="1"/>
              <a:t>cybersecurity</a:t>
            </a:r>
            <a:r>
              <a:rPr lang="en-US" dirty="0"/>
              <a:t> risk</a:t>
            </a:r>
            <a:r>
              <a:rPr lang="en-US" dirty="0">
                <a:effectLst/>
              </a:rPr>
              <a:t> </a:t>
            </a:r>
            <a:endParaRPr lang="en-US" dirty="0"/>
          </a:p>
        </p:txBody>
      </p:sp>
    </p:spTree>
    <p:extLst>
      <p:ext uri="{BB962C8B-B14F-4D97-AF65-F5344CB8AC3E}">
        <p14:creationId xmlns:p14="http://schemas.microsoft.com/office/powerpoint/2010/main" val="34575335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Probing</a:t>
            </a:r>
            <a:r>
              <a:rPr lang="en-US" dirty="0">
                <a:effectLst/>
              </a:rPr>
              <a:t> </a:t>
            </a:r>
            <a:endParaRPr lang="en-US" dirty="0"/>
          </a:p>
        </p:txBody>
      </p:sp>
      <p:sp>
        <p:nvSpPr>
          <p:cNvPr id="3" name="Content Placeholder 2"/>
          <p:cNvSpPr>
            <a:spLocks noGrp="1"/>
          </p:cNvSpPr>
          <p:nvPr>
            <p:ph idx="1"/>
          </p:nvPr>
        </p:nvSpPr>
        <p:spPr/>
        <p:txBody>
          <a:bodyPr>
            <a:normAutofit fontScale="70000" lnSpcReduction="20000"/>
          </a:bodyPr>
          <a:lstStyle/>
          <a:p>
            <a:pPr algn="just"/>
            <a:r>
              <a:rPr lang="en-US" dirty="0"/>
              <a:t>If you are being told you aren’t being probed, you aren’t connected to the Internet or you have an incompetent IT staff.</a:t>
            </a:r>
          </a:p>
          <a:p>
            <a:pPr algn="just"/>
            <a:r>
              <a:rPr lang="en-US" dirty="0"/>
              <a:t> The Internet is chock-full of people scanning the net looking for vulnerabilities.</a:t>
            </a:r>
          </a:p>
          <a:p>
            <a:pPr algn="just"/>
            <a:r>
              <a:rPr lang="en-US" dirty="0"/>
              <a:t> In fact, there is a cottage industry evolving where hackers look for corporate networks that are improperly configured, find the vulnerabilities, and exploit them, leaving behind RAT kits that give them remote access into the corporate networks. </a:t>
            </a:r>
          </a:p>
          <a:p>
            <a:pPr algn="just"/>
            <a:r>
              <a:rPr lang="en-US" dirty="0"/>
              <a:t>They then advertise they have control of the networks and sell their services to the highest bidders, which occasionally includes the affected company, who pays to rid them from</a:t>
            </a:r>
            <a:r>
              <a:rPr lang="en-US" dirty="0">
                <a:effectLst/>
              </a:rPr>
              <a:t>  </a:t>
            </a:r>
            <a:r>
              <a:rPr lang="en-US" dirty="0"/>
              <a:t>their network. </a:t>
            </a:r>
          </a:p>
          <a:p>
            <a:pPr algn="just"/>
            <a:r>
              <a:rPr lang="en-US" dirty="0"/>
              <a:t>The lesson is that you will always be subject to probes looking for vulnerabilities. </a:t>
            </a:r>
          </a:p>
          <a:p>
            <a:pPr algn="just"/>
            <a:r>
              <a:rPr lang="en-US" dirty="0"/>
              <a:t>Ensure your defenses are adequate, properly configured, and technically current to minimize your risk</a:t>
            </a:r>
            <a:r>
              <a:rPr lang="en-US" dirty="0">
                <a:effectLst/>
              </a:rPr>
              <a:t> </a:t>
            </a:r>
            <a:endParaRPr lang="en-US" dirty="0"/>
          </a:p>
        </p:txBody>
      </p:sp>
    </p:spTree>
    <p:extLst>
      <p:ext uri="{BB962C8B-B14F-4D97-AF65-F5344CB8AC3E}">
        <p14:creationId xmlns:p14="http://schemas.microsoft.com/office/powerpoint/2010/main" val="6900761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Staff Certification</a:t>
            </a:r>
            <a:r>
              <a:rPr lang="en-US" dirty="0">
                <a:effectLst/>
              </a:rPr>
              <a:t> </a:t>
            </a:r>
            <a:endParaRPr lang="en-US" dirty="0"/>
          </a:p>
        </p:txBody>
      </p:sp>
      <p:sp>
        <p:nvSpPr>
          <p:cNvPr id="3" name="Content Placeholder 2"/>
          <p:cNvSpPr>
            <a:spLocks noGrp="1"/>
          </p:cNvSpPr>
          <p:nvPr>
            <p:ph idx="1"/>
          </p:nvPr>
        </p:nvSpPr>
        <p:spPr/>
        <p:txBody>
          <a:bodyPr>
            <a:normAutofit fontScale="62500" lnSpcReduction="20000"/>
          </a:bodyPr>
          <a:lstStyle/>
          <a:p>
            <a:pPr algn="just"/>
            <a:r>
              <a:rPr lang="en-US" dirty="0"/>
              <a:t>Would you fly on a jet airliner piloted by an individual who only had flown a single-engine propeller airplane a couple of years ago?</a:t>
            </a:r>
          </a:p>
          <a:p>
            <a:pPr algn="just"/>
            <a:r>
              <a:rPr lang="en-US" dirty="0"/>
              <a:t> Who would do that? You expect the pilots to maintain their commercial pilot certifications, which includes the requisite qualification training, physical and mental wellness, continuing education, simulator currency training, and actual flight time, to maintain their proficiency. </a:t>
            </a:r>
          </a:p>
          <a:p>
            <a:pPr algn="just"/>
            <a:r>
              <a:rPr lang="en-US" dirty="0"/>
              <a:t>You should expect the same from your IT staff. </a:t>
            </a:r>
          </a:p>
          <a:p>
            <a:pPr algn="just"/>
            <a:r>
              <a:rPr lang="en-US" dirty="0"/>
              <a:t>The	IT	industry	has	numerous	professional	certification	programs	to ensure that your IT staff has the current level of expertise and talent to perform at the high levels your business needs and deserves. </a:t>
            </a:r>
          </a:p>
          <a:p>
            <a:pPr algn="just"/>
            <a:r>
              <a:rPr lang="en-US" dirty="0"/>
              <a:t>If you have IT personnel who do not have or do not maintain their professional certifications, they may not be capable of adequately defending your information against increasingly sophisticated threats. As such, you may expose yourself and your company to </a:t>
            </a:r>
            <a:r>
              <a:rPr lang="en-US" dirty="0" err="1"/>
              <a:t>cybersecurity</a:t>
            </a:r>
            <a:r>
              <a:rPr lang="en-US" dirty="0"/>
              <a:t> risks. </a:t>
            </a:r>
          </a:p>
        </p:txBody>
      </p:sp>
    </p:spTree>
    <p:extLst>
      <p:ext uri="{BB962C8B-B14F-4D97-AF65-F5344CB8AC3E}">
        <p14:creationId xmlns:p14="http://schemas.microsoft.com/office/powerpoint/2010/main" val="4081361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Staff Certification </a:t>
            </a:r>
          </a:p>
        </p:txBody>
      </p:sp>
      <p:sp>
        <p:nvSpPr>
          <p:cNvPr id="3" name="Content Placeholder 2"/>
          <p:cNvSpPr>
            <a:spLocks noGrp="1"/>
          </p:cNvSpPr>
          <p:nvPr>
            <p:ph idx="1"/>
          </p:nvPr>
        </p:nvSpPr>
        <p:spPr/>
        <p:txBody>
          <a:bodyPr>
            <a:normAutofit fontScale="70000" lnSpcReduction="20000"/>
          </a:bodyPr>
          <a:lstStyle/>
          <a:p>
            <a:pPr algn="just"/>
            <a:r>
              <a:rPr lang="en-US" dirty="0"/>
              <a:t>Moreover, like an airline that has an accident at the hands of a pilot who lacks certification, if your network is managed by technicians who don’t have proper certification and qualifications, you may expose yourself and your company to litigation in the event that your network is breached. </a:t>
            </a:r>
          </a:p>
          <a:p>
            <a:pPr algn="just"/>
            <a:r>
              <a:rPr lang="en-US" dirty="0"/>
              <a:t>Our recommendation is that whether your IT staff is comprised of direct employees or contracted personnel, you need to ensure they have the right qualifications and certifications to do their jobs properly. </a:t>
            </a:r>
          </a:p>
          <a:p>
            <a:pPr algn="just"/>
            <a:r>
              <a:rPr lang="en-US" dirty="0"/>
              <a:t>This will reduce your risk of having networks and systems that are not professionally and properly configured and operated. </a:t>
            </a:r>
          </a:p>
          <a:p>
            <a:pPr algn="just"/>
            <a:r>
              <a:rPr lang="en-US" dirty="0"/>
              <a:t>Moreover, it will reduce your liabilities in the event your system or </a:t>
            </a:r>
            <a:r>
              <a:rPr lang="en-US" b="1" dirty="0"/>
              <a:t>that</a:t>
            </a:r>
            <a:r>
              <a:rPr lang="en-US" dirty="0"/>
              <a:t> </a:t>
            </a:r>
            <a:r>
              <a:rPr lang="en-US" b="1" dirty="0"/>
              <a:t>of</a:t>
            </a:r>
            <a:r>
              <a:rPr lang="en-US" dirty="0"/>
              <a:t> </a:t>
            </a:r>
            <a:r>
              <a:rPr lang="en-US" b="1" dirty="0"/>
              <a:t>one</a:t>
            </a:r>
            <a:r>
              <a:rPr lang="en-US" dirty="0"/>
              <a:t> </a:t>
            </a:r>
            <a:r>
              <a:rPr lang="en-US" b="1" dirty="0"/>
              <a:t>of</a:t>
            </a:r>
            <a:r>
              <a:rPr lang="en-US" dirty="0"/>
              <a:t> </a:t>
            </a:r>
            <a:r>
              <a:rPr lang="en-US" b="1" dirty="0"/>
              <a:t>your</a:t>
            </a:r>
            <a:r>
              <a:rPr lang="en-US" dirty="0"/>
              <a:t> </a:t>
            </a:r>
            <a:r>
              <a:rPr lang="en-US" b="1" dirty="0"/>
              <a:t>customers</a:t>
            </a:r>
            <a:r>
              <a:rPr lang="en-US" dirty="0"/>
              <a:t> is compromised </a:t>
            </a:r>
          </a:p>
          <a:p>
            <a:endParaRPr lang="en-US" dirty="0"/>
          </a:p>
        </p:txBody>
      </p:sp>
    </p:spTree>
    <p:extLst>
      <p:ext uri="{BB962C8B-B14F-4D97-AF65-F5344CB8AC3E}">
        <p14:creationId xmlns:p14="http://schemas.microsoft.com/office/powerpoint/2010/main" val="22201608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currency</a:t>
            </a:r>
            <a:r>
              <a:rPr lang="en-US" dirty="0">
                <a:effectLst/>
              </a:rPr>
              <a:t> </a:t>
            </a:r>
            <a:endParaRPr lang="en-US" dirty="0"/>
          </a:p>
        </p:txBody>
      </p:sp>
      <p:sp>
        <p:nvSpPr>
          <p:cNvPr id="3" name="Content Placeholder 2"/>
          <p:cNvSpPr>
            <a:spLocks noGrp="1"/>
          </p:cNvSpPr>
          <p:nvPr>
            <p:ph idx="1"/>
          </p:nvPr>
        </p:nvSpPr>
        <p:spPr/>
        <p:txBody>
          <a:bodyPr>
            <a:normAutofit fontScale="62500" lnSpcReduction="20000"/>
          </a:bodyPr>
          <a:lstStyle/>
          <a:p>
            <a:pPr algn="just"/>
            <a:r>
              <a:rPr lang="en-US" dirty="0"/>
              <a:t>Did you know that Microsoft releases security patches the second Tuesday of every month? Known as “Patch Tuesday,” it has been a great help to IT staffs around the world and significantly helps improve the security of Microsoft products. </a:t>
            </a:r>
          </a:p>
          <a:p>
            <a:pPr algn="just"/>
            <a:r>
              <a:rPr lang="en-US" dirty="0"/>
              <a:t>Companies like Microsoft routinely issue patches to their code to improve their products and harden them against vulnerabilities that have been discovered in their code. Unfortunately, it takes time for the software developers to create patches to counter vulnerabilities, so the time between detection of the vulnerability and fielding of the patch is when you are most vulnerable.</a:t>
            </a:r>
          </a:p>
          <a:p>
            <a:pPr algn="just"/>
            <a:r>
              <a:rPr lang="en-US" dirty="0"/>
              <a:t>Therefore, when a certified and tested patch emerges from the vendor, it is in your best interest to patch your system quickly to reduce your risk exposure. Likewise, newer versions of software repeatedly have been found to be better constructed and more secure. </a:t>
            </a:r>
          </a:p>
          <a:p>
            <a:pPr algn="just"/>
            <a:r>
              <a:rPr lang="en-US" dirty="0"/>
              <a:t>Maintaining current software configurations and patches is an IT best practice that minimizes your </a:t>
            </a:r>
            <a:r>
              <a:rPr lang="en-US" dirty="0" err="1"/>
              <a:t>cybersecurity</a:t>
            </a:r>
            <a:r>
              <a:rPr lang="en-US" dirty="0"/>
              <a:t> risk.</a:t>
            </a:r>
          </a:p>
          <a:p>
            <a:endParaRPr lang="en-US" dirty="0"/>
          </a:p>
        </p:txBody>
      </p:sp>
    </p:spTree>
    <p:extLst>
      <p:ext uri="{BB962C8B-B14F-4D97-AF65-F5344CB8AC3E}">
        <p14:creationId xmlns:p14="http://schemas.microsoft.com/office/powerpoint/2010/main" val="16427305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in the cloud</a:t>
            </a:r>
            <a:r>
              <a:rPr lang="en-US" dirty="0">
                <a:effectLst/>
              </a:rPr>
              <a:t> </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a:t>The jury is still out when it comes to cloud storage and security. </a:t>
            </a:r>
          </a:p>
          <a:p>
            <a:pPr algn="just"/>
            <a:r>
              <a:rPr lang="en-US" dirty="0"/>
              <a:t>Cloud storage involves storing data on multiple servers often connected to the Internet and generally is hosted by third parties. Because your data is being handled on devices managed by someone else, likely will traverse across the Internet, and is hosted on “virtual” servers on platforms that host information that belongs to other entities, what could go wrong? </a:t>
            </a:r>
          </a:p>
          <a:p>
            <a:pPr algn="just"/>
            <a:r>
              <a:rPr lang="en-US" dirty="0"/>
              <a:t>We contend that cloud computing presents</a:t>
            </a:r>
            <a:r>
              <a:rPr lang="en-US" dirty="0">
                <a:effectLst/>
              </a:rPr>
              <a:t> </a:t>
            </a:r>
            <a:r>
              <a:rPr lang="en-US" dirty="0"/>
              <a:t>an attractive and economical means of storing data yet presents a </a:t>
            </a:r>
            <a:r>
              <a:rPr lang="en-US" dirty="0" err="1"/>
              <a:t>cybersecurity</a:t>
            </a:r>
            <a:r>
              <a:rPr lang="en-US" dirty="0"/>
              <a:t> risk worthy of a thorough risk/benefit analysis before making any commitment to put mission critical information into “the cloud</a:t>
            </a:r>
            <a:r>
              <a:rPr lang="en-US" dirty="0">
                <a:effectLst/>
              </a:rPr>
              <a:t>  </a:t>
            </a:r>
            <a:endParaRPr lang="en-US" dirty="0"/>
          </a:p>
        </p:txBody>
      </p:sp>
    </p:spTree>
    <p:extLst>
      <p:ext uri="{BB962C8B-B14F-4D97-AF65-F5344CB8AC3E}">
        <p14:creationId xmlns:p14="http://schemas.microsoft.com/office/powerpoint/2010/main" val="743482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WHO</a:t>
            </a:r>
            <a:r>
              <a:rPr lang="en-US" dirty="0"/>
              <a:t> </a:t>
            </a:r>
            <a:r>
              <a:rPr lang="en-US" b="1" dirty="0"/>
              <a:t>OWNS</a:t>
            </a:r>
            <a:r>
              <a:rPr lang="en-US" dirty="0"/>
              <a:t> </a:t>
            </a:r>
            <a:r>
              <a:rPr lang="en-US" b="1" dirty="0"/>
              <a:t>RISK</a:t>
            </a:r>
            <a:r>
              <a:rPr lang="en-US" dirty="0"/>
              <a:t> </a:t>
            </a:r>
            <a:r>
              <a:rPr lang="en-US" b="1" dirty="0"/>
              <a:t>IN</a:t>
            </a:r>
            <a:r>
              <a:rPr lang="en-US" dirty="0"/>
              <a:t> </a:t>
            </a:r>
            <a:r>
              <a:rPr lang="en-US" b="1" dirty="0"/>
              <a:t>YOUR</a:t>
            </a:r>
            <a:r>
              <a:rPr lang="en-US" dirty="0"/>
              <a:t> </a:t>
            </a:r>
            <a:r>
              <a:rPr lang="en-US" b="1" dirty="0"/>
              <a:t>BUSINESS?</a:t>
            </a:r>
            <a:r>
              <a:rPr lang="en-US" dirty="0"/>
              <a:t> </a:t>
            </a:r>
          </a:p>
        </p:txBody>
      </p:sp>
      <p:sp>
        <p:nvSpPr>
          <p:cNvPr id="3" name="Content Placeholder 2"/>
          <p:cNvSpPr>
            <a:spLocks noGrp="1"/>
          </p:cNvSpPr>
          <p:nvPr>
            <p:ph idx="1"/>
          </p:nvPr>
        </p:nvSpPr>
        <p:spPr/>
        <p:txBody>
          <a:bodyPr>
            <a:normAutofit fontScale="77500" lnSpcReduction="20000"/>
          </a:bodyPr>
          <a:lstStyle/>
          <a:p>
            <a:pPr algn="just"/>
            <a:r>
              <a:rPr lang="en-US" dirty="0"/>
              <a:t>Life is full of risk. </a:t>
            </a:r>
          </a:p>
          <a:p>
            <a:pPr algn="just"/>
            <a:r>
              <a:rPr lang="en-US" dirty="0"/>
              <a:t>As an executive, one of your primary responsibilities is to manage risk to protect your business and create an environment for it to grow and thrive.</a:t>
            </a:r>
          </a:p>
          <a:p>
            <a:pPr algn="just"/>
            <a:r>
              <a:rPr lang="en-US" dirty="0"/>
              <a:t>There are many people who will argue that risk can be transferred like a commodity, brokered away through investments in insurance carefully planned using complicated actuarial tables that calculate probabilities and effects. </a:t>
            </a:r>
          </a:p>
          <a:p>
            <a:pPr algn="just"/>
            <a:r>
              <a:rPr lang="en-US" dirty="0"/>
              <a:t>Insurance is an important investment and mitigation instrument to be sure, yet we contend that you never, ever will remove risk completely from your organization (or life for that matter).</a:t>
            </a:r>
          </a:p>
          <a:p>
            <a:pPr algn="just"/>
            <a:endParaRPr lang="en-US" dirty="0"/>
          </a:p>
        </p:txBody>
      </p:sp>
    </p:spTree>
    <p:extLst>
      <p:ext uri="{BB962C8B-B14F-4D97-AF65-F5344CB8AC3E}">
        <p14:creationId xmlns:p14="http://schemas.microsoft.com/office/powerpoint/2010/main" val="11236644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Mobile devices</a:t>
            </a:r>
            <a:r>
              <a:rPr lang="en-US" dirty="0">
                <a:effectLst/>
              </a:rPr>
              <a:t> </a:t>
            </a:r>
            <a:endParaRPr lang="en-US" dirty="0"/>
          </a:p>
        </p:txBody>
      </p:sp>
      <p:sp>
        <p:nvSpPr>
          <p:cNvPr id="3" name="Content Placeholder 2"/>
          <p:cNvSpPr>
            <a:spLocks noGrp="1"/>
          </p:cNvSpPr>
          <p:nvPr>
            <p:ph idx="1"/>
          </p:nvPr>
        </p:nvSpPr>
        <p:spPr/>
        <p:txBody>
          <a:bodyPr>
            <a:normAutofit fontScale="62500" lnSpcReduction="20000"/>
          </a:bodyPr>
          <a:lstStyle/>
          <a:p>
            <a:pPr algn="just"/>
            <a:r>
              <a:rPr lang="en-US" dirty="0"/>
              <a:t>They are everywhere! You likely have a smart phone and a tablet computer to complement the desktop that graces your office.</a:t>
            </a:r>
          </a:p>
          <a:p>
            <a:pPr algn="just"/>
            <a:r>
              <a:rPr lang="en-US" dirty="0"/>
              <a:t> After all, you need to be connected all day, every day, no matter where you are. You need to be connected to your workforce as they execute their duties, no matter when and where they are too.</a:t>
            </a:r>
          </a:p>
          <a:p>
            <a:pPr algn="just"/>
            <a:r>
              <a:rPr lang="en-US" dirty="0"/>
              <a:t>It is intoxicating to see how fast the business community works when it employs mobile computing devices. Choices in devices are exploding too.</a:t>
            </a:r>
          </a:p>
          <a:p>
            <a:pPr algn="just"/>
            <a:r>
              <a:rPr lang="en-US" dirty="0"/>
              <a:t>Employees clamor for the latest and greatest devices, while IT departments struggle to integrate heterogeneous devices powered by disparate operating systems from Apple, Microsoft, Google, and others into the corporate network. </a:t>
            </a:r>
          </a:p>
          <a:p>
            <a:pPr algn="just"/>
            <a:r>
              <a:rPr lang="en-US" dirty="0"/>
              <a:t>Mobile devices often connect to other networks that may not be protected as well as yours and may serve as a means to introduce malicious code into your network when they “return home.” 	</a:t>
            </a:r>
          </a:p>
          <a:p>
            <a:pPr algn="just"/>
            <a:r>
              <a:rPr lang="en-US" dirty="0"/>
              <a:t>Mobile devices are great tools yet require the policies, procedures, training, and discipline to minimize your </a:t>
            </a:r>
            <a:r>
              <a:rPr lang="en-US" dirty="0" err="1"/>
              <a:t>cybersecurity</a:t>
            </a:r>
            <a:r>
              <a:rPr lang="en-US" dirty="0"/>
              <a:t> risk</a:t>
            </a:r>
            <a:r>
              <a:rPr lang="en-US" dirty="0">
                <a:effectLst/>
              </a:rPr>
              <a:t> </a:t>
            </a:r>
            <a:endParaRPr lang="en-US" dirty="0"/>
          </a:p>
        </p:txBody>
      </p:sp>
    </p:spTree>
    <p:extLst>
      <p:ext uri="{BB962C8B-B14F-4D97-AF65-F5344CB8AC3E}">
        <p14:creationId xmlns:p14="http://schemas.microsoft.com/office/powerpoint/2010/main" val="38725355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Passwords</a:t>
            </a:r>
            <a:r>
              <a:rPr lang="en-US" dirty="0">
                <a:effectLst/>
              </a:rPr>
              <a:t> </a:t>
            </a:r>
            <a:endParaRPr lang="en-US" dirty="0"/>
          </a:p>
        </p:txBody>
      </p:sp>
      <p:sp>
        <p:nvSpPr>
          <p:cNvPr id="3" name="Content Placeholder 2"/>
          <p:cNvSpPr>
            <a:spLocks noGrp="1"/>
          </p:cNvSpPr>
          <p:nvPr>
            <p:ph idx="1"/>
          </p:nvPr>
        </p:nvSpPr>
        <p:spPr/>
        <p:txBody>
          <a:bodyPr>
            <a:normAutofit fontScale="47500" lnSpcReduction="20000"/>
          </a:bodyPr>
          <a:lstStyle/>
          <a:p>
            <a:pPr algn="just"/>
            <a:r>
              <a:rPr lang="en-US" dirty="0"/>
              <a:t>Passwords	are	getting	easier	to	crack	and	exploit.	</a:t>
            </a:r>
          </a:p>
          <a:p>
            <a:pPr algn="just"/>
            <a:r>
              <a:rPr lang="en-US" dirty="0"/>
              <a:t>The	U.S. Department of Defense recognized this fact years ago and invested in a two-factor authentication system using Public Key Infrastructure (PKI) to verify identities prior to granting network access. </a:t>
            </a:r>
          </a:p>
          <a:p>
            <a:pPr algn="just"/>
            <a:r>
              <a:rPr lang="en-US" dirty="0"/>
              <a:t>The department’s PKI system features identification cards with a chip containing electronic tokens associated with the individual. </a:t>
            </a:r>
          </a:p>
          <a:p>
            <a:pPr algn="just"/>
            <a:r>
              <a:rPr lang="en-US" dirty="0"/>
              <a:t>Defense personnel logging into defense networks slide their identification	card	into	a	reader	that	reads	the	electronic	chip	to	retrieve	</a:t>
            </a:r>
            <a:r>
              <a:rPr lang="en-US" dirty="0" err="1"/>
              <a:t>thetoken</a:t>
            </a:r>
            <a:r>
              <a:rPr lang="en-US" dirty="0"/>
              <a:t> and queries the user for their password. </a:t>
            </a:r>
          </a:p>
          <a:p>
            <a:pPr algn="just"/>
            <a:r>
              <a:rPr lang="en-US" dirty="0"/>
              <a:t>Once that is supplied, the network domain controller polls a trusted server on the network to verify that the password and token indeed are appropriately matched before granting the user access to the network. </a:t>
            </a:r>
          </a:p>
          <a:p>
            <a:pPr algn="just"/>
            <a:r>
              <a:rPr lang="en-US" dirty="0"/>
              <a:t>The commercial sector too is rapidly adopting two-factor authentication in lieu of simple passwords as means to authenticate and grant access to network	and	information	resources.	For	example,	the	author’s	bank	offers	a similar two-factor authentication system for its electronic banking to reduce its risk of theft. </a:t>
            </a:r>
          </a:p>
          <a:p>
            <a:pPr algn="just"/>
            <a:r>
              <a:rPr lang="en-US" dirty="0"/>
              <a:t>If you do use passwords, there are several best practices you should follow at home as well as in the office.</a:t>
            </a:r>
          </a:p>
          <a:p>
            <a:pPr algn="just"/>
            <a:endParaRPr lang="en-US" dirty="0"/>
          </a:p>
        </p:txBody>
      </p:sp>
    </p:spTree>
    <p:extLst>
      <p:ext uri="{BB962C8B-B14F-4D97-AF65-F5344CB8AC3E}">
        <p14:creationId xmlns:p14="http://schemas.microsoft.com/office/powerpoint/2010/main" val="18800847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Password</a:t>
            </a:r>
            <a:r>
              <a:rPr lang="en-US" dirty="0"/>
              <a:t> </a:t>
            </a:r>
            <a:r>
              <a:rPr lang="en-US" b="1" dirty="0"/>
              <a:t>Best</a:t>
            </a:r>
            <a:r>
              <a:rPr lang="en-US" dirty="0"/>
              <a:t> </a:t>
            </a:r>
            <a:r>
              <a:rPr lang="en-US" b="1" dirty="0"/>
              <a:t>Practices</a:t>
            </a:r>
            <a:r>
              <a:rPr lang="en-US" dirty="0">
                <a:effectLst/>
              </a:rPr>
              <a:t> </a:t>
            </a:r>
            <a:endParaRPr lang="en-US" dirty="0"/>
          </a:p>
        </p:txBody>
      </p:sp>
      <p:sp>
        <p:nvSpPr>
          <p:cNvPr id="3" name="Content Placeholder 2"/>
          <p:cNvSpPr>
            <a:spLocks noGrp="1"/>
          </p:cNvSpPr>
          <p:nvPr>
            <p:ph idx="1"/>
          </p:nvPr>
        </p:nvSpPr>
        <p:spPr/>
        <p:txBody>
          <a:bodyPr>
            <a:normAutofit fontScale="47500" lnSpcReduction="20000"/>
          </a:bodyPr>
          <a:lstStyle/>
          <a:p>
            <a:pPr algn="just"/>
            <a:r>
              <a:rPr lang="en-US" dirty="0"/>
              <a:t>Try to make your password something you can and will remember.</a:t>
            </a:r>
          </a:p>
          <a:p>
            <a:pPr algn="just"/>
            <a:r>
              <a:rPr lang="en-US" dirty="0"/>
              <a:t>Don’t store your password on a sticky note by your computer, in your wallet, or in your phone. Keep it as secure as the information it protects</a:t>
            </a:r>
            <a:r>
              <a:rPr lang="en-US" dirty="0">
                <a:effectLst/>
              </a:rPr>
              <a:t> </a:t>
            </a:r>
          </a:p>
          <a:p>
            <a:pPr algn="just"/>
            <a:r>
              <a:rPr lang="en-US" dirty="0"/>
              <a:t>Don’t make your password easy to figure out (e.g., P@$$W0rd), your spouse’s or	child’s	name	(e.g.,	M0mm@of2),	or	your	favorite	sports	team	(e.g., $t33LeR$#1). </a:t>
            </a:r>
          </a:p>
          <a:p>
            <a:pPr algn="just"/>
            <a:r>
              <a:rPr lang="en-US" dirty="0"/>
              <a:t>Bad actors run password cracking programs that have thousands of passwords like these already stored in their tables. </a:t>
            </a:r>
          </a:p>
          <a:p>
            <a:pPr algn="just"/>
            <a:r>
              <a:rPr lang="en-US" dirty="0"/>
              <a:t>They also research you and can quickly find the names of your family members and figure out your favorite sports mascots.</a:t>
            </a:r>
          </a:p>
          <a:p>
            <a:pPr algn="just"/>
            <a:r>
              <a:rPr lang="en-US" dirty="0"/>
              <a:t>Passwords of 14 characters or more are statistically most secure. Use the maximum strength password that your system will allow.</a:t>
            </a:r>
          </a:p>
          <a:p>
            <a:pPr algn="just"/>
            <a:r>
              <a:rPr lang="en-US" dirty="0"/>
              <a:t>Never share your password with anyone.</a:t>
            </a:r>
          </a:p>
          <a:p>
            <a:pPr algn="just"/>
            <a:r>
              <a:rPr lang="en-US" dirty="0"/>
              <a:t>Never reuse your username and/or password on other accounts.</a:t>
            </a:r>
          </a:p>
          <a:p>
            <a:pPr algn="just"/>
            <a:r>
              <a:rPr lang="en-US" dirty="0"/>
              <a:t>Make sure your password has two upper case, two lower case, two special characters (e.g., @, #, $, %), and two numbers in it.</a:t>
            </a:r>
          </a:p>
          <a:p>
            <a:pPr algn="just"/>
            <a:r>
              <a:rPr lang="en-US" dirty="0"/>
              <a:t>Avoid using typical character substitution (such as @ for “a,” ! or 1 for “l,” and 0 for “O”) in lieu of letters.</a:t>
            </a:r>
          </a:p>
          <a:p>
            <a:pPr algn="just"/>
            <a:r>
              <a:rPr lang="en-US" dirty="0"/>
              <a:t>Change	your	passwords	often. We	recommend	you	change	your	passwords every quarter. </a:t>
            </a:r>
          </a:p>
          <a:p>
            <a:pPr algn="just"/>
            <a:r>
              <a:rPr lang="en-US" dirty="0"/>
              <a:t>Now, with automated reminders you can load in your phone, you have no excuse for forgetting to do it</a:t>
            </a:r>
            <a:r>
              <a:rPr lang="en-US" dirty="0">
                <a:effectLst/>
              </a:rPr>
              <a:t> </a:t>
            </a:r>
            <a:endParaRPr lang="en-US" dirty="0"/>
          </a:p>
        </p:txBody>
      </p:sp>
    </p:spTree>
    <p:extLst>
      <p:ext uri="{BB962C8B-B14F-4D97-AF65-F5344CB8AC3E}">
        <p14:creationId xmlns:p14="http://schemas.microsoft.com/office/powerpoint/2010/main" val="21579780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Vulnerability scans</a:t>
            </a:r>
            <a:r>
              <a:rPr lang="en-US" dirty="0">
                <a:effectLst/>
              </a:rPr>
              <a:t> </a:t>
            </a:r>
            <a:endParaRPr lang="en-US" dirty="0"/>
          </a:p>
        </p:txBody>
      </p:sp>
      <p:sp>
        <p:nvSpPr>
          <p:cNvPr id="3" name="Content Placeholder 2"/>
          <p:cNvSpPr>
            <a:spLocks noGrp="1"/>
          </p:cNvSpPr>
          <p:nvPr>
            <p:ph idx="1"/>
          </p:nvPr>
        </p:nvSpPr>
        <p:spPr/>
        <p:txBody>
          <a:bodyPr>
            <a:normAutofit fontScale="62500" lnSpcReduction="20000"/>
          </a:bodyPr>
          <a:lstStyle/>
          <a:p>
            <a:pPr algn="just"/>
            <a:r>
              <a:rPr lang="en-US" dirty="0"/>
              <a:t>Your </a:t>
            </a:r>
            <a:r>
              <a:rPr lang="en-US" dirty="0" err="1"/>
              <a:t>cybersecurity</a:t>
            </a:r>
            <a:r>
              <a:rPr lang="en-US" dirty="0"/>
              <a:t> personnel should be continually scanning your network to detect suspicious behavior and to find and correct vulnerabilities. </a:t>
            </a:r>
          </a:p>
          <a:p>
            <a:pPr algn="just"/>
            <a:r>
              <a:rPr lang="en-US" dirty="0"/>
              <a:t>Scanning is not a once a year event. </a:t>
            </a:r>
          </a:p>
          <a:p>
            <a:pPr algn="just"/>
            <a:r>
              <a:rPr lang="en-US" dirty="0"/>
              <a:t>Your CIO and chief information security officer (CISO) should have the results of vulnerability scans as one of their primary job performance metrics. The scans should show how many vulnerabilities are present. </a:t>
            </a:r>
          </a:p>
          <a:p>
            <a:pPr algn="just"/>
            <a:r>
              <a:rPr lang="en-US" dirty="0"/>
              <a:t>Up-to-date software can categorize the severity of the vulnerability to aid in the risk management process. </a:t>
            </a:r>
          </a:p>
          <a:p>
            <a:pPr algn="just"/>
            <a:r>
              <a:rPr lang="en-US" dirty="0"/>
              <a:t>These are your risks. You own them; they don’t just belong to the CIO and CISO. </a:t>
            </a:r>
          </a:p>
          <a:p>
            <a:pPr algn="just"/>
            <a:r>
              <a:rPr lang="en-US" dirty="0"/>
              <a:t>Ask to see the results regularly and incorporate them into your governance and oversight rhythm. It is our experience	that	when	vulnerability	information	makes	its	way	to	the	directors	and officer level, attention is paid and the number of vulnerabilities quickly drops</a:t>
            </a:r>
            <a:r>
              <a:rPr lang="en-US" dirty="0">
                <a:effectLst/>
              </a:rPr>
              <a:t> </a:t>
            </a:r>
            <a:endParaRPr lang="en-US" dirty="0"/>
          </a:p>
        </p:txBody>
      </p:sp>
    </p:spTree>
    <p:extLst>
      <p:ext uri="{BB962C8B-B14F-4D97-AF65-F5344CB8AC3E}">
        <p14:creationId xmlns:p14="http://schemas.microsoft.com/office/powerpoint/2010/main" val="34103067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Remote access</a:t>
            </a:r>
            <a:r>
              <a:rPr lang="en-US" dirty="0">
                <a:effectLst/>
              </a:rPr>
              <a:t> </a:t>
            </a:r>
            <a:endParaRPr lang="en-US" dirty="0"/>
          </a:p>
        </p:txBody>
      </p:sp>
      <p:sp>
        <p:nvSpPr>
          <p:cNvPr id="3" name="Content Placeholder 2"/>
          <p:cNvSpPr>
            <a:spLocks noGrp="1"/>
          </p:cNvSpPr>
          <p:nvPr>
            <p:ph idx="1"/>
          </p:nvPr>
        </p:nvSpPr>
        <p:spPr/>
        <p:txBody>
          <a:bodyPr>
            <a:normAutofit lnSpcReduction="10000"/>
          </a:bodyPr>
          <a:lstStyle/>
          <a:p>
            <a:pPr algn="just"/>
            <a:r>
              <a:rPr lang="en-US" dirty="0"/>
              <a:t>This capability provides increased employee productivity and cost savings when implemented efficiently, effectively, and securely. </a:t>
            </a:r>
          </a:p>
          <a:p>
            <a:pPr algn="just"/>
            <a:r>
              <a:rPr lang="en-US" dirty="0"/>
              <a:t>When it is not properly configured, bad actors may find it to be “the information superhighway” to your corporate secrets. </a:t>
            </a:r>
          </a:p>
          <a:p>
            <a:pPr algn="just"/>
            <a:r>
              <a:rPr lang="en-US" dirty="0"/>
              <a:t>There are several risks that remote access poses to your </a:t>
            </a:r>
            <a:r>
              <a:rPr lang="en-US" dirty="0" err="1"/>
              <a:t>cybersecurity</a:t>
            </a:r>
            <a:r>
              <a:rPr lang="en-US" dirty="0"/>
              <a:t> posture:</a:t>
            </a:r>
            <a:r>
              <a:rPr lang="en-US" dirty="0">
                <a:effectLst/>
              </a:rPr>
              <a:t> </a:t>
            </a:r>
            <a:endParaRPr lang="en-US" dirty="0"/>
          </a:p>
        </p:txBody>
      </p:sp>
    </p:spTree>
    <p:extLst>
      <p:ext uri="{BB962C8B-B14F-4D97-AF65-F5344CB8AC3E}">
        <p14:creationId xmlns:p14="http://schemas.microsoft.com/office/powerpoint/2010/main" val="7452232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Remote access </a:t>
            </a:r>
          </a:p>
        </p:txBody>
      </p:sp>
      <p:sp>
        <p:nvSpPr>
          <p:cNvPr id="3" name="Content Placeholder 2"/>
          <p:cNvSpPr>
            <a:spLocks noGrp="1"/>
          </p:cNvSpPr>
          <p:nvPr>
            <p:ph idx="1"/>
          </p:nvPr>
        </p:nvSpPr>
        <p:spPr/>
        <p:txBody>
          <a:bodyPr>
            <a:normAutofit fontScale="47500" lnSpcReduction="20000"/>
          </a:bodyPr>
          <a:lstStyle/>
          <a:p>
            <a:pPr algn="just"/>
            <a:r>
              <a:rPr lang="en-US" dirty="0"/>
              <a:t>First, the device you are using at the distant end may be infected or contaminated. You don’t know what that device has plugged into before it came to your network asking to be connected. It may have a virus just waiting to infect your network!</a:t>
            </a:r>
          </a:p>
          <a:p>
            <a:pPr algn="just"/>
            <a:r>
              <a:rPr lang="en-US" dirty="0"/>
              <a:t>Second, when you permit that device to connect, you are opening up your security perimeter, making it increasingly difficult to defend against hostile threats.</a:t>
            </a:r>
          </a:p>
          <a:p>
            <a:pPr algn="just"/>
            <a:r>
              <a:rPr lang="en-US" dirty="0"/>
              <a:t>Third, once you open up that hole in your defenses, you need to ensure it is sealed properly after the remote access session is concluded.</a:t>
            </a:r>
          </a:p>
          <a:p>
            <a:pPr algn="just"/>
            <a:r>
              <a:rPr lang="en-US" dirty="0"/>
              <a:t>We have found a best practice is to implement a policy establishing a limit on the amount of time for the remote connection. </a:t>
            </a:r>
          </a:p>
          <a:p>
            <a:pPr algn="just"/>
            <a:r>
              <a:rPr lang="en-US" dirty="0"/>
              <a:t>When the limit is up, the session</a:t>
            </a:r>
            <a:r>
              <a:rPr lang="en-US" dirty="0">
                <a:effectLst/>
              </a:rPr>
              <a:t>  </a:t>
            </a:r>
            <a:r>
              <a:rPr lang="en-US" dirty="0"/>
              <a:t>is terminated unless the legitimate user on the distant end reverifies their identity to the network. </a:t>
            </a:r>
          </a:p>
          <a:p>
            <a:pPr algn="just"/>
            <a:r>
              <a:rPr lang="en-US" dirty="0"/>
              <a:t>Another best practice enabled by technology is to implement a “comply-to-connect” policy. This means that when a device goes to log in to the network remotely, it is quickly scanned by your network devices to ensure it is properly configured to your standards and is free of malicious codes. </a:t>
            </a:r>
          </a:p>
          <a:p>
            <a:pPr algn="just"/>
            <a:r>
              <a:rPr lang="en-US" dirty="0"/>
              <a:t>This capability is not inexpensive and slows down the log-in process, but it definitely helps prevent contamination from remote access devices. Remote access is a powerful capability for your mobile workforce, yet we advise caution in granting remote access. Not everyone needs it</a:t>
            </a:r>
            <a:r>
              <a:rPr lang="en-US" dirty="0">
                <a:effectLst/>
              </a:rPr>
              <a:t> </a:t>
            </a:r>
            <a:endParaRPr lang="en-US" dirty="0"/>
          </a:p>
        </p:txBody>
      </p:sp>
    </p:spTree>
    <p:extLst>
      <p:ext uri="{BB962C8B-B14F-4D97-AF65-F5344CB8AC3E}">
        <p14:creationId xmlns:p14="http://schemas.microsoft.com/office/powerpoint/2010/main" val="40289686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Remote access </a:t>
            </a:r>
          </a:p>
        </p:txBody>
      </p:sp>
      <p:sp>
        <p:nvSpPr>
          <p:cNvPr id="3" name="Content Placeholder 2"/>
          <p:cNvSpPr>
            <a:spLocks noGrp="1"/>
          </p:cNvSpPr>
          <p:nvPr>
            <p:ph idx="1"/>
          </p:nvPr>
        </p:nvSpPr>
        <p:spPr/>
        <p:txBody>
          <a:bodyPr>
            <a:normAutofit fontScale="47500" lnSpcReduction="20000"/>
          </a:bodyPr>
          <a:lstStyle/>
          <a:p>
            <a:r>
              <a:rPr lang="en-US" dirty="0"/>
              <a:t>An important reminder about remote access is that it not only applies to your administrative	and	business	computing	systems	but	also	to	your	specialized equipment too. Many industrial control systems (ICS) such as your heating, ventilating, and air conditioning controls (HVAC), industrial machinery (e.g., pumps, valves,	flow	and	speed	regulators,	and	fuel	systems),	water	and	sewage,	and power	generation	all	rely	on	specialized	computer	controls	to	operate.	</a:t>
            </a:r>
          </a:p>
          <a:p>
            <a:r>
              <a:rPr lang="en-US" dirty="0"/>
              <a:t>Often referred to as Supervisory Control and Data Acquisition (SCADA—pronounced SKAY-DAH) systems, these embedded computing devices control and regulate the critical systems that support the technology we have grown highly reliant upon. </a:t>
            </a:r>
          </a:p>
          <a:p>
            <a:r>
              <a:rPr lang="en-US" dirty="0"/>
              <a:t>Many SCADA systems are connected to the Internet and have been fielded without adequate </a:t>
            </a:r>
            <a:r>
              <a:rPr lang="en-US" dirty="0" err="1"/>
              <a:t>cybersecurity</a:t>
            </a:r>
            <a:r>
              <a:rPr lang="en-US" dirty="0"/>
              <a:t> controls. </a:t>
            </a:r>
          </a:p>
          <a:p>
            <a:r>
              <a:rPr lang="en-US" dirty="0"/>
              <a:t>Frankly, when many were fielded years ago, the </a:t>
            </a:r>
            <a:r>
              <a:rPr lang="en-US" dirty="0" err="1"/>
              <a:t>cybersecurity</a:t>
            </a:r>
            <a:r>
              <a:rPr lang="en-US" dirty="0"/>
              <a:t> threat was so small that many people did not notice the threat to SCADA systems. </a:t>
            </a:r>
          </a:p>
          <a:p>
            <a:r>
              <a:rPr lang="en-US" dirty="0"/>
              <a:t>As we saw with the recent </a:t>
            </a:r>
            <a:r>
              <a:rPr lang="en-US" dirty="0" err="1"/>
              <a:t>Stuxnet</a:t>
            </a:r>
            <a:r>
              <a:rPr lang="en-US" dirty="0"/>
              <a:t> attack, SCADA systems indeed are vulnerable and cyber attacks on them can have catastrophic effect. </a:t>
            </a:r>
          </a:p>
          <a:p>
            <a:r>
              <a:rPr lang="en-US" dirty="0"/>
              <a:t>Physical security of these systems is important too. </a:t>
            </a:r>
          </a:p>
          <a:p>
            <a:r>
              <a:rPr lang="en-US" dirty="0"/>
              <a:t>Even if the device is not connected to the Internet, if it is accessible to someone physically connecting to it, you are at risk. </a:t>
            </a:r>
          </a:p>
          <a:p>
            <a:r>
              <a:rPr lang="en-US" dirty="0"/>
              <a:t>We recommend you minimize your risk by only granting access to those who truly need it and only during those times when they need to</a:t>
            </a:r>
            <a:r>
              <a:rPr lang="en-US" dirty="0">
                <a:effectLst/>
              </a:rPr>
              <a:t> </a:t>
            </a:r>
            <a:endParaRPr lang="en-US" dirty="0"/>
          </a:p>
        </p:txBody>
      </p:sp>
    </p:spTree>
    <p:extLst>
      <p:ext uri="{BB962C8B-B14F-4D97-AF65-F5344CB8AC3E}">
        <p14:creationId xmlns:p14="http://schemas.microsoft.com/office/powerpoint/2010/main" val="903494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Remote access </a:t>
            </a:r>
          </a:p>
        </p:txBody>
      </p:sp>
      <p:sp>
        <p:nvSpPr>
          <p:cNvPr id="3" name="Content Placeholder 2"/>
          <p:cNvSpPr>
            <a:spLocks noGrp="1"/>
          </p:cNvSpPr>
          <p:nvPr>
            <p:ph idx="1"/>
          </p:nvPr>
        </p:nvSpPr>
        <p:spPr/>
        <p:txBody>
          <a:bodyPr>
            <a:normAutofit fontScale="85000" lnSpcReduction="20000"/>
          </a:bodyPr>
          <a:lstStyle/>
          <a:p>
            <a:pPr algn="just"/>
            <a:r>
              <a:rPr lang="en-US" dirty="0"/>
              <a:t>The risks identified earlier are just a few of the technical risks that are out there.</a:t>
            </a:r>
          </a:p>
          <a:p>
            <a:pPr algn="just"/>
            <a:r>
              <a:rPr lang="en-US" dirty="0"/>
              <a:t>Fortunately, technical risks can be reduced significantly by professional management of your information technologies, regular independent auditing, and prudent investments to maintain system currency.</a:t>
            </a:r>
          </a:p>
          <a:p>
            <a:pPr algn="just"/>
            <a:r>
              <a:rPr lang="en-US" dirty="0"/>
              <a:t>These are core competencies of your CIO and CISO, yet they need your help and support to ensure that the appropriate mix of plans, policies, and resources is applied to provide the optimum </a:t>
            </a:r>
            <a:r>
              <a:rPr lang="en-US" dirty="0" err="1"/>
              <a:t>cybersecurity</a:t>
            </a:r>
            <a:r>
              <a:rPr lang="en-US" dirty="0"/>
              <a:t> posture to meet your business objectives. </a:t>
            </a:r>
          </a:p>
          <a:p>
            <a:pPr algn="just"/>
            <a:r>
              <a:rPr lang="en-US" b="1" dirty="0"/>
              <a:t>It</a:t>
            </a:r>
            <a:r>
              <a:rPr lang="en-US" dirty="0"/>
              <a:t> </a:t>
            </a:r>
            <a:r>
              <a:rPr lang="en-US" b="1" dirty="0"/>
              <a:t>is</a:t>
            </a:r>
            <a:r>
              <a:rPr lang="en-US" dirty="0"/>
              <a:t> </a:t>
            </a:r>
            <a:r>
              <a:rPr lang="en-US" b="1" dirty="0"/>
              <a:t>a</a:t>
            </a:r>
            <a:r>
              <a:rPr lang="en-US" dirty="0"/>
              <a:t> </a:t>
            </a:r>
            <a:r>
              <a:rPr lang="en-US" b="1" dirty="0"/>
              <a:t>team</a:t>
            </a:r>
            <a:r>
              <a:rPr lang="en-US" dirty="0"/>
              <a:t> </a:t>
            </a:r>
            <a:r>
              <a:rPr lang="en-US" b="1" dirty="0"/>
              <a:t>effort</a:t>
            </a:r>
            <a:r>
              <a:rPr lang="en-US" dirty="0">
                <a:effectLst/>
              </a:rPr>
              <a:t> </a:t>
            </a:r>
            <a:endParaRPr lang="en-US" dirty="0"/>
          </a:p>
        </p:txBody>
      </p:sp>
    </p:spTree>
    <p:extLst>
      <p:ext uri="{BB962C8B-B14F-4D97-AF65-F5344CB8AC3E}">
        <p14:creationId xmlns:p14="http://schemas.microsoft.com/office/powerpoint/2010/main" val="7120931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Human</a:t>
            </a:r>
            <a:r>
              <a:rPr lang="en-US" dirty="0"/>
              <a:t> </a:t>
            </a:r>
            <a:r>
              <a:rPr lang="en-US" b="1" dirty="0"/>
              <a:t>Risks</a:t>
            </a:r>
            <a:r>
              <a:rPr lang="en-US" dirty="0">
                <a:effectLst/>
              </a:rPr>
              <a:t> </a:t>
            </a:r>
            <a:endParaRPr lang="en-US" dirty="0"/>
          </a:p>
        </p:txBody>
      </p:sp>
      <p:sp>
        <p:nvSpPr>
          <p:cNvPr id="3" name="Content Placeholder 2"/>
          <p:cNvSpPr>
            <a:spLocks noGrp="1"/>
          </p:cNvSpPr>
          <p:nvPr>
            <p:ph idx="1"/>
          </p:nvPr>
        </p:nvSpPr>
        <p:spPr/>
        <p:txBody>
          <a:bodyPr>
            <a:normAutofit fontScale="70000" lnSpcReduction="20000"/>
          </a:bodyPr>
          <a:lstStyle/>
          <a:p>
            <a:r>
              <a:rPr lang="en-US" dirty="0"/>
              <a:t>Because </a:t>
            </a:r>
            <a:r>
              <a:rPr lang="en-US" dirty="0" err="1"/>
              <a:t>cybersecurity</a:t>
            </a:r>
            <a:r>
              <a:rPr lang="en-US" dirty="0"/>
              <a:t> is a team effort, as an executive, you need to recognize the strengths and weaknesses of your team. </a:t>
            </a:r>
          </a:p>
          <a:p>
            <a:r>
              <a:rPr lang="en-US" dirty="0"/>
              <a:t>Not everyone on your team is a superstar when it comes to </a:t>
            </a:r>
            <a:r>
              <a:rPr lang="en-US" dirty="0" err="1"/>
              <a:t>cybersecurity</a:t>
            </a:r>
            <a:r>
              <a:rPr lang="en-US" dirty="0"/>
              <a:t>.</a:t>
            </a:r>
          </a:p>
          <a:p>
            <a:r>
              <a:rPr lang="en-US" dirty="0"/>
              <a:t>Recall our earlier key point : “we contend a poorly trained workforce presents the greatest </a:t>
            </a:r>
            <a:r>
              <a:rPr lang="en-US" dirty="0" err="1"/>
              <a:t>cybersecurity</a:t>
            </a:r>
            <a:r>
              <a:rPr lang="en-US" dirty="0"/>
              <a:t> threat to you and your business.”</a:t>
            </a:r>
          </a:p>
          <a:p>
            <a:r>
              <a:rPr lang="en-US" dirty="0"/>
              <a:t>Human risks to your </a:t>
            </a:r>
            <a:r>
              <a:rPr lang="en-US" dirty="0" err="1"/>
              <a:t>cybersecurity</a:t>
            </a:r>
            <a:r>
              <a:rPr lang="en-US" dirty="0"/>
              <a:t> posture are profound. </a:t>
            </a:r>
          </a:p>
          <a:p>
            <a:r>
              <a:rPr lang="en-US" dirty="0"/>
              <a:t>From the top of your organization to the bottom, your workforce presents significant risks that you need to address. </a:t>
            </a:r>
          </a:p>
          <a:p>
            <a:r>
              <a:rPr lang="en-US" dirty="0"/>
              <a:t>Wonder what kinds of human risks you and your company may face in the</a:t>
            </a:r>
            <a:r>
              <a:rPr lang="en-US" dirty="0">
                <a:effectLst/>
              </a:rPr>
              <a:t> </a:t>
            </a:r>
            <a:r>
              <a:rPr lang="en-US" dirty="0" err="1"/>
              <a:t>cybersecurity</a:t>
            </a:r>
            <a:r>
              <a:rPr lang="en-US" dirty="0"/>
              <a:t>	realm?	</a:t>
            </a:r>
          </a:p>
          <a:p>
            <a:r>
              <a:rPr lang="en-US" dirty="0"/>
              <a:t>Here	are	a	few	common	ones	(and	they	may	look	familiar	in </a:t>
            </a:r>
            <a:r>
              <a:rPr lang="en-US" dirty="0" err="1"/>
              <a:t>noncybersecurity</a:t>
            </a:r>
            <a:r>
              <a:rPr lang="en-US" dirty="0"/>
              <a:t> settings too) that you need to address deliberately before they yield catastrophic results</a:t>
            </a:r>
            <a:r>
              <a:rPr lang="en-US" dirty="0">
                <a:effectLst/>
              </a:rPr>
              <a:t> </a:t>
            </a:r>
            <a:endParaRPr lang="en-US" dirty="0"/>
          </a:p>
        </p:txBody>
      </p:sp>
    </p:spTree>
    <p:extLst>
      <p:ext uri="{BB962C8B-B14F-4D97-AF65-F5344CB8AC3E}">
        <p14:creationId xmlns:p14="http://schemas.microsoft.com/office/powerpoint/2010/main" val="42542385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Spear phishing and whaling</a:t>
            </a:r>
            <a:r>
              <a:rPr lang="en-US" dirty="0">
                <a:effectLst/>
              </a:rPr>
              <a:t> </a:t>
            </a:r>
            <a:endParaRPr lang="en-US" dirty="0"/>
          </a:p>
        </p:txBody>
      </p:sp>
      <p:sp>
        <p:nvSpPr>
          <p:cNvPr id="3" name="Content Placeholder 2"/>
          <p:cNvSpPr>
            <a:spLocks noGrp="1"/>
          </p:cNvSpPr>
          <p:nvPr>
            <p:ph idx="1"/>
          </p:nvPr>
        </p:nvSpPr>
        <p:spPr/>
        <p:txBody>
          <a:bodyPr>
            <a:normAutofit fontScale="47500" lnSpcReduction="20000"/>
          </a:bodyPr>
          <a:lstStyle/>
          <a:p>
            <a:pPr algn="just"/>
            <a:r>
              <a:rPr lang="en-US" dirty="0"/>
              <a:t>We introduced these threats earlier, yet they merit mentioning again as they are recognized as the most favored method of gaining unauthorized access to networks by bad actors. </a:t>
            </a:r>
          </a:p>
          <a:p>
            <a:pPr algn="just"/>
            <a:r>
              <a:rPr lang="en-US" dirty="0"/>
              <a:t>In a spear-phishing attack, a target receives a carefully crafted email that looks like it came from a legitimate source.</a:t>
            </a:r>
          </a:p>
          <a:p>
            <a:pPr algn="just"/>
            <a:r>
              <a:rPr lang="en-US" dirty="0"/>
              <a:t>It has the right look and feel to make the recipient think it is an ordinary email.</a:t>
            </a:r>
          </a:p>
          <a:p>
            <a:pPr algn="just"/>
            <a:r>
              <a:rPr lang="en-US" dirty="0"/>
              <a:t>The recipient is lured to either download a seemingly harmless file attachment or to click a link to a malware- or an exploit-laden site. </a:t>
            </a:r>
          </a:p>
          <a:p>
            <a:pPr algn="just"/>
            <a:r>
              <a:rPr lang="en-US" dirty="0"/>
              <a:t>The file, often a vulnerability exploit, installs malware in a compromised computer. The malware then accesses a malicious command and control server to await instructions from a remote user. At the same time, it usually drops a decoy document that will open when the malware or exploit runs to hide malicious activity. 	</a:t>
            </a:r>
          </a:p>
          <a:p>
            <a:pPr algn="just"/>
            <a:r>
              <a:rPr lang="en-US" dirty="0"/>
              <a:t>Are you and your workforce susceptible to these email-based attacks? Absolutely! We all are. </a:t>
            </a:r>
          </a:p>
          <a:p>
            <a:pPr algn="just"/>
            <a:r>
              <a:rPr lang="en-US" dirty="0"/>
              <a:t>How can you reduce your risk? </a:t>
            </a:r>
          </a:p>
          <a:p>
            <a:pPr algn="just"/>
            <a:r>
              <a:rPr lang="en-US" dirty="0"/>
              <a:t>We suggest you educate your workforce to follow my colleague Mike Jenkins’ </a:t>
            </a:r>
            <a:r>
              <a:rPr lang="en-US" b="1" dirty="0"/>
              <a:t>READ</a:t>
            </a:r>
            <a:r>
              <a:rPr lang="en-US" dirty="0"/>
              <a:t> the message technique. </a:t>
            </a:r>
          </a:p>
          <a:p>
            <a:pPr algn="just"/>
            <a:r>
              <a:rPr lang="en-US" dirty="0"/>
              <a:t>Before opening any email, look at the message information in your inbox and ask the following questions</a:t>
            </a:r>
            <a:r>
              <a:rPr lang="en-US" dirty="0">
                <a:effectLst/>
              </a:rPr>
              <a:t> </a:t>
            </a:r>
            <a:endParaRPr lang="en-US" dirty="0"/>
          </a:p>
        </p:txBody>
      </p:sp>
    </p:spTree>
    <p:extLst>
      <p:ext uri="{BB962C8B-B14F-4D97-AF65-F5344CB8AC3E}">
        <p14:creationId xmlns:p14="http://schemas.microsoft.com/office/powerpoint/2010/main" val="1896534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WHO</a:t>
            </a:r>
            <a:r>
              <a:rPr lang="en-US" dirty="0"/>
              <a:t> </a:t>
            </a:r>
            <a:r>
              <a:rPr lang="en-US" b="1" dirty="0"/>
              <a:t>OWNS</a:t>
            </a:r>
            <a:r>
              <a:rPr lang="en-US" dirty="0"/>
              <a:t> </a:t>
            </a:r>
            <a:r>
              <a:rPr lang="en-US" b="1" dirty="0"/>
              <a:t>RISK</a:t>
            </a:r>
            <a:r>
              <a:rPr lang="en-US" dirty="0"/>
              <a:t> </a:t>
            </a:r>
            <a:r>
              <a:rPr lang="en-US" b="1" dirty="0"/>
              <a:t>IN</a:t>
            </a:r>
            <a:r>
              <a:rPr lang="en-US" dirty="0"/>
              <a:t> </a:t>
            </a:r>
            <a:r>
              <a:rPr lang="en-US" b="1" dirty="0"/>
              <a:t>YOUR</a:t>
            </a:r>
            <a:r>
              <a:rPr lang="en-US" dirty="0"/>
              <a:t> </a:t>
            </a:r>
            <a:r>
              <a:rPr lang="en-US" b="1" dirty="0"/>
              <a:t>BUSINESS?</a:t>
            </a:r>
            <a:r>
              <a:rPr lang="en-US" dirty="0"/>
              <a:t> </a:t>
            </a:r>
          </a:p>
        </p:txBody>
      </p:sp>
      <p:sp>
        <p:nvSpPr>
          <p:cNvPr id="3" name="Content Placeholder 2"/>
          <p:cNvSpPr>
            <a:spLocks noGrp="1"/>
          </p:cNvSpPr>
          <p:nvPr>
            <p:ph idx="1"/>
          </p:nvPr>
        </p:nvSpPr>
        <p:spPr/>
        <p:txBody>
          <a:bodyPr>
            <a:normAutofit fontScale="77500" lnSpcReduction="20000"/>
          </a:bodyPr>
          <a:lstStyle/>
          <a:p>
            <a:pPr algn="just"/>
            <a:r>
              <a:rPr lang="en-US" dirty="0"/>
              <a:t>We submit that risk is </a:t>
            </a:r>
            <a:r>
              <a:rPr lang="en-US" b="1" dirty="0"/>
              <a:t>managed</a:t>
            </a:r>
            <a:r>
              <a:rPr lang="en-US" dirty="0"/>
              <a:t> at every level of your business, but it is </a:t>
            </a:r>
            <a:r>
              <a:rPr lang="en-US" b="1" dirty="0"/>
              <a:t>owned</a:t>
            </a:r>
            <a:r>
              <a:rPr lang="en-US" dirty="0"/>
              <a:t> in the boardroom and C-suite. </a:t>
            </a:r>
          </a:p>
          <a:p>
            <a:pPr algn="just"/>
            <a:r>
              <a:rPr lang="en-US" dirty="0"/>
              <a:t>The responsibility to lead and manage your business is vested there by the owners of your business—your shareholders. </a:t>
            </a:r>
          </a:p>
          <a:p>
            <a:pPr algn="just"/>
            <a:r>
              <a:rPr lang="en-US" dirty="0"/>
              <a:t>While activities are delegated in hierarchical organizations, responsibility never can be. </a:t>
            </a:r>
          </a:p>
          <a:p>
            <a:pPr algn="just"/>
            <a:r>
              <a:rPr lang="en-US" dirty="0"/>
              <a:t>Therefore, we believe it is critically important that you create and maintain a risk management program owned at the most senior levels and designed to cascade throughout the business to where each employee knows and </a:t>
            </a:r>
            <a:r>
              <a:rPr lang="en-US" b="1" dirty="0"/>
              <a:t>understands</a:t>
            </a:r>
            <a:r>
              <a:rPr lang="en-US" dirty="0"/>
              <a:t> that they are valued stakeholders in the risk management program.</a:t>
            </a:r>
          </a:p>
          <a:p>
            <a:endParaRPr lang="en-US" dirty="0"/>
          </a:p>
        </p:txBody>
      </p:sp>
    </p:spTree>
    <p:extLst>
      <p:ext uri="{BB962C8B-B14F-4D97-AF65-F5344CB8AC3E}">
        <p14:creationId xmlns:p14="http://schemas.microsoft.com/office/powerpoint/2010/main" val="15108461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Email</a:t>
            </a:r>
            <a:r>
              <a:rPr lang="en-US" dirty="0"/>
              <a:t> </a:t>
            </a:r>
            <a:r>
              <a:rPr lang="en-US" b="1" dirty="0"/>
              <a:t>Queries</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pPr algn="just"/>
            <a:r>
              <a:rPr lang="en-US" dirty="0"/>
              <a:t>Relevant: Is this message relevant to me and what I am doing?</a:t>
            </a:r>
          </a:p>
          <a:p>
            <a:pPr algn="just"/>
            <a:r>
              <a:rPr lang="en-US" dirty="0"/>
              <a:t>Expected: Did I expect this message?</a:t>
            </a:r>
          </a:p>
          <a:p>
            <a:pPr algn="just"/>
            <a:r>
              <a:rPr lang="en-US" dirty="0"/>
              <a:t>Authenticated: Did this really come from the person that it says it came from?</a:t>
            </a:r>
          </a:p>
          <a:p>
            <a:pPr algn="just"/>
            <a:r>
              <a:rPr lang="en-US" dirty="0"/>
              <a:t>Is it from a different email address than I am used to?</a:t>
            </a:r>
          </a:p>
          <a:p>
            <a:pPr algn="just"/>
            <a:r>
              <a:rPr lang="en-US" dirty="0"/>
              <a:t>Digitally signed: Is this digitally signed? Digital signatures are increasing in use and help verify the identity of the sender. Look to see if the sender signed it to verify their identity.</a:t>
            </a:r>
          </a:p>
          <a:p>
            <a:pPr algn="just"/>
            <a:r>
              <a:rPr lang="en-US" dirty="0"/>
              <a:t>If you answer “no” to any of these questions, you need to be on alert that the email may be tainted. Never click on an embedded link without knowing for sure where it is going! Never click to open an attachment that comes from a suspicious source! </a:t>
            </a:r>
          </a:p>
          <a:p>
            <a:pPr algn="just"/>
            <a:r>
              <a:rPr lang="en-US" b="1" dirty="0"/>
              <a:t>READ</a:t>
            </a:r>
            <a:r>
              <a:rPr lang="en-US" dirty="0"/>
              <a:t> </a:t>
            </a:r>
            <a:r>
              <a:rPr lang="en-US" b="1" dirty="0"/>
              <a:t>your</a:t>
            </a:r>
            <a:r>
              <a:rPr lang="en-US" dirty="0"/>
              <a:t> </a:t>
            </a:r>
            <a:r>
              <a:rPr lang="en-US" b="1" dirty="0"/>
              <a:t>mail</a:t>
            </a:r>
            <a:r>
              <a:rPr lang="en-US" dirty="0"/>
              <a:t> </a:t>
            </a:r>
            <a:r>
              <a:rPr lang="en-US" b="1" dirty="0"/>
              <a:t>carefully!</a:t>
            </a:r>
            <a:endParaRPr lang="en-US" dirty="0"/>
          </a:p>
          <a:p>
            <a:pPr algn="just"/>
            <a:endParaRPr lang="en-US" dirty="0"/>
          </a:p>
        </p:txBody>
      </p:sp>
    </p:spTree>
    <p:extLst>
      <p:ext uri="{BB962C8B-B14F-4D97-AF65-F5344CB8AC3E}">
        <p14:creationId xmlns:p14="http://schemas.microsoft.com/office/powerpoint/2010/main" val="10701971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Social	media</a:t>
            </a:r>
            <a:r>
              <a:rPr lang="en-US" dirty="0">
                <a:effectLst/>
              </a:rPr>
              <a:t> </a:t>
            </a:r>
            <a:endParaRPr lang="en-US" dirty="0"/>
          </a:p>
        </p:txBody>
      </p:sp>
      <p:sp>
        <p:nvSpPr>
          <p:cNvPr id="3" name="Content Placeholder 2"/>
          <p:cNvSpPr>
            <a:spLocks noGrp="1"/>
          </p:cNvSpPr>
          <p:nvPr>
            <p:ph idx="1"/>
          </p:nvPr>
        </p:nvSpPr>
        <p:spPr/>
        <p:txBody>
          <a:bodyPr>
            <a:normAutofit fontScale="47500" lnSpcReduction="20000"/>
          </a:bodyPr>
          <a:lstStyle/>
          <a:p>
            <a:pPr algn="just"/>
            <a:r>
              <a:rPr lang="en-US" dirty="0"/>
              <a:t>Social	media	is	a	great	means	of	communicating	quickly	and effectively to a wide variety of people. </a:t>
            </a:r>
          </a:p>
          <a:p>
            <a:pPr algn="just"/>
            <a:r>
              <a:rPr lang="en-US" dirty="0"/>
              <a:t>When used as part of a well-managed business strategy, it can be a boon to your market presence and give you a decisive advantage over your competitors. </a:t>
            </a:r>
          </a:p>
          <a:p>
            <a:pPr algn="just"/>
            <a:r>
              <a:rPr lang="en-US" dirty="0"/>
              <a:t>It can also be a huge </a:t>
            </a:r>
            <a:r>
              <a:rPr lang="en-US" dirty="0" err="1"/>
              <a:t>cybersecurity</a:t>
            </a:r>
            <a:r>
              <a:rPr lang="en-US" dirty="0"/>
              <a:t> risk that can sink your reputation and open your business to attack. </a:t>
            </a:r>
          </a:p>
          <a:p>
            <a:pPr algn="just"/>
            <a:r>
              <a:rPr lang="en-US" dirty="0"/>
              <a:t>Don’t believe that your</a:t>
            </a:r>
            <a:r>
              <a:rPr lang="en-US" dirty="0">
                <a:effectLst/>
              </a:rPr>
              <a:t> </a:t>
            </a:r>
            <a:r>
              <a:rPr lang="en-US" dirty="0"/>
              <a:t>Facebook or Twitter account could open you to attack when not used properly?</a:t>
            </a:r>
          </a:p>
          <a:p>
            <a:pPr algn="just"/>
            <a:r>
              <a:rPr lang="en-US" dirty="0"/>
              <a:t>Think again. Look up “Koobface” on the Internet (yes, it is an anagram of Facebook.) It is a computer worm that appeared on social media sites including Facebook, MySpace, and Twitter. It was designed to gather log-in information, set up botnets to do the bidding of the bad actor behind the malicious code, and open the user’s computer up to further exploitation. </a:t>
            </a:r>
          </a:p>
          <a:p>
            <a:pPr algn="just"/>
            <a:r>
              <a:rPr lang="en-US" dirty="0"/>
              <a:t>It originally spread quickly through friend requests on the social network. When the user clicked a link, it sent them to a poisoned site where the malicious payload was delivered and installed on the user’s system.</a:t>
            </a:r>
          </a:p>
          <a:p>
            <a:pPr algn="just"/>
            <a:r>
              <a:rPr lang="en-US" dirty="0"/>
              <a:t>Despite the strengthening of security at Facebook and other social media sites, Koobface versions still abound in 2013. Koobface is an example of how malicious code promulgated through social media presents risk.</a:t>
            </a:r>
            <a:r>
              <a:rPr lang="en-US" dirty="0">
                <a:effectLst/>
              </a:rPr>
              <a:t> </a:t>
            </a:r>
            <a:endParaRPr lang="en-US" dirty="0"/>
          </a:p>
        </p:txBody>
      </p:sp>
    </p:spTree>
    <p:extLst>
      <p:ext uri="{BB962C8B-B14F-4D97-AF65-F5344CB8AC3E}">
        <p14:creationId xmlns:p14="http://schemas.microsoft.com/office/powerpoint/2010/main" val="35152493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Social	media </a:t>
            </a:r>
          </a:p>
        </p:txBody>
      </p:sp>
      <p:sp>
        <p:nvSpPr>
          <p:cNvPr id="3" name="Content Placeholder 2"/>
          <p:cNvSpPr>
            <a:spLocks noGrp="1"/>
          </p:cNvSpPr>
          <p:nvPr>
            <p:ph idx="1"/>
          </p:nvPr>
        </p:nvSpPr>
        <p:spPr/>
        <p:txBody>
          <a:bodyPr>
            <a:normAutofit fontScale="62500" lnSpcReduction="20000"/>
          </a:bodyPr>
          <a:lstStyle/>
          <a:p>
            <a:pPr algn="just"/>
            <a:r>
              <a:rPr lang="en-US" dirty="0"/>
              <a:t>What about other known </a:t>
            </a:r>
            <a:r>
              <a:rPr lang="en-US" dirty="0" err="1"/>
              <a:t>cybersecurity</a:t>
            </a:r>
            <a:r>
              <a:rPr lang="en-US" dirty="0"/>
              <a:t> risks of using social media? </a:t>
            </a:r>
          </a:p>
          <a:p>
            <a:pPr algn="just"/>
            <a:r>
              <a:rPr lang="en-US" dirty="0"/>
              <a:t>Bad actors have been known to use social media to map organizations by making hierarchical associations using the friends feature of the social media tool.</a:t>
            </a:r>
          </a:p>
          <a:p>
            <a:pPr algn="just"/>
            <a:r>
              <a:rPr lang="en-US" dirty="0"/>
              <a:t> It is not unusual for people to “friend” their boss and subordinates on social media sites. </a:t>
            </a:r>
          </a:p>
          <a:p>
            <a:pPr algn="just"/>
            <a:r>
              <a:rPr lang="en-US" dirty="0"/>
              <a:t>Bad actors know that and with a little work are able to ascertain from the social media site,  web searches, and other sleuthing who does what in organizations. </a:t>
            </a:r>
          </a:p>
          <a:p>
            <a:pPr algn="just"/>
            <a:r>
              <a:rPr lang="en-US" dirty="0"/>
              <a:t>They then take that information and invest it into their spear-phishing efforts. </a:t>
            </a:r>
          </a:p>
          <a:p>
            <a:pPr algn="just"/>
            <a:r>
              <a:rPr lang="en-US" dirty="0"/>
              <a:t>Aren’t you more likely to respond when you get an email from your boss correctly referencing his boss as well as members of your work group? Most people would and bad actors seek to leverage this fact to use a variety of technical and social engineering techniques to gain access to your information.</a:t>
            </a:r>
          </a:p>
        </p:txBody>
      </p:sp>
    </p:spTree>
    <p:extLst>
      <p:ext uri="{BB962C8B-B14F-4D97-AF65-F5344CB8AC3E}">
        <p14:creationId xmlns:p14="http://schemas.microsoft.com/office/powerpoint/2010/main" val="37857429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Social	media </a:t>
            </a:r>
          </a:p>
        </p:txBody>
      </p:sp>
      <p:sp>
        <p:nvSpPr>
          <p:cNvPr id="3" name="Content Placeholder 2"/>
          <p:cNvSpPr>
            <a:spLocks noGrp="1"/>
          </p:cNvSpPr>
          <p:nvPr>
            <p:ph idx="1"/>
          </p:nvPr>
        </p:nvSpPr>
        <p:spPr/>
        <p:txBody>
          <a:bodyPr>
            <a:normAutofit fontScale="55000" lnSpcReduction="20000"/>
          </a:bodyPr>
          <a:lstStyle/>
          <a:p>
            <a:pPr algn="just"/>
            <a:r>
              <a:rPr lang="en-US" dirty="0"/>
              <a:t> What about instances where employees in your company go onto their social media site and bad-mouth you and your company? In some instances, employee disclosures of corporate impropriety and trade secrets have occurred over social media outlets, resulting in great embarrassment to the business, dismissals, and temporary loss of value in the marketplace.</a:t>
            </a:r>
          </a:p>
          <a:p>
            <a:pPr algn="just"/>
            <a:r>
              <a:rPr lang="en-US" dirty="0"/>
              <a:t>Our advice to reduce your social media </a:t>
            </a:r>
            <a:r>
              <a:rPr lang="en-US" dirty="0" err="1"/>
              <a:t>cybersecurity</a:t>
            </a:r>
            <a:r>
              <a:rPr lang="en-US" dirty="0"/>
              <a:t> risk is to regularly and thoroughly	train	your	workforce	on	how	to use	the	tools	safely	and	responsibly.</a:t>
            </a:r>
          </a:p>
          <a:p>
            <a:pPr algn="just"/>
            <a:r>
              <a:rPr lang="en-US" dirty="0"/>
              <a:t>Consider conducting internal exercises such as seeing if they are able to identify a potentially malicious email or malicious social media activity. This will help you fine-tune your training program as you discover where your weaknesses are.</a:t>
            </a:r>
          </a:p>
          <a:p>
            <a:pPr algn="just"/>
            <a:r>
              <a:rPr lang="en-US" dirty="0"/>
              <a:t> Also, don’t	be	afraid	of	using	social	media	just	because	there	are	threats. You	and your business should not be strangers to social media. Social media enables business growth through market presence and visibility, rapid communication to prospective clients and yields valuable feedback from your customers.</a:t>
            </a:r>
          </a:p>
          <a:p>
            <a:pPr algn="just"/>
            <a:r>
              <a:rPr lang="en-US" dirty="0"/>
              <a:t>Ensure someone on your team has responsibility for posting your message and monitoring social media sites to ensure your valued brand remains in good stead. </a:t>
            </a:r>
          </a:p>
          <a:p>
            <a:endParaRPr lang="en-US" dirty="0"/>
          </a:p>
        </p:txBody>
      </p:sp>
    </p:spTree>
    <p:extLst>
      <p:ext uri="{BB962C8B-B14F-4D97-AF65-F5344CB8AC3E}">
        <p14:creationId xmlns:p14="http://schemas.microsoft.com/office/powerpoint/2010/main" val="21691010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Inadvertent disclosure:</a:t>
            </a:r>
            <a:r>
              <a:rPr lang="en-US" dirty="0">
                <a:effectLst/>
              </a:rPr>
              <a:t> </a:t>
            </a:r>
            <a:endParaRPr lang="en-US" dirty="0"/>
          </a:p>
        </p:txBody>
      </p:sp>
      <p:sp>
        <p:nvSpPr>
          <p:cNvPr id="3" name="Content Placeholder 2"/>
          <p:cNvSpPr>
            <a:spLocks noGrp="1"/>
          </p:cNvSpPr>
          <p:nvPr>
            <p:ph idx="1"/>
          </p:nvPr>
        </p:nvSpPr>
        <p:spPr/>
        <p:txBody>
          <a:bodyPr>
            <a:normAutofit fontScale="55000" lnSpcReduction="20000"/>
          </a:bodyPr>
          <a:lstStyle/>
          <a:p>
            <a:pPr algn="just"/>
            <a:r>
              <a:rPr lang="en-US" dirty="0"/>
              <a:t>Your employees may inadvertently disclose sensitive information without even realizing it.</a:t>
            </a:r>
          </a:p>
          <a:p>
            <a:pPr algn="just"/>
            <a:r>
              <a:rPr lang="en-US" dirty="0"/>
              <a:t> Numerous examples abound where unwitting employees post information to web sites, send out letters and emails, and even conduct press conferences revealing sensitive material that senior leaders in the organization want protected and withheld. </a:t>
            </a:r>
          </a:p>
          <a:p>
            <a:pPr algn="just"/>
            <a:r>
              <a:rPr lang="en-US" dirty="0"/>
              <a:t>Such sensitive material is not limited to just trade secrets. It can just as easily be personally identifiable information protected under the Privacy Act, or it could be copyrighted material you do not have rights to use. Just the other day, my college-aged son received a note from</a:t>
            </a:r>
            <a:r>
              <a:rPr lang="en-US" dirty="0">
                <a:effectLst/>
              </a:rPr>
              <a:t> </a:t>
            </a:r>
            <a:r>
              <a:rPr lang="en-US" dirty="0"/>
              <a:t>Netflix informing him that the next season of “Fringe” would have to be pulled from their site as they did not yet have rights to show it. We already watched the first episode but will have to wait another month to resume the series. </a:t>
            </a:r>
          </a:p>
          <a:p>
            <a:pPr algn="just"/>
            <a:r>
              <a:rPr lang="en-US" dirty="0"/>
              <a:t>Imagine what happened behind the scenes at Netflix when they found they had a problem.</a:t>
            </a:r>
          </a:p>
          <a:p>
            <a:pPr algn="just"/>
            <a:r>
              <a:rPr lang="en-US" dirty="0"/>
              <a:t>Imagine what the liability implications are behind such an inadvertent disclosure.</a:t>
            </a:r>
          </a:p>
          <a:p>
            <a:pPr algn="just"/>
            <a:r>
              <a:rPr lang="en-US" dirty="0"/>
              <a:t>Training is essential to reduce the likelihood you will have inadvertent disclosures and thus reduce your risk</a:t>
            </a:r>
            <a:r>
              <a:rPr lang="en-US" dirty="0">
                <a:effectLst/>
              </a:rPr>
              <a:t> </a:t>
            </a:r>
            <a:endParaRPr lang="en-US" dirty="0"/>
          </a:p>
        </p:txBody>
      </p:sp>
    </p:spTree>
    <p:extLst>
      <p:ext uri="{BB962C8B-B14F-4D97-AF65-F5344CB8AC3E}">
        <p14:creationId xmlns:p14="http://schemas.microsoft.com/office/powerpoint/2010/main" val="11267899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Ignorance</a:t>
            </a:r>
            <a:r>
              <a:rPr lang="en-US" dirty="0">
                <a:effectLst/>
              </a:rPr>
              <a:t> </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a:t>Some may argue that inadvertent disclosure and ignorance are one and the same. We disagree. </a:t>
            </a:r>
          </a:p>
          <a:p>
            <a:pPr algn="just"/>
            <a:r>
              <a:rPr lang="en-US" dirty="0"/>
              <a:t>While there is some overlap and they often share common results, ignorance is the result of not knowing something, while inadvertent disclosure is the result of a mistake made contrary to a known policy or procedure. </a:t>
            </a:r>
          </a:p>
          <a:p>
            <a:pPr algn="just"/>
            <a:r>
              <a:rPr lang="en-US" dirty="0"/>
              <a:t>People often are ignorant of rules, procedures, concepts, and even of the effects of their actions, yet we believe that the vast majority of people try to do the right thing. </a:t>
            </a:r>
          </a:p>
          <a:p>
            <a:pPr algn="just"/>
            <a:r>
              <a:rPr lang="en-US" dirty="0"/>
              <a:t>Take the following </a:t>
            </a:r>
            <a:r>
              <a:rPr lang="en-US" dirty="0" err="1"/>
              <a:t>cybersecurity</a:t>
            </a:r>
            <a:r>
              <a:rPr lang="en-US" dirty="0"/>
              <a:t> incident into account and see if ignorance had a hand in how the situation developed</a:t>
            </a:r>
            <a:r>
              <a:rPr lang="en-US" dirty="0">
                <a:effectLst/>
              </a:rPr>
              <a:t> </a:t>
            </a:r>
            <a:endParaRPr lang="en-US" dirty="0"/>
          </a:p>
        </p:txBody>
      </p:sp>
    </p:spTree>
    <p:extLst>
      <p:ext uri="{BB962C8B-B14F-4D97-AF65-F5344CB8AC3E}">
        <p14:creationId xmlns:p14="http://schemas.microsoft.com/office/powerpoint/2010/main" val="21485269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Ignorance </a:t>
            </a:r>
          </a:p>
        </p:txBody>
      </p:sp>
      <p:sp>
        <p:nvSpPr>
          <p:cNvPr id="3" name="Content Placeholder 2"/>
          <p:cNvSpPr>
            <a:spLocks noGrp="1"/>
          </p:cNvSpPr>
          <p:nvPr>
            <p:ph idx="1"/>
          </p:nvPr>
        </p:nvSpPr>
        <p:spPr/>
        <p:txBody>
          <a:bodyPr>
            <a:normAutofit fontScale="70000" lnSpcReduction="20000"/>
          </a:bodyPr>
          <a:lstStyle/>
          <a:p>
            <a:pPr algn="just"/>
            <a:r>
              <a:rPr lang="en-US" dirty="0"/>
              <a:t>In April 2013, the administrative assistant to a vice president at a French-based multinational company received an email referencing an invoice hosted on a popular file sharing service. </a:t>
            </a:r>
          </a:p>
          <a:p>
            <a:pPr algn="just"/>
            <a:r>
              <a:rPr lang="en-US" dirty="0"/>
              <a:t>A few minutes later, the same administrative assistant received a phone call from another vice president within the company, instructing her to examine and process the invoice. </a:t>
            </a:r>
          </a:p>
          <a:p>
            <a:pPr algn="just"/>
            <a:r>
              <a:rPr lang="en-US" dirty="0"/>
              <a:t>The vice president spoke with authority and used perfect</a:t>
            </a:r>
          </a:p>
          <a:p>
            <a:pPr algn="just"/>
            <a:r>
              <a:rPr lang="en-US" dirty="0"/>
              <a:t>French. However, the invoice was a fake and the vice president who called her was an attacker. </a:t>
            </a:r>
          </a:p>
          <a:p>
            <a:pPr algn="just"/>
            <a:r>
              <a:rPr lang="en-US" dirty="0"/>
              <a:t>The supposed invoice actually was a Remote Access Trojan (RAT) that was configured to contact a C2 server located in Ukraine. Using the RAT, the attacker immediately took control of the administrative assistant’s infected computer. </a:t>
            </a:r>
          </a:p>
          <a:p>
            <a:pPr algn="just"/>
            <a:r>
              <a:rPr lang="en-US" dirty="0"/>
              <a:t>They logged keystrokes, viewed the desktop, and browsed and </a:t>
            </a:r>
            <a:r>
              <a:rPr lang="en-US" dirty="0" err="1"/>
              <a:t>exfiltrated</a:t>
            </a:r>
            <a:r>
              <a:rPr lang="en-US" dirty="0"/>
              <a:t> files.</a:t>
            </a:r>
            <a:r>
              <a:rPr lang="en-US" dirty="0">
                <a:effectLst/>
              </a:rPr>
              <a:t> </a:t>
            </a:r>
            <a:endParaRPr lang="en-US" dirty="0"/>
          </a:p>
        </p:txBody>
      </p:sp>
    </p:spTree>
    <p:extLst>
      <p:ext uri="{BB962C8B-B14F-4D97-AF65-F5344CB8AC3E}">
        <p14:creationId xmlns:p14="http://schemas.microsoft.com/office/powerpoint/2010/main" val="28792748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Ignorance </a:t>
            </a:r>
          </a:p>
        </p:txBody>
      </p:sp>
      <p:sp>
        <p:nvSpPr>
          <p:cNvPr id="3" name="Content Placeholder 2"/>
          <p:cNvSpPr>
            <a:spLocks noGrp="1"/>
          </p:cNvSpPr>
          <p:nvPr>
            <p:ph idx="1"/>
          </p:nvPr>
        </p:nvSpPr>
        <p:spPr/>
        <p:txBody>
          <a:bodyPr>
            <a:normAutofit fontScale="55000" lnSpcReduction="20000"/>
          </a:bodyPr>
          <a:lstStyle/>
          <a:p>
            <a:pPr algn="just"/>
            <a:r>
              <a:rPr lang="en-US" dirty="0"/>
              <a:t>Would you think that the administrative assistant was ignorant of policy and procedures? </a:t>
            </a:r>
          </a:p>
          <a:p>
            <a:pPr algn="just"/>
            <a:r>
              <a:rPr lang="en-US" dirty="0"/>
              <a:t>Should the administrative assistant have confirmed the call prior to processing the invoice? </a:t>
            </a:r>
          </a:p>
          <a:p>
            <a:pPr algn="just"/>
            <a:r>
              <a:rPr lang="en-US" dirty="0"/>
              <a:t>Was it unusual for the administrative assistant to receive a phone call from another vice president in the company instructing her to process the invoice?</a:t>
            </a:r>
          </a:p>
          <a:p>
            <a:pPr algn="just"/>
            <a:r>
              <a:rPr lang="en-US" dirty="0"/>
              <a:t>One certainly can make the case that there were warning signs of a potential </a:t>
            </a:r>
            <a:r>
              <a:rPr lang="en-US" dirty="0" err="1"/>
              <a:t>cybersecurity</a:t>
            </a:r>
            <a:r>
              <a:rPr lang="en-US" dirty="0"/>
              <a:t>	threat	that	a	well-trained	employee	could	have	caught.	</a:t>
            </a:r>
          </a:p>
          <a:p>
            <a:pPr algn="just"/>
            <a:r>
              <a:rPr lang="en-US" dirty="0"/>
              <a:t>Ensuring	your employees are well trained, understand and employ policy and procedures, and act as fully empowered members of the team are core attributes of executive leadership.</a:t>
            </a:r>
          </a:p>
          <a:p>
            <a:pPr algn="just"/>
            <a:r>
              <a:rPr lang="en-US" dirty="0"/>
              <a:t>Look within your own organization with this type of cyber attack in mind. </a:t>
            </a:r>
          </a:p>
          <a:p>
            <a:pPr algn="just"/>
            <a:r>
              <a:rPr lang="en-US" dirty="0"/>
              <a:t>What should you do to train your workforce to ensure something like this never happens to you? </a:t>
            </a:r>
          </a:p>
          <a:p>
            <a:pPr algn="just"/>
            <a:r>
              <a:rPr lang="en-US" dirty="0"/>
              <a:t>How will you change the ignorant to the informed and thus reduce your risk</a:t>
            </a:r>
            <a:r>
              <a:rPr lang="en-US" dirty="0">
                <a:effectLst/>
              </a:rPr>
              <a:t> ?</a:t>
            </a:r>
            <a:endParaRPr lang="en-US" dirty="0"/>
          </a:p>
        </p:txBody>
      </p:sp>
    </p:spTree>
    <p:extLst>
      <p:ext uri="{BB962C8B-B14F-4D97-AF65-F5344CB8AC3E}">
        <p14:creationId xmlns:p14="http://schemas.microsoft.com/office/powerpoint/2010/main" val="28312845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Negligence</a:t>
            </a:r>
            <a:r>
              <a:rPr lang="en-US" dirty="0">
                <a:effectLst/>
              </a:rPr>
              <a:t> </a:t>
            </a:r>
            <a:endParaRPr lang="en-US" dirty="0"/>
          </a:p>
        </p:txBody>
      </p:sp>
      <p:sp>
        <p:nvSpPr>
          <p:cNvPr id="3" name="Content Placeholder 2"/>
          <p:cNvSpPr>
            <a:spLocks noGrp="1"/>
          </p:cNvSpPr>
          <p:nvPr>
            <p:ph idx="1"/>
          </p:nvPr>
        </p:nvSpPr>
        <p:spPr/>
        <p:txBody>
          <a:bodyPr>
            <a:normAutofit fontScale="62500" lnSpcReduction="20000"/>
          </a:bodyPr>
          <a:lstStyle/>
          <a:p>
            <a:r>
              <a:rPr lang="en-US" dirty="0"/>
              <a:t>Many lawyers will tell you that negligence and liability are often</a:t>
            </a:r>
          </a:p>
          <a:p>
            <a:r>
              <a:rPr lang="en-US" dirty="0"/>
              <a:t>spoken in the same sentence in courtrooms. Here is an important definition to</a:t>
            </a:r>
          </a:p>
          <a:p>
            <a:r>
              <a:rPr lang="en-US" dirty="0"/>
              <a:t>remember: “A person has acted negligently if he or she has departed from the conduct expected of a reasonably prudent person acting under similar </a:t>
            </a:r>
            <a:r>
              <a:rPr lang="en-US" dirty="0" err="1"/>
              <a:t>circum</a:t>
            </a:r>
            <a:r>
              <a:rPr lang="en-US" dirty="0"/>
              <a:t>-</a:t>
            </a:r>
          </a:p>
          <a:p>
            <a:r>
              <a:rPr lang="en-US" dirty="0"/>
              <a:t>stances.”9	Increasingly, lawsuits are emerging in the courts as plaintiffs allege</a:t>
            </a:r>
          </a:p>
          <a:p>
            <a:r>
              <a:rPr lang="en-US" dirty="0"/>
              <a:t>negligence against organizations that fail to protect their personally identifiable</a:t>
            </a:r>
          </a:p>
          <a:p>
            <a:r>
              <a:rPr lang="en-US" dirty="0"/>
              <a:t>information such as social security numbers. Other lawsuits allege negligence to</a:t>
            </a:r>
          </a:p>
          <a:p>
            <a:r>
              <a:rPr lang="en-US" dirty="0"/>
              <a:t>properly	follow	their	own	policies	to	maintain	their	</a:t>
            </a:r>
            <a:r>
              <a:rPr lang="en-US" dirty="0" err="1"/>
              <a:t>cybersecurity</a:t>
            </a:r>
            <a:r>
              <a:rPr lang="en-US" dirty="0"/>
              <a:t>	posture.</a:t>
            </a:r>
          </a:p>
          <a:p>
            <a:r>
              <a:rPr lang="en-US" dirty="0"/>
              <a:t>Consider the following case</a:t>
            </a:r>
            <a:r>
              <a:rPr lang="en-US" dirty="0">
                <a:effectLst/>
              </a:rPr>
              <a:t> </a:t>
            </a:r>
            <a:endParaRPr lang="en-US" dirty="0"/>
          </a:p>
          <a:p>
            <a:endParaRPr lang="en-US" dirty="0"/>
          </a:p>
        </p:txBody>
      </p:sp>
    </p:spTree>
    <p:extLst>
      <p:ext uri="{BB962C8B-B14F-4D97-AF65-F5344CB8AC3E}">
        <p14:creationId xmlns:p14="http://schemas.microsoft.com/office/powerpoint/2010/main" val="32500047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Negligence</a:t>
            </a:r>
          </a:p>
        </p:txBody>
      </p:sp>
      <p:sp>
        <p:nvSpPr>
          <p:cNvPr id="3" name="Content Placeholder 2"/>
          <p:cNvSpPr>
            <a:spLocks noGrp="1"/>
          </p:cNvSpPr>
          <p:nvPr>
            <p:ph idx="1"/>
          </p:nvPr>
        </p:nvSpPr>
        <p:spPr/>
        <p:txBody>
          <a:bodyPr>
            <a:normAutofit fontScale="47500" lnSpcReduction="20000"/>
          </a:bodyPr>
          <a:lstStyle/>
          <a:p>
            <a:pPr algn="just"/>
            <a:r>
              <a:rPr lang="en-US" dirty="0"/>
              <a:t>In </a:t>
            </a:r>
            <a:r>
              <a:rPr lang="en-US" dirty="0" err="1"/>
              <a:t>Baidu</a:t>
            </a:r>
            <a:r>
              <a:rPr lang="en-US" dirty="0"/>
              <a:t>, Inc. v. </a:t>
            </a:r>
            <a:r>
              <a:rPr lang="en-US" dirty="0" err="1"/>
              <a:t>Register.com</a:t>
            </a:r>
            <a:r>
              <a:rPr lang="en-US" dirty="0"/>
              <a:t>, Inc., a search-engine operator, </a:t>
            </a:r>
            <a:r>
              <a:rPr lang="en-US" dirty="0" err="1"/>
              <a:t>Baidu</a:t>
            </a:r>
            <a:r>
              <a:rPr lang="en-US" dirty="0"/>
              <a:t>, Inc., sued </a:t>
            </a:r>
            <a:r>
              <a:rPr lang="en-US" dirty="0" err="1"/>
              <a:t>Register.com</a:t>
            </a:r>
            <a:r>
              <a:rPr lang="en-US" dirty="0"/>
              <a:t>, its traffic-routing services provider, after a hacker gained access to </a:t>
            </a:r>
            <a:r>
              <a:rPr lang="en-US" dirty="0" err="1"/>
              <a:t>Baidu’s</a:t>
            </a:r>
            <a:r>
              <a:rPr lang="en-US" dirty="0"/>
              <a:t> account and directed its web traffic elsewhere. </a:t>
            </a:r>
          </a:p>
          <a:p>
            <a:pPr algn="just"/>
            <a:r>
              <a:rPr lang="en-US" dirty="0"/>
              <a:t>Imagine the business next door diverting all of your phone calls to it. </a:t>
            </a:r>
          </a:p>
          <a:p>
            <a:pPr algn="just"/>
            <a:r>
              <a:rPr lang="en-US" dirty="0" err="1"/>
              <a:t>Baidu</a:t>
            </a:r>
            <a:r>
              <a:rPr lang="en-US" dirty="0"/>
              <a:t> sued. </a:t>
            </a:r>
          </a:p>
          <a:p>
            <a:pPr algn="just"/>
            <a:r>
              <a:rPr lang="en-US" dirty="0" err="1"/>
              <a:t>Baidu</a:t>
            </a:r>
            <a:r>
              <a:rPr lang="en-US" dirty="0"/>
              <a:t> asserted breach of contract, negligence and gross negligence claims. </a:t>
            </a:r>
          </a:p>
          <a:p>
            <a:pPr algn="just"/>
            <a:r>
              <a:rPr lang="en-US" dirty="0" err="1"/>
              <a:t>Register.com</a:t>
            </a:r>
            <a:r>
              <a:rPr lang="en-US" dirty="0"/>
              <a:t> moved to dismiss, arguing that its security policy contained a broad limitation of	liability	provision.	</a:t>
            </a:r>
          </a:p>
          <a:p>
            <a:pPr algn="just"/>
            <a:r>
              <a:rPr lang="en-US" dirty="0"/>
              <a:t>And	it	did.	But	it	also	contained	statements	about	how </a:t>
            </a:r>
            <a:r>
              <a:rPr lang="en-US" dirty="0" err="1"/>
              <a:t>Register.com</a:t>
            </a:r>
            <a:r>
              <a:rPr lang="en-US" dirty="0"/>
              <a:t> protected its customers’ information and employed security measures to guard against data breaches.</a:t>
            </a:r>
          </a:p>
          <a:p>
            <a:pPr algn="just"/>
            <a:r>
              <a:rPr lang="en-US" dirty="0" err="1"/>
              <a:t>Baidu</a:t>
            </a:r>
            <a:r>
              <a:rPr lang="en-US" dirty="0"/>
              <a:t>	argued	that	</a:t>
            </a:r>
            <a:r>
              <a:rPr lang="en-US" dirty="0" err="1"/>
              <a:t>Register.com’s</a:t>
            </a:r>
            <a:r>
              <a:rPr lang="en-US" dirty="0"/>
              <a:t>	failure	to	follow	its	own	policies	constituted	a breach of contract and gross negligence. </a:t>
            </a:r>
          </a:p>
          <a:p>
            <a:pPr algn="just"/>
            <a:r>
              <a:rPr lang="en-US" dirty="0"/>
              <a:t>The Southern Distinct of New York agreed.</a:t>
            </a:r>
          </a:p>
          <a:p>
            <a:pPr algn="just"/>
            <a:r>
              <a:rPr lang="en-US" dirty="0"/>
              <a:t>The court held that the limitation of liability provision barred an ordinary negligence claim, but not the breach of contract and gross negligence claims. </a:t>
            </a:r>
          </a:p>
          <a:p>
            <a:pPr algn="just"/>
            <a:r>
              <a:rPr lang="en-US" dirty="0"/>
              <a:t>The court stated that if </a:t>
            </a:r>
            <a:r>
              <a:rPr lang="en-US" dirty="0" err="1"/>
              <a:t>Baidu</a:t>
            </a:r>
            <a:r>
              <a:rPr lang="en-US" dirty="0"/>
              <a:t> proved what it had alleged, “then Register failed to follow its own security protocols and essentially handed over control of </a:t>
            </a:r>
            <a:r>
              <a:rPr lang="en-US" dirty="0" err="1"/>
              <a:t>Baidu’s</a:t>
            </a:r>
            <a:r>
              <a:rPr lang="en-US" dirty="0"/>
              <a:t> account to an unauthorized intruder, who engaged in cyber vandalism. </a:t>
            </a:r>
          </a:p>
          <a:p>
            <a:pPr algn="just"/>
            <a:r>
              <a:rPr lang="en-US" dirty="0"/>
              <a:t>On these facts, a jury surely could find that Register acted in a grossly negligent or reckless manner.”</a:t>
            </a:r>
          </a:p>
          <a:p>
            <a:pPr algn="just"/>
            <a:r>
              <a:rPr lang="en-US" dirty="0"/>
              <a:t>A few months later, the case settled for an undisclosed sum.  </a:t>
            </a:r>
          </a:p>
          <a:p>
            <a:pPr algn="just"/>
            <a:endParaRPr lang="en-US" dirty="0"/>
          </a:p>
        </p:txBody>
      </p:sp>
    </p:spTree>
    <p:extLst>
      <p:ext uri="{BB962C8B-B14F-4D97-AF65-F5344CB8AC3E}">
        <p14:creationId xmlns:p14="http://schemas.microsoft.com/office/powerpoint/2010/main" val="610267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a:t>
            </a:r>
            <a:r>
              <a:rPr lang="en-US" dirty="0"/>
              <a:t> </a:t>
            </a:r>
            <a:r>
              <a:rPr lang="en-US" b="1" dirty="0"/>
              <a:t>ARE</a:t>
            </a:r>
            <a:r>
              <a:rPr lang="en-US" dirty="0"/>
              <a:t> </a:t>
            </a:r>
            <a:r>
              <a:rPr lang="en-US" b="1" dirty="0"/>
              <a:t>YOUR</a:t>
            </a:r>
            <a:r>
              <a:rPr lang="en-US" dirty="0"/>
              <a:t> </a:t>
            </a:r>
            <a:r>
              <a:rPr lang="en-US" b="1" dirty="0"/>
              <a:t>RISKS?</a:t>
            </a:r>
            <a:r>
              <a:rPr lang="en-US" dirty="0">
                <a:effectLst/>
              </a:rPr>
              <a:t> </a:t>
            </a:r>
            <a:endParaRPr lang="en-US" dirty="0"/>
          </a:p>
        </p:txBody>
      </p:sp>
      <p:sp>
        <p:nvSpPr>
          <p:cNvPr id="3" name="Content Placeholder 2"/>
          <p:cNvSpPr>
            <a:spLocks noGrp="1"/>
          </p:cNvSpPr>
          <p:nvPr>
            <p:ph idx="1"/>
          </p:nvPr>
        </p:nvSpPr>
        <p:spPr/>
        <p:txBody>
          <a:bodyPr>
            <a:normAutofit fontScale="55000" lnSpcReduction="20000"/>
          </a:bodyPr>
          <a:lstStyle/>
          <a:p>
            <a:pPr algn="just"/>
            <a:r>
              <a:rPr lang="en-US" dirty="0"/>
              <a:t>Understanding where you are vulnerable and to whom or what, as well as the likelihood of someone exploiting those vulnerabilities, is essential to determining your risk posture.</a:t>
            </a:r>
          </a:p>
          <a:p>
            <a:pPr algn="just"/>
            <a:r>
              <a:rPr lang="en-US" dirty="0"/>
              <a:t>In the </a:t>
            </a:r>
            <a:r>
              <a:rPr lang="en-US"/>
              <a:t>previous lecture, </a:t>
            </a:r>
            <a:r>
              <a:rPr lang="en-US" dirty="0"/>
              <a:t>we identified our top five sources of cyber threats. </a:t>
            </a:r>
          </a:p>
          <a:p>
            <a:pPr algn="just"/>
            <a:r>
              <a:rPr lang="en-US" dirty="0"/>
              <a:t>How do you and your business stack up against them? </a:t>
            </a:r>
          </a:p>
          <a:p>
            <a:pPr algn="just"/>
            <a:r>
              <a:rPr lang="en-US" dirty="0"/>
              <a:t>Where are you most vulnerable? </a:t>
            </a:r>
          </a:p>
          <a:p>
            <a:pPr algn="just"/>
            <a:r>
              <a:rPr lang="en-US" dirty="0"/>
              <a:t>Do you know what your cyber risk is?</a:t>
            </a:r>
          </a:p>
          <a:p>
            <a:pPr algn="just"/>
            <a:r>
              <a:rPr lang="en-US" dirty="0"/>
              <a:t>If you said no, you aren’t alone.</a:t>
            </a:r>
          </a:p>
          <a:p>
            <a:pPr algn="just"/>
            <a:r>
              <a:rPr lang="en-US" dirty="0"/>
              <a:t>The sad state of affairs today is that most companies do not have a clue as to what their cyber risk profile is nor do they know how to calculate it. T</a:t>
            </a:r>
          </a:p>
          <a:p>
            <a:pPr algn="just"/>
            <a:r>
              <a:rPr lang="en-US" dirty="0"/>
              <a:t>There are many who believe that there is no means to calculate your </a:t>
            </a:r>
            <a:r>
              <a:rPr lang="en-US" dirty="0" err="1"/>
              <a:t>cybersecurity</a:t>
            </a:r>
            <a:r>
              <a:rPr lang="en-US" dirty="0"/>
              <a:t> risk. We do not agree. </a:t>
            </a:r>
          </a:p>
          <a:p>
            <a:pPr algn="just"/>
            <a:r>
              <a:rPr lang="en-US" dirty="0"/>
              <a:t>We believe that </a:t>
            </a:r>
            <a:r>
              <a:rPr lang="en-US" dirty="0" err="1"/>
              <a:t>cybersecurity</a:t>
            </a:r>
            <a:r>
              <a:rPr lang="en-US" dirty="0"/>
              <a:t> risk can be calculated using some of the same techniques you use to calculate risk in other sectors. </a:t>
            </a:r>
          </a:p>
          <a:p>
            <a:pPr algn="just"/>
            <a:r>
              <a:rPr lang="en-US" dirty="0"/>
              <a:t>We will show you some examples demonstrating </a:t>
            </a:r>
            <a:r>
              <a:rPr lang="en-US" dirty="0" err="1"/>
              <a:t>cybersecurity</a:t>
            </a:r>
            <a:r>
              <a:rPr lang="en-US" dirty="0"/>
              <a:t> risk calculations, but before we get to the formulas, let’s review with you areas that commonly are exploited by the top five sources of cyber threats.</a:t>
            </a:r>
            <a:r>
              <a:rPr lang="en-US" dirty="0">
                <a:effectLst/>
              </a:rPr>
              <a:t> </a:t>
            </a:r>
            <a:endParaRPr lang="en-US" dirty="0"/>
          </a:p>
        </p:txBody>
      </p:sp>
    </p:spTree>
    <p:extLst>
      <p:ext uri="{BB962C8B-B14F-4D97-AF65-F5344CB8AC3E}">
        <p14:creationId xmlns:p14="http://schemas.microsoft.com/office/powerpoint/2010/main" val="29273000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Ignorance </a:t>
            </a:r>
          </a:p>
        </p:txBody>
      </p:sp>
      <p:sp>
        <p:nvSpPr>
          <p:cNvPr id="3" name="Content Placeholder 2"/>
          <p:cNvSpPr>
            <a:spLocks noGrp="1"/>
          </p:cNvSpPr>
          <p:nvPr>
            <p:ph idx="1"/>
          </p:nvPr>
        </p:nvSpPr>
        <p:spPr/>
        <p:txBody>
          <a:bodyPr/>
          <a:lstStyle/>
          <a:p>
            <a:pPr algn="just"/>
            <a:r>
              <a:rPr lang="en-US" dirty="0"/>
              <a:t>Can you and your business afford to be negligent when it comes to </a:t>
            </a:r>
            <a:r>
              <a:rPr lang="en-US" dirty="0" err="1"/>
              <a:t>cybersecurity</a:t>
            </a:r>
            <a:r>
              <a:rPr lang="en-US" dirty="0"/>
              <a:t>?</a:t>
            </a:r>
          </a:p>
          <a:p>
            <a:pPr algn="just"/>
            <a:r>
              <a:rPr lang="en-US" dirty="0"/>
              <a:t>What is your liability risk if the information in your care is compromised through the negligence of your employees? </a:t>
            </a:r>
          </a:p>
          <a:p>
            <a:pPr algn="just"/>
            <a:r>
              <a:rPr lang="en-US" dirty="0"/>
              <a:t>What mechanisms do you have to detect and mitigate negligent behavior?</a:t>
            </a:r>
            <a:r>
              <a:rPr lang="en-US" dirty="0">
                <a:effectLst/>
              </a:rPr>
              <a:t> </a:t>
            </a:r>
            <a:endParaRPr lang="en-US" dirty="0"/>
          </a:p>
        </p:txBody>
      </p:sp>
    </p:spTree>
    <p:extLst>
      <p:ext uri="{BB962C8B-B14F-4D97-AF65-F5344CB8AC3E}">
        <p14:creationId xmlns:p14="http://schemas.microsoft.com/office/powerpoint/2010/main" val="40563972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Apathy</a:t>
            </a:r>
            <a:r>
              <a:rPr lang="en-US" dirty="0">
                <a:effectLst/>
              </a:rPr>
              <a:t> </a:t>
            </a:r>
            <a:endParaRPr lang="en-US" dirty="0"/>
          </a:p>
        </p:txBody>
      </p:sp>
      <p:sp>
        <p:nvSpPr>
          <p:cNvPr id="3" name="Content Placeholder 2"/>
          <p:cNvSpPr>
            <a:spLocks noGrp="1"/>
          </p:cNvSpPr>
          <p:nvPr>
            <p:ph idx="1"/>
          </p:nvPr>
        </p:nvSpPr>
        <p:spPr/>
        <p:txBody>
          <a:bodyPr>
            <a:normAutofit fontScale="70000" lnSpcReduction="20000"/>
          </a:bodyPr>
          <a:lstStyle/>
          <a:p>
            <a:pPr algn="just"/>
            <a:r>
              <a:rPr lang="en-US" dirty="0"/>
              <a:t>Apathy is a dangerous condition under any circumstance but especially when it comes to </a:t>
            </a:r>
            <a:r>
              <a:rPr lang="en-US" dirty="0" err="1"/>
              <a:t>cybersecurity</a:t>
            </a:r>
            <a:r>
              <a:rPr lang="en-US" dirty="0"/>
              <a:t>. </a:t>
            </a:r>
          </a:p>
          <a:p>
            <a:pPr algn="just"/>
            <a:r>
              <a:rPr lang="en-US" dirty="0"/>
              <a:t>When people have been trained, informed of the threat, understand the impacts, but don’t care, then you have a recipe for cyber disaster. </a:t>
            </a:r>
          </a:p>
          <a:p>
            <a:pPr algn="just"/>
            <a:r>
              <a:rPr lang="en-US" dirty="0"/>
              <a:t>Apathy is a leading (and frustrating) cause of </a:t>
            </a:r>
            <a:r>
              <a:rPr lang="en-US" dirty="0" err="1"/>
              <a:t>cybersecurity</a:t>
            </a:r>
            <a:r>
              <a:rPr lang="en-US" dirty="0"/>
              <a:t> incidents.</a:t>
            </a:r>
          </a:p>
          <a:p>
            <a:pPr algn="just"/>
            <a:r>
              <a:rPr lang="en-US" dirty="0"/>
              <a:t>For example, hackers and identity thieves increasingly target small businesses, yet only 28% of small businesses consider </a:t>
            </a:r>
            <a:r>
              <a:rPr lang="en-US" dirty="0" err="1"/>
              <a:t>cybersecurity</a:t>
            </a:r>
            <a:r>
              <a:rPr lang="en-US" dirty="0"/>
              <a:t> a priority, according to an AT&amp;T report. </a:t>
            </a:r>
          </a:p>
          <a:p>
            <a:pPr algn="just"/>
            <a:r>
              <a:rPr lang="en-US" dirty="0"/>
              <a:t>The National Cyber Security Alliance (NCSA) warns that this “cyber apathy” can be costly to both small businesses and consumers. </a:t>
            </a:r>
          </a:p>
          <a:p>
            <a:pPr algn="just"/>
            <a:r>
              <a:rPr lang="en-US" dirty="0"/>
              <a:t>The best cure for apathy is prevention and strong positive leadership is essential</a:t>
            </a:r>
            <a:r>
              <a:rPr lang="en-US" dirty="0">
                <a:effectLst/>
              </a:rPr>
              <a:t> </a:t>
            </a:r>
            <a:endParaRPr lang="en-US" dirty="0"/>
          </a:p>
        </p:txBody>
      </p:sp>
    </p:spTree>
    <p:extLst>
      <p:ext uri="{BB962C8B-B14F-4D97-AF65-F5344CB8AC3E}">
        <p14:creationId xmlns:p14="http://schemas.microsoft.com/office/powerpoint/2010/main" val="39849530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Apathy </a:t>
            </a:r>
          </a:p>
        </p:txBody>
      </p:sp>
      <p:sp>
        <p:nvSpPr>
          <p:cNvPr id="3" name="Content Placeholder 2"/>
          <p:cNvSpPr>
            <a:spLocks noGrp="1"/>
          </p:cNvSpPr>
          <p:nvPr>
            <p:ph idx="1"/>
          </p:nvPr>
        </p:nvSpPr>
        <p:spPr/>
        <p:txBody>
          <a:bodyPr>
            <a:normAutofit lnSpcReduction="10000"/>
          </a:bodyPr>
          <a:lstStyle/>
          <a:p>
            <a:pPr algn="just"/>
            <a:r>
              <a:rPr lang="en-US" dirty="0"/>
              <a:t>Look for signs of apathy such as failure to follow policy and procedures, resistance	and	failure	to	complete	</a:t>
            </a:r>
            <a:r>
              <a:rPr lang="en-US" dirty="0" err="1"/>
              <a:t>cybersecurity</a:t>
            </a:r>
            <a:r>
              <a:rPr lang="en-US" dirty="0"/>
              <a:t>	training,	and	other	behaviors	that point to lack of support of your </a:t>
            </a:r>
            <a:r>
              <a:rPr lang="en-US" dirty="0" err="1"/>
              <a:t>cybersecurity</a:t>
            </a:r>
            <a:r>
              <a:rPr lang="en-US" dirty="0"/>
              <a:t> program.</a:t>
            </a:r>
          </a:p>
          <a:p>
            <a:pPr algn="just"/>
            <a:r>
              <a:rPr lang="en-US" dirty="0"/>
              <a:t>If you make </a:t>
            </a:r>
            <a:r>
              <a:rPr lang="en-US" dirty="0" err="1"/>
              <a:t>cybersecurity</a:t>
            </a:r>
            <a:r>
              <a:rPr lang="en-US" dirty="0"/>
              <a:t> a priority, reinforce its importance with your words and deeds, and hold employees accountable, apathy likely will fade away.</a:t>
            </a:r>
            <a:r>
              <a:rPr lang="en-US" dirty="0">
                <a:effectLst/>
              </a:rPr>
              <a:t> </a:t>
            </a:r>
            <a:endParaRPr lang="en-US" dirty="0"/>
          </a:p>
        </p:txBody>
      </p:sp>
    </p:spTree>
    <p:extLst>
      <p:ext uri="{BB962C8B-B14F-4D97-AF65-F5344CB8AC3E}">
        <p14:creationId xmlns:p14="http://schemas.microsoft.com/office/powerpoint/2010/main" val="298543972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Stupidity</a:t>
            </a:r>
            <a:r>
              <a:rPr lang="en-US" dirty="0">
                <a:effectLst/>
              </a:rPr>
              <a:t> </a:t>
            </a:r>
            <a:endParaRPr lang="en-US" dirty="0"/>
          </a:p>
        </p:txBody>
      </p:sp>
      <p:sp>
        <p:nvSpPr>
          <p:cNvPr id="3" name="Content Placeholder 2"/>
          <p:cNvSpPr>
            <a:spLocks noGrp="1"/>
          </p:cNvSpPr>
          <p:nvPr>
            <p:ph idx="1"/>
          </p:nvPr>
        </p:nvSpPr>
        <p:spPr/>
        <p:txBody>
          <a:bodyPr>
            <a:normAutofit fontScale="70000" lnSpcReduction="20000"/>
          </a:bodyPr>
          <a:lstStyle/>
          <a:p>
            <a:r>
              <a:rPr lang="en-US" dirty="0"/>
              <a:t>This is a controversial topic. Calling someone stupid is politically incorrect. </a:t>
            </a:r>
          </a:p>
          <a:p>
            <a:r>
              <a:rPr lang="en-US" dirty="0"/>
              <a:t>Nobody likes to be accused of being stupid, but people do stupid things. </a:t>
            </a:r>
          </a:p>
          <a:p>
            <a:r>
              <a:rPr lang="en-US" dirty="0"/>
              <a:t>Even intelligent people make mistakes, especially in the </a:t>
            </a:r>
            <a:r>
              <a:rPr lang="en-US" dirty="0" err="1"/>
              <a:t>cybersecurity</a:t>
            </a:r>
            <a:r>
              <a:rPr lang="en-US" dirty="0"/>
              <a:t> realm. </a:t>
            </a:r>
          </a:p>
          <a:p>
            <a:r>
              <a:rPr lang="en-US" dirty="0"/>
              <a:t>Nonetheless, this is a discussion of risk and the threat of stupidity is real, making you and your business vulnerable. You </a:t>
            </a:r>
            <a:r>
              <a:rPr lang="en-US" b="1" dirty="0"/>
              <a:t>have</a:t>
            </a:r>
            <a:r>
              <a:rPr lang="en-US" dirty="0"/>
              <a:t> to address stupidity.</a:t>
            </a:r>
          </a:p>
          <a:p>
            <a:r>
              <a:rPr lang="en-US" dirty="0"/>
              <a:t>Don’t ignore the possibility that you or your people may do stupid things! </a:t>
            </a:r>
          </a:p>
          <a:p>
            <a:r>
              <a:rPr lang="en-US" dirty="0"/>
              <a:t>Penetration testers (the folks who specialize in testing your cyber defenses, also known as  Pen-testers) find that stupidity is a HUGE threat vector they can exploit to gain access to systems. </a:t>
            </a:r>
          </a:p>
          <a:p>
            <a:r>
              <a:rPr lang="en-US" dirty="0"/>
              <a:t>Take for example a recent exercise conducted by the DHS.</a:t>
            </a:r>
          </a:p>
        </p:txBody>
      </p:sp>
    </p:spTree>
    <p:extLst>
      <p:ext uri="{BB962C8B-B14F-4D97-AF65-F5344CB8AC3E}">
        <p14:creationId xmlns:p14="http://schemas.microsoft.com/office/powerpoint/2010/main" val="15064835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Stupidity </a:t>
            </a:r>
          </a:p>
        </p:txBody>
      </p:sp>
      <p:sp>
        <p:nvSpPr>
          <p:cNvPr id="3" name="Content Placeholder 2"/>
          <p:cNvSpPr>
            <a:spLocks noGrp="1"/>
          </p:cNvSpPr>
          <p:nvPr>
            <p:ph idx="1"/>
          </p:nvPr>
        </p:nvSpPr>
        <p:spPr/>
        <p:txBody>
          <a:bodyPr>
            <a:normAutofit fontScale="55000" lnSpcReduction="20000"/>
          </a:bodyPr>
          <a:lstStyle/>
          <a:p>
            <a:r>
              <a:rPr lang="en-US" dirty="0"/>
              <a:t>They deliberately planted several USB thumb drives and data disks in the parking lots of federal agencies and their contractors. Despite the requirement for comprehensive </a:t>
            </a:r>
            <a:r>
              <a:rPr lang="en-US" dirty="0" err="1"/>
              <a:t>cybersecurity</a:t>
            </a:r>
            <a:r>
              <a:rPr lang="en-US" dirty="0"/>
              <a:t> training among the workforce at those agencies and their contractors and the known possibility that the drives and disks could be infected, 60% of those drives and disks ended up loaded on government computers in contravention of existing policy and training. </a:t>
            </a:r>
          </a:p>
          <a:p>
            <a:r>
              <a:rPr lang="en-US" dirty="0"/>
              <a:t>DHS found that if the drive or disk had “official” government markings, the “success rate” for it being inserted in the computer rose to 90%. </a:t>
            </a:r>
          </a:p>
          <a:p>
            <a:r>
              <a:rPr lang="en-US" dirty="0"/>
              <a:t>In the aftermath of the test results’ public release, the usual sniping of the government briefly rose, yet criticism was oddly muted as corporate America found they too were susceptible to similar tests. </a:t>
            </a:r>
          </a:p>
          <a:p>
            <a:r>
              <a:rPr lang="en-US" dirty="0"/>
              <a:t>We imagine that many who read the stories of the testing were uncomfortable as they thought about how they and their colleagues would react if they were	part	of the	test.	How	should	a	business	executive	address	stupidity	to reduce their risk? </a:t>
            </a:r>
          </a:p>
          <a:p>
            <a:r>
              <a:rPr lang="en-US" dirty="0"/>
              <a:t>We think John </a:t>
            </a:r>
            <a:r>
              <a:rPr lang="en-US" dirty="0" err="1"/>
              <a:t>Verry</a:t>
            </a:r>
            <a:r>
              <a:rPr lang="en-US" dirty="0"/>
              <a:t>, principal enterprise consultant of Pivot Point Security, says it best:</a:t>
            </a:r>
          </a:p>
          <a:p>
            <a:r>
              <a:rPr lang="en-US" dirty="0"/>
              <a:t> “You can’t fix stupid. You can only try to make people more aware.” </a:t>
            </a:r>
          </a:p>
          <a:p>
            <a:endParaRPr lang="en-US" dirty="0"/>
          </a:p>
        </p:txBody>
      </p:sp>
    </p:spTree>
    <p:extLst>
      <p:ext uri="{BB962C8B-B14F-4D97-AF65-F5344CB8AC3E}">
        <p14:creationId xmlns:p14="http://schemas.microsoft.com/office/powerpoint/2010/main" val="30807384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Curiosity</a:t>
            </a:r>
            <a:r>
              <a:rPr lang="en-US" dirty="0">
                <a:effectLst/>
              </a:rPr>
              <a:t> </a:t>
            </a:r>
            <a:endParaRPr lang="en-US" dirty="0"/>
          </a:p>
        </p:txBody>
      </p:sp>
      <p:sp>
        <p:nvSpPr>
          <p:cNvPr id="3" name="Content Placeholder 2"/>
          <p:cNvSpPr>
            <a:spLocks noGrp="1"/>
          </p:cNvSpPr>
          <p:nvPr>
            <p:ph idx="1"/>
          </p:nvPr>
        </p:nvSpPr>
        <p:spPr/>
        <p:txBody>
          <a:bodyPr>
            <a:normAutofit fontScale="70000" lnSpcReduction="20000"/>
          </a:bodyPr>
          <a:lstStyle/>
          <a:p>
            <a:r>
              <a:rPr lang="en-US" dirty="0"/>
              <a:t>Curiosity is essential for creativity and is the type of trait we seek in our employees. </a:t>
            </a:r>
          </a:p>
          <a:p>
            <a:r>
              <a:rPr lang="en-US" dirty="0"/>
              <a:t>The curious are the people who find new and better ways of doing things and who develop the new products and services that yield the best profit and growth in your business. </a:t>
            </a:r>
          </a:p>
          <a:p>
            <a:r>
              <a:rPr lang="en-US" dirty="0"/>
              <a:t>They also are the most susceptible to social engineering by cyber criminals. </a:t>
            </a:r>
          </a:p>
          <a:p>
            <a:r>
              <a:rPr lang="en-US" dirty="0"/>
              <a:t>Cyber criminals can use the simplest of methods and maximum yield by simply exploiting human curiosity. How? </a:t>
            </a:r>
          </a:p>
          <a:p>
            <a:r>
              <a:rPr lang="en-US" dirty="0"/>
              <a:t>The most common method is</a:t>
            </a:r>
            <a:r>
              <a:rPr lang="en-US" dirty="0">
                <a:effectLst/>
              </a:rPr>
              <a:t> </a:t>
            </a:r>
            <a:r>
              <a:rPr lang="en-US" dirty="0"/>
              <a:t>via email. It doesn’t matter if the email is part of a widespread spam mailing or a targeted spear-phishing message as long as it is well-crafted and interesting</a:t>
            </a:r>
            <a:r>
              <a:rPr lang="en-US" dirty="0">
                <a:effectLst/>
              </a:rPr>
              <a:t> </a:t>
            </a:r>
            <a:endParaRPr lang="en-US" dirty="0"/>
          </a:p>
        </p:txBody>
      </p:sp>
    </p:spTree>
    <p:extLst>
      <p:ext uri="{BB962C8B-B14F-4D97-AF65-F5344CB8AC3E}">
        <p14:creationId xmlns:p14="http://schemas.microsoft.com/office/powerpoint/2010/main" val="425432661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Curiosity </a:t>
            </a:r>
          </a:p>
        </p:txBody>
      </p:sp>
      <p:sp>
        <p:nvSpPr>
          <p:cNvPr id="3" name="Content Placeholder 2"/>
          <p:cNvSpPr>
            <a:spLocks noGrp="1"/>
          </p:cNvSpPr>
          <p:nvPr>
            <p:ph idx="1"/>
          </p:nvPr>
        </p:nvSpPr>
        <p:spPr/>
        <p:txBody>
          <a:bodyPr>
            <a:normAutofit fontScale="62500" lnSpcReduction="20000"/>
          </a:bodyPr>
          <a:lstStyle/>
          <a:p>
            <a:pPr algn="just"/>
            <a:r>
              <a:rPr lang="en-US" dirty="0"/>
              <a:t>People tend to click on links that promise to lead them to appealing locations.	</a:t>
            </a:r>
          </a:p>
          <a:p>
            <a:pPr algn="just"/>
            <a:r>
              <a:rPr lang="en-US" dirty="0"/>
              <a:t>Techniques	successfully	used	by	cyber	criminals	include alarming	the recipient about problems with their credit or banking information and providing them with a link that alleges to take them to a location where they can learn more about what the problems are and how to resolve them. When the link is clicked, a remote access toolkit or other malicious code is downloaded onto the recipient’s computer and the criminal now has control. Other appeals that sucker even the most discerning of users include links that promise imagery of recent catastrophes or sporting events, political controversies, or business insider information. Emails containing attachments are among the most dangerous to the curious.</a:t>
            </a:r>
          </a:p>
          <a:p>
            <a:pPr algn="just"/>
            <a:r>
              <a:rPr lang="en-US" dirty="0"/>
              <a:t>Recently, after </a:t>
            </a:r>
            <a:r>
              <a:rPr lang="en-US" dirty="0" err="1"/>
              <a:t>Mandiant</a:t>
            </a:r>
            <a:r>
              <a:rPr lang="en-US" dirty="0"/>
              <a:t> Corporation had released its report on Chinese computer espionage, emails containing an attachment alleging to contain a copy of the report made the rounds on the Internet.</a:t>
            </a:r>
          </a:p>
        </p:txBody>
      </p:sp>
    </p:spTree>
    <p:extLst>
      <p:ext uri="{BB962C8B-B14F-4D97-AF65-F5344CB8AC3E}">
        <p14:creationId xmlns:p14="http://schemas.microsoft.com/office/powerpoint/2010/main" val="289559327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Curiosity</a:t>
            </a:r>
          </a:p>
        </p:txBody>
      </p:sp>
      <p:sp>
        <p:nvSpPr>
          <p:cNvPr id="3" name="Content Placeholder 2"/>
          <p:cNvSpPr>
            <a:spLocks noGrp="1"/>
          </p:cNvSpPr>
          <p:nvPr>
            <p:ph idx="1"/>
          </p:nvPr>
        </p:nvSpPr>
        <p:spPr/>
        <p:txBody>
          <a:bodyPr>
            <a:normAutofit fontScale="55000" lnSpcReduction="20000"/>
          </a:bodyPr>
          <a:lstStyle/>
          <a:p>
            <a:pPr algn="just"/>
            <a:r>
              <a:rPr lang="en-US" dirty="0"/>
              <a:t>Everyone wanted to read the </a:t>
            </a:r>
            <a:r>
              <a:rPr lang="en-US" dirty="0" err="1"/>
              <a:t>Mandiant</a:t>
            </a:r>
            <a:r>
              <a:rPr lang="en-US" dirty="0"/>
              <a:t> report, and here, someone presents it for recipients to open and read without having to search for it. How convenient! While many people opened the attachments and eagerly read the report, they also exposed themselves and their businesses to danger	as	the	attachment contained	hidden	malicious	code	 that	allowed	bad actors to access the recipient’s computer and its information. The lesson? If you are curious about a topic, get your information directly from the trusted source.</a:t>
            </a:r>
          </a:p>
          <a:p>
            <a:pPr algn="just"/>
            <a:r>
              <a:rPr lang="en-US" dirty="0"/>
              <a:t>How do executives reduce risk by addressing curiosity? Set your policies, explain them, train your employees, test your employees, and stay on message. </a:t>
            </a:r>
          </a:p>
          <a:p>
            <a:pPr algn="just"/>
            <a:r>
              <a:rPr lang="en-US" dirty="0"/>
              <a:t>Mark </a:t>
            </a:r>
            <a:r>
              <a:rPr lang="en-US" dirty="0" err="1"/>
              <a:t>Rasch</a:t>
            </a:r>
            <a:r>
              <a:rPr lang="en-US" dirty="0"/>
              <a:t>,	director	of	network	security	and	privacy	consulting	for	Computer Sciences	Corporation	(CSC),	advises,	“Rule	No.	1	is,	don’t	open	suspicious links.”</a:t>
            </a:r>
          </a:p>
          <a:p>
            <a:pPr algn="just"/>
            <a:r>
              <a:rPr lang="en-US" dirty="0"/>
              <a:t> </a:t>
            </a:r>
            <a:r>
              <a:rPr lang="en-US" dirty="0" err="1"/>
              <a:t>Rasch</a:t>
            </a:r>
            <a:r>
              <a:rPr lang="en-US" dirty="0"/>
              <a:t> continues, “Rule No. 2 is, see Rule No. 1. Rule No. 3 is, see Rules 1 and 2.”16 We agree. </a:t>
            </a:r>
          </a:p>
          <a:p>
            <a:pPr algn="just"/>
            <a:r>
              <a:rPr lang="en-US" dirty="0"/>
              <a:t>Curiosity killed the cat. </a:t>
            </a:r>
          </a:p>
          <a:p>
            <a:pPr algn="just"/>
            <a:r>
              <a:rPr lang="en-US" dirty="0"/>
              <a:t>It can also kill your business. </a:t>
            </a:r>
          </a:p>
          <a:p>
            <a:pPr algn="just"/>
            <a:r>
              <a:rPr lang="en-US" dirty="0"/>
              <a:t>While we strongly encourage and foster curiosity in our business, you need to channel it away from activities proven to be deleterious </a:t>
            </a:r>
          </a:p>
          <a:p>
            <a:endParaRPr lang="en-US" dirty="0"/>
          </a:p>
        </p:txBody>
      </p:sp>
    </p:spTree>
    <p:extLst>
      <p:ext uri="{BB962C8B-B14F-4D97-AF65-F5344CB8AC3E}">
        <p14:creationId xmlns:p14="http://schemas.microsoft.com/office/powerpoint/2010/main" val="357107837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Lack	of	leadership</a:t>
            </a:r>
            <a:r>
              <a:rPr lang="en-US" dirty="0">
                <a:effectLst/>
              </a:rPr>
              <a:t> </a:t>
            </a:r>
            <a:endParaRPr lang="en-US" dirty="0"/>
          </a:p>
        </p:txBody>
      </p:sp>
      <p:sp>
        <p:nvSpPr>
          <p:cNvPr id="3" name="Content Placeholder 2"/>
          <p:cNvSpPr>
            <a:spLocks noGrp="1"/>
          </p:cNvSpPr>
          <p:nvPr>
            <p:ph idx="1"/>
          </p:nvPr>
        </p:nvSpPr>
        <p:spPr/>
        <p:txBody>
          <a:bodyPr>
            <a:normAutofit fontScale="62500" lnSpcReduction="20000"/>
          </a:bodyPr>
          <a:lstStyle/>
          <a:p>
            <a:pPr algn="just"/>
            <a:r>
              <a:rPr lang="en-US" dirty="0"/>
              <a:t>Have	you	ever	noticed	how	leadership	sets	the	tone	for an organization? </a:t>
            </a:r>
          </a:p>
          <a:p>
            <a:pPr algn="just"/>
            <a:r>
              <a:rPr lang="en-US" dirty="0"/>
              <a:t>There was  a boss who came to work every morning angry, and that	anger	spawned	fear	and	angst	that	rippled	throughout	the	organization.</a:t>
            </a:r>
          </a:p>
          <a:p>
            <a:pPr algn="just"/>
            <a:r>
              <a:rPr lang="en-US" dirty="0"/>
              <a:t>Fortunately, his boss saw it too and replaced him with a positive leader who rejuvenated and inspired our organization to do great things. </a:t>
            </a:r>
          </a:p>
          <a:p>
            <a:pPr algn="just"/>
            <a:r>
              <a:rPr lang="en-US" dirty="0"/>
              <a:t>Your leadership makes a difference, both positively and negatively. </a:t>
            </a:r>
          </a:p>
          <a:p>
            <a:pPr algn="just"/>
            <a:r>
              <a:rPr lang="en-US" dirty="0"/>
              <a:t>When it comes to your </a:t>
            </a:r>
            <a:r>
              <a:rPr lang="en-US" dirty="0" err="1"/>
              <a:t>cybersecurity</a:t>
            </a:r>
            <a:r>
              <a:rPr lang="en-US" dirty="0"/>
              <a:t> risk management program, if you aren’t leading it, it will fail. Why? Because if you don’t make it a corporate priority and delegate it to your technical staff, others in the company will see that it is not one of your priorities and will not support it either.</a:t>
            </a:r>
          </a:p>
          <a:p>
            <a:pPr algn="just"/>
            <a:r>
              <a:rPr lang="en-US" dirty="0"/>
              <a:t> Many executives exclude themselves from </a:t>
            </a:r>
            <a:r>
              <a:rPr lang="en-US" dirty="0" err="1"/>
              <a:t>cybersecurity</a:t>
            </a:r>
            <a:r>
              <a:rPr lang="en-US" dirty="0"/>
              <a:t> training, citing they don’t have time. </a:t>
            </a:r>
          </a:p>
        </p:txBody>
      </p:sp>
    </p:spTree>
    <p:extLst>
      <p:ext uri="{BB962C8B-B14F-4D97-AF65-F5344CB8AC3E}">
        <p14:creationId xmlns:p14="http://schemas.microsoft.com/office/powerpoint/2010/main" val="282498970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Lack	of	leadership </a:t>
            </a:r>
          </a:p>
        </p:txBody>
      </p:sp>
      <p:sp>
        <p:nvSpPr>
          <p:cNvPr id="3" name="Content Placeholder 2"/>
          <p:cNvSpPr>
            <a:spLocks noGrp="1"/>
          </p:cNvSpPr>
          <p:nvPr>
            <p:ph idx="1"/>
          </p:nvPr>
        </p:nvSpPr>
        <p:spPr/>
        <p:txBody>
          <a:bodyPr>
            <a:normAutofit fontScale="55000" lnSpcReduction="20000"/>
          </a:bodyPr>
          <a:lstStyle/>
          <a:p>
            <a:pPr algn="just"/>
            <a:r>
              <a:rPr lang="en-US" dirty="0"/>
              <a:t>Don’t fool yourself. Word gets around when the boss does that. </a:t>
            </a:r>
          </a:p>
          <a:p>
            <a:pPr algn="just"/>
            <a:r>
              <a:rPr lang="en-US" dirty="0"/>
              <a:t>Every time you order an exception to policies for yourself, the word gets out that the boss is not serious about </a:t>
            </a:r>
            <a:r>
              <a:rPr lang="en-US" dirty="0" err="1"/>
              <a:t>cybersecurity</a:t>
            </a:r>
            <a:r>
              <a:rPr lang="en-US" dirty="0"/>
              <a:t>. </a:t>
            </a:r>
          </a:p>
          <a:p>
            <a:pPr algn="just"/>
            <a:r>
              <a:rPr lang="en-US" dirty="0"/>
              <a:t>As a result, your risk goes up as your </a:t>
            </a:r>
            <a:r>
              <a:rPr lang="en-US" dirty="0" err="1"/>
              <a:t>cybersecurity</a:t>
            </a:r>
            <a:r>
              <a:rPr lang="en-US" dirty="0"/>
              <a:t> posture erodes. </a:t>
            </a:r>
          </a:p>
          <a:p>
            <a:pPr algn="just"/>
            <a:r>
              <a:rPr lang="en-US" dirty="0"/>
              <a:t>Our recommendation is that you make it clear throughout your organization that you feel strong personal ownership in your </a:t>
            </a:r>
            <a:r>
              <a:rPr lang="en-US" dirty="0" err="1"/>
              <a:t>cybersecurity</a:t>
            </a:r>
            <a:r>
              <a:rPr lang="en-US" dirty="0"/>
              <a:t> risk management program. </a:t>
            </a:r>
          </a:p>
          <a:p>
            <a:pPr algn="just"/>
            <a:r>
              <a:rPr lang="en-US" dirty="0"/>
              <a:t>Lead by example. </a:t>
            </a:r>
          </a:p>
          <a:p>
            <a:pPr algn="just"/>
            <a:r>
              <a:rPr lang="en-US" dirty="0"/>
              <a:t>Put it on agendas.</a:t>
            </a:r>
          </a:p>
          <a:p>
            <a:pPr algn="just"/>
            <a:r>
              <a:rPr lang="en-US" dirty="0"/>
              <a:t>Include </a:t>
            </a:r>
            <a:r>
              <a:rPr lang="en-US" dirty="0" err="1"/>
              <a:t>cybersecurity</a:t>
            </a:r>
            <a:r>
              <a:rPr lang="en-US" dirty="0"/>
              <a:t> messages in your interactions and correspondence with your employees. </a:t>
            </a:r>
          </a:p>
          <a:p>
            <a:pPr algn="just"/>
            <a:r>
              <a:rPr lang="en-US" dirty="0"/>
              <a:t>Take the same training as your employees to ensure it is up-to-snuff and meeting your corporate objectives.</a:t>
            </a:r>
          </a:p>
          <a:p>
            <a:pPr algn="just"/>
            <a:r>
              <a:rPr lang="en-US" dirty="0"/>
              <a:t> It is expected that you will delegate the administration of your </a:t>
            </a:r>
            <a:r>
              <a:rPr lang="en-US" dirty="0" err="1"/>
              <a:t>cybersecurity</a:t>
            </a:r>
            <a:r>
              <a:rPr lang="en-US" dirty="0"/>
              <a:t> risk management program to subordinates, but you never delegate responsibility and ownership. </a:t>
            </a:r>
          </a:p>
          <a:p>
            <a:pPr algn="just"/>
            <a:r>
              <a:rPr lang="en-US" dirty="0"/>
              <a:t>The moment you delegate responsibility and ownership, you fail—every time </a:t>
            </a:r>
          </a:p>
          <a:p>
            <a:endParaRPr lang="en-US" dirty="0"/>
          </a:p>
        </p:txBody>
      </p:sp>
    </p:spTree>
    <p:extLst>
      <p:ext uri="{BB962C8B-B14F-4D97-AF65-F5344CB8AC3E}">
        <p14:creationId xmlns:p14="http://schemas.microsoft.com/office/powerpoint/2010/main" val="897435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Threats</a:t>
            </a:r>
            <a:r>
              <a:rPr lang="en-US" dirty="0"/>
              <a:t> </a:t>
            </a:r>
            <a:r>
              <a:rPr lang="en-US" b="1" dirty="0"/>
              <a:t>to</a:t>
            </a:r>
            <a:r>
              <a:rPr lang="en-US" dirty="0"/>
              <a:t> </a:t>
            </a:r>
            <a:r>
              <a:rPr lang="en-US" b="1" dirty="0"/>
              <a:t>Your</a:t>
            </a:r>
            <a:r>
              <a:rPr lang="en-US" dirty="0"/>
              <a:t> </a:t>
            </a:r>
            <a:r>
              <a:rPr lang="en-US" b="1" dirty="0"/>
              <a:t>Intellectual</a:t>
            </a:r>
            <a:r>
              <a:rPr lang="en-US" dirty="0"/>
              <a:t> </a:t>
            </a:r>
            <a:r>
              <a:rPr lang="en-US" b="1" dirty="0"/>
              <a:t>Property</a:t>
            </a:r>
            <a:r>
              <a:rPr lang="en-US" dirty="0"/>
              <a:t> </a:t>
            </a:r>
            <a:r>
              <a:rPr lang="en-US" b="1" dirty="0"/>
              <a:t>and</a:t>
            </a:r>
            <a:r>
              <a:rPr lang="en-US" dirty="0"/>
              <a:t> </a:t>
            </a:r>
            <a:r>
              <a:rPr lang="en-US" b="1" dirty="0"/>
              <a:t>Trade</a:t>
            </a:r>
            <a:r>
              <a:rPr lang="en-US" dirty="0"/>
              <a:t> </a:t>
            </a:r>
            <a:r>
              <a:rPr lang="en-US" b="1" dirty="0"/>
              <a:t>Secrets</a:t>
            </a:r>
            <a:r>
              <a:rPr lang="en-US" dirty="0">
                <a:effectLst/>
              </a:rPr>
              <a:t> </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a:t>Next to your treasured workforce, your intellectual property and trade secrets are arguably your most valued assets. </a:t>
            </a:r>
          </a:p>
          <a:p>
            <a:pPr algn="just"/>
            <a:r>
              <a:rPr lang="en-US" dirty="0"/>
              <a:t>These are the most common targets for nation-states, organized crime, and insider threats. </a:t>
            </a:r>
          </a:p>
          <a:p>
            <a:pPr algn="just"/>
            <a:r>
              <a:rPr lang="en-US" dirty="0"/>
              <a:t>Why? For the same reason you retain ownership of your intellectual property and keep secret the special (proprietary) tools of the trade that make your business a success, because possession of intellectual property and trade secrets yields a competitive advantage</a:t>
            </a:r>
            <a:r>
              <a:rPr lang="en-US" dirty="0">
                <a:effectLst/>
              </a:rPr>
              <a:t> </a:t>
            </a:r>
            <a:endParaRPr lang="en-US" dirty="0"/>
          </a:p>
        </p:txBody>
      </p:sp>
    </p:spTree>
    <p:extLst>
      <p:ext uri="{BB962C8B-B14F-4D97-AF65-F5344CB8AC3E}">
        <p14:creationId xmlns:p14="http://schemas.microsoft.com/office/powerpoint/2010/main" val="317190814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Lack of accountability</a:t>
            </a:r>
            <a:r>
              <a:rPr lang="en-US" dirty="0">
                <a:effectLst/>
              </a:rPr>
              <a:t> </a:t>
            </a:r>
            <a:endParaRPr lang="en-US" dirty="0"/>
          </a:p>
        </p:txBody>
      </p:sp>
      <p:sp>
        <p:nvSpPr>
          <p:cNvPr id="3" name="Content Placeholder 2"/>
          <p:cNvSpPr>
            <a:spLocks noGrp="1"/>
          </p:cNvSpPr>
          <p:nvPr>
            <p:ph idx="1"/>
          </p:nvPr>
        </p:nvSpPr>
        <p:spPr>
          <a:xfrm>
            <a:off x="457200" y="1600200"/>
            <a:ext cx="8229600" cy="4525963"/>
          </a:xfrm>
        </p:spPr>
        <p:txBody>
          <a:bodyPr>
            <a:normAutofit fontScale="62500" lnSpcReduction="20000"/>
          </a:bodyPr>
          <a:lstStyle/>
          <a:p>
            <a:r>
              <a:rPr lang="en-US" dirty="0"/>
              <a:t>Lack of accountability is one reason why organizations fail. </a:t>
            </a:r>
          </a:p>
          <a:p>
            <a:r>
              <a:rPr lang="en-US" dirty="0"/>
              <a:t>When things go wrong, </a:t>
            </a:r>
          </a:p>
          <a:p>
            <a:r>
              <a:rPr lang="en-US" dirty="0"/>
              <a:t>what happens if nobody is responsible? </a:t>
            </a:r>
          </a:p>
          <a:p>
            <a:r>
              <a:rPr lang="en-US" dirty="0"/>
              <a:t>If nobody is responsible, then the wrong things keep happening. </a:t>
            </a:r>
          </a:p>
          <a:p>
            <a:r>
              <a:rPr lang="en-US" dirty="0"/>
              <a:t>How do you handle situations where things go wrong? </a:t>
            </a:r>
          </a:p>
          <a:p>
            <a:r>
              <a:rPr lang="en-US" dirty="0"/>
              <a:t>Do you have guidelines that outline consequences for certain actions?</a:t>
            </a:r>
          </a:p>
          <a:p>
            <a:r>
              <a:rPr lang="en-US" dirty="0"/>
              <a:t> Are they well known by all employees? </a:t>
            </a:r>
          </a:p>
          <a:p>
            <a:r>
              <a:rPr lang="en-US" dirty="0"/>
              <a:t>Are they published?</a:t>
            </a:r>
          </a:p>
          <a:p>
            <a:r>
              <a:rPr lang="en-US" dirty="0"/>
              <a:t>Are they followed? Like other critical business functions, cybersecurity must be viewed with the same rigor as traditional profit-generating activities. People need to know what their responsibilities are and be held accountable to deliver upon them. </a:t>
            </a:r>
          </a:p>
          <a:p>
            <a:r>
              <a:rPr lang="en-US" dirty="0"/>
              <a:t>When they fail, there have to be consequences; otherwise, you risk that others in the organization will see there is no incentive to uphold their own responsibilities. </a:t>
            </a:r>
          </a:p>
        </p:txBody>
      </p:sp>
    </p:spTree>
    <p:extLst>
      <p:ext uri="{BB962C8B-B14F-4D97-AF65-F5344CB8AC3E}">
        <p14:creationId xmlns:p14="http://schemas.microsoft.com/office/powerpoint/2010/main" val="208151155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Lack of accountability </a:t>
            </a:r>
          </a:p>
        </p:txBody>
      </p:sp>
      <p:sp>
        <p:nvSpPr>
          <p:cNvPr id="3" name="Content Placeholder 2"/>
          <p:cNvSpPr>
            <a:spLocks noGrp="1"/>
          </p:cNvSpPr>
          <p:nvPr>
            <p:ph idx="1"/>
          </p:nvPr>
        </p:nvSpPr>
        <p:spPr/>
        <p:txBody>
          <a:bodyPr>
            <a:normAutofit fontScale="62500" lnSpcReduction="20000"/>
          </a:bodyPr>
          <a:lstStyle/>
          <a:p>
            <a:pPr algn="just"/>
            <a:r>
              <a:rPr lang="en-US" dirty="0"/>
              <a:t>When this happens, morale wanes, discipline erodes, and you find yourself the captain of a sinking ship. </a:t>
            </a:r>
          </a:p>
          <a:p>
            <a:pPr algn="just"/>
            <a:r>
              <a:rPr lang="en-US" dirty="0"/>
              <a:t>You already know good people make mistakes. </a:t>
            </a:r>
          </a:p>
          <a:p>
            <a:pPr algn="just"/>
            <a:r>
              <a:rPr lang="en-US" dirty="0"/>
              <a:t>Nonetheless, there have to be consequences for improper conduct. </a:t>
            </a:r>
          </a:p>
          <a:p>
            <a:pPr algn="just"/>
            <a:r>
              <a:rPr lang="en-US" dirty="0"/>
              <a:t>The consequences ought to be commensurate with the conduct and the impacts.</a:t>
            </a:r>
          </a:p>
          <a:p>
            <a:pPr algn="just"/>
            <a:r>
              <a:rPr lang="en-US" dirty="0"/>
              <a:t> When it comes to </a:t>
            </a:r>
            <a:r>
              <a:rPr lang="en-US" dirty="0" err="1"/>
              <a:t>cybersecurity</a:t>
            </a:r>
            <a:r>
              <a:rPr lang="en-US" dirty="0"/>
              <a:t>, the stakes are high as the average cost to clean up a cyber incident in 2013 is reportedly US $616,000. 	</a:t>
            </a:r>
          </a:p>
          <a:p>
            <a:pPr algn="just"/>
            <a:r>
              <a:rPr lang="en-US" dirty="0"/>
              <a:t>If someone clicks on a link in an email that brings a virus into your network that costs significant amounts of money to remedy, what do you do? </a:t>
            </a:r>
          </a:p>
          <a:p>
            <a:pPr algn="just"/>
            <a:r>
              <a:rPr lang="en-US" dirty="0"/>
              <a:t>Your directors and officers, your employees, and	shareholders	expect	you	to	provide	decisive	leadership	and	hold	people accountable.</a:t>
            </a:r>
          </a:p>
          <a:p>
            <a:pPr algn="just"/>
            <a:r>
              <a:rPr lang="en-US" dirty="0" err="1"/>
              <a:t>Cybersecurity</a:t>
            </a:r>
            <a:r>
              <a:rPr lang="en-US" dirty="0"/>
              <a:t>	has	evolved	to	a	critical	business	imperative. </a:t>
            </a:r>
          </a:p>
          <a:p>
            <a:pPr algn="just"/>
            <a:r>
              <a:rPr lang="en-US" dirty="0"/>
              <a:t>You must hold people accountable to manage and control your risk </a:t>
            </a:r>
          </a:p>
          <a:p>
            <a:endParaRPr lang="en-US" dirty="0"/>
          </a:p>
        </p:txBody>
      </p:sp>
    </p:spTree>
    <p:extLst>
      <p:ext uri="{BB962C8B-B14F-4D97-AF65-F5344CB8AC3E}">
        <p14:creationId xmlns:p14="http://schemas.microsoft.com/office/powerpoint/2010/main" val="2533257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Threats</a:t>
            </a:r>
            <a:r>
              <a:rPr lang="en-US" dirty="0"/>
              <a:t> </a:t>
            </a:r>
            <a:r>
              <a:rPr lang="en-US" b="1" dirty="0"/>
              <a:t>to</a:t>
            </a:r>
            <a:r>
              <a:rPr lang="en-US" dirty="0"/>
              <a:t> </a:t>
            </a:r>
            <a:r>
              <a:rPr lang="en-US" b="1" dirty="0"/>
              <a:t>Your</a:t>
            </a:r>
            <a:r>
              <a:rPr lang="en-US" dirty="0"/>
              <a:t> </a:t>
            </a:r>
            <a:r>
              <a:rPr lang="en-US" b="1" dirty="0"/>
              <a:t>Intellectual</a:t>
            </a:r>
            <a:r>
              <a:rPr lang="en-US" dirty="0"/>
              <a:t> </a:t>
            </a:r>
            <a:r>
              <a:rPr lang="en-US" b="1" dirty="0"/>
              <a:t>Property</a:t>
            </a:r>
            <a:r>
              <a:rPr lang="en-US" dirty="0"/>
              <a:t> </a:t>
            </a:r>
            <a:r>
              <a:rPr lang="en-US" b="1" dirty="0"/>
              <a:t>and</a:t>
            </a:r>
            <a:r>
              <a:rPr lang="en-US" dirty="0"/>
              <a:t> </a:t>
            </a:r>
            <a:r>
              <a:rPr lang="en-US" b="1" dirty="0"/>
              <a:t>Trade</a:t>
            </a:r>
            <a:r>
              <a:rPr lang="en-US" dirty="0"/>
              <a:t> </a:t>
            </a:r>
            <a:r>
              <a:rPr lang="en-US" b="1" dirty="0"/>
              <a:t>Secrets</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a:t>As	mentioned	in	the	previous	lecture,	some	nation-states	and	many	criminals actively probe the net, looking to steal intellectual property and trade secrets. </a:t>
            </a:r>
          </a:p>
          <a:p>
            <a:pPr algn="just"/>
            <a:r>
              <a:rPr lang="en-US" dirty="0"/>
              <a:t>This is a lucrative market for the end consumer of the information, be it state-owned businesses or those who purchase such information. </a:t>
            </a:r>
          </a:p>
          <a:p>
            <a:pPr algn="just"/>
            <a:r>
              <a:rPr lang="en-US" dirty="0"/>
              <a:t>It permits them to avoid costly research and</a:t>
            </a:r>
            <a:r>
              <a:rPr lang="en-US" dirty="0">
                <a:effectLst/>
              </a:rPr>
              <a:t> </a:t>
            </a:r>
            <a:r>
              <a:rPr lang="en-US" dirty="0"/>
              <a:t>development activities, move to production faster, and potentially muscle you out of the market. </a:t>
            </a:r>
          </a:p>
          <a:p>
            <a:pPr algn="just"/>
            <a:r>
              <a:rPr lang="en-US" dirty="0"/>
              <a:t>Recall the Interpol estimate that cyber espionage is responsible for the theft of intellectual property from businesses worldwide worth up to US $1 trillion.</a:t>
            </a:r>
          </a:p>
          <a:p>
            <a:pPr algn="just"/>
            <a:r>
              <a:rPr lang="en-US" dirty="0"/>
              <a:t> This is a serious threat to you and your business</a:t>
            </a:r>
            <a:r>
              <a:rPr lang="en-US" dirty="0">
                <a:effectLst/>
              </a:rPr>
              <a:t> </a:t>
            </a:r>
            <a:endParaRPr lang="en-US" dirty="0"/>
          </a:p>
        </p:txBody>
      </p:sp>
    </p:spTree>
    <p:extLst>
      <p:ext uri="{BB962C8B-B14F-4D97-AF65-F5344CB8AC3E}">
        <p14:creationId xmlns:p14="http://schemas.microsoft.com/office/powerpoint/2010/main" val="2452090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Vulnerability</a:t>
            </a:r>
            <a:r>
              <a:rPr lang="en-US" dirty="0"/>
              <a:t> </a:t>
            </a:r>
            <a:r>
              <a:rPr lang="en-US" b="1" dirty="0"/>
              <a:t>Checklist</a:t>
            </a:r>
            <a:r>
              <a:rPr lang="en-US" dirty="0"/>
              <a:t> </a:t>
            </a:r>
            <a:r>
              <a:rPr lang="en-US" b="1" dirty="0"/>
              <a:t>(Cyber</a:t>
            </a:r>
            <a:r>
              <a:rPr lang="en-US" dirty="0"/>
              <a:t> </a:t>
            </a:r>
            <a:r>
              <a:rPr lang="en-US" b="1" dirty="0"/>
              <a:t>Espionage,</a:t>
            </a:r>
            <a:r>
              <a:rPr lang="en-US" dirty="0"/>
              <a:t> </a:t>
            </a:r>
            <a:r>
              <a:rPr lang="en-US" b="1" dirty="0"/>
              <a:t>Theft,</a:t>
            </a:r>
            <a:r>
              <a:rPr lang="en-US" dirty="0"/>
              <a:t> </a:t>
            </a:r>
            <a:r>
              <a:rPr lang="en-US" b="1" dirty="0"/>
              <a:t>and</a:t>
            </a:r>
            <a:r>
              <a:rPr lang="en-US" dirty="0"/>
              <a:t> </a:t>
            </a:r>
            <a:r>
              <a:rPr lang="en-US" b="1" dirty="0"/>
              <a:t>Exploitation)</a:t>
            </a:r>
            <a:r>
              <a:rPr lang="en-US" dirty="0">
                <a:effectLst/>
              </a:rPr>
              <a:t> </a:t>
            </a:r>
            <a:endParaRPr lang="en-US" dirty="0"/>
          </a:p>
        </p:txBody>
      </p:sp>
      <p:sp>
        <p:nvSpPr>
          <p:cNvPr id="3" name="Content Placeholder 2"/>
          <p:cNvSpPr>
            <a:spLocks noGrp="1"/>
          </p:cNvSpPr>
          <p:nvPr>
            <p:ph idx="1"/>
          </p:nvPr>
        </p:nvSpPr>
        <p:spPr/>
        <p:txBody>
          <a:bodyPr>
            <a:normAutofit fontScale="62500" lnSpcReduction="20000"/>
          </a:bodyPr>
          <a:lstStyle/>
          <a:p>
            <a:pPr algn="just"/>
            <a:r>
              <a:rPr lang="en-US" dirty="0"/>
              <a:t>Do you have intellectual property and trade secrets you need to protect?</a:t>
            </a:r>
          </a:p>
          <a:p>
            <a:pPr algn="just"/>
            <a:r>
              <a:rPr lang="en-US" dirty="0"/>
              <a:t>Do you currently or in the future have market competitors who would benefit by having access to your intellectual property and trade secrets?</a:t>
            </a:r>
          </a:p>
          <a:p>
            <a:pPr algn="just"/>
            <a:r>
              <a:rPr lang="en-US" dirty="0"/>
              <a:t>Do you store your intellectual property and trade secrets on computer systems?</a:t>
            </a:r>
          </a:p>
          <a:p>
            <a:pPr algn="just"/>
            <a:r>
              <a:rPr lang="en-US" dirty="0"/>
              <a:t>Are your computer systems connected to the Internet?</a:t>
            </a:r>
          </a:p>
          <a:p>
            <a:pPr algn="just"/>
            <a:r>
              <a:rPr lang="en-US" dirty="0"/>
              <a:t>Do your computer systems have Universal Serial Bus (USB) connections that enable thumb drives to be connected?</a:t>
            </a:r>
          </a:p>
          <a:p>
            <a:pPr algn="just"/>
            <a:r>
              <a:rPr lang="en-US" dirty="0"/>
              <a:t>Do your computers have read–write DVD/compact disk drives?</a:t>
            </a:r>
          </a:p>
          <a:p>
            <a:pPr algn="just"/>
            <a:r>
              <a:rPr lang="en-US" dirty="0"/>
              <a:t>Do you have frequent and regularly scheduled backups of your information?</a:t>
            </a:r>
          </a:p>
          <a:p>
            <a:pPr algn="just"/>
            <a:r>
              <a:rPr lang="en-US" dirty="0"/>
              <a:t>Do you store your backup information in an off-site location?</a:t>
            </a:r>
          </a:p>
          <a:p>
            <a:pPr algn="just"/>
            <a:r>
              <a:rPr lang="en-US" dirty="0"/>
              <a:t>Do you use any data feeds from other sources into your network?</a:t>
            </a:r>
          </a:p>
          <a:p>
            <a:pPr algn="just"/>
            <a:r>
              <a:rPr lang="en-US" dirty="0"/>
              <a:t>Do you contract your system administration, maintenance, or software support?</a:t>
            </a:r>
            <a:r>
              <a:rPr lang="en-US" dirty="0">
                <a:effectLst/>
              </a:rPr>
              <a:t> </a:t>
            </a:r>
            <a:endParaRPr lang="en-US" dirty="0"/>
          </a:p>
        </p:txBody>
      </p:sp>
    </p:spTree>
    <p:extLst>
      <p:ext uri="{BB962C8B-B14F-4D97-AF65-F5344CB8AC3E}">
        <p14:creationId xmlns:p14="http://schemas.microsoft.com/office/powerpoint/2010/main" val="1476413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Vulnerability</a:t>
            </a:r>
            <a:r>
              <a:rPr lang="en-US" dirty="0"/>
              <a:t> </a:t>
            </a:r>
            <a:r>
              <a:rPr lang="en-US" b="1" dirty="0"/>
              <a:t>Checklist</a:t>
            </a:r>
            <a:r>
              <a:rPr lang="en-US" dirty="0"/>
              <a:t> </a:t>
            </a:r>
            <a:r>
              <a:rPr lang="en-US" b="1" dirty="0"/>
              <a:t>(Cyber</a:t>
            </a:r>
            <a:r>
              <a:rPr lang="en-US" dirty="0"/>
              <a:t> </a:t>
            </a:r>
            <a:r>
              <a:rPr lang="en-US" b="1" dirty="0"/>
              <a:t>Espionage,</a:t>
            </a:r>
            <a:r>
              <a:rPr lang="en-US" dirty="0"/>
              <a:t> </a:t>
            </a:r>
            <a:r>
              <a:rPr lang="en-US" b="1" dirty="0"/>
              <a:t>Theft,</a:t>
            </a:r>
            <a:r>
              <a:rPr lang="en-US" dirty="0"/>
              <a:t> </a:t>
            </a:r>
            <a:r>
              <a:rPr lang="en-US" b="1" dirty="0"/>
              <a:t>and</a:t>
            </a:r>
            <a:r>
              <a:rPr lang="en-US" dirty="0"/>
              <a:t> </a:t>
            </a:r>
            <a:r>
              <a:rPr lang="en-US" b="1" dirty="0"/>
              <a:t>Exploitation)</a:t>
            </a:r>
            <a:r>
              <a:rPr lang="en-US" dirty="0"/>
              <a:t> </a:t>
            </a:r>
          </a:p>
        </p:txBody>
      </p:sp>
      <p:sp>
        <p:nvSpPr>
          <p:cNvPr id="3" name="Content Placeholder 2"/>
          <p:cNvSpPr>
            <a:spLocks noGrp="1"/>
          </p:cNvSpPr>
          <p:nvPr>
            <p:ph idx="1"/>
          </p:nvPr>
        </p:nvSpPr>
        <p:spPr/>
        <p:txBody>
          <a:bodyPr>
            <a:normAutofit lnSpcReduction="10000"/>
          </a:bodyPr>
          <a:lstStyle/>
          <a:p>
            <a:pPr algn="just"/>
            <a:r>
              <a:rPr lang="en-US" dirty="0"/>
              <a:t>How many “yes” answers did you have? </a:t>
            </a:r>
          </a:p>
          <a:p>
            <a:pPr algn="just"/>
            <a:r>
              <a:rPr lang="en-US" dirty="0"/>
              <a:t>If you had one or more, then you are susceptible to cyber-based risk.</a:t>
            </a:r>
          </a:p>
          <a:p>
            <a:pPr algn="just"/>
            <a:r>
              <a:rPr lang="en-US" dirty="0"/>
              <a:t>“Wait!” you might ask, “Why do I have cyber-based risk if I answered even one of the questions with a yes?” </a:t>
            </a:r>
          </a:p>
          <a:p>
            <a:pPr algn="just"/>
            <a:r>
              <a:rPr lang="en-US" dirty="0"/>
              <a:t>Here’s a quick rundown of how a “yes” to any of the following questions could lead to a cyber-based risk.</a:t>
            </a:r>
          </a:p>
          <a:p>
            <a:endParaRPr lang="en-US" dirty="0"/>
          </a:p>
        </p:txBody>
      </p:sp>
    </p:spTree>
    <p:extLst>
      <p:ext uri="{BB962C8B-B14F-4D97-AF65-F5344CB8AC3E}">
        <p14:creationId xmlns:p14="http://schemas.microsoft.com/office/powerpoint/2010/main" val="3145944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1896</TotalTime>
  <Words>9491</Words>
  <Application>Microsoft Office PowerPoint</Application>
  <PresentationFormat>On-screen Show (4:3)</PresentationFormat>
  <Paragraphs>442</Paragraphs>
  <Slides>61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61</vt:i4>
      </vt:variant>
    </vt:vector>
  </HeadingPairs>
  <TitlesOfParts>
    <vt:vector size="64" baseType="lpstr">
      <vt:lpstr>Arial</vt:lpstr>
      <vt:lpstr>Calibri</vt:lpstr>
      <vt:lpstr>Office Theme</vt:lpstr>
      <vt:lpstr>LECTURE IV</vt:lpstr>
      <vt:lpstr>WHO OWNS RISK IN YOUR BUSINESS? </vt:lpstr>
      <vt:lpstr>WHO OWNS RISK IN YOUR BUSINESS? </vt:lpstr>
      <vt:lpstr>WHO OWNS RISK IN YOUR BUSINESS? </vt:lpstr>
      <vt:lpstr>WHAT ARE YOUR RISKS? </vt:lpstr>
      <vt:lpstr>Threats to Your Intellectual Property and Trade Secrets </vt:lpstr>
      <vt:lpstr>Threats to Your Intellectual Property and Trade Secrets</vt:lpstr>
      <vt:lpstr>Vulnerability Checklist (Cyber Espionage, Theft, and Exploitation) </vt:lpstr>
      <vt:lpstr>Vulnerability Checklist (Cyber Espionage, Theft, and Exploitation) </vt:lpstr>
      <vt:lpstr>Intellectual property and trade secrets </vt:lpstr>
      <vt:lpstr>Competitors: </vt:lpstr>
      <vt:lpstr>Computer storage </vt:lpstr>
      <vt:lpstr>Internet access </vt:lpstr>
      <vt:lpstr> USB connections: </vt:lpstr>
      <vt:lpstr>DVD/CD read–write drives: </vt:lpstr>
      <vt:lpstr>Data backups </vt:lpstr>
      <vt:lpstr>Off-site storage </vt:lpstr>
      <vt:lpstr>Data feeds: </vt:lpstr>
      <vt:lpstr>Contracted system administration, maintenance, and software support </vt:lpstr>
      <vt:lpstr>Technical Risks </vt:lpstr>
      <vt:lpstr>Vulnerability Checklist (Common Technical Risks) </vt:lpstr>
      <vt:lpstr>Vulnerability Checklist (Common Technical Risks) </vt:lpstr>
      <vt:lpstr>Previous incidents of hacking </vt:lpstr>
      <vt:lpstr>Malicious code </vt:lpstr>
      <vt:lpstr>Probing </vt:lpstr>
      <vt:lpstr>Staff Certification </vt:lpstr>
      <vt:lpstr>Staff Certification </vt:lpstr>
      <vt:lpstr>Software currency </vt:lpstr>
      <vt:lpstr>Storage in the cloud </vt:lpstr>
      <vt:lpstr>Mobile devices </vt:lpstr>
      <vt:lpstr>Passwords </vt:lpstr>
      <vt:lpstr>Password Best Practices </vt:lpstr>
      <vt:lpstr>Vulnerability scans </vt:lpstr>
      <vt:lpstr>Remote access </vt:lpstr>
      <vt:lpstr>Remote access </vt:lpstr>
      <vt:lpstr>Remote access </vt:lpstr>
      <vt:lpstr>Remote access </vt:lpstr>
      <vt:lpstr>Human Risks </vt:lpstr>
      <vt:lpstr>Spear phishing and whaling </vt:lpstr>
      <vt:lpstr>Email Queries </vt:lpstr>
      <vt:lpstr>Social media </vt:lpstr>
      <vt:lpstr>Social media </vt:lpstr>
      <vt:lpstr>Social media </vt:lpstr>
      <vt:lpstr>Inadvertent disclosure: </vt:lpstr>
      <vt:lpstr>Ignorance </vt:lpstr>
      <vt:lpstr>Ignorance </vt:lpstr>
      <vt:lpstr>Ignorance </vt:lpstr>
      <vt:lpstr>Negligence </vt:lpstr>
      <vt:lpstr>Negligence</vt:lpstr>
      <vt:lpstr>Ignorance </vt:lpstr>
      <vt:lpstr>Apathy </vt:lpstr>
      <vt:lpstr>Apathy </vt:lpstr>
      <vt:lpstr>Stupidity </vt:lpstr>
      <vt:lpstr>Stupidity </vt:lpstr>
      <vt:lpstr>Curiosity </vt:lpstr>
      <vt:lpstr>Curiosity </vt:lpstr>
      <vt:lpstr>Curiosity</vt:lpstr>
      <vt:lpstr>Lack of leadership </vt:lpstr>
      <vt:lpstr>Lack of leadership </vt:lpstr>
      <vt:lpstr>Lack of accountability </vt:lpstr>
      <vt:lpstr>Lack of accountability </vt:lpstr>
    </vt:vector>
  </TitlesOfParts>
  <Company>Federal University of Technology, Akure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Boniface Kayode Alese</dc:creator>
  <cp:lastModifiedBy>ASOLO DELIGHTSOME OLUWADUNSIN</cp:lastModifiedBy>
  <cp:revision>30</cp:revision>
  <dcterms:created xsi:type="dcterms:W3CDTF">2020-02-15T09:43:35Z</dcterms:created>
  <dcterms:modified xsi:type="dcterms:W3CDTF">2025-03-27T14:25:24Z</dcterms:modified>
</cp:coreProperties>
</file>