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2" r:id="rId67"/>
    <p:sldId id="323" r:id="rId68"/>
    <p:sldId id="324" r:id="rId69"/>
    <p:sldId id="325" r:id="rId70"/>
    <p:sldId id="321" r:id="rId71"/>
    <p:sldId id="326" r:id="rId72"/>
    <p:sldId id="327" r:id="rId73"/>
    <p:sldId id="328" r:id="rId74"/>
    <p:sldId id="329" r:id="rId75"/>
    <p:sldId id="330" r:id="rId76"/>
    <p:sldId id="332" r:id="rId77"/>
    <p:sldId id="333" r:id="rId78"/>
    <p:sldId id="334"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8BC9BD-0F6D-C048-B583-363A230CD486}"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196076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BC9BD-0F6D-C048-B583-363A230CD486}"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176676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BC9BD-0F6D-C048-B583-363A230CD486}"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362034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BC9BD-0F6D-C048-B583-363A230CD486}"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353187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8BC9BD-0F6D-C048-B583-363A230CD486}"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172599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8BC9BD-0F6D-C048-B583-363A230CD486}"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342610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8BC9BD-0F6D-C048-B583-363A230CD486}"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95164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8BC9BD-0F6D-C048-B583-363A230CD486}"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2165445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BC9BD-0F6D-C048-B583-363A230CD486}"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73015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8BC9BD-0F6D-C048-B583-363A230CD486}"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138042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8BC9BD-0F6D-C048-B583-363A230CD486}"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287C1-D1EC-4D4A-A232-61C61315BCFF}" type="slidenum">
              <a:rPr lang="en-US" smtClean="0"/>
              <a:t>‹#›</a:t>
            </a:fld>
            <a:endParaRPr lang="en-US"/>
          </a:p>
        </p:txBody>
      </p:sp>
    </p:spTree>
    <p:extLst>
      <p:ext uri="{BB962C8B-B14F-4D97-AF65-F5344CB8AC3E}">
        <p14:creationId xmlns:p14="http://schemas.microsoft.com/office/powerpoint/2010/main" val="21121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BC9BD-0F6D-C048-B583-363A230CD486}" type="datetimeFigureOut">
              <a:rPr lang="en-US" smtClean="0"/>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287C1-D1EC-4D4A-A232-61C61315BCFF}" type="slidenum">
              <a:rPr lang="en-US" smtClean="0"/>
              <a:t>‹#›</a:t>
            </a:fld>
            <a:endParaRPr lang="en-US"/>
          </a:p>
        </p:txBody>
      </p:sp>
    </p:spTree>
    <p:extLst>
      <p:ext uri="{BB962C8B-B14F-4D97-AF65-F5344CB8AC3E}">
        <p14:creationId xmlns:p14="http://schemas.microsoft.com/office/powerpoint/2010/main" val="374222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V</a:t>
            </a:r>
          </a:p>
        </p:txBody>
      </p:sp>
      <p:sp>
        <p:nvSpPr>
          <p:cNvPr id="3" name="Subtitle 2"/>
          <p:cNvSpPr>
            <a:spLocks noGrp="1"/>
          </p:cNvSpPr>
          <p:nvPr>
            <p:ph type="subTitle" idx="1"/>
          </p:nvPr>
        </p:nvSpPr>
        <p:spPr/>
        <p:txBody>
          <a:bodyPr/>
          <a:lstStyle/>
          <a:p>
            <a:r>
              <a:rPr lang="en-US" b="1" dirty="0"/>
              <a:t>CALCULATING</a:t>
            </a:r>
            <a:r>
              <a:rPr lang="en-US" dirty="0"/>
              <a:t> </a:t>
            </a:r>
            <a:r>
              <a:rPr lang="en-US" b="1" dirty="0"/>
              <a:t>YOUR</a:t>
            </a:r>
            <a:r>
              <a:rPr lang="en-US" dirty="0"/>
              <a:t> </a:t>
            </a:r>
            <a:r>
              <a:rPr lang="en-US" b="1" dirty="0"/>
              <a:t>RISK</a:t>
            </a:r>
            <a:r>
              <a:rPr lang="en-US" dirty="0">
                <a:effectLst/>
              </a:rPr>
              <a:t> </a:t>
            </a:r>
            <a:endParaRPr lang="en-US" dirty="0"/>
          </a:p>
        </p:txBody>
      </p:sp>
    </p:spTree>
    <p:extLst>
      <p:ext uri="{BB962C8B-B14F-4D97-AF65-F5344CB8AC3E}">
        <p14:creationId xmlns:p14="http://schemas.microsoft.com/office/powerpoint/2010/main" val="19827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62500" lnSpcReduction="20000"/>
          </a:bodyPr>
          <a:lstStyle/>
          <a:p>
            <a:pPr algn="just"/>
            <a:r>
              <a:rPr lang="en-US" dirty="0"/>
              <a:t>Cost to replace: This is not as straightforward as it may seem. In calculating this cost, don’t forget you need to factor in all the costs to replace your information. Cost items to consider include the loss you incur while the information is being replaced, the cost to acquire or develop the replacement, and costs associated with any substitutes or proxies used in lieu of the lost information.</a:t>
            </a:r>
          </a:p>
          <a:p>
            <a:pPr algn="just"/>
            <a:r>
              <a:rPr lang="en-US" dirty="0"/>
              <a:t> For example, suppose that all of the data from your quality control analyses for your main chemical product were lost or completely compromised. How much would it cost to repeat all of the chemical analyses?</a:t>
            </a:r>
          </a:p>
          <a:p>
            <a:pPr algn="just"/>
            <a:r>
              <a:rPr lang="en-US" dirty="0"/>
              <a:t>Cost if unavailable: This represents the cost to you and your business if the information is unavailable. </a:t>
            </a:r>
          </a:p>
          <a:p>
            <a:pPr algn="just"/>
            <a:r>
              <a:rPr lang="en-US" dirty="0"/>
              <a:t>For example, if you rely on your information to create or generate business, not having it available through theft, alteration, or other malicious or unintentional activity deprives you and your business of revenue.</a:t>
            </a:r>
          </a:p>
          <a:p>
            <a:pPr algn="just"/>
            <a:r>
              <a:rPr lang="en-US" dirty="0"/>
              <a:t>This is a cost that ought to be factored into your calculations.</a:t>
            </a:r>
          </a:p>
          <a:p>
            <a:endParaRPr lang="en-US" dirty="0"/>
          </a:p>
        </p:txBody>
      </p:sp>
    </p:spTree>
    <p:extLst>
      <p:ext uri="{BB962C8B-B14F-4D97-AF65-F5344CB8AC3E}">
        <p14:creationId xmlns:p14="http://schemas.microsoft.com/office/powerpoint/2010/main" val="96182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Liabilities if compromised: You and your company may find yourself open to liability if your information is compromised. </a:t>
            </a:r>
          </a:p>
          <a:p>
            <a:pPr algn="just"/>
            <a:r>
              <a:rPr lang="en-US" dirty="0"/>
              <a:t>For example, as a director or senior executive, you likely are familiar with indemnification insurance that protects officers of the corporation against lawsuits from shareholders. </a:t>
            </a:r>
          </a:p>
          <a:p>
            <a:pPr algn="just"/>
            <a:r>
              <a:rPr lang="en-US" dirty="0"/>
              <a:t>If your intellectual</a:t>
            </a:r>
            <a:r>
              <a:rPr lang="en-US" dirty="0">
                <a:effectLst/>
              </a:rPr>
              <a:t> </a:t>
            </a:r>
            <a:r>
              <a:rPr lang="en-US" dirty="0"/>
              <a:t>property is stolen by a cyber criminal, it is not unreasonable to expect that a lawsuit may be filed, alleging lack of adequate management controls to protect the business’ vital information. </a:t>
            </a:r>
          </a:p>
          <a:p>
            <a:pPr algn="just"/>
            <a:r>
              <a:rPr lang="en-US" dirty="0"/>
              <a:t>Other potential liabilities come from lawsuits filed by partners with whom you may share portions of the intellectual property or even clients for whom you were developing the intellectual property</a:t>
            </a:r>
            <a:r>
              <a:rPr lang="en-US" dirty="0">
                <a:effectLst/>
              </a:rPr>
              <a:t> </a:t>
            </a:r>
            <a:endParaRPr lang="en-US" dirty="0"/>
          </a:p>
        </p:txBody>
      </p:sp>
    </p:spTree>
    <p:extLst>
      <p:ext uri="{BB962C8B-B14F-4D97-AF65-F5344CB8AC3E}">
        <p14:creationId xmlns:p14="http://schemas.microsoft.com/office/powerpoint/2010/main" val="132918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20000"/>
          </a:bodyPr>
          <a:lstStyle/>
          <a:p>
            <a:pPr algn="just"/>
            <a:r>
              <a:rPr lang="en-US" dirty="0"/>
              <a:t>Once you have summed all of these costs, the result represents what it would cost for you to replace the intellectual asset. </a:t>
            </a:r>
          </a:p>
          <a:p>
            <a:pPr algn="just"/>
            <a:r>
              <a:rPr lang="en-US" dirty="0"/>
              <a:t>It does not represent the true value of the asset. </a:t>
            </a:r>
          </a:p>
          <a:p>
            <a:pPr algn="just"/>
            <a:r>
              <a:rPr lang="en-US" dirty="0"/>
              <a:t>The true	value	is	the	cost	plus	what	a	buyer	would	be	willing	to	pay	over	and	above the replacement cost. </a:t>
            </a:r>
          </a:p>
          <a:p>
            <a:pPr algn="just"/>
            <a:r>
              <a:rPr lang="en-US" dirty="0"/>
              <a:t>Nevertheless, in order to focus on the value of information for purposes of this lecture, let us assume that the summation suggested earlier is a good approximation of value, at least as a starting point for the subsequent discussion</a:t>
            </a:r>
            <a:r>
              <a:rPr lang="en-US" dirty="0">
                <a:effectLst/>
              </a:rPr>
              <a:t> </a:t>
            </a:r>
            <a:endParaRPr lang="en-US" dirty="0"/>
          </a:p>
        </p:txBody>
      </p:sp>
    </p:spTree>
    <p:extLst>
      <p:ext uri="{BB962C8B-B14F-4D97-AF65-F5344CB8AC3E}">
        <p14:creationId xmlns:p14="http://schemas.microsoft.com/office/powerpoint/2010/main" val="1881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47500" lnSpcReduction="20000"/>
          </a:bodyPr>
          <a:lstStyle/>
          <a:p>
            <a:pPr algn="just"/>
            <a:r>
              <a:rPr lang="en-US" dirty="0"/>
              <a:t>In this example, let’s assume you are the CEO of </a:t>
            </a:r>
            <a:r>
              <a:rPr lang="en-US" dirty="0" err="1"/>
              <a:t>Plieno</a:t>
            </a:r>
            <a:r>
              <a:rPr lang="en-US" dirty="0"/>
              <a:t> Corporation, a specialty steel corporation in Western Pennsylvania. </a:t>
            </a:r>
          </a:p>
          <a:p>
            <a:pPr algn="just"/>
            <a:r>
              <a:rPr lang="en-US" dirty="0"/>
              <a:t>You produce a special alloy that is renowned for its durability, light weight, and incredible strength.</a:t>
            </a:r>
          </a:p>
          <a:p>
            <a:pPr algn="just"/>
            <a:r>
              <a:rPr lang="en-US" dirty="0"/>
              <a:t>Your metallurgists refined your formula over several years and consider it a trade secret along with the rolling techniques you use to process the finished products. Prior to production of this alloy, you were a niche company with total gross revenue of US $100 million with an annual net profit of U$ $10 million (in a good year!) </a:t>
            </a:r>
          </a:p>
          <a:p>
            <a:pPr algn="just"/>
            <a:r>
              <a:rPr lang="en-US" dirty="0"/>
              <a:t>Now, after three years of offering the </a:t>
            </a:r>
            <a:r>
              <a:rPr lang="en-US" dirty="0" err="1"/>
              <a:t>newalloy</a:t>
            </a:r>
            <a:r>
              <a:rPr lang="en-US" dirty="0"/>
              <a:t>, your business generated US $500 million in total gross revenue with a record net profit of US $100 million. </a:t>
            </a:r>
          </a:p>
          <a:p>
            <a:pPr algn="just"/>
            <a:r>
              <a:rPr lang="en-US" dirty="0"/>
              <a:t>You have vaulted to the top of a US $1 billion market for this type of specialty steel. </a:t>
            </a:r>
          </a:p>
          <a:p>
            <a:pPr algn="just"/>
            <a:r>
              <a:rPr lang="en-US" dirty="0"/>
              <a:t>Your shareholders are thrilled with the returns and prospects for the future. </a:t>
            </a:r>
          </a:p>
          <a:p>
            <a:pPr algn="just"/>
            <a:r>
              <a:rPr lang="en-US" dirty="0"/>
              <a:t>Your customers are delighted with your product, and word-of-mouth advertising is causing orders to soar.</a:t>
            </a:r>
          </a:p>
          <a:p>
            <a:pPr algn="just"/>
            <a:r>
              <a:rPr lang="en-US" dirty="0"/>
              <a:t>You have three shifts working around the clock and have expanded your facilities twice to keep up with demand. </a:t>
            </a:r>
          </a:p>
          <a:p>
            <a:pPr algn="just"/>
            <a:r>
              <a:rPr lang="en-US" dirty="0"/>
              <a:t>You now are contemplating opening another facility to handle further increases in demand.</a:t>
            </a:r>
          </a:p>
          <a:p>
            <a:endParaRPr lang="en-US" dirty="0"/>
          </a:p>
        </p:txBody>
      </p:sp>
    </p:spTree>
    <p:extLst>
      <p:ext uri="{BB962C8B-B14F-4D97-AF65-F5344CB8AC3E}">
        <p14:creationId xmlns:p14="http://schemas.microsoft.com/office/powerpoint/2010/main" val="119766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Such exceptional growth has caught the eye of investors and competitors alike.</a:t>
            </a:r>
          </a:p>
          <a:p>
            <a:pPr algn="just"/>
            <a:r>
              <a:rPr lang="en-US" dirty="0"/>
              <a:t>Industry associations are praising </a:t>
            </a:r>
            <a:r>
              <a:rPr lang="en-US" dirty="0" err="1"/>
              <a:t>Plieno</a:t>
            </a:r>
            <a:r>
              <a:rPr lang="en-US" dirty="0"/>
              <a:t> for revitalizing the regional steel industry. </a:t>
            </a:r>
          </a:p>
          <a:p>
            <a:pPr algn="just"/>
            <a:r>
              <a:rPr lang="en-US" dirty="0"/>
              <a:t>You are getting a lot of positive media attention too with numerous requests for interviews.</a:t>
            </a:r>
          </a:p>
          <a:p>
            <a:pPr algn="just"/>
            <a:r>
              <a:rPr lang="en-US" dirty="0"/>
              <a:t>University professors have contacted you asking for permission to do case studies analyzing your success. </a:t>
            </a:r>
          </a:p>
          <a:p>
            <a:pPr algn="just"/>
            <a:r>
              <a:rPr lang="en-US" dirty="0"/>
              <a:t>Competitors have made it known quietly they intend to soon offer special alloys to compete against your product. </a:t>
            </a:r>
          </a:p>
          <a:p>
            <a:pPr algn="just"/>
            <a:r>
              <a:rPr lang="en-US" dirty="0"/>
              <a:t>You aren’t overly concerned as they haven’t been able to duplicate your formula and manufacturing process in three years.</a:t>
            </a:r>
          </a:p>
          <a:p>
            <a:pPr algn="just"/>
            <a:r>
              <a:rPr lang="en-US" dirty="0"/>
              <a:t>You have a big head start and momentum. Life is good!</a:t>
            </a:r>
          </a:p>
          <a:p>
            <a:endParaRPr lang="en-US" dirty="0"/>
          </a:p>
        </p:txBody>
      </p:sp>
    </p:spTree>
    <p:extLst>
      <p:ext uri="{BB962C8B-B14F-4D97-AF65-F5344CB8AC3E}">
        <p14:creationId xmlns:p14="http://schemas.microsoft.com/office/powerpoint/2010/main" val="265692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But you realize the good times may not always be there. </a:t>
            </a:r>
          </a:p>
          <a:p>
            <a:pPr algn="just"/>
            <a:r>
              <a:rPr lang="en-US" dirty="0"/>
              <a:t>You recognize there are many risks facing your business and you need contingency plans. </a:t>
            </a:r>
          </a:p>
          <a:p>
            <a:pPr algn="just"/>
            <a:r>
              <a:rPr lang="en-US" dirty="0"/>
              <a:t>You mentally walk down some of the risks you face: reduced market for your steel, someone introduces a better product or undercuts your prices, labor and material shortages or interruptions, and flooding on the Monongahela River (your facility sits along the river). </a:t>
            </a:r>
          </a:p>
          <a:p>
            <a:pPr algn="just"/>
            <a:r>
              <a:rPr lang="en-US" dirty="0"/>
              <a:t>Are these realistic threats? Absolutely! You already have plans in place that analyze the risks in each of these areas and how your company would respond. </a:t>
            </a:r>
          </a:p>
          <a:p>
            <a:pPr algn="just"/>
            <a:r>
              <a:rPr lang="en-US" dirty="0"/>
              <a:t>Moreover, you feel comfortable you have the right kind and amount of insurance to cover the greatest threats to your business.</a:t>
            </a:r>
          </a:p>
          <a:p>
            <a:endParaRPr lang="en-US" dirty="0"/>
          </a:p>
        </p:txBody>
      </p:sp>
    </p:spTree>
    <p:extLst>
      <p:ext uri="{BB962C8B-B14F-4D97-AF65-F5344CB8AC3E}">
        <p14:creationId xmlns:p14="http://schemas.microsoft.com/office/powerpoint/2010/main" val="18450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Later that evening, you are sitting at home sipping your Iron City beer watching the KDKA evening news when you see a report of a cyber attack on a local retailer where thousands of credit card numbers were stolen. </a:t>
            </a:r>
          </a:p>
          <a:p>
            <a:pPr algn="just"/>
            <a:r>
              <a:rPr lang="en-US" dirty="0"/>
              <a:t>You know the CEO of the company from the local chamber of commerce meeting but haven’t shopped at one of his stores, so you blow a sigh of relief at not having your credit card compromised. </a:t>
            </a:r>
          </a:p>
          <a:p>
            <a:pPr algn="just"/>
            <a:r>
              <a:rPr lang="en-US" dirty="0"/>
              <a:t>You are astonished at the estimated liability and direct loss associated with the incident. Good thing you are not in retail and don’t face the risk of someone using a computer stealing credit cards</a:t>
            </a:r>
          </a:p>
          <a:p>
            <a:pPr algn="just"/>
            <a:r>
              <a:rPr lang="en-US" dirty="0"/>
              <a:t>from you.</a:t>
            </a:r>
          </a:p>
          <a:p>
            <a:pPr algn="just"/>
            <a:r>
              <a:rPr lang="en-US" dirty="0"/>
              <a:t>But wait, the local reporter interviews a professor from Carnegie Mellon University who is a </a:t>
            </a:r>
            <a:r>
              <a:rPr lang="en-US" dirty="0" err="1"/>
              <a:t>cybersecurity</a:t>
            </a:r>
            <a:r>
              <a:rPr lang="en-US" dirty="0"/>
              <a:t> specialist. </a:t>
            </a:r>
          </a:p>
          <a:p>
            <a:pPr algn="just"/>
            <a:r>
              <a:rPr lang="en-US" dirty="0"/>
              <a:t>The professor says that retail establishments aren’t the only businesses vulnerable to cyber attack. In fact, she advises, all businesses are vulnerable in one way or another and should take proactive measures to protect them- selves. </a:t>
            </a:r>
          </a:p>
          <a:p>
            <a:pPr algn="just"/>
            <a:r>
              <a:rPr lang="en-US" dirty="0"/>
              <a:t>You finish off your beer, planning to look at your </a:t>
            </a:r>
            <a:r>
              <a:rPr lang="en-US" dirty="0" err="1"/>
              <a:t>cybersecurity</a:t>
            </a:r>
            <a:r>
              <a:rPr lang="en-US" dirty="0"/>
              <a:t> risk the next day</a:t>
            </a:r>
            <a:r>
              <a:rPr lang="en-US" dirty="0">
                <a:effectLst/>
              </a:rPr>
              <a:t> </a:t>
            </a:r>
            <a:endParaRPr lang="en-US" dirty="0"/>
          </a:p>
          <a:p>
            <a:endParaRPr lang="en-US" dirty="0"/>
          </a:p>
        </p:txBody>
      </p:sp>
    </p:spTree>
    <p:extLst>
      <p:ext uri="{BB962C8B-B14F-4D97-AF65-F5344CB8AC3E}">
        <p14:creationId xmlns:p14="http://schemas.microsoft.com/office/powerpoint/2010/main" val="156192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62500" lnSpcReduction="20000"/>
          </a:bodyPr>
          <a:lstStyle/>
          <a:p>
            <a:r>
              <a:rPr lang="en-US" dirty="0"/>
              <a:t>You	start	by	meeting	with	the	head	of	your	IT	department.	</a:t>
            </a:r>
          </a:p>
          <a:p>
            <a:r>
              <a:rPr lang="en-US" dirty="0"/>
              <a:t>He	serves	as	your </a:t>
            </a:r>
            <a:r>
              <a:rPr lang="en-US" i="1" dirty="0"/>
              <a:t>de</a:t>
            </a:r>
            <a:r>
              <a:rPr lang="en-US" dirty="0"/>
              <a:t> </a:t>
            </a:r>
            <a:r>
              <a:rPr lang="en-US" i="1" dirty="0"/>
              <a:t>facto</a:t>
            </a:r>
            <a:r>
              <a:rPr lang="en-US" dirty="0"/>
              <a:t> chief information officer (CIO). </a:t>
            </a:r>
          </a:p>
          <a:p>
            <a:r>
              <a:rPr lang="en-US" dirty="0"/>
              <a:t>You consider him your resident “geek.” </a:t>
            </a:r>
          </a:p>
          <a:p>
            <a:r>
              <a:rPr lang="en-US" dirty="0"/>
              <a:t>You haven’t considered him part of your senior executive team, although he has been very effective integrating new technologies to help accommodate the growing business. </a:t>
            </a:r>
          </a:p>
          <a:p>
            <a:r>
              <a:rPr lang="en-US" dirty="0"/>
              <a:t>He oversees the operation of business unit networks, the telephone system, web presence, and mobile devices. </a:t>
            </a:r>
          </a:p>
          <a:p>
            <a:r>
              <a:rPr lang="en-US" dirty="0"/>
              <a:t>He manages the electronic data exchange between your procurement department and your suppliers. </a:t>
            </a:r>
          </a:p>
          <a:p>
            <a:r>
              <a:rPr lang="en-US" dirty="0"/>
              <a:t>He even works with the manufacturers of your milling equipment to ensure your business unit networks get reliable data directly from the milling equipment’s smart controls. You tell him you are concerned about </a:t>
            </a:r>
            <a:r>
              <a:rPr lang="en-US" dirty="0" err="1"/>
              <a:t>cyberse</a:t>
            </a:r>
            <a:r>
              <a:rPr lang="en-US" dirty="0"/>
              <a:t>- </a:t>
            </a:r>
            <a:r>
              <a:rPr lang="en-US" dirty="0" err="1"/>
              <a:t>curity</a:t>
            </a:r>
            <a:r>
              <a:rPr lang="en-US" dirty="0"/>
              <a:t> risks and want to know where you are most vulnerable.</a:t>
            </a:r>
          </a:p>
          <a:p>
            <a:r>
              <a:rPr lang="en-US" dirty="0"/>
              <a:t>“Boss,” he tells you, “You are vulnerable everywhere.”</a:t>
            </a:r>
          </a:p>
          <a:p>
            <a:endParaRPr lang="en-US" dirty="0"/>
          </a:p>
        </p:txBody>
      </p:sp>
    </p:spTree>
    <p:extLst>
      <p:ext uri="{BB962C8B-B14F-4D97-AF65-F5344CB8AC3E}">
        <p14:creationId xmlns:p14="http://schemas.microsoft.com/office/powerpoint/2010/main" val="61271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a:t>You bring in your chief financial officer (CFO), your chief operating officer (COO), and your general counsel to continue the discussion. </a:t>
            </a:r>
          </a:p>
          <a:p>
            <a:pPr algn="just"/>
            <a:r>
              <a:rPr lang="en-US" dirty="0"/>
              <a:t>Together, the five of you determine the most damaging threat to your business is someone getting your alloy’s formula and using it in direct competition against you. </a:t>
            </a:r>
          </a:p>
          <a:p>
            <a:pPr algn="just"/>
            <a:r>
              <a:rPr lang="en-US" dirty="0"/>
              <a:t>You decide you want to know what the </a:t>
            </a:r>
            <a:r>
              <a:rPr lang="en-US" dirty="0" err="1"/>
              <a:t>cybersecurity</a:t>
            </a:r>
            <a:r>
              <a:rPr lang="en-US" dirty="0"/>
              <a:t> risk is of someone taking your alloy’s formula. </a:t>
            </a:r>
          </a:p>
          <a:p>
            <a:pPr algn="just"/>
            <a:r>
              <a:rPr lang="en-US" dirty="0"/>
              <a:t>Because you’ve used it to calculate other risks, such as calculating potential loss of the mill to fire, you order a quantitative risk assessment.</a:t>
            </a:r>
            <a:r>
              <a:rPr lang="en-US" dirty="0">
                <a:effectLst/>
              </a:rPr>
              <a:t> </a:t>
            </a:r>
            <a:endParaRPr lang="en-US" dirty="0"/>
          </a:p>
        </p:txBody>
      </p:sp>
    </p:spTree>
    <p:extLst>
      <p:ext uri="{BB962C8B-B14F-4D97-AF65-F5344CB8AC3E}">
        <p14:creationId xmlns:p14="http://schemas.microsoft.com/office/powerpoint/2010/main" val="334669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20000"/>
          </a:bodyPr>
          <a:lstStyle/>
          <a:p>
            <a:r>
              <a:rPr lang="en-US" dirty="0"/>
              <a:t>Quantitative risk can be expressed as annualized loss expectancy (ALE), which is the expected monetary loss for an asset due to a risk being realized over a one-year period. </a:t>
            </a:r>
          </a:p>
          <a:p>
            <a:r>
              <a:rPr lang="en-US" dirty="0"/>
              <a:t>ALE is the product of the impact of the loss (expressed as the single loss expectancy or SLE) and the likelihood or how often the loss occurs (expressed as annualized rate of occurrence or ARO): </a:t>
            </a:r>
          </a:p>
          <a:p>
            <a:r>
              <a:rPr lang="en-US" dirty="0"/>
              <a:t>ALE= SLE	XARO</a:t>
            </a:r>
          </a:p>
          <a:p>
            <a:r>
              <a:rPr lang="en-US" dirty="0"/>
              <a:t>Your team follows a disciplined process to evaluate the </a:t>
            </a:r>
            <a:r>
              <a:rPr lang="en-US" dirty="0" err="1"/>
              <a:t>cybersecurity</a:t>
            </a:r>
            <a:r>
              <a:rPr lang="en-US" dirty="0"/>
              <a:t> risk scenario.</a:t>
            </a:r>
          </a:p>
          <a:p>
            <a:r>
              <a:rPr lang="en-US" dirty="0"/>
              <a:t>Let’s begin with Step 1: assigning value to assets</a:t>
            </a:r>
            <a:r>
              <a:rPr lang="en-US" dirty="0">
                <a:effectLst/>
              </a:rPr>
              <a:t> </a:t>
            </a:r>
            <a:endParaRPr lang="en-US" dirty="0"/>
          </a:p>
          <a:p>
            <a:endParaRPr lang="en-US" dirty="0"/>
          </a:p>
          <a:p>
            <a:endParaRPr lang="en-US" dirty="0"/>
          </a:p>
        </p:txBody>
      </p:sp>
    </p:spTree>
    <p:extLst>
      <p:ext uri="{BB962C8B-B14F-4D97-AF65-F5344CB8AC3E}">
        <p14:creationId xmlns:p14="http://schemas.microsoft.com/office/powerpoint/2010/main" val="409178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CALCULATING</a:t>
            </a:r>
            <a:r>
              <a:rPr lang="en-US" dirty="0"/>
              <a:t> </a:t>
            </a:r>
            <a:r>
              <a:rPr lang="en-US" b="1" dirty="0"/>
              <a:t>YOUR</a:t>
            </a:r>
            <a:r>
              <a:rPr lang="en-US" dirty="0"/>
              <a:t> </a:t>
            </a:r>
            <a:r>
              <a:rPr lang="en-US" b="1" dirty="0"/>
              <a:t>RISK</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In preceding discussion, we raised some questions you should ask as you evaluate your </a:t>
            </a:r>
            <a:r>
              <a:rPr lang="en-US" dirty="0" err="1"/>
              <a:t>cybersecurity</a:t>
            </a:r>
            <a:r>
              <a:rPr lang="en-US" dirty="0"/>
              <a:t> risk. </a:t>
            </a:r>
          </a:p>
          <a:p>
            <a:pPr algn="just"/>
            <a:r>
              <a:rPr lang="en-US" dirty="0"/>
              <a:t>Exposure of your intellectual property and trade secrets as well as technical and human risks are all critical items of interest you should factor into your risk analysis.</a:t>
            </a:r>
          </a:p>
          <a:p>
            <a:pPr algn="just"/>
            <a:r>
              <a:rPr lang="en-US" dirty="0"/>
              <a:t>You should ask your staff tough questions and verify their answers.</a:t>
            </a:r>
          </a:p>
          <a:p>
            <a:pPr algn="just"/>
            <a:r>
              <a:rPr lang="en-US" dirty="0"/>
              <a:t>Your business is at stake</a:t>
            </a:r>
            <a:r>
              <a:rPr lang="en-US" dirty="0">
                <a:effectLst/>
              </a:rPr>
              <a:t> </a:t>
            </a:r>
            <a:endParaRPr lang="en-US" dirty="0"/>
          </a:p>
        </p:txBody>
      </p:sp>
    </p:spTree>
    <p:extLst>
      <p:ext uri="{BB962C8B-B14F-4D97-AF65-F5344CB8AC3E}">
        <p14:creationId xmlns:p14="http://schemas.microsoft.com/office/powerpoint/2010/main" val="422824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Recall our discussion earlier that everything has	a	value,	including	information.	It	is	important	that	you	have	a	thorough understanding of the value of your assets. </a:t>
            </a:r>
          </a:p>
          <a:p>
            <a:r>
              <a:rPr lang="en-US" dirty="0"/>
              <a:t>The key valuation figures your team will look at in this scenario are:</a:t>
            </a:r>
          </a:p>
          <a:p>
            <a:r>
              <a:rPr lang="en-US" dirty="0"/>
              <a:t>PV = profit value</a:t>
            </a:r>
          </a:p>
          <a:p>
            <a:r>
              <a:rPr lang="en-US" dirty="0"/>
              <a:t>CAD = cost to acquire or develop</a:t>
            </a:r>
          </a:p>
          <a:p>
            <a:r>
              <a:rPr lang="en-US" dirty="0"/>
              <a:t>CM = cost to maintain</a:t>
            </a:r>
          </a:p>
          <a:p>
            <a:r>
              <a:rPr lang="en-US" dirty="0"/>
              <a:t>CR = cost to replace</a:t>
            </a:r>
          </a:p>
          <a:p>
            <a:r>
              <a:rPr lang="en-US" dirty="0"/>
              <a:t>CU = cost if unavailable</a:t>
            </a:r>
          </a:p>
          <a:p>
            <a:r>
              <a:rPr lang="en-US" dirty="0"/>
              <a:t>L = liabilities if compromised</a:t>
            </a:r>
            <a:r>
              <a:rPr lang="en-US" dirty="0">
                <a:effectLst/>
              </a:rPr>
              <a:t> </a:t>
            </a:r>
            <a:endParaRPr lang="en-US" dirty="0"/>
          </a:p>
        </p:txBody>
      </p:sp>
    </p:spTree>
    <p:extLst>
      <p:ext uri="{BB962C8B-B14F-4D97-AF65-F5344CB8AC3E}">
        <p14:creationId xmlns:p14="http://schemas.microsoft.com/office/powerpoint/2010/main" val="14057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The team starts with a look at the value of the alloy formulation. It is at the heart of your process and is largely responsible for your profits rising tenfold. There is great debate among the team members as to its value. </a:t>
            </a:r>
          </a:p>
          <a:p>
            <a:pPr algn="just"/>
            <a:r>
              <a:rPr lang="en-US" dirty="0"/>
              <a:t>Your COO believes it is priceless. </a:t>
            </a:r>
          </a:p>
          <a:p>
            <a:pPr algn="just"/>
            <a:r>
              <a:rPr lang="en-US" dirty="0"/>
              <a:t>After hours of fruitless discussions, your CFO proposes that the value is equal to the difference between	your	profit	before	implementing	the	formula	and	the	current	profit	level (US $100 million – US $10 million = US $90 million). You and your team accept his proposal and assign PV = US $90 million.</a:t>
            </a:r>
          </a:p>
          <a:p>
            <a:pPr algn="just"/>
            <a:r>
              <a:rPr lang="en-US" dirty="0"/>
              <a:t>Your CAD is a sunk cost. Your team knows that it took five years of research to develop the formula for your alloy and kept meticulous records. </a:t>
            </a:r>
          </a:p>
          <a:p>
            <a:pPr algn="just"/>
            <a:r>
              <a:rPr lang="en-US" dirty="0"/>
              <a:t>Factoring in materials, equipment, salaries, and other direct and indirect costs, your CFO validates CAD = US $20 million.</a:t>
            </a:r>
          </a:p>
          <a:p>
            <a:endParaRPr lang="en-US" dirty="0"/>
          </a:p>
        </p:txBody>
      </p:sp>
    </p:spTree>
    <p:extLst>
      <p:ext uri="{BB962C8B-B14F-4D97-AF65-F5344CB8AC3E}">
        <p14:creationId xmlns:p14="http://schemas.microsoft.com/office/powerpoint/2010/main" val="832118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Compared to CAD, the cost to maintain your formula is relatively low. It is stored on the company’s central server with off-site storage at a commercial vendor facility </a:t>
            </a:r>
            <a:r>
              <a:rPr lang="en-US" dirty="0" err="1"/>
              <a:t>inWest</a:t>
            </a:r>
            <a:r>
              <a:rPr lang="en-US" dirty="0"/>
              <a:t> Virginia. </a:t>
            </a:r>
          </a:p>
          <a:p>
            <a:pPr algn="just"/>
            <a:r>
              <a:rPr lang="en-US" dirty="0"/>
              <a:t>A tertiary copy is kept on a drive stored in a safe deposit box in a local bank. </a:t>
            </a:r>
          </a:p>
          <a:p>
            <a:pPr algn="just"/>
            <a:r>
              <a:rPr lang="en-US" dirty="0"/>
              <a:t>Because the IT staff spreads their time across multiple systems and your software is licensed as part of a corporate licensing agreement, your CFO and the IT chief base their estimates on staff costs, software licensing, and network and computer hardware on a pro rata basis supporting the storage and use of the formula in the manufacturing process. </a:t>
            </a:r>
          </a:p>
          <a:p>
            <a:pPr algn="just"/>
            <a:r>
              <a:rPr lang="en-US" dirty="0"/>
              <a:t>Based on their analysis, CM = US $2 million per year.</a:t>
            </a:r>
            <a:r>
              <a:rPr lang="en-US" dirty="0">
                <a:effectLst/>
              </a:rPr>
              <a:t> </a:t>
            </a:r>
            <a:endParaRPr lang="en-US" dirty="0"/>
          </a:p>
        </p:txBody>
      </p:sp>
    </p:spTree>
    <p:extLst>
      <p:ext uri="{BB962C8B-B14F-4D97-AF65-F5344CB8AC3E}">
        <p14:creationId xmlns:p14="http://schemas.microsoft.com/office/powerpoint/2010/main" val="1766313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t> </a:t>
            </a:r>
          </a:p>
        </p:txBody>
      </p:sp>
      <p:sp>
        <p:nvSpPr>
          <p:cNvPr id="3" name="Content Placeholder 2"/>
          <p:cNvSpPr>
            <a:spLocks noGrp="1"/>
          </p:cNvSpPr>
          <p:nvPr>
            <p:ph idx="1"/>
          </p:nvPr>
        </p:nvSpPr>
        <p:spPr/>
        <p:txBody>
          <a:bodyPr>
            <a:normAutofit fontScale="62500" lnSpcReduction="20000"/>
          </a:bodyPr>
          <a:lstStyle/>
          <a:p>
            <a:pPr algn="just"/>
            <a:r>
              <a:rPr lang="en-US" dirty="0"/>
              <a:t>Cost to replace (CR) is hotly debated by your team.</a:t>
            </a:r>
          </a:p>
          <a:p>
            <a:pPr algn="just"/>
            <a:r>
              <a:rPr lang="en-US" dirty="0"/>
              <a:t> Given that your team has carefully provisioned for both on- and off-site storage of the formula, it is relatively easy to get a backup copy and reload. Your CFO argues that auditors could make the case that the cost to replace is zero.</a:t>
            </a:r>
          </a:p>
          <a:p>
            <a:pPr algn="just"/>
            <a:r>
              <a:rPr lang="en-US" dirty="0"/>
              <a:t> Your COO disagrees. </a:t>
            </a:r>
          </a:p>
          <a:p>
            <a:pPr algn="just"/>
            <a:r>
              <a:rPr lang="en-US" dirty="0"/>
              <a:t>He was part of the technical team that developed</a:t>
            </a:r>
          </a:p>
          <a:p>
            <a:pPr algn="just"/>
            <a:r>
              <a:rPr lang="en-US" dirty="0"/>
              <a:t>it and knows all that went into developing it. He believes that once your formula is revealed, its value plummets to zero as your competitors adopt it and you lose your competitive advantage. </a:t>
            </a:r>
          </a:p>
          <a:p>
            <a:pPr algn="just"/>
            <a:r>
              <a:rPr lang="en-US" dirty="0"/>
              <a:t>He makes the compelling case that it will need to be replaced with a better formula. </a:t>
            </a:r>
          </a:p>
          <a:p>
            <a:pPr algn="just"/>
            <a:r>
              <a:rPr lang="en-US" dirty="0"/>
              <a:t>Based on his experience and knowledge of the technology, he estimates it will take three years to develop at a CR = US $50 million. </a:t>
            </a:r>
          </a:p>
          <a:p>
            <a:pPr algn="just"/>
            <a:r>
              <a:rPr lang="en-US" dirty="0"/>
              <a:t>The team agrees to accept the figure in this calculation.</a:t>
            </a:r>
            <a:r>
              <a:rPr lang="en-US" dirty="0">
                <a:effectLst/>
              </a:rPr>
              <a:t> </a:t>
            </a:r>
            <a:endParaRPr lang="en-US" dirty="0"/>
          </a:p>
        </p:txBody>
      </p:sp>
    </p:spTree>
    <p:extLst>
      <p:ext uri="{BB962C8B-B14F-4D97-AF65-F5344CB8AC3E}">
        <p14:creationId xmlns:p14="http://schemas.microsoft.com/office/powerpoint/2010/main" val="3930300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Determining cost if unavailable (CU) is easier for your team. Your business produces US $500 million over the year. </a:t>
            </a:r>
          </a:p>
          <a:p>
            <a:pPr algn="just"/>
            <a:r>
              <a:rPr lang="en-US" dirty="0"/>
              <a:t>You have 300 production days per year with other days being consumed by holidays and Sundays (you believe the only steel production in Pittsburgh on Sundays should be football at Heinz Field). Given this, your team determines a daily cost of US $1.67 million if the alloy formula is unavailable.</a:t>
            </a:r>
          </a:p>
          <a:p>
            <a:pPr algn="just"/>
            <a:r>
              <a:rPr lang="en-US" dirty="0"/>
              <a:t>Finally,	your	team	addresses	the	liabilities	(L)	issue.</a:t>
            </a:r>
          </a:p>
          <a:p>
            <a:pPr algn="just"/>
            <a:r>
              <a:rPr lang="en-US" dirty="0"/>
              <a:t>Your	general	counsel	and the marketing director advise that you have numerous contracts in place that specify on-time deliveries to customers with significant penalties for delays. </a:t>
            </a:r>
          </a:p>
        </p:txBody>
      </p:sp>
    </p:spTree>
    <p:extLst>
      <p:ext uri="{BB962C8B-B14F-4D97-AF65-F5344CB8AC3E}">
        <p14:creationId xmlns:p14="http://schemas.microsoft.com/office/powerpoint/2010/main" val="308582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Assigning</a:t>
            </a:r>
            <a:r>
              <a:rPr lang="en-US" dirty="0"/>
              <a:t>	</a:t>
            </a:r>
            <a:r>
              <a:rPr lang="en-US" b="1" i="1" dirty="0"/>
              <a:t>Value</a:t>
            </a:r>
            <a:r>
              <a:rPr lang="en-US" dirty="0"/>
              <a:t>	</a:t>
            </a:r>
            <a:r>
              <a:rPr lang="en-US" b="1" i="1" dirty="0"/>
              <a:t>to</a:t>
            </a:r>
            <a:r>
              <a:rPr lang="en-US" dirty="0"/>
              <a:t>	</a:t>
            </a:r>
            <a:r>
              <a:rPr lang="en-US" b="1" i="1" dirty="0"/>
              <a:t>Assets</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Most contracts have a cushion of a mere three days before monetary penalties kick in. </a:t>
            </a:r>
          </a:p>
          <a:p>
            <a:pPr algn="just"/>
            <a:r>
              <a:rPr lang="en-US" dirty="0"/>
              <a:t>Additionally, your contracts for transportation of finished products are firm fixed price regardless if you have a delay in production. </a:t>
            </a:r>
          </a:p>
          <a:p>
            <a:pPr algn="just"/>
            <a:r>
              <a:rPr lang="en-US" dirty="0"/>
              <a:t>Your logistics director advises that delays will affect the supply chain of raw materials used to manufacture the steel; you do not have on-site storage to absorb an interruption of more than six days. </a:t>
            </a:r>
          </a:p>
          <a:p>
            <a:pPr algn="just"/>
            <a:r>
              <a:rPr lang="en-US" dirty="0"/>
              <a:t>You determine if the interruption is less than three days, L = US $0. If it between three and six days, L = US $1 million per day. </a:t>
            </a:r>
          </a:p>
          <a:p>
            <a:pPr algn="just"/>
            <a:r>
              <a:rPr lang="en-US" dirty="0"/>
              <a:t>If it is over six days, L = US $5 million per day.</a:t>
            </a:r>
          </a:p>
          <a:p>
            <a:pPr algn="just"/>
            <a:r>
              <a:rPr lang="en-US" dirty="0"/>
              <a:t>With values assigned to assets, the team turns its attention to Step 2: estimate the potential loss</a:t>
            </a:r>
            <a:r>
              <a:rPr lang="en-US" dirty="0">
                <a:effectLst/>
              </a:rPr>
              <a:t> </a:t>
            </a:r>
            <a:endParaRPr lang="en-US" dirty="0"/>
          </a:p>
        </p:txBody>
      </p:sp>
    </p:spTree>
    <p:extLst>
      <p:ext uri="{BB962C8B-B14F-4D97-AF65-F5344CB8AC3E}">
        <p14:creationId xmlns:p14="http://schemas.microsoft.com/office/powerpoint/2010/main" val="262871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Estimating your loss is difficult and has to be predicated on making some key assumptions. In this case, the key assumptions you make that drive your next steps include:</a:t>
            </a:r>
          </a:p>
          <a:p>
            <a:pPr algn="just"/>
            <a:r>
              <a:rPr lang="en-US" dirty="0"/>
              <a:t>Your formula is stolen and gets in the hands of a competitor.</a:t>
            </a:r>
          </a:p>
          <a:p>
            <a:pPr algn="just"/>
            <a:r>
              <a:rPr lang="en-US" dirty="0"/>
              <a:t>The competitor uses your formula to create an identical product to compete</a:t>
            </a:r>
          </a:p>
          <a:p>
            <a:pPr algn="just"/>
            <a:r>
              <a:rPr lang="en-US" dirty="0"/>
              <a:t>against you.</a:t>
            </a:r>
          </a:p>
          <a:p>
            <a:pPr algn="just"/>
            <a:r>
              <a:rPr lang="en-US" dirty="0"/>
              <a:t>It takes the competitor one year from receipt of the formula to bring their copycat</a:t>
            </a:r>
          </a:p>
          <a:p>
            <a:pPr algn="just"/>
            <a:r>
              <a:rPr lang="en-US" dirty="0"/>
              <a:t>alloy to market.</a:t>
            </a:r>
          </a:p>
          <a:p>
            <a:pPr algn="just"/>
            <a:r>
              <a:rPr lang="en-US" dirty="0"/>
              <a:t> The type and degree of analysis to estimate the potential loss due to an event depends on the types of threats encountered. Analysis of the threat of a massive fire at your facility varies greatly from that of a zombie epidemic, meteor strike, mudslides, or even a cyber-based attack. </a:t>
            </a:r>
          </a:p>
          <a:p>
            <a:pPr algn="just"/>
            <a:r>
              <a:rPr lang="en-US" dirty="0"/>
              <a:t>Each asset faces potential loss based upon the threats that they face.</a:t>
            </a:r>
          </a:p>
          <a:p>
            <a:endParaRPr lang="en-US" dirty="0"/>
          </a:p>
        </p:txBody>
      </p:sp>
    </p:spTree>
    <p:extLst>
      <p:ext uri="{BB962C8B-B14F-4D97-AF65-F5344CB8AC3E}">
        <p14:creationId xmlns:p14="http://schemas.microsoft.com/office/powerpoint/2010/main" val="271855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This is where the mathematics get complicated very quickly, involving complex statistical modeling as you want to evaluate each and every possible scenario.</a:t>
            </a:r>
          </a:p>
          <a:p>
            <a:pPr algn="just"/>
            <a:r>
              <a:rPr lang="en-US" dirty="0"/>
              <a:t>Regardless of what threat you confront in your risk analysis, remember that it is important to address all the potential courses of actions and impacts. </a:t>
            </a:r>
          </a:p>
          <a:p>
            <a:pPr algn="just"/>
            <a:r>
              <a:rPr lang="en-US" dirty="0"/>
              <a:t>For the purpose of brevity and to illustrate the methodology, we will only look at one specific line of threat.</a:t>
            </a:r>
          </a:p>
          <a:p>
            <a:pPr algn="just"/>
            <a:r>
              <a:rPr lang="en-US" dirty="0"/>
              <a:t>To analyze the potential loss from a </a:t>
            </a:r>
            <a:r>
              <a:rPr lang="en-US" dirty="0" err="1"/>
              <a:t>cybersecurity</a:t>
            </a:r>
            <a:r>
              <a:rPr lang="en-US" dirty="0"/>
              <a:t> incident, your team makes additional assumptions to bound the analysis:</a:t>
            </a:r>
          </a:p>
          <a:p>
            <a:pPr algn="just"/>
            <a:r>
              <a:rPr lang="en-US" dirty="0"/>
              <a:t> You are evaluating the loss associated with a hacker gaining access to your formula.</a:t>
            </a:r>
          </a:p>
          <a:p>
            <a:pPr algn="just"/>
            <a:r>
              <a:rPr lang="en-US" dirty="0"/>
              <a:t>You are still able to operate using your formula and meet your production and delivery objectives.</a:t>
            </a:r>
          </a:p>
          <a:p>
            <a:endParaRPr lang="en-US" dirty="0"/>
          </a:p>
        </p:txBody>
      </p:sp>
    </p:spTree>
    <p:extLst>
      <p:ext uri="{BB962C8B-B14F-4D97-AF65-F5344CB8AC3E}">
        <p14:creationId xmlns:p14="http://schemas.microsoft.com/office/powerpoint/2010/main" val="77171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lstStyle/>
          <a:p>
            <a:pPr algn="just"/>
            <a:r>
              <a:rPr lang="en-US" dirty="0"/>
              <a:t>Your	team	continues	its	analysis	to	calculate	the	potential	loss	(SLE).	</a:t>
            </a:r>
          </a:p>
          <a:p>
            <a:pPr algn="just"/>
            <a:r>
              <a:rPr lang="en-US" dirty="0"/>
              <a:t>The	SLE	is expressed as a dollar amount representing the potential loss if a specific threat takes place. </a:t>
            </a:r>
          </a:p>
          <a:p>
            <a:pPr algn="just"/>
            <a:r>
              <a:rPr lang="en-US" dirty="0"/>
              <a:t>It is calculated as:</a:t>
            </a:r>
          </a:p>
          <a:p>
            <a:pPr algn="just"/>
            <a:r>
              <a:rPr lang="en-US" dirty="0"/>
              <a:t>SLE = 	asset value(AV) X	risk exposure	RE</a:t>
            </a:r>
          </a:p>
          <a:p>
            <a:endParaRPr lang="en-US" dirty="0"/>
          </a:p>
        </p:txBody>
      </p:sp>
    </p:spTree>
    <p:extLst>
      <p:ext uri="{BB962C8B-B14F-4D97-AF65-F5344CB8AC3E}">
        <p14:creationId xmlns:p14="http://schemas.microsoft.com/office/powerpoint/2010/main" val="1165985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Your team assumes that in the event a hacker accesses their data to steal the formula, they quickly will use backup software to restore full operations within one day. </a:t>
            </a:r>
          </a:p>
          <a:p>
            <a:pPr algn="just"/>
            <a:r>
              <a:rPr lang="en-US" dirty="0"/>
              <a:t>They determine that in this scenario the asset value is the sum of the aforementioned values:</a:t>
            </a:r>
          </a:p>
          <a:p>
            <a:pPr algn="just"/>
            <a:r>
              <a:rPr lang="en-US" dirty="0"/>
              <a:t>AV=	PV	+CAD+	CM+	CR+CU	+L</a:t>
            </a:r>
          </a:p>
          <a:p>
            <a:pPr algn="just"/>
            <a:r>
              <a:rPr lang="en-US" dirty="0"/>
              <a:t>where:</a:t>
            </a:r>
          </a:p>
          <a:p>
            <a:pPr algn="just"/>
            <a:r>
              <a:rPr lang="en-US" dirty="0"/>
              <a:t>PV = US $ 90M</a:t>
            </a:r>
          </a:p>
          <a:p>
            <a:pPr algn="just"/>
            <a:r>
              <a:rPr lang="en-US" dirty="0"/>
              <a:t>CAD = US $ 20M</a:t>
            </a:r>
          </a:p>
          <a:p>
            <a:pPr algn="just"/>
            <a:r>
              <a:rPr lang="en-US" dirty="0"/>
              <a:t>CM = US $ 2M</a:t>
            </a:r>
          </a:p>
          <a:p>
            <a:pPr algn="just"/>
            <a:r>
              <a:rPr lang="en-US" dirty="0"/>
              <a:t>CR = US $ 50M</a:t>
            </a:r>
          </a:p>
          <a:p>
            <a:pPr algn="just"/>
            <a:r>
              <a:rPr lang="en-US" dirty="0"/>
              <a:t>CU = US $ 1.67M</a:t>
            </a:r>
          </a:p>
          <a:p>
            <a:pPr algn="just"/>
            <a:r>
              <a:rPr lang="en-US" dirty="0"/>
              <a:t>L = US $ 0</a:t>
            </a:r>
          </a:p>
          <a:p>
            <a:pPr algn="just"/>
            <a:r>
              <a:rPr lang="en-US" dirty="0"/>
              <a:t>Therefore, they determine the value of the company’s secret formula to be</a:t>
            </a:r>
          </a:p>
          <a:p>
            <a:pPr algn="just"/>
            <a:r>
              <a:rPr lang="en-US" dirty="0"/>
              <a:t>AV= US$163.67	million</a:t>
            </a:r>
          </a:p>
          <a:p>
            <a:endParaRPr lang="en-US" dirty="0"/>
          </a:p>
        </p:txBody>
      </p:sp>
    </p:spTree>
    <p:extLst>
      <p:ext uri="{BB962C8B-B14F-4D97-AF65-F5344CB8AC3E}">
        <p14:creationId xmlns:p14="http://schemas.microsoft.com/office/powerpoint/2010/main" val="31885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CALCULATING</a:t>
            </a:r>
            <a:r>
              <a:rPr lang="en-US" dirty="0"/>
              <a:t> </a:t>
            </a:r>
            <a:r>
              <a:rPr lang="en-US" b="1" dirty="0"/>
              <a:t>YOUR</a:t>
            </a:r>
            <a:r>
              <a:rPr lang="en-US" dirty="0"/>
              <a:t> </a:t>
            </a:r>
            <a:r>
              <a:rPr lang="en-US" b="1" dirty="0"/>
              <a:t>RISK</a:t>
            </a:r>
            <a:r>
              <a:rPr lang="en-US"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As mentioned earlier in this chapter, there is no universally agreed-upon prescriptive formula to calculate risk. </a:t>
            </a:r>
          </a:p>
          <a:p>
            <a:pPr algn="just"/>
            <a:r>
              <a:rPr lang="en-US" dirty="0"/>
              <a:t>Actuarial science has evolved to where several risk specialists are	available	to	help	you	using	some	well-researched	complex	proprietary	formulas backed by empirical data. </a:t>
            </a:r>
          </a:p>
          <a:p>
            <a:pPr algn="just"/>
            <a:r>
              <a:rPr lang="en-US" dirty="0"/>
              <a:t>You are well advised to investigate insurance and actuarial advice when selecting options to address the risks you possess and the costs they might entail. </a:t>
            </a:r>
          </a:p>
          <a:p>
            <a:pPr algn="just"/>
            <a:r>
              <a:rPr lang="en-US" dirty="0"/>
              <a:t>But where do you start when calculating your risk? Do you call in one of the expensive actuary experts? </a:t>
            </a:r>
          </a:p>
          <a:p>
            <a:pPr algn="just"/>
            <a:r>
              <a:rPr lang="en-US" dirty="0"/>
              <a:t>Perhaps. But before you do, you can begin framing your analysis yourself by doing your own calculations based on “knowing your enemy and knowing yourself.”</a:t>
            </a:r>
            <a:r>
              <a:rPr lang="en-US" dirty="0">
                <a:effectLst/>
              </a:rPr>
              <a:t> </a:t>
            </a:r>
            <a:endParaRPr lang="en-US" dirty="0"/>
          </a:p>
        </p:txBody>
      </p:sp>
    </p:spTree>
    <p:extLst>
      <p:ext uri="{BB962C8B-B14F-4D97-AF65-F5344CB8AC3E}">
        <p14:creationId xmlns:p14="http://schemas.microsoft.com/office/powerpoint/2010/main" val="2454697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a:t>Risk exposure (RE) represents the percentage of loss the threat will have on a certain asset if it occurs. </a:t>
            </a:r>
          </a:p>
          <a:p>
            <a:pPr algn="just"/>
            <a:r>
              <a:rPr lang="en-US" dirty="0"/>
              <a:t>With many assets, this is fairly straightforward to calculate. </a:t>
            </a:r>
          </a:p>
          <a:p>
            <a:pPr algn="just"/>
            <a:r>
              <a:rPr lang="en-US" dirty="0"/>
              <a:t>For example, if you are a car dealer with a million dollar inventory of vehicles and a damaging hailstorm hits but 30% of the vehicles are protected by being inside your facility, then you face an exposure factor of 0.70 because 70% of your assets are exposed to the risk of hail damage.</a:t>
            </a:r>
          </a:p>
          <a:p>
            <a:endParaRPr lang="en-US" dirty="0"/>
          </a:p>
        </p:txBody>
      </p:sp>
    </p:spTree>
    <p:extLst>
      <p:ext uri="{BB962C8B-B14F-4D97-AF65-F5344CB8AC3E}">
        <p14:creationId xmlns:p14="http://schemas.microsoft.com/office/powerpoint/2010/main" val="104610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a:t>Calculating risk exposure for information regrettably often is a binary data point.</a:t>
            </a:r>
          </a:p>
          <a:p>
            <a:pPr algn="just"/>
            <a:r>
              <a:rPr lang="en-US" dirty="0"/>
              <a:t>There doesn’t readily appear to be any such thing as partial loss when it comes to </a:t>
            </a:r>
            <a:r>
              <a:rPr lang="en-US" dirty="0" err="1"/>
              <a:t>infor</a:t>
            </a:r>
            <a:r>
              <a:rPr lang="en-US" dirty="0"/>
              <a:t> </a:t>
            </a:r>
            <a:r>
              <a:rPr lang="en-US" dirty="0" err="1"/>
              <a:t>mation</a:t>
            </a:r>
            <a:r>
              <a:rPr lang="en-US" dirty="0"/>
              <a:t>; either you have a total loss or no loss.</a:t>
            </a:r>
          </a:p>
          <a:p>
            <a:pPr algn="just"/>
            <a:r>
              <a:rPr lang="en-US" dirty="0"/>
              <a:t>If someone has destroyed your data and you have no backup, then you have total loss and your RE = 1. </a:t>
            </a:r>
          </a:p>
          <a:p>
            <a:pPr algn="just"/>
            <a:r>
              <a:rPr lang="en-US" dirty="0"/>
              <a:t>If you do have a </a:t>
            </a:r>
            <a:r>
              <a:rPr lang="en-US" dirty="0" err="1"/>
              <a:t>backup,then</a:t>
            </a:r>
            <a:r>
              <a:rPr lang="en-US" dirty="0"/>
              <a:t> you have no loss and your RE = 0.</a:t>
            </a:r>
          </a:p>
          <a:p>
            <a:endParaRPr lang="en-US" dirty="0"/>
          </a:p>
        </p:txBody>
      </p:sp>
    </p:spTree>
    <p:extLst>
      <p:ext uri="{BB962C8B-B14F-4D97-AF65-F5344CB8AC3E}">
        <p14:creationId xmlns:p14="http://schemas.microsoft.com/office/powerpoint/2010/main" val="2469852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70000" lnSpcReduction="20000"/>
          </a:bodyPr>
          <a:lstStyle/>
          <a:p>
            <a:r>
              <a:rPr lang="en-US" dirty="0"/>
              <a:t>What’s your risk exposure in this scenario? While you do have solid and reliable backup procedures, because of the impact of the formula ending up in the hands of a competitor, your team believes it would be a total loss where RE = 1.0.</a:t>
            </a:r>
          </a:p>
          <a:p>
            <a:r>
              <a:rPr lang="en-US" dirty="0"/>
              <a:t>But wait! If your competitor can’t bring their hijacked product to market until a year after receipt of the formula and it will take you three years to replace it with your new formula, can you make the case that your RE actually is loss of two out of the next three years? Absolutely. After all, you do not have an expected loss for the first year after the incident but do for the two subsequent years until your expected replacement arrives where you anticipate you will resume your market dominance. </a:t>
            </a:r>
          </a:p>
          <a:p>
            <a:r>
              <a:rPr lang="en-US" dirty="0"/>
              <a:t>Given that assumption,</a:t>
            </a:r>
          </a:p>
          <a:p>
            <a:r>
              <a:rPr lang="en-US" dirty="0"/>
              <a:t>RE = 0.67.</a:t>
            </a:r>
          </a:p>
          <a:p>
            <a:endParaRPr lang="en-US" dirty="0"/>
          </a:p>
        </p:txBody>
      </p:sp>
    </p:spTree>
    <p:extLst>
      <p:ext uri="{BB962C8B-B14F-4D97-AF65-F5344CB8AC3E}">
        <p14:creationId xmlns:p14="http://schemas.microsoft.com/office/powerpoint/2010/main" val="32352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the</a:t>
            </a:r>
            <a:r>
              <a:rPr lang="en-US" dirty="0"/>
              <a:t> </a:t>
            </a:r>
            <a:r>
              <a:rPr lang="en-US" b="1" i="1" dirty="0"/>
              <a:t>Potential</a:t>
            </a:r>
            <a:r>
              <a:rPr lang="en-US" dirty="0"/>
              <a:t> </a:t>
            </a:r>
            <a:r>
              <a:rPr lang="en-US" b="1" i="1" dirty="0"/>
              <a:t>Loss</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a:t>The team accepts that assumption and calculates the expected loss of an incident (SLE):</a:t>
            </a:r>
          </a:p>
          <a:p>
            <a:pPr algn="just"/>
            <a:r>
              <a:rPr lang="en-US" dirty="0"/>
              <a:t>  SLE=	asset </a:t>
            </a:r>
            <a:r>
              <a:rPr lang="en-US" dirty="0" err="1"/>
              <a:t>valueXrisk</a:t>
            </a:r>
            <a:r>
              <a:rPr lang="en-US" dirty="0"/>
              <a:t> exposure</a:t>
            </a:r>
          </a:p>
          <a:p>
            <a:pPr algn="just"/>
            <a:r>
              <a:rPr lang="en-US" dirty="0"/>
              <a:t>where:</a:t>
            </a:r>
          </a:p>
          <a:p>
            <a:pPr algn="just"/>
            <a:r>
              <a:rPr lang="en-US" dirty="0"/>
              <a:t>AV = US $163.67M</a:t>
            </a:r>
          </a:p>
          <a:p>
            <a:pPr algn="just"/>
            <a:r>
              <a:rPr lang="en-US" dirty="0"/>
              <a:t>RE = 0.67</a:t>
            </a:r>
            <a:r>
              <a:rPr lang="en-US" dirty="0">
                <a:effectLst/>
              </a:rPr>
              <a:t> </a:t>
            </a:r>
          </a:p>
          <a:p>
            <a:pPr algn="just"/>
            <a:r>
              <a:rPr lang="en-US" dirty="0"/>
              <a:t>Therefore, they determine the expected loss to be:</a:t>
            </a:r>
          </a:p>
          <a:p>
            <a:pPr algn="just"/>
            <a:r>
              <a:rPr lang="en-US" dirty="0"/>
              <a:t> SLE =	US$109.66million</a:t>
            </a:r>
          </a:p>
          <a:p>
            <a:endParaRPr lang="en-US" dirty="0"/>
          </a:p>
        </p:txBody>
      </p:sp>
    </p:spTree>
    <p:extLst>
      <p:ext uri="{BB962C8B-B14F-4D97-AF65-F5344CB8AC3E}">
        <p14:creationId xmlns:p14="http://schemas.microsoft.com/office/powerpoint/2010/main" val="410545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effectLst/>
              </a:rPr>
              <a:t>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team next evaluated the ARO, which is a measure of how likely the threat will take place in a 12-month period.</a:t>
            </a:r>
          </a:p>
          <a:p>
            <a:pPr algn="just"/>
            <a:r>
              <a:rPr lang="en-US" dirty="0"/>
              <a:t>In calculating the ARO, the team started by looking at availability rates on their computer systems. </a:t>
            </a:r>
          </a:p>
          <a:p>
            <a:pPr algn="just"/>
            <a:r>
              <a:rPr lang="en-US" dirty="0"/>
              <a:t>They had been prudent in their planning and implementation of their computer systems and invested well in their production equipment and software. </a:t>
            </a:r>
          </a:p>
          <a:p>
            <a:pPr algn="just"/>
            <a:r>
              <a:rPr lang="en-US" dirty="0"/>
              <a:t>As a result, they maintained a 99.95 operationally ready rate over the last three years.</a:t>
            </a:r>
          </a:p>
          <a:p>
            <a:endParaRPr lang="en-US" dirty="0"/>
          </a:p>
        </p:txBody>
      </p:sp>
    </p:spTree>
    <p:extLst>
      <p:ext uri="{BB962C8B-B14F-4D97-AF65-F5344CB8AC3E}">
        <p14:creationId xmlns:p14="http://schemas.microsoft.com/office/powerpoint/2010/main" val="2457571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They also consulted with a </a:t>
            </a:r>
            <a:r>
              <a:rPr lang="en-US" dirty="0" err="1"/>
              <a:t>cybersecurity</a:t>
            </a:r>
            <a:r>
              <a:rPr lang="en-US" dirty="0"/>
              <a:t> intelligence specialist, who conducted a thorough anonymous search of Internet resources to see if there were any indications that an entity was expressing interest in your company on hacker forums or other potentially dangerous venues. </a:t>
            </a:r>
          </a:p>
          <a:p>
            <a:pPr algn="just"/>
            <a:r>
              <a:rPr lang="en-US" dirty="0"/>
              <a:t>The results surprised you and your team as the specialist found that indeed there had been discussions in a popular forum referring to a company that was a near dead ringer for your business. </a:t>
            </a:r>
          </a:p>
          <a:p>
            <a:pPr algn="just"/>
            <a:r>
              <a:rPr lang="en-US" dirty="0"/>
              <a:t>Upon deeper digging, your specialist found that the query came from a country where one of your overseas competitors has their headquarters. </a:t>
            </a:r>
          </a:p>
          <a:p>
            <a:pPr algn="just"/>
            <a:r>
              <a:rPr lang="en-US" dirty="0"/>
              <a:t>You are suspicious.</a:t>
            </a:r>
          </a:p>
          <a:p>
            <a:endParaRPr lang="en-US" dirty="0"/>
          </a:p>
        </p:txBody>
      </p:sp>
    </p:spTree>
    <p:extLst>
      <p:ext uri="{BB962C8B-B14F-4D97-AF65-F5344CB8AC3E}">
        <p14:creationId xmlns:p14="http://schemas.microsoft.com/office/powerpoint/2010/main" val="22065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The specialist’s search could have been chocked up to coincidence, but your IT chief comes back with some disturbing news. After seeing the initial report about the hacker forum, he had his boundary protection team check the firewall and router logs to see if there was any unusual traffic hitting your network. </a:t>
            </a:r>
          </a:p>
          <a:p>
            <a:pPr algn="just"/>
            <a:r>
              <a:rPr lang="en-US" dirty="0"/>
              <a:t>There was! In fact, over the last five months, there had been a growing number of probes and scans against your network with two failed log-on attempts in the last month. Many of those scans and probes originated in the country where your competitor is headquartered. </a:t>
            </a:r>
          </a:p>
          <a:p>
            <a:pPr algn="just"/>
            <a:r>
              <a:rPr lang="en-US" dirty="0"/>
              <a:t>Whoever was behind it is executing a “low and slow” strategy. </a:t>
            </a:r>
          </a:p>
          <a:p>
            <a:pPr algn="just"/>
            <a:r>
              <a:rPr lang="en-US" dirty="0"/>
              <a:t>Had you not been looking for the specific evidence, it would have been very difficult to find them. </a:t>
            </a:r>
          </a:p>
          <a:p>
            <a:pPr algn="just"/>
            <a:r>
              <a:rPr lang="en-US" dirty="0"/>
              <a:t>Now, you had evidence that someone was indeed trying to access your network.</a:t>
            </a:r>
          </a:p>
          <a:p>
            <a:endParaRPr lang="en-US" dirty="0"/>
          </a:p>
        </p:txBody>
      </p:sp>
    </p:spTree>
    <p:extLst>
      <p:ext uri="{BB962C8B-B14F-4D97-AF65-F5344CB8AC3E}">
        <p14:creationId xmlns:p14="http://schemas.microsoft.com/office/powerpoint/2010/main" val="2304982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a:t>Your IT chief advises you that this month’s vulnerability scans indicate there are several software and configuration vulnerabilities that exist on your network. </a:t>
            </a:r>
          </a:p>
          <a:p>
            <a:pPr algn="just"/>
            <a:r>
              <a:rPr lang="en-US" dirty="0"/>
              <a:t>They’ve been there for a couple of months but have been low priorities for correction. </a:t>
            </a:r>
          </a:p>
          <a:p>
            <a:pPr algn="just"/>
            <a:r>
              <a:rPr lang="en-US" dirty="0"/>
              <a:t>Now, given the increased threat, he recommends they be remedied as soon as possible. </a:t>
            </a:r>
          </a:p>
          <a:p>
            <a:pPr algn="just"/>
            <a:r>
              <a:rPr lang="en-US" dirty="0"/>
              <a:t>He says he needs additional resources to complete the task and will come to you with details the next day after he consults further with his staff.</a:t>
            </a:r>
          </a:p>
          <a:p>
            <a:pPr algn="just"/>
            <a:endParaRPr lang="en-US" dirty="0"/>
          </a:p>
        </p:txBody>
      </p:sp>
    </p:spTree>
    <p:extLst>
      <p:ext uri="{BB962C8B-B14F-4D97-AF65-F5344CB8AC3E}">
        <p14:creationId xmlns:p14="http://schemas.microsoft.com/office/powerpoint/2010/main" val="107087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You have your IT chief contact the professor at Carnegie Mellon to help estimate how many times the threat can take place in a 12-month period.</a:t>
            </a:r>
          </a:p>
          <a:p>
            <a:pPr algn="just"/>
            <a:r>
              <a:rPr lang="en-US" dirty="0"/>
              <a:t>She is very helpful and points out that data collected by the government and insurance companies indicates that a company like yours with comparable defenses has only been successfully attacked once every two years. </a:t>
            </a:r>
          </a:p>
          <a:p>
            <a:pPr algn="just"/>
            <a:r>
              <a:rPr lang="en-US" dirty="0"/>
              <a:t>She also refers you to DHS and FBI programs that can help identify threats and tactics bad actors use. </a:t>
            </a:r>
          </a:p>
          <a:p>
            <a:pPr algn="just"/>
            <a:r>
              <a:rPr lang="en-US" dirty="0"/>
              <a:t>You authorize your IT chief to sign your company up for the next FBI </a:t>
            </a:r>
            <a:r>
              <a:rPr lang="en-US" dirty="0" err="1"/>
              <a:t>InfraGard</a:t>
            </a:r>
            <a:r>
              <a:rPr lang="en-US" dirty="0"/>
              <a:t> meeting in Pittsburgh as well as to join the manufacturing	sector’s	Information	Sharing	and Analysis Center	that	partners	with the DHS.</a:t>
            </a:r>
          </a:p>
          <a:p>
            <a:endParaRPr lang="en-US" dirty="0"/>
          </a:p>
        </p:txBody>
      </p:sp>
    </p:spTree>
    <p:extLst>
      <p:ext uri="{BB962C8B-B14F-4D97-AF65-F5344CB8AC3E}">
        <p14:creationId xmlns:p14="http://schemas.microsoft.com/office/powerpoint/2010/main" val="2440052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Threat</a:t>
            </a:r>
            <a:r>
              <a:rPr lang="en-US" dirty="0"/>
              <a:t> </a:t>
            </a:r>
            <a:r>
              <a:rPr lang="en-US" b="1" i="1" dirty="0"/>
              <a:t>Likelihood</a:t>
            </a:r>
            <a:r>
              <a:rPr lang="en-US" dirty="0"/>
              <a:t> </a:t>
            </a:r>
          </a:p>
        </p:txBody>
      </p:sp>
      <p:sp>
        <p:nvSpPr>
          <p:cNvPr id="3" name="Content Placeholder 2"/>
          <p:cNvSpPr>
            <a:spLocks noGrp="1"/>
          </p:cNvSpPr>
          <p:nvPr>
            <p:ph idx="1"/>
          </p:nvPr>
        </p:nvSpPr>
        <p:spPr/>
        <p:txBody>
          <a:bodyPr/>
          <a:lstStyle/>
          <a:p>
            <a:pPr algn="just"/>
            <a:r>
              <a:rPr lang="en-US" dirty="0"/>
              <a:t>Given the information you have, you know that you are at risk, yet the data indicates the estimated frequency of a successful cyber attack is one every two years. </a:t>
            </a:r>
          </a:p>
          <a:p>
            <a:pPr algn="just"/>
            <a:r>
              <a:rPr lang="en-US" dirty="0"/>
              <a:t>Therefore, you and your team calculate the ARO = 1/2 = 0.50.</a:t>
            </a:r>
          </a:p>
          <a:p>
            <a:endParaRPr lang="en-US" dirty="0"/>
          </a:p>
        </p:txBody>
      </p:sp>
    </p:spTree>
    <p:extLst>
      <p:ext uri="{BB962C8B-B14F-4D97-AF65-F5344CB8AC3E}">
        <p14:creationId xmlns:p14="http://schemas.microsoft.com/office/powerpoint/2010/main" val="111215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CALCULATING</a:t>
            </a:r>
            <a:r>
              <a:rPr lang="en-US" dirty="0"/>
              <a:t> </a:t>
            </a:r>
            <a:r>
              <a:rPr lang="en-US" b="1" dirty="0"/>
              <a:t>YOUR</a:t>
            </a:r>
            <a:r>
              <a:rPr lang="en-US" dirty="0"/>
              <a:t> </a:t>
            </a:r>
            <a:r>
              <a:rPr lang="en-US" b="1" dirty="0"/>
              <a:t>RISK</a:t>
            </a:r>
            <a:r>
              <a:rPr lang="en-US"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Hopefully, previous sections got you thinking about your vulnerabilities and threat sources we’ve discussed thus far.</a:t>
            </a:r>
          </a:p>
          <a:p>
            <a:pPr algn="just"/>
            <a:r>
              <a:rPr lang="en-US" dirty="0"/>
              <a:t>Understanding the threats, from whom and where they may come, and your vulnerabilities is essential to calculating your </a:t>
            </a:r>
            <a:r>
              <a:rPr lang="en-US" dirty="0" err="1"/>
              <a:t>cybersecurity</a:t>
            </a:r>
            <a:r>
              <a:rPr lang="en-US" dirty="0"/>
              <a:t> risk.</a:t>
            </a:r>
          </a:p>
          <a:p>
            <a:pPr algn="just"/>
            <a:r>
              <a:rPr lang="en-US" dirty="0"/>
              <a:t>The next step is determining what is actually at risk.</a:t>
            </a:r>
          </a:p>
          <a:p>
            <a:pPr algn="just"/>
            <a:r>
              <a:rPr lang="en-US" dirty="0"/>
              <a:t>There are two popular techniques in calculating risk. </a:t>
            </a:r>
          </a:p>
          <a:p>
            <a:pPr algn="just"/>
            <a:r>
              <a:rPr lang="en-US" dirty="0"/>
              <a:t>The first is quantitative risk analysis, which is based on assigning real and meaningful numbers to all elements in your risk analysis. </a:t>
            </a:r>
          </a:p>
          <a:p>
            <a:pPr algn="just"/>
            <a:r>
              <a:rPr lang="en-US" dirty="0"/>
              <a:t>The second, qualitative risk analysis, does not use calculations. </a:t>
            </a:r>
          </a:p>
          <a:p>
            <a:pPr algn="just"/>
            <a:r>
              <a:rPr lang="en-US" dirty="0"/>
              <a:t>It is based on scenarios. </a:t>
            </a:r>
          </a:p>
          <a:p>
            <a:pPr algn="just"/>
            <a:r>
              <a:rPr lang="en-US" dirty="0"/>
              <a:t>We’ll demonstrate how to use both by citing examples</a:t>
            </a:r>
            <a:r>
              <a:rPr lang="en-US" dirty="0">
                <a:effectLst/>
              </a:rPr>
              <a:t> </a:t>
            </a:r>
            <a:endParaRPr lang="en-US" dirty="0"/>
          </a:p>
        </p:txBody>
      </p:sp>
    </p:spTree>
    <p:extLst>
      <p:ext uri="{BB962C8B-B14F-4D97-AF65-F5344CB8AC3E}">
        <p14:creationId xmlns:p14="http://schemas.microsoft.com/office/powerpoint/2010/main" val="37294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Calculate</a:t>
            </a:r>
            <a:r>
              <a:rPr lang="en-US" dirty="0"/>
              <a:t> </a:t>
            </a:r>
            <a:r>
              <a:rPr lang="en-US" b="1" i="1" dirty="0"/>
              <a:t>the</a:t>
            </a:r>
            <a:r>
              <a:rPr lang="en-US" dirty="0"/>
              <a:t> </a:t>
            </a:r>
            <a:r>
              <a:rPr lang="en-US" b="1" i="1" dirty="0"/>
              <a:t>Annual</a:t>
            </a:r>
            <a:r>
              <a:rPr lang="en-US" dirty="0"/>
              <a:t> </a:t>
            </a:r>
            <a:r>
              <a:rPr lang="en-US" b="1" i="1" dirty="0"/>
              <a:t>Loss</a:t>
            </a:r>
            <a:r>
              <a:rPr lang="en-US" dirty="0"/>
              <a:t> </a:t>
            </a:r>
            <a:r>
              <a:rPr lang="en-US" b="1" i="1" dirty="0"/>
              <a:t>Potential</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Now that you have your SLE and predicted ARO, you calculate the entire equation:</a:t>
            </a:r>
          </a:p>
          <a:p>
            <a:pPr algn="just"/>
            <a:r>
              <a:rPr lang="en-US" dirty="0"/>
              <a:t>ALE=	SLEX	ARO =	US$109.66	million X0.5 = US $54.83</a:t>
            </a:r>
          </a:p>
          <a:p>
            <a:pPr algn="just"/>
            <a:r>
              <a:rPr lang="en-US" dirty="0"/>
              <a:t>This means that you can expect an annual loss of US $54.83 million in the event of a cyber attack that compromises your intellectual property and trade secrets. </a:t>
            </a:r>
          </a:p>
          <a:p>
            <a:pPr algn="just"/>
            <a:r>
              <a:rPr lang="en-US" dirty="0"/>
              <a:t>This is your risk in this scenario.</a:t>
            </a:r>
          </a:p>
          <a:p>
            <a:pPr algn="just"/>
            <a:r>
              <a:rPr lang="en-US" dirty="0"/>
              <a:t>It is important to note that the quantitative risk assessment method is the standard method of measuring risk in many fields such as insurance and manufacturing, but is not commonly used to measure risk in IT.</a:t>
            </a:r>
          </a:p>
          <a:p>
            <a:pPr algn="just"/>
            <a:endParaRPr lang="en-US" dirty="0"/>
          </a:p>
        </p:txBody>
      </p:sp>
    </p:spTree>
    <p:extLst>
      <p:ext uri="{BB962C8B-B14F-4D97-AF65-F5344CB8AC3E}">
        <p14:creationId xmlns:p14="http://schemas.microsoft.com/office/powerpoint/2010/main" val="1856141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Calculate</a:t>
            </a:r>
            <a:r>
              <a:rPr lang="en-US" dirty="0"/>
              <a:t> </a:t>
            </a:r>
            <a:r>
              <a:rPr lang="en-US" b="1" i="1" dirty="0"/>
              <a:t>the</a:t>
            </a:r>
            <a:r>
              <a:rPr lang="en-US" dirty="0"/>
              <a:t> </a:t>
            </a:r>
            <a:r>
              <a:rPr lang="en-US" b="1" i="1" dirty="0"/>
              <a:t>Annual</a:t>
            </a:r>
            <a:r>
              <a:rPr lang="en-US" dirty="0"/>
              <a:t> </a:t>
            </a:r>
            <a:r>
              <a:rPr lang="en-US" b="1" i="1" dirty="0"/>
              <a:t>Loss</a:t>
            </a:r>
            <a:r>
              <a:rPr lang="en-US" dirty="0"/>
              <a:t> </a:t>
            </a:r>
            <a:r>
              <a:rPr lang="en-US" b="1" i="1" dirty="0"/>
              <a:t>Potential</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As you measure your </a:t>
            </a:r>
            <a:r>
              <a:rPr lang="en-US" dirty="0" err="1"/>
              <a:t>cybersecurity</a:t>
            </a:r>
            <a:r>
              <a:rPr lang="en-US" dirty="0"/>
              <a:t> risks, this method may prove challenging.</a:t>
            </a:r>
          </a:p>
          <a:p>
            <a:pPr algn="just"/>
            <a:r>
              <a:rPr lang="en-US" dirty="0"/>
              <a:t>It is very difficult to measure the value of information, but we submit that it is possible.</a:t>
            </a:r>
          </a:p>
          <a:p>
            <a:pPr algn="just"/>
            <a:r>
              <a:rPr lang="en-US" dirty="0"/>
              <a:t>Moreover, valuation of shared assets such as networked systems, virtual devices, and software used across an enterprise poses a challenge to actuarial computations.</a:t>
            </a:r>
          </a:p>
          <a:p>
            <a:pPr algn="just"/>
            <a:r>
              <a:rPr lang="en-US" dirty="0"/>
              <a:t>Additionally, while you can use statistics to determine the anticipated failure rate of an information system, it is nearly impossible to accurately predict the likelihood, frequency, or severity of cyber attacks against your organization. </a:t>
            </a:r>
          </a:p>
          <a:p>
            <a:pPr algn="just"/>
            <a:r>
              <a:rPr lang="en-US" dirty="0"/>
              <a:t>We believe the vagueness surrounding calculation of the likelihood of a cyber attack drives many to use an alternative method of measuring risk: the qualitative risk assessment.</a:t>
            </a:r>
          </a:p>
          <a:p>
            <a:endParaRPr lang="en-US" dirty="0"/>
          </a:p>
        </p:txBody>
      </p:sp>
    </p:spTree>
    <p:extLst>
      <p:ext uri="{BB962C8B-B14F-4D97-AF65-F5344CB8AC3E}">
        <p14:creationId xmlns:p14="http://schemas.microsoft.com/office/powerpoint/2010/main" val="373511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Calculate</a:t>
            </a:r>
            <a:r>
              <a:rPr lang="en-US" dirty="0"/>
              <a:t> </a:t>
            </a:r>
            <a:r>
              <a:rPr lang="en-US" b="1" i="1" dirty="0"/>
              <a:t>the</a:t>
            </a:r>
            <a:r>
              <a:rPr lang="en-US" dirty="0"/>
              <a:t> </a:t>
            </a:r>
            <a:r>
              <a:rPr lang="en-US" b="1" i="1" dirty="0"/>
              <a:t>Annual</a:t>
            </a:r>
            <a:r>
              <a:rPr lang="en-US" dirty="0"/>
              <a:t> </a:t>
            </a:r>
            <a:r>
              <a:rPr lang="en-US" b="1" i="1" dirty="0"/>
              <a:t>Loss</a:t>
            </a:r>
            <a:r>
              <a:rPr lang="en-US" dirty="0"/>
              <a:t> </a:t>
            </a:r>
            <a:r>
              <a:rPr lang="en-US" b="1" i="1" dirty="0"/>
              <a:t>Potential</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a:t>Nonetheless, you look over the quantitative risk assessment again. </a:t>
            </a:r>
          </a:p>
          <a:p>
            <a:pPr algn="just"/>
            <a:r>
              <a:rPr lang="en-US" dirty="0"/>
              <a:t>You may think, “Holy Smokes! Our </a:t>
            </a:r>
            <a:r>
              <a:rPr lang="en-US" dirty="0" err="1"/>
              <a:t>cybersecurity</a:t>
            </a:r>
            <a:r>
              <a:rPr lang="en-US" dirty="0"/>
              <a:t> risk is huge! What do we do next?”</a:t>
            </a:r>
          </a:p>
          <a:p>
            <a:pPr algn="just"/>
            <a:r>
              <a:rPr lang="en-US" dirty="0"/>
              <a:t>Before we advance to a discussion of the next steps such as risk mitigation, avoid- </a:t>
            </a:r>
            <a:r>
              <a:rPr lang="en-US" dirty="0" err="1"/>
              <a:t>ance</a:t>
            </a:r>
            <a:r>
              <a:rPr lang="en-US" dirty="0"/>
              <a:t>, acceptance, and other post analysis decisions, let’s turn our attention to this other method of determining </a:t>
            </a:r>
            <a:r>
              <a:rPr lang="en-US" dirty="0" err="1"/>
              <a:t>cybersecurity</a:t>
            </a:r>
            <a:r>
              <a:rPr lang="en-US" dirty="0"/>
              <a:t> risk: qualitative risk assessment.</a:t>
            </a:r>
          </a:p>
          <a:p>
            <a:endParaRPr lang="en-US" dirty="0"/>
          </a:p>
        </p:txBody>
      </p:sp>
    </p:spTree>
    <p:extLst>
      <p:ext uri="{BB962C8B-B14F-4D97-AF65-F5344CB8AC3E}">
        <p14:creationId xmlns:p14="http://schemas.microsoft.com/office/powerpoint/2010/main" val="2648783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When it comes to IT and </a:t>
            </a:r>
            <a:r>
              <a:rPr lang="en-US" dirty="0" err="1"/>
              <a:t>cybersecurity</a:t>
            </a:r>
            <a:r>
              <a:rPr lang="en-US" dirty="0"/>
              <a:t> risk assessment, the qualitative risk assessment model may be more attractive and useful for you and your business.</a:t>
            </a:r>
          </a:p>
          <a:p>
            <a:pPr algn="just"/>
            <a:r>
              <a:rPr lang="en-US" dirty="0"/>
              <a:t>Qualitative risk assessments do not utilize detailed calculations to assign monetary values to assets and losses like the quantitative method. </a:t>
            </a:r>
          </a:p>
          <a:p>
            <a:pPr algn="just"/>
            <a:r>
              <a:rPr lang="en-US" dirty="0"/>
              <a:t>Rather, the qualitative risk assessment method recognizes the difficulty present in assigning realistic values to information and the likelihood of risk. </a:t>
            </a:r>
          </a:p>
          <a:p>
            <a:pPr algn="just"/>
            <a:r>
              <a:rPr lang="en-US" dirty="0"/>
              <a:t>As such, this method provides relative measures of risk and asset value based on ranking specific items into categories such as high, medium, or low or on a numeric scale.</a:t>
            </a:r>
          </a:p>
          <a:p>
            <a:endParaRPr lang="en-US" dirty="0"/>
          </a:p>
        </p:txBody>
      </p:sp>
    </p:spTree>
    <p:extLst>
      <p:ext uri="{BB962C8B-B14F-4D97-AF65-F5344CB8AC3E}">
        <p14:creationId xmlns:p14="http://schemas.microsoft.com/office/powerpoint/2010/main" val="332131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a:bodyPr>
          <a:lstStyle/>
          <a:p>
            <a:pPr algn="just"/>
            <a:r>
              <a:rPr lang="en-US" dirty="0"/>
              <a:t>Qualitative risk assessments are a popular method of calculating </a:t>
            </a:r>
            <a:r>
              <a:rPr lang="en-US" dirty="0" err="1"/>
              <a:t>cybersecurity</a:t>
            </a:r>
            <a:r>
              <a:rPr lang="en-US" dirty="0"/>
              <a:t> risk.</a:t>
            </a:r>
          </a:p>
          <a:p>
            <a:pPr algn="just"/>
            <a:r>
              <a:rPr lang="en-US" dirty="0"/>
              <a:t>While not as precise as the quantitative method, they generally are faster, easier, and less expensive to produce and give senior decision-makers actionable information in a more timely manner.</a:t>
            </a:r>
          </a:p>
          <a:p>
            <a:endParaRPr lang="en-US" dirty="0"/>
          </a:p>
        </p:txBody>
      </p:sp>
    </p:spTree>
    <p:extLst>
      <p:ext uri="{BB962C8B-B14F-4D97-AF65-F5344CB8AC3E}">
        <p14:creationId xmlns:p14="http://schemas.microsoft.com/office/powerpoint/2010/main" val="1146231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a:t>We’ll use the example of another fictitious Western Pennsylvania company to illustrate the qualitative risk assessment methodology of calculating </a:t>
            </a:r>
            <a:r>
              <a:rPr lang="en-US" dirty="0" err="1"/>
              <a:t>cybersecurity</a:t>
            </a:r>
            <a:r>
              <a:rPr lang="en-US" dirty="0"/>
              <a:t> risk to a business.</a:t>
            </a:r>
          </a:p>
          <a:p>
            <a:pPr algn="just"/>
            <a:r>
              <a:rPr lang="en-US" dirty="0"/>
              <a:t>You are the CEO of </a:t>
            </a:r>
            <a:r>
              <a:rPr lang="en-US" dirty="0" err="1"/>
              <a:t>BigRX</a:t>
            </a:r>
            <a:r>
              <a:rPr lang="en-US" dirty="0"/>
              <a:t>, a large (US $10+ billion) regional medical enterprise with over 20 major hospitals and 400 operating locations. Your business is an industry leader and has a good reputation. </a:t>
            </a:r>
          </a:p>
          <a:p>
            <a:pPr algn="just"/>
            <a:r>
              <a:rPr lang="en-US" dirty="0"/>
              <a:t>You carefully guard your brand.</a:t>
            </a:r>
          </a:p>
          <a:p>
            <a:pPr algn="just"/>
            <a:endParaRPr lang="en-US" dirty="0"/>
          </a:p>
        </p:txBody>
      </p:sp>
    </p:spTree>
    <p:extLst>
      <p:ext uri="{BB962C8B-B14F-4D97-AF65-F5344CB8AC3E}">
        <p14:creationId xmlns:p14="http://schemas.microsoft.com/office/powerpoint/2010/main" val="1254742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20000"/>
          </a:bodyPr>
          <a:lstStyle/>
          <a:p>
            <a:pPr algn="just"/>
            <a:r>
              <a:rPr lang="en-US" dirty="0" err="1"/>
              <a:t>Cybersecurity</a:t>
            </a:r>
            <a:r>
              <a:rPr lang="en-US" dirty="0"/>
              <a:t> is on your agenda. Reports from across the medical sector indicate an increase in violations of the Health Insurance Portability and Accountability Act (HIPAA) as systems fall out of compliance with HIPAA standards and disclosures of sensitive patient records have spawned litigation that have cost other similar businesses tens of millions to repair and litigate.</a:t>
            </a:r>
          </a:p>
          <a:p>
            <a:pPr algn="just"/>
            <a:r>
              <a:rPr lang="en-US" dirty="0"/>
              <a:t>You are concerned about hackers penetrating your systems, which would expose your business to potential disclosures and/or corruption of data that could cost your business tens of millions of dollars and potentially sully your sterling reputation.</a:t>
            </a:r>
          </a:p>
          <a:p>
            <a:endParaRPr lang="en-US" dirty="0"/>
          </a:p>
        </p:txBody>
      </p:sp>
    </p:spTree>
    <p:extLst>
      <p:ext uri="{BB962C8B-B14F-4D97-AF65-F5344CB8AC3E}">
        <p14:creationId xmlns:p14="http://schemas.microsoft.com/office/powerpoint/2010/main" val="160814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err="1"/>
              <a:t>BigRX</a:t>
            </a:r>
            <a:r>
              <a:rPr lang="en-US" dirty="0"/>
              <a:t> has a large medical information management system called </a:t>
            </a:r>
            <a:r>
              <a:rPr lang="en-US" dirty="0" err="1"/>
              <a:t>BigMIMS</a:t>
            </a:r>
            <a:r>
              <a:rPr lang="en-US" dirty="0"/>
              <a:t> that is the heart of its business operations. </a:t>
            </a:r>
          </a:p>
          <a:p>
            <a:pPr algn="just"/>
            <a:r>
              <a:rPr lang="en-US" dirty="0" err="1"/>
              <a:t>BigMIMS</a:t>
            </a:r>
            <a:r>
              <a:rPr lang="en-US" dirty="0"/>
              <a:t> has approximately ten million sensitive records in its database. Medical providers at your remote and contracted facilities love </a:t>
            </a:r>
            <a:r>
              <a:rPr lang="en-US" dirty="0" err="1"/>
              <a:t>BigMIMS</a:t>
            </a:r>
            <a:r>
              <a:rPr lang="en-US" dirty="0"/>
              <a:t> as they can access the records through a convenient web interface that your IT department delivered through a contract with a major software vendor. </a:t>
            </a:r>
          </a:p>
          <a:p>
            <a:pPr algn="just"/>
            <a:r>
              <a:rPr lang="en-US" dirty="0" err="1"/>
              <a:t>BigMIMS</a:t>
            </a:r>
            <a:r>
              <a:rPr lang="en-US" dirty="0"/>
              <a:t> cost you US $20 million to develop and field and costs you US $5 million to operate and maintain. </a:t>
            </a:r>
          </a:p>
          <a:p>
            <a:pPr algn="just"/>
            <a:r>
              <a:rPr lang="en-US" dirty="0"/>
              <a:t>Your accounting team recently conducted an analysis of </a:t>
            </a:r>
            <a:r>
              <a:rPr lang="en-US" dirty="0" err="1"/>
              <a:t>BigMIMS’s</a:t>
            </a:r>
            <a:r>
              <a:rPr lang="en-US" dirty="0"/>
              <a:t> information and determined that the replacement cost of each record is US $100.</a:t>
            </a:r>
          </a:p>
          <a:p>
            <a:endParaRPr lang="en-US" dirty="0"/>
          </a:p>
        </p:txBody>
      </p:sp>
    </p:spTree>
    <p:extLst>
      <p:ext uri="{BB962C8B-B14F-4D97-AF65-F5344CB8AC3E}">
        <p14:creationId xmlns:p14="http://schemas.microsoft.com/office/powerpoint/2010/main" val="1454259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Yesterday, you attended a chamber of commerce luncheon celebrating the Pittsburgh Pirates’ winning season where you sat next to the CEO of </a:t>
            </a:r>
            <a:r>
              <a:rPr lang="en-US" dirty="0" err="1"/>
              <a:t>Plieno</a:t>
            </a:r>
            <a:r>
              <a:rPr lang="en-US" dirty="0"/>
              <a:t> Corporation. </a:t>
            </a:r>
          </a:p>
          <a:p>
            <a:pPr algn="just"/>
            <a:r>
              <a:rPr lang="en-US" dirty="0"/>
              <a:t>As you shared lunch and conversation together, he pointed out the CEO of a major Pittsburgh retailer across the room. </a:t>
            </a:r>
          </a:p>
          <a:p>
            <a:pPr algn="just"/>
            <a:r>
              <a:rPr lang="en-US" dirty="0"/>
              <a:t>The </a:t>
            </a:r>
            <a:r>
              <a:rPr lang="en-US" dirty="0" err="1"/>
              <a:t>Plieno</a:t>
            </a:r>
            <a:r>
              <a:rPr lang="en-US" dirty="0"/>
              <a:t> CEO asked if you had heard about the cyber attack against the retailer that resulted in the loss of thousands of credit card numbers and threats of litigation. </a:t>
            </a:r>
          </a:p>
          <a:p>
            <a:pPr algn="just"/>
            <a:r>
              <a:rPr lang="en-US" dirty="0"/>
              <a:t>When you said you hadn’t, he advised he was conducting a risk assessment of his </a:t>
            </a:r>
            <a:r>
              <a:rPr lang="en-US" dirty="0" err="1"/>
              <a:t>cybersecurity</a:t>
            </a:r>
            <a:r>
              <a:rPr lang="en-US" dirty="0"/>
              <a:t> posture and recommended you consider doing the same at </a:t>
            </a:r>
            <a:r>
              <a:rPr lang="en-US" dirty="0" err="1"/>
              <a:t>BigRX</a:t>
            </a:r>
            <a:r>
              <a:rPr lang="en-US" dirty="0"/>
              <a:t>, “…if you hadn’t already.” Good advice. Perhaps, these luncheons do </a:t>
            </a:r>
            <a:r>
              <a:rPr lang="en-US" dirty="0" err="1"/>
              <a:t>havevalue</a:t>
            </a:r>
            <a:r>
              <a:rPr lang="en-US" dirty="0"/>
              <a:t> after all!</a:t>
            </a:r>
          </a:p>
          <a:p>
            <a:endParaRPr lang="en-US" dirty="0"/>
          </a:p>
        </p:txBody>
      </p:sp>
    </p:spTree>
    <p:extLst>
      <p:ext uri="{BB962C8B-B14F-4D97-AF65-F5344CB8AC3E}">
        <p14:creationId xmlns:p14="http://schemas.microsoft.com/office/powerpoint/2010/main" val="2451235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20000"/>
          </a:bodyPr>
          <a:lstStyle/>
          <a:p>
            <a:pPr algn="just"/>
            <a:r>
              <a:rPr lang="en-US" dirty="0"/>
              <a:t>When you return to your office, you have your regularly scheduled senior leadership meeting with your COO, CFO, chief medical officer, CIO, and chief risk officer (CRO).</a:t>
            </a:r>
          </a:p>
          <a:p>
            <a:pPr algn="just"/>
            <a:r>
              <a:rPr lang="en-US" dirty="0"/>
              <a:t>You tell them that you are concerned about reports of </a:t>
            </a:r>
            <a:r>
              <a:rPr lang="en-US" dirty="0" err="1"/>
              <a:t>cybersecurity</a:t>
            </a:r>
            <a:r>
              <a:rPr lang="en-US" dirty="0"/>
              <a:t> incidents and the major retailer incident is hitting “too close to home.” </a:t>
            </a:r>
          </a:p>
          <a:p>
            <a:pPr algn="just"/>
            <a:r>
              <a:rPr lang="en-US" dirty="0"/>
              <a:t>You want a </a:t>
            </a:r>
            <a:r>
              <a:rPr lang="en-US" dirty="0" err="1"/>
              <a:t>cybersecurity</a:t>
            </a:r>
            <a:r>
              <a:rPr lang="en-US" dirty="0"/>
              <a:t> risk assessment conducted, starting with </a:t>
            </a:r>
            <a:r>
              <a:rPr lang="en-US" dirty="0" err="1"/>
              <a:t>BigMIMS</a:t>
            </a:r>
            <a:r>
              <a:rPr lang="en-US" dirty="0"/>
              <a:t>.</a:t>
            </a:r>
          </a:p>
          <a:p>
            <a:pPr algn="just"/>
            <a:r>
              <a:rPr lang="en-US" dirty="0"/>
              <a:t>Based on their experience with qualitative risk assessments, your staff recommends using this methodology to assess your risk.</a:t>
            </a:r>
          </a:p>
          <a:p>
            <a:endParaRPr lang="en-US" dirty="0"/>
          </a:p>
        </p:txBody>
      </p:sp>
    </p:spTree>
    <p:extLst>
      <p:ext uri="{BB962C8B-B14F-4D97-AF65-F5344CB8AC3E}">
        <p14:creationId xmlns:p14="http://schemas.microsoft.com/office/powerpoint/2010/main" val="367734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effectLst/>
              </a:rPr>
              <a:t> </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Quantitative risk analysis is a mathematically complex subject that is the hallmark of insurance companies and financial institutions, but it is rarely used in the context of information technologies and </a:t>
            </a:r>
            <a:r>
              <a:rPr lang="en-US" dirty="0" err="1"/>
              <a:t>cybersecurity</a:t>
            </a:r>
            <a:r>
              <a:rPr lang="en-US" dirty="0"/>
              <a:t> because of the difficulty in assigning value to information and even greater difficulty in determining the likelihood of loss. </a:t>
            </a:r>
          </a:p>
          <a:p>
            <a:pPr algn="just"/>
            <a:r>
              <a:rPr lang="en-US" dirty="0"/>
              <a:t>Both areas, value assessment and probability of loss, tend to be approached subjectively and do not lend themselves to objective and quantitative analysis.</a:t>
            </a:r>
          </a:p>
          <a:p>
            <a:pPr algn="just"/>
            <a:r>
              <a:rPr lang="en-US" dirty="0"/>
              <a:t>Nevertheless, we believe that with prudent judgment and management oversight, reasonable estimates on the valuation of information are feasible. </a:t>
            </a:r>
          </a:p>
          <a:p>
            <a:pPr algn="just"/>
            <a:r>
              <a:rPr lang="en-US" dirty="0"/>
              <a:t>Thus, it is possible to carefully analyze </a:t>
            </a:r>
            <a:r>
              <a:rPr lang="en-US" dirty="0">
                <a:highlight>
                  <a:srgbClr val="FFFF00"/>
                </a:highlight>
              </a:rPr>
              <a:t>threat stream</a:t>
            </a:r>
            <a:r>
              <a:rPr lang="en-US" dirty="0"/>
              <a:t> and </a:t>
            </a:r>
            <a:r>
              <a:rPr lang="en-US" dirty="0">
                <a:highlight>
                  <a:srgbClr val="FFFF00"/>
                </a:highlight>
              </a:rPr>
              <a:t>statistical information </a:t>
            </a:r>
            <a:r>
              <a:rPr lang="en-US" dirty="0"/>
              <a:t>to make informed estimates on the likelihood of events. </a:t>
            </a:r>
          </a:p>
          <a:p>
            <a:pPr algn="just"/>
            <a:r>
              <a:rPr lang="en-US" dirty="0"/>
              <a:t>When these conditions exist, we believe quantitative risk analysis methodology can be used to assess </a:t>
            </a:r>
            <a:r>
              <a:rPr lang="en-US" dirty="0" err="1"/>
              <a:t>cybersecurity</a:t>
            </a:r>
            <a:r>
              <a:rPr lang="en-US" dirty="0"/>
              <a:t> risk. </a:t>
            </a:r>
          </a:p>
          <a:p>
            <a:pPr algn="just"/>
            <a:r>
              <a:rPr lang="en-US" dirty="0"/>
              <a:t>We believe you should incorporate quantitative risk assessments into your corporate business processes, wherever possible.</a:t>
            </a:r>
          </a:p>
          <a:p>
            <a:endParaRPr lang="en-US" dirty="0"/>
          </a:p>
        </p:txBody>
      </p:sp>
    </p:spTree>
    <p:extLst>
      <p:ext uri="{BB962C8B-B14F-4D97-AF65-F5344CB8AC3E}">
        <p14:creationId xmlns:p14="http://schemas.microsoft.com/office/powerpoint/2010/main" val="3392247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Threat</a:t>
            </a:r>
            <a:r>
              <a:rPr lang="en-US" dirty="0"/>
              <a:t> </a:t>
            </a:r>
            <a:r>
              <a:rPr lang="en-US" b="1" i="1" dirty="0"/>
              <a:t>Identification</a:t>
            </a:r>
            <a:r>
              <a:rPr lang="en-US" dirty="0">
                <a:effectLst/>
              </a:rPr>
              <a:t> </a:t>
            </a:r>
            <a:endParaRPr lang="en-US" dirty="0"/>
          </a:p>
        </p:txBody>
      </p:sp>
      <p:sp>
        <p:nvSpPr>
          <p:cNvPr id="3" name="Content Placeholder 2"/>
          <p:cNvSpPr>
            <a:spLocks noGrp="1"/>
          </p:cNvSpPr>
          <p:nvPr>
            <p:ph idx="1"/>
          </p:nvPr>
        </p:nvSpPr>
        <p:spPr/>
        <p:txBody>
          <a:bodyPr/>
          <a:lstStyle/>
          <a:p>
            <a:pPr algn="just"/>
            <a:r>
              <a:rPr lang="en-US" dirty="0"/>
              <a:t>The first step of the qualitative risk assessment is to identify your threats and threat sources (know your enemy!)</a:t>
            </a:r>
          </a:p>
          <a:p>
            <a:pPr algn="just"/>
            <a:r>
              <a:rPr lang="en-US" dirty="0"/>
              <a:t>Your team categorizes the threats and threat sources into the following table,18 which they present as part of their report to you.</a:t>
            </a:r>
          </a:p>
          <a:p>
            <a:pPr algn="just"/>
            <a:endParaRPr lang="en-US" dirty="0"/>
          </a:p>
        </p:txBody>
      </p:sp>
    </p:spTree>
    <p:extLst>
      <p:ext uri="{BB962C8B-B14F-4D97-AF65-F5344CB8AC3E}">
        <p14:creationId xmlns:p14="http://schemas.microsoft.com/office/powerpoint/2010/main" val="3737637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Threat</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25000" lnSpcReduction="20000"/>
          </a:bodyPr>
          <a:lstStyle/>
          <a:p>
            <a:r>
              <a:rPr lang="en-US" dirty="0"/>
              <a:t>Threat  			Source						Description</a:t>
            </a:r>
          </a:p>
          <a:p>
            <a:r>
              <a:rPr lang="en-US" dirty="0"/>
              <a:t>Human			improper data entry					This is an improper entry of data into</a:t>
            </a:r>
          </a:p>
          <a:p>
            <a:pPr lvl="8"/>
            <a:r>
              <a:rPr lang="en-US" dirty="0" err="1"/>
              <a:t>BigMIMS</a:t>
            </a:r>
            <a:r>
              <a:rPr lang="en-US" dirty="0"/>
              <a:t>, either intentional or deliberate,</a:t>
            </a:r>
          </a:p>
          <a:p>
            <a:pPr lvl="8"/>
            <a:r>
              <a:rPr lang="en-US" dirty="0"/>
              <a:t>that compromises the integrity of the data in</a:t>
            </a:r>
          </a:p>
          <a:p>
            <a:r>
              <a:rPr lang="en-US" dirty="0"/>
              <a:t>the database</a:t>
            </a:r>
          </a:p>
          <a:p>
            <a:r>
              <a:rPr lang="en-US" dirty="0"/>
              <a:t>Human	Virus infection	This is the insertion of malicious code into</a:t>
            </a:r>
          </a:p>
          <a:p>
            <a:r>
              <a:rPr lang="en-US" dirty="0"/>
              <a:t>the computer network that compromises the</a:t>
            </a:r>
          </a:p>
          <a:p>
            <a:r>
              <a:rPr lang="en-US" dirty="0"/>
              <a:t>security and integrity of your network and</a:t>
            </a:r>
          </a:p>
          <a:p>
            <a:r>
              <a:rPr lang="en-US" dirty="0"/>
              <a:t>jeopardizes the information residing on it</a:t>
            </a:r>
          </a:p>
          <a:p>
            <a:r>
              <a:rPr lang="en-US" dirty="0"/>
              <a:t>Human	Unauthorized access	This is the access of patient information in</a:t>
            </a:r>
          </a:p>
          <a:p>
            <a:r>
              <a:rPr lang="en-US" dirty="0"/>
              <a:t>the </a:t>
            </a:r>
            <a:r>
              <a:rPr lang="en-US" dirty="0" err="1"/>
              <a:t>BigMIMS</a:t>
            </a:r>
            <a:r>
              <a:rPr lang="en-US" dirty="0"/>
              <a:t> database to individuals not</a:t>
            </a:r>
          </a:p>
          <a:p>
            <a:r>
              <a:rPr lang="en-US" dirty="0"/>
              <a:t>authorized to view or handle it</a:t>
            </a:r>
          </a:p>
          <a:p>
            <a:r>
              <a:rPr lang="en-US" dirty="0"/>
              <a:t>Human	Hacker attack	This is an action where a hacker gains access</a:t>
            </a:r>
          </a:p>
          <a:p>
            <a:r>
              <a:rPr lang="en-US" dirty="0"/>
              <a:t>to </a:t>
            </a:r>
            <a:r>
              <a:rPr lang="en-US" dirty="0" err="1"/>
              <a:t>BigRX</a:t>
            </a:r>
            <a:r>
              <a:rPr lang="en-US" dirty="0"/>
              <a:t> networks and information. It may</a:t>
            </a:r>
          </a:p>
          <a:p>
            <a:r>
              <a:rPr lang="en-US" dirty="0"/>
              <a:t>or may not result in malicious activity yet</a:t>
            </a:r>
          </a:p>
          <a:p>
            <a:r>
              <a:rPr lang="en-US" dirty="0"/>
              <a:t>will drive costly remedial activities and</a:t>
            </a:r>
          </a:p>
          <a:p>
            <a:r>
              <a:rPr lang="en-US" dirty="0"/>
              <a:t>notifications in accordance with the HIPAA</a:t>
            </a:r>
          </a:p>
          <a:p>
            <a:r>
              <a:rPr lang="en-US" dirty="0"/>
              <a:t>Natural disaster	Earthquake	This takes into account the possibility that an</a:t>
            </a:r>
          </a:p>
          <a:p>
            <a:r>
              <a:rPr lang="en-US" dirty="0"/>
              <a:t>earthquake could strike, disrupting</a:t>
            </a:r>
          </a:p>
          <a:p>
            <a:r>
              <a:rPr lang="en-US" dirty="0" err="1"/>
              <a:t>BigMIMS</a:t>
            </a:r>
            <a:r>
              <a:rPr lang="en-US" dirty="0"/>
              <a:t> operations</a:t>
            </a:r>
          </a:p>
          <a:p>
            <a:r>
              <a:rPr lang="en-US" dirty="0"/>
              <a:t>Natural disaster	Flood	This takes into account the possibility that a</a:t>
            </a:r>
          </a:p>
          <a:p>
            <a:r>
              <a:rPr lang="en-US" dirty="0"/>
              <a:t>flood could affect the </a:t>
            </a:r>
            <a:r>
              <a:rPr lang="en-US" dirty="0" err="1"/>
              <a:t>BigMIMS</a:t>
            </a:r>
            <a:r>
              <a:rPr lang="en-US" dirty="0"/>
              <a:t> facility and</a:t>
            </a:r>
          </a:p>
          <a:p>
            <a:r>
              <a:rPr lang="en-US" dirty="0"/>
              <a:t>interrupt operations</a:t>
            </a:r>
          </a:p>
          <a:p>
            <a:r>
              <a:rPr lang="en-US" dirty="0"/>
              <a:t>Natural disaster	Tornado	This takes into account the possibility that a</a:t>
            </a:r>
          </a:p>
          <a:p>
            <a:r>
              <a:rPr lang="en-US" dirty="0"/>
              <a:t>tornado could affect the </a:t>
            </a:r>
            <a:r>
              <a:rPr lang="en-US" dirty="0" err="1"/>
              <a:t>BigMIMS</a:t>
            </a:r>
            <a:r>
              <a:rPr lang="en-US" dirty="0"/>
              <a:t> facility</a:t>
            </a:r>
          </a:p>
          <a:p>
            <a:r>
              <a:rPr lang="en-US" dirty="0"/>
              <a:t>and interrupt operations</a:t>
            </a:r>
          </a:p>
          <a:p>
            <a:r>
              <a:rPr lang="en-US" dirty="0"/>
              <a:t>Physical/environment	Power failure	This takes into account the possibility that a</a:t>
            </a:r>
          </a:p>
          <a:p>
            <a:r>
              <a:rPr lang="en-US" dirty="0"/>
              <a:t>power failure in the </a:t>
            </a:r>
            <a:r>
              <a:rPr lang="en-US" dirty="0" err="1"/>
              <a:t>BigMIMS</a:t>
            </a:r>
            <a:r>
              <a:rPr lang="en-US" dirty="0"/>
              <a:t> facility could</a:t>
            </a:r>
          </a:p>
          <a:p>
            <a:r>
              <a:rPr lang="en-US" dirty="0"/>
              <a:t>damage the system or otherwise interrupt</a:t>
            </a:r>
          </a:p>
          <a:p>
            <a:r>
              <a:rPr lang="en-US" dirty="0"/>
              <a:t>operations</a:t>
            </a:r>
          </a:p>
          <a:p>
            <a:r>
              <a:rPr lang="en-US" dirty="0"/>
              <a:t>Physical/environment	HVAC failure	This takes into account the possibility that a</a:t>
            </a:r>
          </a:p>
          <a:p>
            <a:r>
              <a:rPr lang="en-US" dirty="0"/>
              <a:t>HVAC failure in the </a:t>
            </a:r>
            <a:r>
              <a:rPr lang="en-US" dirty="0" err="1"/>
              <a:t>BigMIMS</a:t>
            </a:r>
            <a:r>
              <a:rPr lang="en-US" dirty="0"/>
              <a:t> facility</a:t>
            </a:r>
          </a:p>
          <a:p>
            <a:r>
              <a:rPr lang="en-US" dirty="0"/>
              <a:t>could damage the system or otherwise</a:t>
            </a:r>
          </a:p>
          <a:p>
            <a:r>
              <a:rPr lang="en-US" dirty="0"/>
              <a:t>interrupt operations</a:t>
            </a:r>
          </a:p>
          <a:p>
            <a:r>
              <a:rPr lang="en-US" dirty="0"/>
              <a:t>Physical/environment	Fire	This takes into account the possibility that a</a:t>
            </a:r>
          </a:p>
          <a:p>
            <a:r>
              <a:rPr lang="en-US" dirty="0"/>
              <a:t>fire in the </a:t>
            </a:r>
            <a:r>
              <a:rPr lang="en-US" dirty="0" err="1"/>
              <a:t>BigMIMS</a:t>
            </a:r>
            <a:r>
              <a:rPr lang="en-US" dirty="0"/>
              <a:t> facility could damage</a:t>
            </a:r>
          </a:p>
          <a:p>
            <a:r>
              <a:rPr lang="en-US" dirty="0"/>
              <a:t>the system or otherwise interrupt operations</a:t>
            </a:r>
          </a:p>
          <a:p>
            <a:endParaRPr lang="en-US" dirty="0"/>
          </a:p>
        </p:txBody>
      </p:sp>
    </p:spTree>
    <p:extLst>
      <p:ext uri="{BB962C8B-B14F-4D97-AF65-F5344CB8AC3E}">
        <p14:creationId xmlns:p14="http://schemas.microsoft.com/office/powerpoint/2010/main" val="1668000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Threat</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a:t>You like this format and are comfortable with it as </a:t>
            </a:r>
            <a:r>
              <a:rPr lang="en-US" dirty="0" err="1"/>
              <a:t>BigRX</a:t>
            </a:r>
            <a:r>
              <a:rPr lang="en-US" dirty="0"/>
              <a:t> uses this format across the organization. </a:t>
            </a:r>
          </a:p>
          <a:p>
            <a:pPr algn="just"/>
            <a:r>
              <a:rPr lang="en-US" dirty="0"/>
              <a:t>You standardized the format for risk assessments to improve management oversight, consistency, reliability, and repeatability. </a:t>
            </a:r>
          </a:p>
          <a:p>
            <a:pPr algn="just"/>
            <a:r>
              <a:rPr lang="en-US" dirty="0"/>
              <a:t>Employees across all operating units are	trained	to	use	this	format,	which	was	developed	as	a	result	of	a	previous	risk management	exercise.	</a:t>
            </a:r>
          </a:p>
          <a:p>
            <a:pPr algn="just"/>
            <a:r>
              <a:rPr lang="en-US" dirty="0"/>
              <a:t>Having	a	standard	and	repeatable	risk	assessment	</a:t>
            </a:r>
            <a:r>
              <a:rPr lang="en-US" dirty="0" err="1"/>
              <a:t>processacross</a:t>
            </a:r>
            <a:r>
              <a:rPr lang="en-US" dirty="0"/>
              <a:t> the organization reduces variance and confusion while enhancing accuracy</a:t>
            </a:r>
            <a:r>
              <a:rPr lang="en-US" dirty="0">
                <a:effectLst/>
              </a:rPr>
              <a:t> </a:t>
            </a:r>
            <a:endParaRPr lang="en-US" dirty="0"/>
          </a:p>
        </p:txBody>
      </p:sp>
    </p:spTree>
    <p:extLst>
      <p:ext uri="{BB962C8B-B14F-4D97-AF65-F5344CB8AC3E}">
        <p14:creationId xmlns:p14="http://schemas.microsoft.com/office/powerpoint/2010/main" val="4178018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Your	team	produces	numerous	tables identifying	hundreds	of	vulnerabilities.	Because	you	are	focusing	on	</a:t>
            </a:r>
            <a:r>
              <a:rPr lang="en-US" dirty="0" err="1"/>
              <a:t>cybersecurity</a:t>
            </a:r>
            <a:r>
              <a:rPr lang="en-US" dirty="0"/>
              <a:t> vulnerabilities to </a:t>
            </a:r>
            <a:r>
              <a:rPr lang="en-US" dirty="0" err="1"/>
              <a:t>BigMIMS</a:t>
            </a:r>
            <a:r>
              <a:rPr lang="en-US" dirty="0"/>
              <a:t> and its data, your team consults with those most familiar with the system: the system developers, the system and database administrators, program managers, and </a:t>
            </a:r>
            <a:r>
              <a:rPr lang="en-US" dirty="0" err="1"/>
              <a:t>cybersecurity</a:t>
            </a:r>
            <a:r>
              <a:rPr lang="en-US" dirty="0"/>
              <a:t> personnel.</a:t>
            </a:r>
          </a:p>
          <a:p>
            <a:pPr algn="just"/>
            <a:r>
              <a:rPr lang="en-US" dirty="0"/>
              <a:t>Technical	teams	are	a	treasure	trove	of	information	in	identifying	potential vulnerabilities. </a:t>
            </a:r>
          </a:p>
          <a:p>
            <a:pPr algn="just"/>
            <a:r>
              <a:rPr lang="en-US" dirty="0"/>
              <a:t>Based on their technical knowledge and their daily interaction with the systems, they know the strengths and weaknesses of the system. </a:t>
            </a:r>
          </a:p>
          <a:p>
            <a:pPr algn="just"/>
            <a:r>
              <a:rPr lang="en-US" dirty="0"/>
              <a:t>If you want to know where your greatest </a:t>
            </a:r>
            <a:r>
              <a:rPr lang="en-US" dirty="0" err="1"/>
              <a:t>cybersecurity</a:t>
            </a:r>
            <a:r>
              <a:rPr lang="en-US" dirty="0"/>
              <a:t> risks are, they are the best people to ask. </a:t>
            </a:r>
          </a:p>
          <a:p>
            <a:pPr algn="just"/>
            <a:r>
              <a:rPr lang="en-US" dirty="0"/>
              <a:t>They will either have the information you need or know how to get it for you.</a:t>
            </a:r>
          </a:p>
          <a:p>
            <a:endParaRPr lang="en-US" dirty="0"/>
          </a:p>
        </p:txBody>
      </p:sp>
    </p:spTree>
    <p:extLst>
      <p:ext uri="{BB962C8B-B14F-4D97-AF65-F5344CB8AC3E}">
        <p14:creationId xmlns:p14="http://schemas.microsoft.com/office/powerpoint/2010/main" val="553417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Vulnerability scanning results are a prime source of information to identify your </a:t>
            </a:r>
            <a:r>
              <a:rPr lang="en-US" dirty="0" err="1"/>
              <a:t>cybersecurity</a:t>
            </a:r>
            <a:r>
              <a:rPr lang="en-US" dirty="0"/>
              <a:t> vulnerabilities.</a:t>
            </a:r>
          </a:p>
          <a:p>
            <a:pPr algn="just"/>
            <a:r>
              <a:rPr lang="en-US" dirty="0"/>
              <a:t>Good technical teams routinely run vulnerability scanning software to examine operating systems, network devices, applications, databases, and other	critical	infrastructure	for	known	flaws	by	comparing	the	systems	and	their responses against databases of known flaws or signature files. </a:t>
            </a:r>
          </a:p>
          <a:p>
            <a:pPr algn="just"/>
            <a:r>
              <a:rPr lang="en-US" dirty="0"/>
              <a:t>Internal scans are standard procedure for professionally managed networks. </a:t>
            </a:r>
          </a:p>
          <a:p>
            <a:pPr algn="just"/>
            <a:r>
              <a:rPr lang="en-US" dirty="0"/>
              <a:t>Great technical teams not only do regular internal scanning but also do external scanning of your network boundaries as well.</a:t>
            </a:r>
          </a:p>
          <a:p>
            <a:endParaRPr lang="en-US" dirty="0"/>
          </a:p>
        </p:txBody>
      </p:sp>
    </p:spTree>
    <p:extLst>
      <p:ext uri="{BB962C8B-B14F-4D97-AF65-F5344CB8AC3E}">
        <p14:creationId xmlns:p14="http://schemas.microsoft.com/office/powerpoint/2010/main" val="2822706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Great technical teams also ask for help and do regular independent penetration testing to find out where their security is weakest and can be exploited. </a:t>
            </a:r>
          </a:p>
          <a:p>
            <a:pPr algn="just"/>
            <a:r>
              <a:rPr lang="en-US" dirty="0"/>
              <a:t>Penetration testing (also known as “Pen-testing”) features specialized security analysts who exercise threats against the system under controlled </a:t>
            </a:r>
            <a:r>
              <a:rPr lang="en-US" dirty="0" err="1"/>
              <a:t>nonmalicious</a:t>
            </a:r>
            <a:r>
              <a:rPr lang="en-US" dirty="0"/>
              <a:t> circumstances. </a:t>
            </a:r>
          </a:p>
          <a:p>
            <a:pPr algn="just"/>
            <a:r>
              <a:rPr lang="en-US" dirty="0"/>
              <a:t>The best ones don’t just challenge your technical team, they also use social engineering, on-site physical security probes, and other techniques to find ways to penetrate your defenses. </a:t>
            </a:r>
          </a:p>
          <a:p>
            <a:pPr algn="just"/>
            <a:r>
              <a:rPr lang="en-US" dirty="0"/>
              <a:t>In essence, Pen-testers figure out ways to hack into your system so you can find your weakest links. </a:t>
            </a:r>
          </a:p>
          <a:p>
            <a:pPr algn="just"/>
            <a:r>
              <a:rPr lang="en-US" dirty="0"/>
              <a:t>We highly recommend you include Pen-testing on a regular basis with vulnerability scanning to provide you with the vulnerability information you need to make informed decisions.</a:t>
            </a:r>
          </a:p>
          <a:p>
            <a:endParaRPr lang="en-US" dirty="0"/>
          </a:p>
        </p:txBody>
      </p:sp>
    </p:spTree>
    <p:extLst>
      <p:ext uri="{BB962C8B-B14F-4D97-AF65-F5344CB8AC3E}">
        <p14:creationId xmlns:p14="http://schemas.microsoft.com/office/powerpoint/2010/main" val="3537153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92500" lnSpcReduction="20000"/>
          </a:bodyPr>
          <a:lstStyle/>
          <a:p>
            <a:pPr algn="just"/>
            <a:r>
              <a:rPr lang="en-US" dirty="0"/>
              <a:t>Vulnerability scanning and penetration testing are not the only sources of vulnerability analysis.</a:t>
            </a:r>
          </a:p>
          <a:p>
            <a:pPr algn="just"/>
            <a:r>
              <a:rPr lang="en-US" dirty="0"/>
              <a:t>Your organizational and management control program also ought to be used to identify areas of vulnerabilities. Internal audits and control procedures are used to ensure that your policies and procedures are routinely and accurately adhered to. </a:t>
            </a:r>
          </a:p>
          <a:p>
            <a:pPr algn="just"/>
            <a:r>
              <a:rPr lang="en-US" dirty="0"/>
              <a:t>We believe this is an essential part of your internal control program and a rich source of vulnerability information.</a:t>
            </a:r>
            <a:r>
              <a:rPr lang="en-US" dirty="0">
                <a:effectLst/>
              </a:rPr>
              <a:t> </a:t>
            </a:r>
            <a:endParaRPr lang="en-US" dirty="0"/>
          </a:p>
        </p:txBody>
      </p:sp>
    </p:spTree>
    <p:extLst>
      <p:ext uri="{BB962C8B-B14F-4D97-AF65-F5344CB8AC3E}">
        <p14:creationId xmlns:p14="http://schemas.microsoft.com/office/powerpoint/2010/main" val="224998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62500" lnSpcReduction="20000"/>
          </a:bodyPr>
          <a:lstStyle/>
          <a:p>
            <a:pPr algn="just"/>
            <a:r>
              <a:rPr lang="en-US" dirty="0"/>
              <a:t>As an example, several years ago, the author found a vulnerability through his internal audit and management control program that is worth sharing. </a:t>
            </a:r>
          </a:p>
          <a:p>
            <a:pPr algn="just"/>
            <a:r>
              <a:rPr lang="en-US" dirty="0"/>
              <a:t>The author was responsible	for	the	network	operations,	maintenance,	and	security	supporting a 160,000-person organization with 20 major operating locations around the world. </a:t>
            </a:r>
          </a:p>
          <a:p>
            <a:pPr algn="just"/>
            <a:r>
              <a:rPr lang="en-US" dirty="0"/>
              <a:t>In order to maintain effective, efficient, and secure network operations, the author ordered standardized	procedures	to	be	followed	in	the	installation	of	software	and	patches.</a:t>
            </a:r>
          </a:p>
          <a:p>
            <a:pPr algn="just"/>
            <a:r>
              <a:rPr lang="en-US" dirty="0"/>
              <a:t>Nothing was to be installed on the network or devices until it had been properly tested in the organization’s central cyber test facility. Once software and patches had been cleared by the lab, we used technical means for designated system administrators to automatically push	software	updates	to	devices	across	our	network	enterprise. </a:t>
            </a:r>
          </a:p>
          <a:p>
            <a:pPr algn="just"/>
            <a:r>
              <a:rPr lang="en-US" dirty="0"/>
              <a:t>This	process	saved significant resources by reducing the need for touch labor, reduced the time to patch and install from weeks to minutes, and significantly improved reliability and security.</a:t>
            </a:r>
          </a:p>
          <a:p>
            <a:pPr algn="just"/>
            <a:endParaRPr lang="en-US" dirty="0"/>
          </a:p>
        </p:txBody>
      </p:sp>
    </p:spTree>
    <p:extLst>
      <p:ext uri="{BB962C8B-B14F-4D97-AF65-F5344CB8AC3E}">
        <p14:creationId xmlns:p14="http://schemas.microsoft.com/office/powerpoint/2010/main" val="2619551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Key to the process was the system administrators following the process in a disciplined manner. </a:t>
            </a:r>
          </a:p>
          <a:p>
            <a:pPr algn="just"/>
            <a:r>
              <a:rPr lang="en-US" dirty="0"/>
              <a:t>We routinely ran scans looking for unauthorized software appearing on the network as part of our </a:t>
            </a:r>
            <a:r>
              <a:rPr lang="en-US" dirty="0" err="1"/>
              <a:t>cybersecurity</a:t>
            </a:r>
            <a:r>
              <a:rPr lang="en-US" dirty="0"/>
              <a:t> program and saw an alarming rise in the appearance of unauthorized</a:t>
            </a:r>
            <a:r>
              <a:rPr lang="en-US" dirty="0">
                <a:effectLst/>
              </a:rPr>
              <a:t>  </a:t>
            </a:r>
            <a:r>
              <a:rPr lang="en-US" dirty="0"/>
              <a:t>software. </a:t>
            </a:r>
          </a:p>
          <a:p>
            <a:pPr algn="just"/>
            <a:r>
              <a:rPr lang="en-US" dirty="0"/>
              <a:t>We were concerned because the unauthorized software not only could contain malicious code that could jeopardize our operations, but also it could be unlicensed software that could open us to litigation for using copyrighted material without proper permission.</a:t>
            </a:r>
          </a:p>
          <a:p>
            <a:pPr algn="just"/>
            <a:r>
              <a:rPr lang="en-US" dirty="0"/>
              <a:t>Only a system administrator could install software and the entire technical team had received thorough training; they knew the process and swore they were following it.</a:t>
            </a:r>
          </a:p>
          <a:p>
            <a:pPr algn="just"/>
            <a:r>
              <a:rPr lang="en-US" dirty="0"/>
              <a:t>We had to find who was installing the unauthorized software, why they did it, and what caused them to do so. </a:t>
            </a:r>
          </a:p>
          <a:p>
            <a:pPr algn="just"/>
            <a:r>
              <a:rPr lang="en-US" dirty="0"/>
              <a:t>Only then could we resolve our problem.</a:t>
            </a:r>
            <a:r>
              <a:rPr lang="en-US" dirty="0">
                <a:effectLst/>
              </a:rPr>
              <a:t> </a:t>
            </a:r>
            <a:endParaRPr lang="en-US" dirty="0"/>
          </a:p>
        </p:txBody>
      </p:sp>
    </p:spTree>
    <p:extLst>
      <p:ext uri="{BB962C8B-B14F-4D97-AF65-F5344CB8AC3E}">
        <p14:creationId xmlns:p14="http://schemas.microsoft.com/office/powerpoint/2010/main" val="3138432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77500" lnSpcReduction="20000"/>
          </a:bodyPr>
          <a:lstStyle/>
          <a:p>
            <a:r>
              <a:rPr lang="en-US" dirty="0"/>
              <a:t>H directed his deputy to lead an internal control audit of the system administrator process and procedures to see if he could find the root cause. </a:t>
            </a:r>
          </a:p>
          <a:p>
            <a:r>
              <a:rPr lang="en-US" dirty="0"/>
              <a:t>Sure enough, he did. </a:t>
            </a:r>
          </a:p>
          <a:p>
            <a:r>
              <a:rPr lang="en-US" dirty="0"/>
              <a:t>The internal control audit discovered that indeed the system administrators on our technical team were well versed on the policies and procedures. </a:t>
            </a:r>
          </a:p>
          <a:p>
            <a:r>
              <a:rPr lang="en-US" dirty="0"/>
              <a:t>They were regularly tested and followed the procedures with discipline and rigor. </a:t>
            </a:r>
          </a:p>
          <a:p>
            <a:r>
              <a:rPr lang="en-US" dirty="0"/>
              <a:t>What my deputy discovered through the internal audit, however, surprised us. </a:t>
            </a:r>
          </a:p>
          <a:p>
            <a:r>
              <a:rPr lang="en-US" dirty="0"/>
              <a:t>Not everybody with system administration privileges were on the technical team.</a:t>
            </a:r>
          </a:p>
          <a:p>
            <a:endParaRPr lang="en-US" dirty="0"/>
          </a:p>
        </p:txBody>
      </p:sp>
    </p:spTree>
    <p:extLst>
      <p:ext uri="{BB962C8B-B14F-4D97-AF65-F5344CB8AC3E}">
        <p14:creationId xmlns:p14="http://schemas.microsoft.com/office/powerpoint/2010/main" val="37994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Let’s walk through a high-level example calculation to illustrate how you can use the quantitative technique to assess your risk to a </a:t>
            </a:r>
            <a:r>
              <a:rPr lang="en-US" dirty="0" err="1"/>
              <a:t>cybersecurity</a:t>
            </a:r>
            <a:r>
              <a:rPr lang="en-US" dirty="0"/>
              <a:t> threat.</a:t>
            </a:r>
          </a:p>
          <a:p>
            <a:pPr algn="just"/>
            <a:r>
              <a:rPr lang="en-US" dirty="0"/>
              <a:t>We submit that your intellectual property and trade secrets are your principal valued assets </a:t>
            </a:r>
            <a:r>
              <a:rPr lang="en-US" b="1" dirty="0"/>
              <a:t>at</a:t>
            </a:r>
            <a:r>
              <a:rPr lang="en-US" dirty="0"/>
              <a:t> </a:t>
            </a:r>
            <a:r>
              <a:rPr lang="en-US" b="1" dirty="0"/>
              <a:t>risk</a:t>
            </a:r>
            <a:r>
              <a:rPr lang="en-US" dirty="0"/>
              <a:t> </a:t>
            </a:r>
            <a:r>
              <a:rPr lang="en-US" b="1" dirty="0"/>
              <a:t>to</a:t>
            </a:r>
            <a:r>
              <a:rPr lang="en-US" dirty="0"/>
              <a:t> </a:t>
            </a:r>
            <a:r>
              <a:rPr lang="en-US" b="1" dirty="0"/>
              <a:t>cyber</a:t>
            </a:r>
            <a:r>
              <a:rPr lang="en-US" dirty="0"/>
              <a:t> </a:t>
            </a:r>
            <a:r>
              <a:rPr lang="en-US" b="1" dirty="0"/>
              <a:t>incidents</a:t>
            </a:r>
            <a:r>
              <a:rPr lang="en-US" dirty="0"/>
              <a:t>.</a:t>
            </a:r>
          </a:p>
          <a:p>
            <a:pPr algn="just"/>
            <a:r>
              <a:rPr lang="en-US" dirty="0"/>
              <a:t>Further, we submit that like hard assets, your intellectual property and trade secrets have value that can be calculated and factored into your risk equations. </a:t>
            </a:r>
          </a:p>
          <a:p>
            <a:pPr algn="just"/>
            <a:r>
              <a:rPr lang="en-US" dirty="0"/>
              <a:t>Think about it for a moment If you were contemplating the sale of your company, you would have to estimate the value of all of your assets, and we are certain that you would come up with a number that would be credible both to you and to the potential buyer.</a:t>
            </a:r>
          </a:p>
          <a:p>
            <a:pPr algn="just"/>
            <a:r>
              <a:rPr lang="en-US" dirty="0"/>
              <a:t>Moreover, in all likelihood, the buyer would require the segmentation of asset valuations in order to turn his “due diligence” accountants loose.  </a:t>
            </a:r>
          </a:p>
          <a:p>
            <a:pPr algn="just"/>
            <a:r>
              <a:rPr lang="en-US" dirty="0"/>
              <a:t>They in turn would use accepted accounting techniques to validate (or invalidate) your estimates. </a:t>
            </a:r>
          </a:p>
          <a:p>
            <a:pPr algn="just"/>
            <a:r>
              <a:rPr lang="en-US" dirty="0"/>
              <a:t>What we are suggesting here is that you use the same methodology to establish a value for your intellectual property.</a:t>
            </a:r>
            <a:r>
              <a:rPr lang="en-US" dirty="0">
                <a:effectLst/>
              </a:rPr>
              <a:t> </a:t>
            </a:r>
            <a:endParaRPr lang="en-US" dirty="0"/>
          </a:p>
        </p:txBody>
      </p:sp>
    </p:spTree>
    <p:extLst>
      <p:ext uri="{BB962C8B-B14F-4D97-AF65-F5344CB8AC3E}">
        <p14:creationId xmlns:p14="http://schemas.microsoft.com/office/powerpoint/2010/main" val="1647477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The internal control audit revealed that business unit administrative staff members at one of our operating locations had asked for and been given system administrator level privileges to enable them to assist members of their business units with routine computer problems. </a:t>
            </a:r>
          </a:p>
          <a:p>
            <a:pPr algn="just"/>
            <a:r>
              <a:rPr lang="en-US" dirty="0"/>
              <a:t>There was no evidence that they had received the requisite training on	our	software	and	patching	policy	nor	were	they	formally	trained	as	system administrators.</a:t>
            </a:r>
          </a:p>
          <a:p>
            <a:pPr algn="just"/>
            <a:r>
              <a:rPr lang="en-US" dirty="0"/>
              <a:t>Several of them had violated corporate policy and had installed untested and unlicensed software. </a:t>
            </a:r>
          </a:p>
          <a:p>
            <a:pPr algn="just"/>
            <a:r>
              <a:rPr lang="en-US" dirty="0"/>
              <a:t>We quickly moved to remedy the situation by removing the software,	implemented	very	tight	access	control	procedures	to	centrally	manage privileges, and alerted management at the operating location of the issue. </a:t>
            </a:r>
          </a:p>
          <a:p>
            <a:pPr algn="just"/>
            <a:r>
              <a:rPr lang="en-US" dirty="0"/>
              <a:t>Fortunately, we detected and fixed the problem before damage occurred, but it highlights the positive impact	internal	control	and	management	programs	have	in	helping	you	find	your weaknesses. </a:t>
            </a:r>
          </a:p>
          <a:p>
            <a:pPr algn="just"/>
            <a:r>
              <a:rPr lang="en-US" dirty="0"/>
              <a:t>Do not rely solely on your technology to reveal your problems!</a:t>
            </a:r>
          </a:p>
          <a:p>
            <a:pPr algn="just"/>
            <a:endParaRPr lang="en-US" dirty="0"/>
          </a:p>
        </p:txBody>
      </p:sp>
    </p:spTree>
    <p:extLst>
      <p:ext uri="{BB962C8B-B14F-4D97-AF65-F5344CB8AC3E}">
        <p14:creationId xmlns:p14="http://schemas.microsoft.com/office/powerpoint/2010/main" val="3669670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fontScale="85000" lnSpcReduction="20000"/>
          </a:bodyPr>
          <a:lstStyle/>
          <a:p>
            <a:pPr algn="just"/>
            <a:r>
              <a:rPr lang="en-US" dirty="0" err="1"/>
              <a:t>BigRX</a:t>
            </a:r>
            <a:r>
              <a:rPr lang="en-US" dirty="0"/>
              <a:t> uses all the techniques cited in the preceding text to expose their list of vulnerabilities to </a:t>
            </a:r>
            <a:r>
              <a:rPr lang="en-US" dirty="0" err="1"/>
              <a:t>BigMIMS</a:t>
            </a:r>
            <a:r>
              <a:rPr lang="en-US" dirty="0"/>
              <a:t>. </a:t>
            </a:r>
          </a:p>
          <a:p>
            <a:pPr algn="just"/>
            <a:r>
              <a:rPr lang="en-US" dirty="0"/>
              <a:t>Their internal and external security scans reveal a list of software	and	configuration	weaknesses	that	are	common	with	many	of	the	vendor products.</a:t>
            </a:r>
          </a:p>
          <a:p>
            <a:pPr algn="just"/>
            <a:r>
              <a:rPr lang="en-US" dirty="0"/>
              <a:t> In fact, the technical team tells you that these vulnerabilities are well known and	available	for	anyone	to	see	on	the	Internet. 	</a:t>
            </a:r>
          </a:p>
          <a:p>
            <a:pPr algn="just"/>
            <a:r>
              <a:rPr lang="en-US" dirty="0"/>
              <a:t>Your	staff	identifies	hundred	of vulnerabilities, but you zero in on the one below; the same one you heard was used to exploit the Pittsburgh retailer.</a:t>
            </a:r>
          </a:p>
          <a:p>
            <a:pPr algn="just"/>
            <a:r>
              <a:rPr lang="en-US" dirty="0"/>
              <a:t> You have the same vulnerability</a:t>
            </a:r>
            <a:r>
              <a:rPr lang="en-US" dirty="0">
                <a:effectLst/>
              </a:rPr>
              <a:t> </a:t>
            </a:r>
            <a:endParaRPr lang="en-US" dirty="0"/>
          </a:p>
        </p:txBody>
      </p:sp>
    </p:spTree>
    <p:extLst>
      <p:ext uri="{BB962C8B-B14F-4D97-AF65-F5344CB8AC3E}">
        <p14:creationId xmlns:p14="http://schemas.microsoft.com/office/powerpoint/2010/main" val="2947580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Vulnerability</a:t>
            </a:r>
            <a:r>
              <a:rPr lang="en-US" dirty="0"/>
              <a:t>	</a:t>
            </a:r>
            <a:r>
              <a:rPr lang="en-US" b="1" i="1" dirty="0"/>
              <a:t>Identification</a:t>
            </a:r>
            <a:r>
              <a:rPr lang="en-US" dirty="0"/>
              <a:t> </a:t>
            </a:r>
          </a:p>
        </p:txBody>
      </p:sp>
      <p:sp>
        <p:nvSpPr>
          <p:cNvPr id="3" name="Content Placeholder 2"/>
          <p:cNvSpPr>
            <a:spLocks noGrp="1"/>
          </p:cNvSpPr>
          <p:nvPr>
            <p:ph idx="1"/>
          </p:nvPr>
        </p:nvSpPr>
        <p:spPr/>
        <p:txBody>
          <a:bodyPr>
            <a:normAutofit/>
          </a:bodyPr>
          <a:lstStyle/>
          <a:p>
            <a:pPr algn="just"/>
            <a:r>
              <a:rPr lang="en-US" dirty="0"/>
              <a:t>Vulnerability	Description</a:t>
            </a:r>
          </a:p>
          <a:p>
            <a:pPr algn="just"/>
            <a:r>
              <a:rPr lang="en-US" dirty="0"/>
              <a:t>Web page software is vulnerable to SQL injection</a:t>
            </a:r>
          </a:p>
          <a:p>
            <a:pPr algn="just"/>
            <a:r>
              <a:rPr lang="en-US" dirty="0"/>
              <a:t> SQL injection is a code injection technique, used to attack applications, in which malicious SQL statements are inserted into an entry field for execution (e.g., to dump the database contents to the attacker)*</a:t>
            </a:r>
          </a:p>
          <a:p>
            <a:endParaRPr lang="en-US" dirty="0"/>
          </a:p>
        </p:txBody>
      </p:sp>
    </p:spTree>
    <p:extLst>
      <p:ext uri="{BB962C8B-B14F-4D97-AF65-F5344CB8AC3E}">
        <p14:creationId xmlns:p14="http://schemas.microsoft.com/office/powerpoint/2010/main" val="1932968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Validating</a:t>
            </a:r>
            <a:r>
              <a:rPr lang="en-US" dirty="0"/>
              <a:t>	</a:t>
            </a:r>
            <a:r>
              <a:rPr lang="en-US" b="1" i="1" dirty="0"/>
              <a:t>Threat</a:t>
            </a:r>
            <a:r>
              <a:rPr lang="en-US" dirty="0"/>
              <a:t>	</a:t>
            </a:r>
            <a:r>
              <a:rPr lang="en-US" b="1" i="1" dirty="0"/>
              <a:t>and</a:t>
            </a:r>
            <a:r>
              <a:rPr lang="en-US" dirty="0"/>
              <a:t>	</a:t>
            </a:r>
            <a:r>
              <a:rPr lang="en-US" b="1" i="1" dirty="0"/>
              <a:t>Vulnerability</a:t>
            </a:r>
            <a:r>
              <a:rPr lang="en-US" dirty="0"/>
              <a:t>	</a:t>
            </a:r>
            <a:r>
              <a:rPr lang="en-US" b="1" i="1" dirty="0"/>
              <a:t>Matching</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Matching threats to vulnerabilities is an important part of your risk management process. </a:t>
            </a:r>
          </a:p>
          <a:p>
            <a:pPr algn="just"/>
            <a:r>
              <a:rPr lang="en-US" dirty="0"/>
              <a:t>The reasoning is straightforward. A threat without a vulnerability does not produce a risk. </a:t>
            </a:r>
          </a:p>
          <a:p>
            <a:pPr algn="just"/>
            <a:r>
              <a:rPr lang="en-US" dirty="0"/>
              <a:t>Similarly, a vulnerability without a threat does not produce a risk. However, a threat from a legitimate threat source directed toward a vulnerability generates risk, risk that you need to address.</a:t>
            </a:r>
          </a:p>
          <a:p>
            <a:pPr algn="just"/>
            <a:r>
              <a:rPr lang="en-US" dirty="0"/>
              <a:t>In the case of </a:t>
            </a:r>
            <a:r>
              <a:rPr lang="en-US" dirty="0" err="1"/>
              <a:t>BigRX</a:t>
            </a:r>
            <a:r>
              <a:rPr lang="en-US" dirty="0"/>
              <a:t>, the SQL injection vulnerability has been identified. </a:t>
            </a:r>
          </a:p>
          <a:p>
            <a:pPr algn="just"/>
            <a:r>
              <a:rPr lang="en-US" dirty="0"/>
              <a:t>It can enable an attacker to gain access to the </a:t>
            </a:r>
            <a:r>
              <a:rPr lang="en-US" dirty="0" err="1"/>
              <a:t>BigMIMS</a:t>
            </a:r>
            <a:r>
              <a:rPr lang="en-US" dirty="0"/>
              <a:t> database potentially revealing, altering, or destroying sensitive patient records and opening </a:t>
            </a:r>
            <a:r>
              <a:rPr lang="en-US" dirty="0" err="1"/>
              <a:t>BigRX</a:t>
            </a:r>
            <a:r>
              <a:rPr lang="en-US" dirty="0"/>
              <a:t> up embarrassing litigation, regulatory fines, and damage to its valued brand. The vulnerability is serious.</a:t>
            </a:r>
          </a:p>
          <a:p>
            <a:pPr algn="just"/>
            <a:r>
              <a:rPr lang="en-US" dirty="0"/>
              <a:t>But is there a threat? How do you know?</a:t>
            </a:r>
          </a:p>
          <a:p>
            <a:pPr algn="just"/>
            <a:r>
              <a:rPr lang="en-US" dirty="0"/>
              <a:t>There are several methods to determine whether you have a threat directed against a cyber vulnerability. </a:t>
            </a:r>
          </a:p>
          <a:p>
            <a:pPr algn="just"/>
            <a:r>
              <a:rPr lang="en-US" dirty="0"/>
              <a:t>Let’s introduce you to some of the most common:</a:t>
            </a:r>
          </a:p>
          <a:p>
            <a:pPr algn="just"/>
            <a:endParaRPr lang="en-US" dirty="0"/>
          </a:p>
        </p:txBody>
      </p:sp>
    </p:spTree>
    <p:extLst>
      <p:ext uri="{BB962C8B-B14F-4D97-AF65-F5344CB8AC3E}">
        <p14:creationId xmlns:p14="http://schemas.microsoft.com/office/powerpoint/2010/main" val="1155822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Validating</a:t>
            </a:r>
            <a:r>
              <a:rPr lang="en-US" dirty="0"/>
              <a:t>	</a:t>
            </a:r>
            <a:r>
              <a:rPr lang="en-US" b="1" i="1" dirty="0"/>
              <a:t>Threat</a:t>
            </a:r>
            <a:r>
              <a:rPr lang="en-US" dirty="0"/>
              <a:t>	</a:t>
            </a:r>
            <a:r>
              <a:rPr lang="en-US" b="1" i="1" dirty="0"/>
              <a:t>and</a:t>
            </a:r>
            <a:r>
              <a:rPr lang="en-US" dirty="0"/>
              <a:t>	</a:t>
            </a:r>
            <a:r>
              <a:rPr lang="en-US" b="1" i="1" dirty="0"/>
              <a:t>Vulnerability</a:t>
            </a:r>
            <a:r>
              <a:rPr lang="en-US" dirty="0"/>
              <a:t>	</a:t>
            </a:r>
            <a:r>
              <a:rPr lang="en-US" b="1" i="1" dirty="0"/>
              <a:t>Matching</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The threat source identifies you as a target: Strange as it seems, some threat sources clearly identify their targets, giving them a heads-up they are the subject	of	future	attack.	The	previously	cited	anonymous	</a:t>
            </a:r>
            <a:r>
              <a:rPr lang="en-US" dirty="0" err="1"/>
              <a:t>DDoS</a:t>
            </a:r>
            <a:r>
              <a:rPr lang="en-US" dirty="0"/>
              <a:t>	attacks	of PayPal, MasterCard, and Visa are examples of this type of threat and vulnerability match.</a:t>
            </a:r>
          </a:p>
          <a:p>
            <a:pPr algn="just"/>
            <a:r>
              <a:rPr lang="en-US" dirty="0"/>
              <a:t>The threat source performs reconnaissance against you: Potentially hostile threat sources are continually scanning the Internet looking for vulnerabilities to exploit.</a:t>
            </a:r>
          </a:p>
          <a:p>
            <a:pPr algn="just"/>
            <a:r>
              <a:rPr lang="en-US" dirty="0"/>
              <a:t>Your IT team should be continually reviewing their security logs to see who is scanning you. If there are a lot of repeat visits from the same Internet address, be concerned and block them.</a:t>
            </a:r>
          </a:p>
          <a:p>
            <a:endParaRPr lang="en-US" dirty="0"/>
          </a:p>
        </p:txBody>
      </p:sp>
    </p:spTree>
    <p:extLst>
      <p:ext uri="{BB962C8B-B14F-4D97-AF65-F5344CB8AC3E}">
        <p14:creationId xmlns:p14="http://schemas.microsoft.com/office/powerpoint/2010/main" val="2350928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Validating</a:t>
            </a:r>
            <a:r>
              <a:rPr lang="en-US" dirty="0"/>
              <a:t>	</a:t>
            </a:r>
            <a:r>
              <a:rPr lang="en-US" b="1" i="1" dirty="0"/>
              <a:t>Threat</a:t>
            </a:r>
            <a:r>
              <a:rPr lang="en-US" dirty="0"/>
              <a:t>	</a:t>
            </a:r>
            <a:r>
              <a:rPr lang="en-US" b="1" i="1" dirty="0"/>
              <a:t>and</a:t>
            </a:r>
            <a:r>
              <a:rPr lang="en-US" dirty="0"/>
              <a:t>	</a:t>
            </a:r>
            <a:r>
              <a:rPr lang="en-US" b="1" i="1" dirty="0"/>
              <a:t>Vulnerability</a:t>
            </a:r>
            <a:r>
              <a:rPr lang="en-US" dirty="0"/>
              <a:t>	</a:t>
            </a:r>
            <a:r>
              <a:rPr lang="en-US" b="1" i="1" dirty="0"/>
              <a:t>Matching</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The threat source has a pattern of misconduct indicating “you are next”: Cyber crime statistics indicate when cyber criminals find a technique that works, they continue to tap it until it runs dry or they are apprehended. </a:t>
            </a:r>
          </a:p>
          <a:p>
            <a:pPr algn="just"/>
            <a:r>
              <a:rPr lang="en-US" dirty="0"/>
              <a:t>Albert Gonzalez had his acolytes execute successful attacks against retailers by hacking in through their Wi-Fi and later web pages (using a SQL injection technique!) to steal credit card	numbers.	</a:t>
            </a:r>
          </a:p>
          <a:p>
            <a:pPr algn="just"/>
            <a:r>
              <a:rPr lang="en-US" dirty="0"/>
              <a:t>Do	you	think	if	the	other	retailers	in	the	area	knew	about	the exploits	they	would	have	made	the	linkage	between	the	threat	and	their	own vulnerabilities? We would have!</a:t>
            </a:r>
            <a:r>
              <a:rPr lang="en-US" dirty="0">
                <a:effectLst/>
              </a:rPr>
              <a:t> </a:t>
            </a:r>
            <a:endParaRPr lang="en-US" dirty="0"/>
          </a:p>
        </p:txBody>
      </p:sp>
    </p:spTree>
    <p:extLst>
      <p:ext uri="{BB962C8B-B14F-4D97-AF65-F5344CB8AC3E}">
        <p14:creationId xmlns:p14="http://schemas.microsoft.com/office/powerpoint/2010/main" val="9137326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Validating</a:t>
            </a:r>
            <a:r>
              <a:rPr lang="en-US" dirty="0"/>
              <a:t>	</a:t>
            </a:r>
            <a:r>
              <a:rPr lang="en-US" b="1" i="1" dirty="0"/>
              <a:t>Threat</a:t>
            </a:r>
            <a:r>
              <a:rPr lang="en-US" dirty="0"/>
              <a:t>	</a:t>
            </a:r>
            <a:r>
              <a:rPr lang="en-US" b="1" i="1" dirty="0"/>
              <a:t>and</a:t>
            </a:r>
            <a:r>
              <a:rPr lang="en-US" dirty="0"/>
              <a:t>	</a:t>
            </a:r>
            <a:r>
              <a:rPr lang="en-US" b="1" i="1" dirty="0"/>
              <a:t>Vulnerability</a:t>
            </a:r>
            <a:r>
              <a:rPr lang="en-US" dirty="0"/>
              <a:t>	</a:t>
            </a:r>
            <a:r>
              <a:rPr lang="en-US" b="1" i="1" dirty="0"/>
              <a:t>Matching</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err="1"/>
              <a:t>BigRX</a:t>
            </a:r>
            <a:r>
              <a:rPr lang="en-US" dirty="0"/>
              <a:t> suspects there is a problem. Nobody has directly communicated a specific threat to the company’s information systems, but the network is constantly being bombarded with scans and probes. </a:t>
            </a:r>
          </a:p>
          <a:p>
            <a:pPr algn="just"/>
            <a:r>
              <a:rPr lang="en-US" dirty="0"/>
              <a:t>You are not sure that it is part of widespread scanning or is directed toward </a:t>
            </a:r>
            <a:r>
              <a:rPr lang="en-US" dirty="0" err="1"/>
              <a:t>BigRX</a:t>
            </a:r>
            <a:r>
              <a:rPr lang="en-US" dirty="0"/>
              <a:t>, but conclude that regardless of the source it is reconnaissance of your network. </a:t>
            </a:r>
          </a:p>
          <a:p>
            <a:pPr algn="just"/>
            <a:r>
              <a:rPr lang="en-US" dirty="0"/>
              <a:t>Moreover, your neighbor in retail was just burglarized through a SQL injection exploit that is buffeting their reputation and driving embarrassing litigation and potential losses due to the theft of sensitive customer data.</a:t>
            </a:r>
          </a:p>
          <a:p>
            <a:pPr algn="just"/>
            <a:r>
              <a:rPr lang="en-US" dirty="0"/>
              <a:t>Does </a:t>
            </a:r>
            <a:r>
              <a:rPr lang="en-US" dirty="0" err="1"/>
              <a:t>BigRX</a:t>
            </a:r>
            <a:r>
              <a:rPr lang="en-US" dirty="0"/>
              <a:t> think there is a threat and vulnerability match? Absolutely!</a:t>
            </a:r>
          </a:p>
          <a:p>
            <a:pPr algn="just"/>
            <a:r>
              <a:rPr lang="en-US" dirty="0"/>
              <a:t>So what’s next? How likely it is that someone will attack you?</a:t>
            </a:r>
            <a:r>
              <a:rPr lang="en-US" dirty="0">
                <a:effectLst/>
              </a:rPr>
              <a:t> </a:t>
            </a:r>
            <a:endParaRPr lang="en-US" dirty="0"/>
          </a:p>
          <a:p>
            <a:endParaRPr lang="en-US" dirty="0"/>
          </a:p>
        </p:txBody>
      </p:sp>
    </p:spTree>
    <p:extLst>
      <p:ext uri="{BB962C8B-B14F-4D97-AF65-F5344CB8AC3E}">
        <p14:creationId xmlns:p14="http://schemas.microsoft.com/office/powerpoint/2010/main" val="868146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Before we continue with the </a:t>
            </a:r>
            <a:r>
              <a:rPr lang="en-US" dirty="0" err="1"/>
              <a:t>BigRX</a:t>
            </a:r>
            <a:r>
              <a:rPr lang="en-US" dirty="0"/>
              <a:t> example, let’s use a cyber-related example to highlight how some people look at how to decide that an event is likely (event likelihood).</a:t>
            </a:r>
          </a:p>
          <a:p>
            <a:pPr algn="just"/>
            <a:r>
              <a:rPr lang="en-US" dirty="0"/>
              <a:t>Some people like to think that it is unlikely Apple products will be hacked. </a:t>
            </a:r>
          </a:p>
          <a:p>
            <a:pPr algn="just"/>
            <a:r>
              <a:rPr lang="en-US" dirty="0"/>
              <a:t>They point out that Microsoft often patches their software to remedy vulnerabilities and most hacking	activity	is	directed against	</a:t>
            </a:r>
          </a:p>
          <a:p>
            <a:pPr algn="just"/>
            <a:r>
              <a:rPr lang="en-US" dirty="0"/>
              <a:t>Microsoft	products.	They	point	to Apple	as	an</a:t>
            </a:r>
          </a:p>
          <a:p>
            <a:pPr algn="just"/>
            <a:r>
              <a:rPr lang="en-US" dirty="0"/>
              <a:t>example of a company that “doesn’t have to do that” and use the software patch metric as a measure of relative quality. </a:t>
            </a:r>
          </a:p>
          <a:p>
            <a:pPr algn="just"/>
            <a:r>
              <a:rPr lang="en-US" dirty="0"/>
              <a:t>Is that true? </a:t>
            </a:r>
          </a:p>
          <a:p>
            <a:pPr algn="just"/>
            <a:r>
              <a:rPr lang="en-US" dirty="0"/>
              <a:t>Not entirely.</a:t>
            </a:r>
            <a:r>
              <a:rPr lang="en-US" dirty="0">
                <a:effectLst/>
              </a:rPr>
              <a:t> </a:t>
            </a:r>
            <a:endParaRPr lang="en-US" dirty="0"/>
          </a:p>
        </p:txBody>
      </p:sp>
    </p:spTree>
    <p:extLst>
      <p:ext uri="{BB962C8B-B14F-4D97-AF65-F5344CB8AC3E}">
        <p14:creationId xmlns:p14="http://schemas.microsoft.com/office/powerpoint/2010/main" val="1937945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The fact of the matter is that Microsoft has become the world’s single largest source of software, making their product set the largest target for hackers. </a:t>
            </a:r>
          </a:p>
          <a:p>
            <a:pPr algn="just"/>
            <a:r>
              <a:rPr lang="en-US" dirty="0"/>
              <a:t>Why? To quote the famous bank robber Willie Sutton, “Because that’s where the money is.”</a:t>
            </a:r>
          </a:p>
          <a:p>
            <a:pPr algn="just"/>
            <a:r>
              <a:rPr lang="en-US" dirty="0"/>
              <a:t>Because businesses predominantly use software based on the Microsoft architecture, hackers pay great attention to Microsoft products, relentlessly searching for </a:t>
            </a:r>
            <a:r>
              <a:rPr lang="en-US" dirty="0" err="1"/>
              <a:t>vulnerabili</a:t>
            </a:r>
            <a:r>
              <a:rPr lang="en-US" dirty="0"/>
              <a:t> ties they can exploit. </a:t>
            </a:r>
          </a:p>
          <a:p>
            <a:pPr algn="just"/>
            <a:r>
              <a:rPr lang="en-US" dirty="0"/>
              <a:t>Cybercrime is big business and it is logical the widespread use of Microsoft products by businesses, governments, and the public at large would make Microsoft products the huge target it is for hackers</a:t>
            </a:r>
            <a:r>
              <a:rPr lang="en-US" dirty="0">
                <a:effectLst/>
              </a:rPr>
              <a:t> </a:t>
            </a:r>
            <a:endParaRPr lang="en-US" dirty="0"/>
          </a:p>
        </p:txBody>
      </p:sp>
    </p:spTree>
    <p:extLst>
      <p:ext uri="{BB962C8B-B14F-4D97-AF65-F5344CB8AC3E}">
        <p14:creationId xmlns:p14="http://schemas.microsoft.com/office/powerpoint/2010/main" val="17042168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62500" lnSpcReduction="20000"/>
          </a:bodyPr>
          <a:lstStyle/>
          <a:p>
            <a:pPr algn="just"/>
            <a:r>
              <a:rPr lang="en-US" dirty="0"/>
              <a:t>But just because Microsoft gets a lot of attention from the hacker community doesn’t mean you are safe with your </a:t>
            </a:r>
            <a:r>
              <a:rPr lang="en-US" dirty="0" err="1"/>
              <a:t>iPad</a:t>
            </a:r>
            <a:r>
              <a:rPr lang="en-US" dirty="0"/>
              <a:t>, iPhone or </a:t>
            </a:r>
            <a:r>
              <a:rPr lang="en-US" dirty="0" err="1"/>
              <a:t>Macbook</a:t>
            </a:r>
            <a:r>
              <a:rPr lang="en-US" dirty="0"/>
              <a:t>. </a:t>
            </a:r>
          </a:p>
          <a:p>
            <a:pPr algn="just"/>
            <a:r>
              <a:rPr lang="en-US" dirty="0"/>
              <a:t>In fact, Apple’s resurgence and increase in market share have made it an increasingly inviting target for hackers. </a:t>
            </a:r>
          </a:p>
          <a:p>
            <a:pPr algn="just"/>
            <a:r>
              <a:rPr lang="en-US" dirty="0"/>
              <a:t>Don’t believe it? </a:t>
            </a:r>
          </a:p>
          <a:p>
            <a:pPr algn="just"/>
            <a:r>
              <a:rPr lang="en-US" dirty="0"/>
              <a:t>Even Apple itself was recently hacked and had to temporarily shut down its application developer web site. </a:t>
            </a:r>
          </a:p>
          <a:p>
            <a:pPr algn="just"/>
            <a:r>
              <a:rPr lang="en-US" dirty="0"/>
              <a:t>The lesson is that you have to be careful when you are deciding “event likelihood” to not succumb to bias and tradition. </a:t>
            </a:r>
          </a:p>
          <a:p>
            <a:pPr algn="just"/>
            <a:r>
              <a:rPr lang="en-US" dirty="0"/>
              <a:t>Rather, be strategic in your view and look to multiple diverse sources of trusted information in making your judgments.</a:t>
            </a:r>
          </a:p>
          <a:p>
            <a:pPr algn="just"/>
            <a:r>
              <a:rPr lang="en-US" dirty="0" err="1"/>
              <a:t>BigRX</a:t>
            </a:r>
            <a:r>
              <a:rPr lang="en-US" dirty="0"/>
              <a:t> uses their standard corporate model to characterize the likelihood or probability that the threat will be acted upon in the next 12-month period. Like numerous other companies, they use a format familiar to those who have graduated from business schools and other executive development programs.</a:t>
            </a:r>
          </a:p>
          <a:p>
            <a:endParaRPr lang="en-US" dirty="0"/>
          </a:p>
        </p:txBody>
      </p:sp>
    </p:spTree>
    <p:extLst>
      <p:ext uri="{BB962C8B-B14F-4D97-AF65-F5344CB8AC3E}">
        <p14:creationId xmlns:p14="http://schemas.microsoft.com/office/powerpoint/2010/main" val="89526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a:t>How much is your intellectual property worth to you? How much is that secret family recipe worth? </a:t>
            </a:r>
          </a:p>
          <a:p>
            <a:pPr algn="just"/>
            <a:r>
              <a:rPr lang="en-US" dirty="0"/>
              <a:t>Often, you’ll hear executives touting that their secrets are priceless, but nobody really believes that.</a:t>
            </a:r>
          </a:p>
          <a:p>
            <a:pPr algn="just"/>
            <a:r>
              <a:rPr lang="en-US" dirty="0"/>
              <a:t>Everything, </a:t>
            </a:r>
            <a:r>
              <a:rPr lang="en-US" i="1" dirty="0"/>
              <a:t>including</a:t>
            </a:r>
            <a:r>
              <a:rPr lang="en-US" dirty="0"/>
              <a:t> </a:t>
            </a:r>
            <a:r>
              <a:rPr lang="en-US" i="1" dirty="0"/>
              <a:t>information</a:t>
            </a:r>
            <a:r>
              <a:rPr lang="en-US" dirty="0"/>
              <a:t>, has value and value is the principal concern when calculating risk and making investment decisions.</a:t>
            </a:r>
          </a:p>
          <a:p>
            <a:pPr algn="just"/>
            <a:r>
              <a:rPr lang="en-US" dirty="0"/>
              <a:t>We submit that one way to establish the value of your intellectual property and trade secrets is a summation of the following costs:</a:t>
            </a:r>
          </a:p>
          <a:p>
            <a:pPr algn="just"/>
            <a:endParaRPr lang="en-US" dirty="0"/>
          </a:p>
        </p:txBody>
      </p:sp>
    </p:spTree>
    <p:extLst>
      <p:ext uri="{BB962C8B-B14F-4D97-AF65-F5344CB8AC3E}">
        <p14:creationId xmlns:p14="http://schemas.microsoft.com/office/powerpoint/2010/main" val="41989488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lstStyle/>
          <a:p>
            <a:r>
              <a:rPr lang="en-US" dirty="0"/>
              <a:t>Likelihood	Definition</a:t>
            </a:r>
          </a:p>
          <a:p>
            <a:r>
              <a:rPr lang="en-US" dirty="0"/>
              <a:t>Low	0–33% chance that the event will occur in a 12-month period</a:t>
            </a:r>
          </a:p>
          <a:p>
            <a:r>
              <a:rPr lang="en-US" dirty="0"/>
              <a:t>Medium	34–66% chance that the event will occur in a 12-month period</a:t>
            </a:r>
          </a:p>
          <a:p>
            <a:r>
              <a:rPr lang="en-US" dirty="0"/>
              <a:t>High	67–100% chance that the event will occur in a 12-month period</a:t>
            </a:r>
          </a:p>
          <a:p>
            <a:endParaRPr lang="en-US" dirty="0"/>
          </a:p>
        </p:txBody>
      </p:sp>
    </p:spTree>
    <p:extLst>
      <p:ext uri="{BB962C8B-B14F-4D97-AF65-F5344CB8AC3E}">
        <p14:creationId xmlns:p14="http://schemas.microsoft.com/office/powerpoint/2010/main" val="4050914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This is the method used by </a:t>
            </a:r>
            <a:r>
              <a:rPr lang="en-US" dirty="0" err="1"/>
              <a:t>BigRX</a:t>
            </a:r>
            <a:r>
              <a:rPr lang="en-US" dirty="0"/>
              <a:t> but there are many other ways you can categorize the likelihood of an event. </a:t>
            </a:r>
          </a:p>
          <a:p>
            <a:pPr algn="just"/>
            <a:r>
              <a:rPr lang="en-US" dirty="0"/>
              <a:t>Some people prefer more categories (e.g., very low, low, medium,</a:t>
            </a:r>
          </a:p>
          <a:p>
            <a:pPr algn="just"/>
            <a:r>
              <a:rPr lang="en-US" dirty="0"/>
              <a:t>high, and very high). Others prefer different ranges for their categories (e.g., high = 90–100%, medium = 60–90%, and low = &lt;60%).</a:t>
            </a:r>
          </a:p>
          <a:p>
            <a:pPr algn="just"/>
            <a:r>
              <a:rPr lang="en-US" dirty="0"/>
              <a:t>We have found that regardless which characterization is selected, there is great benefit in consistency. </a:t>
            </a:r>
          </a:p>
          <a:p>
            <a:pPr algn="just"/>
            <a:r>
              <a:rPr lang="en-US" dirty="0"/>
              <a:t>When your organization and its employees are trained to employ a standardized methodology, are comfortable with it, and use it as designed, the resulting analysis is consistent, reliable, and trusted across the organization.</a:t>
            </a:r>
            <a:r>
              <a:rPr lang="en-US" dirty="0">
                <a:effectLst/>
              </a:rPr>
              <a:t> </a:t>
            </a:r>
            <a:endParaRPr lang="en-US" dirty="0"/>
          </a:p>
        </p:txBody>
      </p:sp>
    </p:spTree>
    <p:extLst>
      <p:ext uri="{BB962C8B-B14F-4D97-AF65-F5344CB8AC3E}">
        <p14:creationId xmlns:p14="http://schemas.microsoft.com/office/powerpoint/2010/main" val="1233873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When considering which likelihood category to select, there are many methods you can use. </a:t>
            </a:r>
          </a:p>
          <a:p>
            <a:pPr algn="just"/>
            <a:r>
              <a:rPr lang="en-US" dirty="0"/>
              <a:t>They include but are not limited to:</a:t>
            </a:r>
          </a:p>
          <a:p>
            <a:pPr algn="just"/>
            <a:r>
              <a:rPr lang="en-US" dirty="0"/>
              <a:t> 	Leadership selection: The boss or delegate picks.</a:t>
            </a:r>
          </a:p>
          <a:p>
            <a:pPr algn="just"/>
            <a:r>
              <a:rPr lang="en-US" dirty="0"/>
              <a:t> Nominative	group	decision:	Everyone	involved	in	the	process	votes	and	you (the boss) select the average.</a:t>
            </a:r>
          </a:p>
          <a:p>
            <a:pPr algn="just"/>
            <a:r>
              <a:rPr lang="en-US" dirty="0"/>
              <a:t>·Delphi	group	technique:	Everyone	involved	in	the	process	presents	their recommendation, and the group debates options until consensus is reached.</a:t>
            </a:r>
          </a:p>
          <a:p>
            <a:pPr algn="just"/>
            <a:r>
              <a:rPr lang="en-US" dirty="0"/>
              <a:t>Plurality rules! Everyone votes. </a:t>
            </a:r>
          </a:p>
          <a:p>
            <a:pPr algn="just"/>
            <a:r>
              <a:rPr lang="en-US" dirty="0"/>
              <a:t>Whichever category gets the most votes is selected</a:t>
            </a:r>
            <a:r>
              <a:rPr lang="en-US" dirty="0">
                <a:effectLst/>
              </a:rPr>
              <a:t> </a:t>
            </a:r>
            <a:endParaRPr lang="en-US" dirty="0"/>
          </a:p>
        </p:txBody>
      </p:sp>
    </p:spTree>
    <p:extLst>
      <p:ext uri="{BB962C8B-B14F-4D97-AF65-F5344CB8AC3E}">
        <p14:creationId xmlns:p14="http://schemas.microsoft.com/office/powerpoint/2010/main" val="2289524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Estimate</a:t>
            </a:r>
            <a:r>
              <a:rPr lang="en-US" dirty="0"/>
              <a:t>	</a:t>
            </a:r>
            <a:r>
              <a:rPr lang="en-US" b="1" i="1" dirty="0"/>
              <a:t>Incident</a:t>
            </a:r>
            <a:r>
              <a:rPr lang="en-US" dirty="0"/>
              <a:t>	</a:t>
            </a:r>
            <a:r>
              <a:rPr lang="en-US" b="1" i="1" dirty="0"/>
              <a:t>Likelihood</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Which one your organization selects depends on the culture of the organization and the decision to be made. </a:t>
            </a:r>
          </a:p>
          <a:p>
            <a:pPr algn="just"/>
            <a:r>
              <a:rPr lang="en-US" dirty="0"/>
              <a:t>Those that are time sensitive are more likely to use either the “leadership selection” or “plurality rules!” techniques.</a:t>
            </a:r>
          </a:p>
          <a:p>
            <a:pPr algn="just"/>
            <a:r>
              <a:rPr lang="en-US" dirty="0"/>
              <a:t>Where the decision is potentially very contentious, the “nominative group decision” or “Delphi group technique” often are preferred.</a:t>
            </a:r>
          </a:p>
          <a:p>
            <a:pPr algn="just"/>
            <a:r>
              <a:rPr lang="en-US" dirty="0"/>
              <a:t>So	what	did	you	do	at	</a:t>
            </a:r>
            <a:r>
              <a:rPr lang="en-US" dirty="0" err="1"/>
              <a:t>BigRX</a:t>
            </a:r>
            <a:r>
              <a:rPr lang="en-US" dirty="0"/>
              <a:t>? </a:t>
            </a:r>
          </a:p>
          <a:p>
            <a:pPr algn="just"/>
            <a:r>
              <a:rPr lang="en-US" dirty="0"/>
              <a:t>You	followed	your	established	corporate	risk management process. </a:t>
            </a:r>
          </a:p>
          <a:p>
            <a:pPr algn="just"/>
            <a:r>
              <a:rPr lang="en-US" dirty="0"/>
              <a:t>You gathered experts from your IT and financial departments and business operations and even some </a:t>
            </a:r>
            <a:r>
              <a:rPr lang="en-US" dirty="0" err="1"/>
              <a:t>cybersecurity</a:t>
            </a:r>
            <a:r>
              <a:rPr lang="en-US" dirty="0"/>
              <a:t> consultants. </a:t>
            </a:r>
          </a:p>
          <a:p>
            <a:pPr algn="just"/>
            <a:r>
              <a:rPr lang="en-US" dirty="0"/>
              <a:t>They used the Delphi group technique to make a recommendation to management that the likelihood was HIGH that </a:t>
            </a:r>
            <a:r>
              <a:rPr lang="en-US" dirty="0" err="1"/>
              <a:t>BigRX</a:t>
            </a:r>
            <a:r>
              <a:rPr lang="en-US" dirty="0"/>
              <a:t> would face a successful hacking incident using the SQL vulnerability in a 12-month period.</a:t>
            </a:r>
          </a:p>
          <a:p>
            <a:pPr algn="just"/>
            <a:r>
              <a:rPr lang="en-US" dirty="0"/>
              <a:t>Based on the reports you are seeing in the news about cyber attacks at home </a:t>
            </a:r>
            <a:r>
              <a:rPr lang="en-US" dirty="0" err="1"/>
              <a:t>andabroad</a:t>
            </a:r>
            <a:r>
              <a:rPr lang="en-US" dirty="0"/>
              <a:t>, you are not surprised.</a:t>
            </a:r>
          </a:p>
          <a:p>
            <a:endParaRPr lang="en-US" dirty="0"/>
          </a:p>
        </p:txBody>
      </p:sp>
    </p:spTree>
    <p:extLst>
      <p:ext uri="{BB962C8B-B14F-4D97-AF65-F5344CB8AC3E}">
        <p14:creationId xmlns:p14="http://schemas.microsoft.com/office/powerpoint/2010/main" val="2012481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Define</a:t>
            </a:r>
            <a:r>
              <a:rPr lang="en-US" dirty="0"/>
              <a:t> </a:t>
            </a:r>
            <a:r>
              <a:rPr lang="en-US" b="1" i="1" dirty="0"/>
              <a:t>Incident</a:t>
            </a:r>
            <a:r>
              <a:rPr lang="en-US" dirty="0"/>
              <a:t> </a:t>
            </a:r>
            <a:r>
              <a:rPr lang="en-US" b="1" i="1" dirty="0"/>
              <a:t>Impact</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 next step for </a:t>
            </a:r>
            <a:r>
              <a:rPr lang="en-US" dirty="0" err="1"/>
              <a:t>BigRX</a:t>
            </a:r>
            <a:r>
              <a:rPr lang="en-US" dirty="0"/>
              <a:t> is to define how you measure the impact the expected cyber attack would have.</a:t>
            </a:r>
          </a:p>
          <a:p>
            <a:pPr algn="just"/>
            <a:r>
              <a:rPr lang="en-US" dirty="0" err="1"/>
              <a:t>BigRX</a:t>
            </a:r>
            <a:r>
              <a:rPr lang="en-US" dirty="0"/>
              <a:t> uses the same process to determine impact as they did to assess incident likelihood; they use their corporate risk model.</a:t>
            </a:r>
          </a:p>
          <a:p>
            <a:pPr algn="just"/>
            <a:r>
              <a:rPr lang="en-US" dirty="0"/>
              <a:t>An incident can have multiple impacts, and it is appropriate for organizations to analyze	each	as	part	of	their	deliberate	risk	analysis	process. </a:t>
            </a:r>
          </a:p>
          <a:p>
            <a:pPr algn="just"/>
            <a:r>
              <a:rPr lang="en-US" dirty="0"/>
              <a:t>As	stated	before,	it	is beneficial to maintain consistency in methodology and approach throughout the process.</a:t>
            </a:r>
          </a:p>
          <a:p>
            <a:pPr algn="just"/>
            <a:r>
              <a:rPr lang="en-US" dirty="0" err="1"/>
              <a:t>BigRX</a:t>
            </a:r>
            <a:r>
              <a:rPr lang="en-US" dirty="0"/>
              <a:t> leadership (you, directors, and principal officers) is most concerned about the impact on patient safety and the economic implications.</a:t>
            </a:r>
          </a:p>
          <a:p>
            <a:pPr algn="just"/>
            <a:r>
              <a:rPr lang="en-US" dirty="0"/>
              <a:t>In estimating the impact, the team uses the following definitions.</a:t>
            </a:r>
          </a:p>
          <a:p>
            <a:endParaRPr lang="en-US" dirty="0"/>
          </a:p>
        </p:txBody>
      </p:sp>
    </p:spTree>
    <p:extLst>
      <p:ext uri="{BB962C8B-B14F-4D97-AF65-F5344CB8AC3E}">
        <p14:creationId xmlns:p14="http://schemas.microsoft.com/office/powerpoint/2010/main" val="8980775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Define</a:t>
            </a:r>
            <a:r>
              <a:rPr lang="en-US" dirty="0"/>
              <a:t> </a:t>
            </a:r>
            <a:r>
              <a:rPr lang="en-US" b="1" i="1" dirty="0"/>
              <a:t>Incident</a:t>
            </a:r>
            <a:r>
              <a:rPr lang="en-US" dirty="0"/>
              <a:t> </a:t>
            </a:r>
            <a:r>
              <a:rPr lang="en-US" b="1" i="1" dirty="0"/>
              <a:t>Impact</a:t>
            </a:r>
            <a:r>
              <a:rPr lang="en-US" dirty="0"/>
              <a:t> </a:t>
            </a:r>
          </a:p>
        </p:txBody>
      </p:sp>
      <p:sp>
        <p:nvSpPr>
          <p:cNvPr id="3" name="Content Placeholder 2"/>
          <p:cNvSpPr>
            <a:spLocks noGrp="1"/>
          </p:cNvSpPr>
          <p:nvPr>
            <p:ph idx="1"/>
          </p:nvPr>
        </p:nvSpPr>
        <p:spPr/>
        <p:txBody>
          <a:bodyPr>
            <a:normAutofit fontScale="55000" lnSpcReduction="20000"/>
          </a:bodyPr>
          <a:lstStyle/>
          <a:p>
            <a:pPr algn="just"/>
            <a:r>
              <a:rPr lang="en-US" dirty="0"/>
              <a:t>Patient Impacts</a:t>
            </a:r>
          </a:p>
          <a:p>
            <a:pPr algn="just"/>
            <a:r>
              <a:rPr lang="en-US" dirty="0"/>
              <a:t>Economic Damages</a:t>
            </a:r>
          </a:p>
          <a:p>
            <a:pPr algn="just"/>
            <a:r>
              <a:rPr lang="en-US" dirty="0"/>
              <a:t> Damage to Business Operations</a:t>
            </a:r>
          </a:p>
          <a:p>
            <a:pPr algn="just"/>
            <a:r>
              <a:rPr lang="en-US" dirty="0"/>
              <a:t> Potential for Litigation</a:t>
            </a:r>
          </a:p>
          <a:p>
            <a:pPr algn="just"/>
            <a:r>
              <a:rPr lang="en-US" dirty="0"/>
              <a:t>Low	No harm to any patients	&lt;US $10K	</a:t>
            </a:r>
          </a:p>
          <a:p>
            <a:pPr algn="just"/>
            <a:r>
              <a:rPr lang="en-US" dirty="0" err="1"/>
              <a:t>BigMIMS</a:t>
            </a:r>
            <a:r>
              <a:rPr lang="en-US" dirty="0"/>
              <a:t> unavailable for less than an hour</a:t>
            </a:r>
          </a:p>
          <a:p>
            <a:pPr algn="just"/>
            <a:r>
              <a:rPr lang="en-US" dirty="0"/>
              <a:t> Low</a:t>
            </a:r>
            <a:br>
              <a:rPr lang="en-US" dirty="0"/>
            </a:br>
            <a:r>
              <a:rPr lang="en-US" dirty="0"/>
              <a:t>Medium	Patient records damaged but no direct physical patient effects</a:t>
            </a:r>
          </a:p>
          <a:p>
            <a:pPr algn="just"/>
            <a:r>
              <a:rPr lang="en-US" dirty="0"/>
              <a:t> US $10K &lt;damage &lt; US$100K</a:t>
            </a:r>
          </a:p>
          <a:p>
            <a:pPr algn="just"/>
            <a:r>
              <a:rPr lang="en-US" dirty="0"/>
              <a:t> </a:t>
            </a:r>
            <a:r>
              <a:rPr lang="en-US" dirty="0" err="1"/>
              <a:t>BigMIMS</a:t>
            </a:r>
            <a:r>
              <a:rPr lang="en-US" dirty="0"/>
              <a:t> unavailable between 1 and 4 hours</a:t>
            </a:r>
          </a:p>
          <a:p>
            <a:pPr algn="just"/>
            <a:r>
              <a:rPr lang="en-US" dirty="0"/>
              <a:t> Medium</a:t>
            </a:r>
          </a:p>
          <a:p>
            <a:pPr algn="just"/>
            <a:r>
              <a:rPr lang="en-US" dirty="0"/>
              <a:t>High	</a:t>
            </a:r>
          </a:p>
          <a:p>
            <a:pPr algn="just"/>
            <a:r>
              <a:rPr lang="en-US" dirty="0"/>
              <a:t>Patient records damaged causing adverse effects on patient care</a:t>
            </a:r>
          </a:p>
          <a:p>
            <a:pPr algn="just"/>
            <a:r>
              <a:rPr lang="en-US" dirty="0"/>
              <a:t> Damage &gt; US $100K</a:t>
            </a:r>
          </a:p>
          <a:p>
            <a:pPr algn="just"/>
            <a:r>
              <a:rPr lang="en-US" dirty="0"/>
              <a:t> </a:t>
            </a:r>
            <a:r>
              <a:rPr lang="en-US" dirty="0" err="1"/>
              <a:t>BigMIMS</a:t>
            </a:r>
            <a:r>
              <a:rPr lang="en-US" dirty="0"/>
              <a:t> unavailable over 4 hours</a:t>
            </a:r>
            <a:r>
              <a:rPr lang="en-US" dirty="0">
                <a:effectLst/>
              </a:rPr>
              <a:t> </a:t>
            </a:r>
            <a:endParaRPr lang="en-US" dirty="0"/>
          </a:p>
        </p:txBody>
      </p:sp>
    </p:spTree>
    <p:extLst>
      <p:ext uri="{BB962C8B-B14F-4D97-AF65-F5344CB8AC3E}">
        <p14:creationId xmlns:p14="http://schemas.microsoft.com/office/powerpoint/2010/main" val="3523272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ASSESMENT</a:t>
            </a:r>
          </a:p>
        </p:txBody>
      </p:sp>
      <p:sp>
        <p:nvSpPr>
          <p:cNvPr id="3" name="Content Placeholder 2"/>
          <p:cNvSpPr>
            <a:spLocks noGrp="1"/>
          </p:cNvSpPr>
          <p:nvPr>
            <p:ph idx="1"/>
          </p:nvPr>
        </p:nvSpPr>
        <p:spPr/>
        <p:txBody>
          <a:bodyPr>
            <a:normAutofit fontScale="70000" lnSpcReduction="20000"/>
          </a:bodyPr>
          <a:lstStyle/>
          <a:p>
            <a:pPr algn="just"/>
            <a:r>
              <a:rPr lang="en-US" dirty="0"/>
              <a:t>Risk assessment is a process. </a:t>
            </a:r>
          </a:p>
          <a:p>
            <a:pPr algn="just"/>
            <a:r>
              <a:rPr lang="en-US" dirty="0"/>
              <a:t>Regardless of whether you are measuring risk from natural disasters, new product launches, or even </a:t>
            </a:r>
            <a:r>
              <a:rPr lang="en-US" dirty="0" err="1"/>
              <a:t>cybersecurity</a:t>
            </a:r>
            <a:r>
              <a:rPr lang="en-US" dirty="0"/>
              <a:t> incidents, you use the process to determine the likelihood (or probability) of a threat occurring against a vulnerability resulting in an impact.</a:t>
            </a:r>
          </a:p>
          <a:p>
            <a:pPr algn="just"/>
            <a:r>
              <a:rPr lang="en-US" dirty="0"/>
              <a:t>Using the qualitative risk assessment method, you create a matrix to determine the relationship between the likelihood of an event occurring and the impact it will have if it does. </a:t>
            </a:r>
          </a:p>
          <a:p>
            <a:pPr algn="just"/>
            <a:r>
              <a:rPr lang="en-US" dirty="0"/>
              <a:t>You’ve already analyzed likelihood and impact in previous steps, so you can compare them in your matrix to portray the relative risk you have calculated.</a:t>
            </a:r>
          </a:p>
          <a:p>
            <a:pPr algn="just"/>
            <a:r>
              <a:rPr lang="en-US" dirty="0"/>
              <a:t>Given </a:t>
            </a:r>
            <a:r>
              <a:rPr lang="en-US" dirty="0" err="1"/>
              <a:t>BigRX’s</a:t>
            </a:r>
            <a:r>
              <a:rPr lang="en-US" dirty="0"/>
              <a:t> three-tier measurement techniques, the following risk evaluation matrix is created.</a:t>
            </a:r>
          </a:p>
          <a:p>
            <a:pPr algn="just"/>
            <a:endParaRPr lang="en-US" dirty="0"/>
          </a:p>
        </p:txBody>
      </p:sp>
    </p:spTree>
    <p:extLst>
      <p:ext uri="{BB962C8B-B14F-4D97-AF65-F5344CB8AC3E}">
        <p14:creationId xmlns:p14="http://schemas.microsoft.com/office/powerpoint/2010/main" val="94878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ASSESMENT</a:t>
            </a:r>
          </a:p>
        </p:txBody>
      </p:sp>
      <p:sp>
        <p:nvSpPr>
          <p:cNvPr id="3" name="Content Placeholder 2"/>
          <p:cNvSpPr>
            <a:spLocks noGrp="1"/>
          </p:cNvSpPr>
          <p:nvPr>
            <p:ph idx="1"/>
          </p:nvPr>
        </p:nvSpPr>
        <p:spPr/>
        <p:txBody>
          <a:bodyPr>
            <a:normAutofit/>
          </a:bodyPr>
          <a:lstStyle/>
          <a:p>
            <a:r>
              <a:rPr lang="en-US" dirty="0"/>
              <a:t> ↓ Likelihood/Impact →	Low	Medium	High</a:t>
            </a:r>
          </a:p>
          <a:p>
            <a:r>
              <a:rPr lang="en-US" dirty="0"/>
              <a:t>Low	Medium</a:t>
            </a:r>
          </a:p>
          <a:p>
            <a:r>
              <a:rPr lang="en-US" dirty="0"/>
              <a:t>Medium	Low	High</a:t>
            </a:r>
          </a:p>
          <a:p>
            <a:r>
              <a:rPr lang="en-US" dirty="0"/>
              <a:t>High	Medium</a:t>
            </a:r>
          </a:p>
          <a:p>
            <a:endParaRPr lang="en-US" dirty="0"/>
          </a:p>
        </p:txBody>
      </p:sp>
    </p:spTree>
    <p:extLst>
      <p:ext uri="{BB962C8B-B14F-4D97-AF65-F5344CB8AC3E}">
        <p14:creationId xmlns:p14="http://schemas.microsoft.com/office/powerpoint/2010/main" val="24965885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ASSESMENT</a:t>
            </a:r>
          </a:p>
        </p:txBody>
      </p:sp>
      <p:sp>
        <p:nvSpPr>
          <p:cNvPr id="3" name="Content Placeholder 2"/>
          <p:cNvSpPr>
            <a:spLocks noGrp="1"/>
          </p:cNvSpPr>
          <p:nvPr>
            <p:ph idx="1"/>
          </p:nvPr>
        </p:nvSpPr>
        <p:spPr/>
        <p:txBody>
          <a:bodyPr>
            <a:normAutofit fontScale="85000" lnSpcReduction="10000"/>
          </a:bodyPr>
          <a:lstStyle/>
          <a:p>
            <a:pPr algn="just"/>
            <a:r>
              <a:rPr lang="en-US" dirty="0"/>
              <a:t>Your risk measurement. </a:t>
            </a:r>
          </a:p>
          <a:p>
            <a:pPr algn="just"/>
            <a:r>
              <a:rPr lang="en-US" dirty="0"/>
              <a:t>Since in this </a:t>
            </a:r>
            <a:r>
              <a:rPr lang="en-US" dirty="0" err="1"/>
              <a:t>cybersecurity</a:t>
            </a:r>
            <a:r>
              <a:rPr lang="en-US" dirty="0"/>
              <a:t>-related example you do not have accurate numbers to estimate the likelihood of the event, using this construct adequately conveys the range of risk to focus management attention to matters of gravest concern.</a:t>
            </a:r>
          </a:p>
          <a:p>
            <a:pPr algn="just"/>
            <a:r>
              <a:rPr lang="en-US" dirty="0"/>
              <a:t>As the CEO of </a:t>
            </a:r>
            <a:r>
              <a:rPr lang="en-US" dirty="0" err="1"/>
              <a:t>BigRX</a:t>
            </a:r>
            <a:r>
              <a:rPr lang="en-US" dirty="0"/>
              <a:t>, you review the team’s work and conclude you most likely face high risk of a significant </a:t>
            </a:r>
            <a:r>
              <a:rPr lang="en-US" dirty="0" err="1"/>
              <a:t>cybersecurity</a:t>
            </a:r>
            <a:r>
              <a:rPr lang="en-US" dirty="0"/>
              <a:t> event in the next 12 months. </a:t>
            </a:r>
          </a:p>
          <a:p>
            <a:pPr algn="just"/>
            <a:r>
              <a:rPr lang="en-US" dirty="0"/>
              <a:t>You </a:t>
            </a:r>
            <a:r>
              <a:rPr lang="en-US" dirty="0" err="1"/>
              <a:t>wantoptions</a:t>
            </a:r>
            <a:r>
              <a:rPr lang="en-US" dirty="0"/>
              <a:t> on what to do next</a:t>
            </a:r>
            <a:r>
              <a:rPr lang="en-US" dirty="0">
                <a:effectLst/>
              </a:rPr>
              <a:t> </a:t>
            </a:r>
            <a:endParaRPr lang="en-US" dirty="0"/>
          </a:p>
        </p:txBody>
      </p:sp>
    </p:spTree>
    <p:extLst>
      <p:ext uri="{BB962C8B-B14F-4D97-AF65-F5344CB8AC3E}">
        <p14:creationId xmlns:p14="http://schemas.microsoft.com/office/powerpoint/2010/main" val="2811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70000" lnSpcReduction="20000"/>
          </a:bodyPr>
          <a:lstStyle/>
          <a:p>
            <a:pPr algn="just"/>
            <a:r>
              <a:rPr lang="en-US" dirty="0"/>
              <a:t>Profit value: Your intellectual property and trade secrets give you a competitive advantage that translates to increased profits. </a:t>
            </a:r>
          </a:p>
          <a:p>
            <a:pPr algn="just"/>
            <a:r>
              <a:rPr lang="en-US" dirty="0"/>
              <a:t>Do you know the impact that your intellectual property and trade secrets have on your bottom line? </a:t>
            </a:r>
          </a:p>
          <a:p>
            <a:pPr algn="just"/>
            <a:r>
              <a:rPr lang="en-US" dirty="0"/>
              <a:t>Do you have statistics that indicate before and after effects? </a:t>
            </a:r>
          </a:p>
          <a:p>
            <a:pPr algn="just"/>
            <a:r>
              <a:rPr lang="en-US" dirty="0"/>
              <a:t>Can you put a value on what they mean to your business?</a:t>
            </a:r>
          </a:p>
          <a:p>
            <a:pPr algn="just"/>
            <a:r>
              <a:rPr lang="en-US" dirty="0"/>
              <a:t>Cost to acquire or develop: How much did the acquisition or development of the information cost? </a:t>
            </a:r>
          </a:p>
          <a:p>
            <a:pPr algn="just"/>
            <a:r>
              <a:rPr lang="en-US" dirty="0"/>
              <a:t>Whether you did an outright purchase or developed it from in-house resources, your information represents an investment with a tangible value. You should know how much you have invested.</a:t>
            </a:r>
          </a:p>
          <a:p>
            <a:endParaRPr lang="en-US" dirty="0"/>
          </a:p>
        </p:txBody>
      </p:sp>
    </p:spTree>
    <p:extLst>
      <p:ext uri="{BB962C8B-B14F-4D97-AF65-F5344CB8AC3E}">
        <p14:creationId xmlns:p14="http://schemas.microsoft.com/office/powerpoint/2010/main" val="146888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Quantitative</a:t>
            </a:r>
            <a:r>
              <a:rPr lang="en-US" dirty="0"/>
              <a:t> </a:t>
            </a:r>
            <a:r>
              <a:rPr lang="en-US" b="1" dirty="0"/>
              <a:t>Risk</a:t>
            </a:r>
            <a:r>
              <a:rPr lang="en-US" dirty="0"/>
              <a:t> </a:t>
            </a:r>
            <a:r>
              <a:rPr lang="en-US" b="1" dirty="0"/>
              <a:t>Assessment</a:t>
            </a:r>
            <a:r>
              <a:rPr lang="en-US" dirty="0"/>
              <a:t> </a:t>
            </a:r>
          </a:p>
        </p:txBody>
      </p:sp>
      <p:sp>
        <p:nvSpPr>
          <p:cNvPr id="3" name="Content Placeholder 2"/>
          <p:cNvSpPr>
            <a:spLocks noGrp="1"/>
          </p:cNvSpPr>
          <p:nvPr>
            <p:ph idx="1"/>
          </p:nvPr>
        </p:nvSpPr>
        <p:spPr/>
        <p:txBody>
          <a:bodyPr>
            <a:normAutofit fontScale="62500" lnSpcReduction="20000"/>
          </a:bodyPr>
          <a:lstStyle/>
          <a:p>
            <a:pPr algn="just"/>
            <a:r>
              <a:rPr lang="en-US" dirty="0"/>
              <a:t>Cost to maintain: Maintenance costs for information often are camouflaged in budget sheets yet they are noteworthy. </a:t>
            </a:r>
          </a:p>
          <a:p>
            <a:pPr algn="just"/>
            <a:r>
              <a:rPr lang="en-US" dirty="0"/>
              <a:t>First, you have to store the information you already have. Hardware to host it, software to manage and read it, and staff to maintain it are all costs. </a:t>
            </a:r>
          </a:p>
          <a:p>
            <a:pPr algn="just"/>
            <a:r>
              <a:rPr lang="en-US" dirty="0"/>
              <a:t>Information itself often is perishable and needs to be maintained.</a:t>
            </a:r>
          </a:p>
          <a:p>
            <a:pPr algn="just"/>
            <a:r>
              <a:rPr lang="en-US" dirty="0"/>
              <a:t>An example is financial data that is continually updated and added to models that calculate opportunities and trends used by investment specialists. </a:t>
            </a:r>
          </a:p>
          <a:p>
            <a:pPr algn="just"/>
            <a:r>
              <a:rPr lang="en-US" dirty="0"/>
              <a:t>The addition and integration of that data, maintenance of the data feeds, and the periodic addition of additional storage as the volume of information increases all ought to be factored into your cost to maintain figures. </a:t>
            </a:r>
          </a:p>
          <a:p>
            <a:pPr algn="just"/>
            <a:r>
              <a:rPr lang="en-US" dirty="0"/>
              <a:t>Similarly, the expenses associated with securing the information and providing adequate system redundancy to keep it available should be included in your cost to maintain calculations.</a:t>
            </a:r>
          </a:p>
          <a:p>
            <a:endParaRPr lang="en-US" dirty="0"/>
          </a:p>
        </p:txBody>
      </p:sp>
    </p:spTree>
    <p:extLst>
      <p:ext uri="{BB962C8B-B14F-4D97-AF65-F5344CB8AC3E}">
        <p14:creationId xmlns:p14="http://schemas.microsoft.com/office/powerpoint/2010/main" val="718429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4860</TotalTime>
  <Words>9512</Words>
  <Application>Microsoft Office PowerPoint</Application>
  <PresentationFormat>On-screen Show (4:3)</PresentationFormat>
  <Paragraphs>510</Paragraphs>
  <Slides>78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78</vt:i4>
      </vt:variant>
    </vt:vector>
  </HeadingPairs>
  <TitlesOfParts>
    <vt:vector size="81" baseType="lpstr">
      <vt:lpstr>Arial</vt:lpstr>
      <vt:lpstr>Calibri</vt:lpstr>
      <vt:lpstr>Office Theme</vt:lpstr>
      <vt:lpstr>Lecture V</vt:lpstr>
      <vt:lpstr>CALCULATING YOUR RISK  </vt:lpstr>
      <vt:lpstr>CALCULATING YOUR RISK  </vt:lpstr>
      <vt:lpstr>CALCULATING YOUR RISK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Quantitative Risk Assessment </vt:lpstr>
      <vt:lpstr>Assigning Value to Assets </vt:lpstr>
      <vt:lpstr>Assigning Value to Assets </vt:lpstr>
      <vt:lpstr>Assigning Value to Assets </vt:lpstr>
      <vt:lpstr>Assigning Value to Assets </vt:lpstr>
      <vt:lpstr>Assigning Value to Assets </vt:lpstr>
      <vt:lpstr>Assigning Value to Assets </vt:lpstr>
      <vt:lpstr>Estimate the Potential Loss </vt:lpstr>
      <vt:lpstr>Estimate the Potential Loss </vt:lpstr>
      <vt:lpstr>Estimate the Potential Loss </vt:lpstr>
      <vt:lpstr>Estimate the Potential Loss </vt:lpstr>
      <vt:lpstr>Estimate the Potential Loss </vt:lpstr>
      <vt:lpstr>Estimate the Potential Loss </vt:lpstr>
      <vt:lpstr>Estimate the Potential Loss </vt:lpstr>
      <vt:lpstr>Estimate the Potential Loss </vt:lpstr>
      <vt:lpstr>Estimate Threat Likelihood </vt:lpstr>
      <vt:lpstr>Estimate Threat Likelihood </vt:lpstr>
      <vt:lpstr>Estimate Threat Likelihood </vt:lpstr>
      <vt:lpstr>Estimate Threat Likelihood </vt:lpstr>
      <vt:lpstr>Estimate Threat Likelihood </vt:lpstr>
      <vt:lpstr>Estimate Threat Likelihood </vt:lpstr>
      <vt:lpstr>Calculate the Annual Loss Potential </vt:lpstr>
      <vt:lpstr>Calculate the Annual Loss Potential </vt:lpstr>
      <vt:lpstr>Calculate the Annual Loss Potential </vt:lpstr>
      <vt:lpstr>Qualitative Risk Assessment </vt:lpstr>
      <vt:lpstr>Qualitative Risk Assessment </vt:lpstr>
      <vt:lpstr>Qualitative Risk Assessment </vt:lpstr>
      <vt:lpstr>Qualitative Risk Assessment </vt:lpstr>
      <vt:lpstr>Qualitative Risk Assessment </vt:lpstr>
      <vt:lpstr>Qualitative Risk Assessment </vt:lpstr>
      <vt:lpstr>Qualitative Risk Assessment </vt:lpstr>
      <vt:lpstr>Threat Identification </vt:lpstr>
      <vt:lpstr>Threat Identification </vt:lpstr>
      <vt:lpstr>Threat Identification </vt:lpstr>
      <vt:lpstr>Vulnerability Identification </vt:lpstr>
      <vt:lpstr>Vulnerability Identification </vt:lpstr>
      <vt:lpstr>Vulnerability Identification </vt:lpstr>
      <vt:lpstr>Vulnerability Identification </vt:lpstr>
      <vt:lpstr>Vulnerability Identification </vt:lpstr>
      <vt:lpstr>Vulnerability Identification </vt:lpstr>
      <vt:lpstr>Vulnerability Identification </vt:lpstr>
      <vt:lpstr>Vulnerability Identification </vt:lpstr>
      <vt:lpstr>Vulnerability Identification </vt:lpstr>
      <vt:lpstr>Vulnerability Identification </vt:lpstr>
      <vt:lpstr>Validating Threat and Vulnerability Matching </vt:lpstr>
      <vt:lpstr>Validating Threat and Vulnerability Matching </vt:lpstr>
      <vt:lpstr>Validating Threat and Vulnerability Matching </vt:lpstr>
      <vt:lpstr>Validating Threat and Vulnerability Matching </vt:lpstr>
      <vt:lpstr>Estimate Incident Likelihood </vt:lpstr>
      <vt:lpstr>Estimate Incident Likelihood </vt:lpstr>
      <vt:lpstr>Estimate Incident Likelihood </vt:lpstr>
      <vt:lpstr>Estimate Incident Likelihood </vt:lpstr>
      <vt:lpstr>Estimate Incident Likelihood </vt:lpstr>
      <vt:lpstr>Estimate Incident Likelihood </vt:lpstr>
      <vt:lpstr>Estimate Incident Likelihood </vt:lpstr>
      <vt:lpstr>Define Incident Impact </vt:lpstr>
      <vt:lpstr>Define Incident Impact </vt:lpstr>
      <vt:lpstr>RISK ASSESMENT</vt:lpstr>
      <vt:lpstr>RISK ASSESMENT</vt:lpstr>
      <vt:lpstr>RISK ASSESMENT</vt:lpstr>
    </vt:vector>
  </TitlesOfParts>
  <Company>Federal University of Technology, Akure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V</dc:title>
  <dc:creator>Boniface Kayode Alese</dc:creator>
  <cp:lastModifiedBy>ASOLO DELIGHTSOME OLUWADUNSIN</cp:lastModifiedBy>
  <cp:revision>22</cp:revision>
  <dcterms:created xsi:type="dcterms:W3CDTF">2020-02-15T10:18:00Z</dcterms:created>
  <dcterms:modified xsi:type="dcterms:W3CDTF">2025-03-27T21:08:24Z</dcterms:modified>
</cp:coreProperties>
</file>