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2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4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4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9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4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CBD4-B562-AB40-A714-5451F46C9995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D501-DDAA-2E4C-AEA1-B02646A77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CYS 301 Lecture VI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/>
              <a:t>They currently reside in Palm Beach.) What a </a:t>
            </a:r>
            <a:r>
              <a:rPr lang="en-US" dirty="0" smtClean="0"/>
              <a:t>treasure trove </a:t>
            </a:r>
            <a:r>
              <a:rPr lang="en-US" dirty="0"/>
              <a:t>of information for criminals! While your business may harden your </a:t>
            </a:r>
            <a:r>
              <a:rPr lang="en-US" dirty="0" smtClean="0"/>
              <a:t>cyber defenses </a:t>
            </a:r>
            <a:r>
              <a:rPr lang="en-US" dirty="0"/>
              <a:t>at work, does your family have the same cyber protection? </a:t>
            </a:r>
            <a:endParaRPr lang="en-US" dirty="0" smtClean="0"/>
          </a:p>
          <a:p>
            <a:pPr algn="just"/>
            <a:r>
              <a:rPr lang="en-US" dirty="0" smtClean="0"/>
              <a:t>Could a criminal</a:t>
            </a:r>
            <a:r>
              <a:rPr lang="en-US" dirty="0"/>
              <a:t>	or	</a:t>
            </a:r>
            <a:r>
              <a:rPr lang="en-US" dirty="0" err="1"/>
              <a:t>hacktivist</a:t>
            </a:r>
            <a:r>
              <a:rPr lang="en-US" dirty="0"/>
              <a:t>	use	that	information	to	threaten	your	family</a:t>
            </a:r>
            <a:r>
              <a:rPr lang="en-US" dirty="0" smtClean="0"/>
              <a:t>?</a:t>
            </a:r>
          </a:p>
          <a:p>
            <a:pPr algn="just"/>
            <a:r>
              <a:rPr lang="en-US" dirty="0" smtClean="0"/>
              <a:t>Avoiding</a:t>
            </a:r>
            <a:r>
              <a:rPr lang="en-US" dirty="0"/>
              <a:t> </a:t>
            </a:r>
            <a:r>
              <a:rPr lang="en-US" dirty="0" smtClean="0"/>
              <a:t>placement </a:t>
            </a:r>
            <a:r>
              <a:rPr lang="en-US" dirty="0"/>
              <a:t>of personal and other potentially exploitable information on your </a:t>
            </a:r>
            <a:r>
              <a:rPr lang="en-US" dirty="0" smtClean="0"/>
              <a:t>web site</a:t>
            </a:r>
            <a:r>
              <a:rPr lang="en-US" dirty="0"/>
              <a:t>	is	an	important	risk	management	technique.	Don’t	forget	to	check	</a:t>
            </a:r>
            <a:r>
              <a:rPr lang="en-US" dirty="0" smtClean="0"/>
              <a:t>your official </a:t>
            </a:r>
            <a:r>
              <a:rPr lang="en-US" dirty="0"/>
              <a:t>biography today! </a:t>
            </a:r>
            <a:endParaRPr lang="en-US" dirty="0" smtClean="0"/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few companies operate alone. </a:t>
            </a:r>
            <a:endParaRPr lang="en-US" dirty="0" smtClean="0"/>
          </a:p>
          <a:p>
            <a:pPr algn="just"/>
            <a:r>
              <a:rPr lang="en-US" dirty="0" smtClean="0"/>
              <a:t>Your organization likely </a:t>
            </a:r>
            <a:r>
              <a:rPr lang="en-US" dirty="0"/>
              <a:t>shares information with one or more organizations, often with so-</a:t>
            </a:r>
            <a:r>
              <a:rPr lang="en-US" dirty="0" smtClean="0"/>
              <a:t>called trust</a:t>
            </a:r>
            <a:r>
              <a:rPr lang="en-US" dirty="0"/>
              <a:t>	relationships,	that	permit	transparent	information	sharing	with	the	</a:t>
            </a:r>
            <a:r>
              <a:rPr lang="en-US" dirty="0" smtClean="0"/>
              <a:t>other organizations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Opening </a:t>
            </a:r>
            <a:r>
              <a:rPr lang="en-US" dirty="0"/>
              <a:t>your network to a less secure partner may impose </a:t>
            </a:r>
            <a:r>
              <a:rPr lang="en-US" dirty="0" smtClean="0"/>
              <a:t>undue risk </a:t>
            </a:r>
            <a:r>
              <a:rPr lang="en-US" dirty="0"/>
              <a:t>to your organization. </a:t>
            </a:r>
            <a:endParaRPr lang="en-US" dirty="0" smtClean="0"/>
          </a:p>
          <a:p>
            <a:pPr algn="just"/>
            <a:r>
              <a:rPr lang="en-US" dirty="0" smtClean="0"/>
              <a:t>Since </a:t>
            </a:r>
            <a:r>
              <a:rPr lang="en-US" dirty="0"/>
              <a:t>a risk taken by one is a risk taken by all, </a:t>
            </a:r>
            <a:r>
              <a:rPr lang="en-US" dirty="0" smtClean="0"/>
              <a:t>make sure </a:t>
            </a:r>
            <a:r>
              <a:rPr lang="en-US" dirty="0"/>
              <a:t>you choose your partners well.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may very well find that you need to </a:t>
            </a:r>
            <a:r>
              <a:rPr lang="en-US" dirty="0" smtClean="0"/>
              <a:t>avoid entering</a:t>
            </a:r>
            <a:r>
              <a:rPr lang="en-US" dirty="0"/>
              <a:t>	into	a	business	relationship	because	your	proposed	partner	does	</a:t>
            </a:r>
            <a:r>
              <a:rPr lang="en-US" dirty="0" smtClean="0"/>
              <a:t>not maintain </a:t>
            </a:r>
            <a:r>
              <a:rPr lang="en-US" dirty="0"/>
              <a:t>an effective </a:t>
            </a:r>
            <a:r>
              <a:rPr lang="en-US" dirty="0" err="1"/>
              <a:t>cybersecurity</a:t>
            </a:r>
            <a:r>
              <a:rPr lang="en-US" dirty="0"/>
              <a:t> program.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So, what about </a:t>
            </a:r>
            <a:r>
              <a:rPr lang="en-US" dirty="0" err="1"/>
              <a:t>Plieno</a:t>
            </a:r>
            <a:r>
              <a:rPr lang="en-US" dirty="0"/>
              <a:t> Corporation and their risk? What risk decisions does their </a:t>
            </a:r>
            <a:r>
              <a:rPr lang="en-US" dirty="0" smtClean="0"/>
              <a:t>CEO face</a:t>
            </a:r>
            <a:r>
              <a:rPr lang="en-US" dirty="0"/>
              <a:t>? </a:t>
            </a:r>
            <a:endParaRPr lang="en-US" dirty="0" smtClean="0"/>
          </a:p>
          <a:p>
            <a:pPr algn="just"/>
            <a:r>
              <a:rPr lang="en-US" dirty="0" smtClean="0"/>
              <a:t>What </a:t>
            </a:r>
            <a:r>
              <a:rPr lang="en-US" dirty="0"/>
              <a:t>are his options? What strategy does he adopt?</a:t>
            </a:r>
          </a:p>
          <a:p>
            <a:pPr algn="just"/>
            <a:r>
              <a:rPr lang="en-US" dirty="0"/>
              <a:t>The	CEO	and	his	senior	leadership	team	know	they	are	at	risk	of	losing	</a:t>
            </a:r>
            <a:r>
              <a:rPr lang="en-US" dirty="0" smtClean="0"/>
              <a:t>their intellectual </a:t>
            </a:r>
            <a:r>
              <a:rPr lang="en-US" dirty="0"/>
              <a:t>property and trade secret (the Their analysis of threat sources, potential threats, vulnerabilities, and exposure </a:t>
            </a:r>
            <a:r>
              <a:rPr lang="en-US" dirty="0" smtClean="0"/>
              <a:t>indicates they </a:t>
            </a:r>
            <a:r>
              <a:rPr lang="en-US" dirty="0"/>
              <a:t>are at high risk and the estimated loss is over US $50 million. </a:t>
            </a:r>
            <a:endParaRPr lang="en-US" dirty="0" smtClean="0"/>
          </a:p>
          <a:p>
            <a:pPr algn="just"/>
            <a:r>
              <a:rPr lang="en-US" dirty="0" smtClean="0"/>
              <a:t>Their </a:t>
            </a:r>
            <a:r>
              <a:rPr lang="en-US" dirty="0"/>
              <a:t>estimates </a:t>
            </a:r>
            <a:r>
              <a:rPr lang="en-US" dirty="0" smtClean="0"/>
              <a:t>based on </a:t>
            </a:r>
            <a:r>
              <a:rPr lang="en-US" dirty="0"/>
              <a:t>available data indicate it is likely they will face an incident soon.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have a </a:t>
            </a:r>
            <a:r>
              <a:rPr lang="en-US" dirty="0" smtClean="0"/>
              <a:t>new sense </a:t>
            </a:r>
            <a:r>
              <a:rPr lang="en-US" dirty="0"/>
              <a:t>of urgency to address this risk.</a:t>
            </a:r>
          </a:p>
          <a:p>
            <a:pPr algn="just"/>
            <a:r>
              <a:rPr lang="en-US" dirty="0"/>
              <a:t>Based on the scenario provided, we have several risk management strategy </a:t>
            </a:r>
            <a:r>
              <a:rPr lang="en-US" dirty="0" smtClean="0"/>
              <a:t>suggestions </a:t>
            </a:r>
            <a:r>
              <a:rPr lang="en-US" dirty="0"/>
              <a:t>for the </a:t>
            </a:r>
            <a:r>
              <a:rPr lang="en-US" dirty="0" err="1"/>
              <a:t>Plieno</a:t>
            </a:r>
            <a:r>
              <a:rPr lang="en-US" dirty="0"/>
              <a:t> CEO and his senior executive </a:t>
            </a:r>
            <a:r>
              <a:rPr lang="en-US" dirty="0" smtClean="0"/>
              <a:t>team.</a:t>
            </a:r>
          </a:p>
          <a:p>
            <a:pPr algn="just"/>
            <a:r>
              <a:rPr lang="en-US" dirty="0" smtClean="0"/>
              <a:t>Perhaps </a:t>
            </a:r>
            <a:r>
              <a:rPr lang="en-US" dirty="0"/>
              <a:t>you will find </a:t>
            </a:r>
            <a:r>
              <a:rPr lang="en-US" dirty="0" smtClean="0"/>
              <a:t>these helpful </a:t>
            </a:r>
            <a:r>
              <a:rPr lang="en-US" dirty="0"/>
              <a:t>considerations as you look at your own organization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alloy </a:t>
            </a:r>
            <a:r>
              <a:rPr lang="en-US" dirty="0"/>
              <a:t>formula) to a </a:t>
            </a:r>
            <a:r>
              <a:rPr lang="en-US" dirty="0" err="1"/>
              <a:t>cybersecurity</a:t>
            </a:r>
            <a:r>
              <a:rPr lang="en-US" dirty="0"/>
              <a:t> incident</a:t>
            </a:r>
            <a:r>
              <a:rPr lang="en-US" dirty="0" smtClean="0">
                <a:effectLst/>
              </a:rPr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5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 smtClean="0"/>
              <a:t>Mitigation</a:t>
            </a:r>
            <a:r>
              <a:rPr lang="en-US" dirty="0"/>
              <a:t>:	Here	are	our	top	ten	recommended	mitigation	actions	for	</a:t>
            </a:r>
            <a:r>
              <a:rPr lang="en-US" dirty="0" err="1" smtClean="0"/>
              <a:t>Plieno</a:t>
            </a:r>
            <a:r>
              <a:rPr lang="en-US" dirty="0"/>
              <a:t> </a:t>
            </a:r>
            <a:r>
              <a:rPr lang="en-US" dirty="0" smtClean="0"/>
              <a:t>Corporation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too can significantly reduce your risk by accomplishing </a:t>
            </a:r>
            <a:r>
              <a:rPr lang="en-US" dirty="0" smtClean="0"/>
              <a:t>the following </a:t>
            </a:r>
            <a:r>
              <a:rPr lang="en-US" dirty="0"/>
              <a:t>mitigation actions:</a:t>
            </a:r>
          </a:p>
          <a:p>
            <a:pPr algn="just"/>
            <a:r>
              <a:rPr lang="en-US" dirty="0" smtClean="0"/>
              <a:t>Ensure </a:t>
            </a:r>
            <a:r>
              <a:rPr lang="en-US" dirty="0"/>
              <a:t>your </a:t>
            </a:r>
            <a:r>
              <a:rPr lang="en-US" dirty="0" err="1"/>
              <a:t>cybersecurity</a:t>
            </a:r>
            <a:r>
              <a:rPr lang="en-US" dirty="0"/>
              <a:t> policies are well documented, that all personnel </a:t>
            </a:r>
            <a:r>
              <a:rPr lang="en-US" dirty="0" smtClean="0"/>
              <a:t>are trained </a:t>
            </a:r>
            <a:r>
              <a:rPr lang="en-US" dirty="0"/>
              <a:t>on them, and that they are regularly tested.</a:t>
            </a:r>
          </a:p>
          <a:p>
            <a:pPr algn="just"/>
            <a:r>
              <a:rPr lang="en-US" dirty="0" smtClean="0"/>
              <a:t>Ensure</a:t>
            </a:r>
            <a:r>
              <a:rPr lang="en-US" dirty="0"/>
              <a:t>	your	software	configurations	and	patches	are	all	up	to	date.	</a:t>
            </a:r>
            <a:r>
              <a:rPr lang="en-US" dirty="0" smtClean="0"/>
              <a:t>This applies </a:t>
            </a:r>
            <a:r>
              <a:rPr lang="en-US" dirty="0"/>
              <a:t>to your antimalware software, applications, and operating </a:t>
            </a:r>
            <a:r>
              <a:rPr lang="en-US" dirty="0" smtClean="0"/>
              <a:t>systems. Only </a:t>
            </a:r>
            <a:r>
              <a:rPr lang="en-US" dirty="0"/>
              <a:t>use approved and tested secure software, especially operating </a:t>
            </a:r>
            <a:r>
              <a:rPr lang="en-US" dirty="0" smtClean="0"/>
              <a:t>systems. This </a:t>
            </a:r>
            <a:r>
              <a:rPr lang="en-US" dirty="0"/>
              <a:t>hardens your network against attack.</a:t>
            </a:r>
          </a:p>
          <a:p>
            <a:pPr algn="just"/>
            <a:r>
              <a:rPr lang="en-US" dirty="0" smtClean="0"/>
              <a:t>Implement </a:t>
            </a:r>
            <a:r>
              <a:rPr lang="en-US" dirty="0"/>
              <a:t>strong boundary connections and intrusion detection systems. </a:t>
            </a:r>
            <a:r>
              <a:rPr lang="en-US" dirty="0" smtClean="0"/>
              <a:t>Test them </a:t>
            </a:r>
            <a:r>
              <a:rPr lang="en-US" dirty="0"/>
              <a:t>regularly through independent third-party penetration testing.</a:t>
            </a:r>
          </a:p>
          <a:p>
            <a:pPr algn="just"/>
            <a:r>
              <a:rPr lang="en-US" dirty="0" smtClean="0"/>
              <a:t>Implement</a:t>
            </a:r>
            <a:r>
              <a:rPr lang="en-US" dirty="0"/>
              <a:t>	a	policy	of	“Deny All,	Permit	by	Exception,”	which	filters	all</a:t>
            </a:r>
          </a:p>
          <a:p>
            <a:pPr algn="just"/>
            <a:r>
              <a:rPr lang="en-US" dirty="0"/>
              <a:t>network	traffic	and	denies	all	traffic	not	explicitly	allowed.	This	can	stop</a:t>
            </a:r>
          </a:p>
          <a:p>
            <a:pPr algn="just"/>
            <a:r>
              <a:rPr lang="en-US" dirty="0"/>
              <a:t>someone from “walking out the door” with your information.</a:t>
            </a:r>
          </a:p>
          <a:p>
            <a:pPr algn="just"/>
            <a:r>
              <a:rPr lang="en-US" dirty="0" smtClean="0"/>
              <a:t>Implement </a:t>
            </a:r>
            <a:r>
              <a:rPr lang="en-US" dirty="0"/>
              <a:t>a policy of “least privilege” where users only get the privileges </a:t>
            </a:r>
            <a:r>
              <a:rPr lang="en-US" dirty="0" smtClean="0"/>
              <a:t>and access </a:t>
            </a:r>
            <a:r>
              <a:rPr lang="en-US" dirty="0"/>
              <a:t>to information and services they need. This significantly reduces </a:t>
            </a:r>
            <a:r>
              <a:rPr lang="en-US" dirty="0" smtClean="0"/>
              <a:t>the risk </a:t>
            </a:r>
            <a:r>
              <a:rPr lang="en-US" dirty="0"/>
              <a:t>of someone hijacking the identity of one of your employees and </a:t>
            </a:r>
            <a:r>
              <a:rPr lang="en-US" dirty="0" smtClean="0"/>
              <a:t>elevating their </a:t>
            </a:r>
            <a:r>
              <a:rPr lang="en-US" dirty="0"/>
              <a:t>privileges to gain access to your most sensitive information.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1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Encrypt </a:t>
            </a:r>
            <a:r>
              <a:rPr lang="en-US" dirty="0"/>
              <a:t>your data. All of it. Encrypt while it is at rest and while it is in </a:t>
            </a:r>
            <a:r>
              <a:rPr lang="en-US" dirty="0" smtClean="0"/>
              <a:t>transit. Encrypt</a:t>
            </a:r>
            <a:r>
              <a:rPr lang="en-US" dirty="0"/>
              <a:t>	</a:t>
            </a:r>
            <a:r>
              <a:rPr lang="en-US" dirty="0" smtClean="0"/>
              <a:t>your hard</a:t>
            </a:r>
            <a:r>
              <a:rPr lang="en-US" dirty="0"/>
              <a:t>	drives	on	your	desktops,	laptops,	and	other	</a:t>
            </a:r>
            <a:r>
              <a:rPr lang="en-US" dirty="0" smtClean="0"/>
              <a:t>devices whenever </a:t>
            </a:r>
            <a:r>
              <a:rPr lang="en-US" dirty="0"/>
              <a:t>possible. Make sure you have a key management system to </a:t>
            </a:r>
            <a:r>
              <a:rPr lang="en-US" dirty="0" smtClean="0"/>
              <a:t>assure you </a:t>
            </a:r>
            <a:r>
              <a:rPr lang="en-US" dirty="0"/>
              <a:t>retain positive control of the keys to unlock your data.</a:t>
            </a:r>
          </a:p>
          <a:p>
            <a:pPr algn="just"/>
            <a:r>
              <a:rPr lang="en-US" dirty="0" smtClean="0"/>
              <a:t>Implement </a:t>
            </a:r>
            <a:r>
              <a:rPr lang="en-US" dirty="0"/>
              <a:t>a robust vulnerability management program including </a:t>
            </a:r>
            <a:r>
              <a:rPr lang="en-US" dirty="0" smtClean="0"/>
              <a:t>internal and </a:t>
            </a:r>
            <a:r>
              <a:rPr lang="en-US" dirty="0"/>
              <a:t>external scans. Install and use an intrusion detection system on </a:t>
            </a:r>
            <a:r>
              <a:rPr lang="en-US" dirty="0" smtClean="0"/>
              <a:t>your network</a:t>
            </a:r>
            <a:r>
              <a:rPr lang="en-US" dirty="0"/>
              <a:t>.	This	will	provide	the	ability	to	deploy	threat-specific	</a:t>
            </a:r>
            <a:r>
              <a:rPr lang="en-US" dirty="0" smtClean="0"/>
              <a:t>detection signatures </a:t>
            </a:r>
            <a:r>
              <a:rPr lang="en-US" dirty="0"/>
              <a:t>that will trigger immediate alarms for traffic of interest. </a:t>
            </a:r>
            <a:r>
              <a:rPr lang="en-US" dirty="0" smtClean="0"/>
              <a:t>Don’t you </a:t>
            </a:r>
            <a:r>
              <a:rPr lang="en-US" dirty="0"/>
              <a:t>want to catch insider threats or external penetrations red-handed </a:t>
            </a:r>
            <a:r>
              <a:rPr lang="en-US" dirty="0" smtClean="0"/>
              <a:t>and stop </a:t>
            </a:r>
            <a:r>
              <a:rPr lang="en-US" dirty="0"/>
              <a:t>them?</a:t>
            </a:r>
          </a:p>
          <a:p>
            <a:pPr algn="just"/>
            <a:r>
              <a:rPr lang="en-US" dirty="0" smtClean="0"/>
              <a:t>Make </a:t>
            </a:r>
            <a:r>
              <a:rPr lang="en-US" dirty="0" err="1"/>
              <a:t>cybersecurity</a:t>
            </a:r>
            <a:r>
              <a:rPr lang="en-US" dirty="0"/>
              <a:t> a corporate priority. Disable CD/DVD readers and </a:t>
            </a:r>
            <a:r>
              <a:rPr lang="en-US" dirty="0" smtClean="0"/>
              <a:t>USB drives </a:t>
            </a:r>
            <a:r>
              <a:rPr lang="en-US" dirty="0"/>
              <a:t>by policy, and only provide that capability by exception under </a:t>
            </a:r>
            <a:r>
              <a:rPr lang="en-US" dirty="0" smtClean="0"/>
              <a:t>controlled conditions</a:t>
            </a:r>
            <a:r>
              <a:rPr lang="en-US" dirty="0"/>
              <a:t>.	Make	</a:t>
            </a:r>
            <a:r>
              <a:rPr lang="en-US" dirty="0" smtClean="0"/>
              <a:t>importing and</a:t>
            </a:r>
            <a:r>
              <a:rPr lang="en-US" dirty="0"/>
              <a:t>	exporting	of	data	a	conscious	</a:t>
            </a:r>
            <a:r>
              <a:rPr lang="en-US" dirty="0" smtClean="0"/>
              <a:t>decision. Implement</a:t>
            </a:r>
            <a:r>
              <a:rPr lang="en-US" dirty="0"/>
              <a:t>	comply-to-connect	policies	to	reduce	threats	of	</a:t>
            </a:r>
            <a:r>
              <a:rPr lang="en-US" dirty="0" smtClean="0"/>
              <a:t>contamination. Tightly </a:t>
            </a:r>
            <a:r>
              <a:rPr lang="en-US" dirty="0"/>
              <a:t>control remote access.</a:t>
            </a:r>
          </a:p>
          <a:p>
            <a:pPr algn="just"/>
            <a:r>
              <a:rPr lang="en-US" dirty="0" smtClean="0"/>
              <a:t>Invest </a:t>
            </a:r>
            <a:r>
              <a:rPr lang="en-US" dirty="0"/>
              <a:t>in your IT staff commensurate with the value of the information </a:t>
            </a:r>
            <a:r>
              <a:rPr lang="en-US" dirty="0" smtClean="0"/>
              <a:t>you want</a:t>
            </a:r>
            <a:r>
              <a:rPr lang="en-US" dirty="0"/>
              <a:t>	to	protect.	Make	sure	you	have	the	right	team,	properly	trained	</a:t>
            </a:r>
            <a:r>
              <a:rPr lang="en-US" dirty="0" smtClean="0"/>
              <a:t>and certified</a:t>
            </a:r>
            <a:r>
              <a:rPr lang="en-US" dirty="0"/>
              <a:t>, and in the right amount to do the work you need them to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5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Disconnect</a:t>
            </a:r>
            <a:r>
              <a:rPr lang="en-US" dirty="0"/>
              <a:t>	Internet	access	to	all	critical	and	sensitive	information	</a:t>
            </a:r>
            <a:r>
              <a:rPr lang="en-US" dirty="0" smtClean="0"/>
              <a:t>that doesn’t </a:t>
            </a:r>
            <a:r>
              <a:rPr lang="en-US" dirty="0"/>
              <a:t>need an outside connection. Segment your mission critical </a:t>
            </a:r>
            <a:r>
              <a:rPr lang="en-US" dirty="0" smtClean="0"/>
              <a:t>business data </a:t>
            </a:r>
            <a:r>
              <a:rPr lang="en-US" dirty="0"/>
              <a:t>from the outside world (who doesn’t need to see it) as well as </a:t>
            </a:r>
            <a:r>
              <a:rPr lang="en-US" dirty="0" smtClean="0"/>
              <a:t>from administrative </a:t>
            </a:r>
            <a:r>
              <a:rPr lang="en-US" dirty="0"/>
              <a:t>functions.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limits and/or contains the effects of </a:t>
            </a:r>
            <a:r>
              <a:rPr lang="en-US" dirty="0" smtClean="0"/>
              <a:t>compromises </a:t>
            </a:r>
            <a:r>
              <a:rPr lang="en-US" dirty="0"/>
              <a:t>and also speeds recovery. </a:t>
            </a:r>
            <a:endParaRPr lang="en-US" dirty="0" smtClean="0"/>
          </a:p>
          <a:p>
            <a:pPr algn="just"/>
            <a:r>
              <a:rPr lang="en-US" dirty="0" smtClean="0"/>
              <a:t>Does </a:t>
            </a:r>
            <a:r>
              <a:rPr lang="en-US" dirty="0"/>
              <a:t>your key intellectual property and </a:t>
            </a:r>
            <a:r>
              <a:rPr lang="en-US" dirty="0" smtClean="0"/>
              <a:t>trade secrets </a:t>
            </a:r>
            <a:r>
              <a:rPr lang="en-US" dirty="0"/>
              <a:t>need to reside in the same place as your general correspondence?</a:t>
            </a:r>
          </a:p>
          <a:p>
            <a:pPr algn="just"/>
            <a:r>
              <a:rPr lang="en-US" dirty="0"/>
              <a:t>Generally, no. Prioritize, segment, and secure your information based on risk.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1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Transference: We recommend you investigate your options to insure your </a:t>
            </a:r>
            <a:r>
              <a:rPr lang="en-US" dirty="0" smtClean="0"/>
              <a:t>business against </a:t>
            </a:r>
            <a:r>
              <a:rPr lang="en-US" dirty="0"/>
              <a:t>loss from a </a:t>
            </a:r>
            <a:r>
              <a:rPr lang="en-US" dirty="0" err="1"/>
              <a:t>cybersecurity</a:t>
            </a:r>
            <a:r>
              <a:rPr lang="en-US" dirty="0"/>
              <a:t> incident.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recommend your discussions </a:t>
            </a:r>
            <a:r>
              <a:rPr lang="en-US" dirty="0" smtClean="0"/>
              <a:t>should include </a:t>
            </a:r>
            <a:r>
              <a:rPr lang="en-US" dirty="0"/>
              <a:t>first- and third-party liability discussions. </a:t>
            </a:r>
            <a:endParaRPr lang="en-US" dirty="0" smtClean="0"/>
          </a:p>
          <a:p>
            <a:pPr algn="just"/>
            <a:r>
              <a:rPr lang="en-US" dirty="0" smtClean="0"/>
              <a:t>Additionally</a:t>
            </a:r>
            <a:r>
              <a:rPr lang="en-US" dirty="0"/>
              <a:t>, we believe you </a:t>
            </a:r>
            <a:r>
              <a:rPr lang="en-US" dirty="0" smtClean="0"/>
              <a:t>should have </a:t>
            </a:r>
            <a:r>
              <a:rPr lang="en-US" dirty="0"/>
              <a:t>conversations with multiple insurance firms before you make any decisions </a:t>
            </a:r>
            <a:r>
              <a:rPr lang="en-US" dirty="0" smtClean="0"/>
              <a:t>on risk </a:t>
            </a:r>
            <a:r>
              <a:rPr lang="en-US" dirty="0"/>
              <a:t>transference as the cyber risk insurance market is still developing and </a:t>
            </a:r>
            <a:r>
              <a:rPr lang="en-US" dirty="0" smtClean="0"/>
              <a:t>wide variances </a:t>
            </a:r>
            <a:r>
              <a:rPr lang="en-US" dirty="0"/>
              <a:t>in coverage, premiums, deductibles, and other factors exist. </a:t>
            </a:r>
            <a:endParaRPr lang="en-US" dirty="0" smtClean="0"/>
          </a:p>
          <a:p>
            <a:pPr algn="just"/>
            <a:r>
              <a:rPr lang="en-US" dirty="0" smtClean="0"/>
              <a:t>Be </a:t>
            </a:r>
            <a:r>
              <a:rPr lang="en-US" dirty="0"/>
              <a:t>a </a:t>
            </a:r>
            <a:r>
              <a:rPr lang="en-US" dirty="0" smtClean="0"/>
              <a:t>discerning shopper </a:t>
            </a:r>
            <a:r>
              <a:rPr lang="en-US" dirty="0"/>
              <a:t>when it comes to insurance. Ask for quotes. </a:t>
            </a:r>
            <a:endParaRPr lang="en-US" dirty="0" smtClean="0"/>
          </a:p>
          <a:p>
            <a:pPr algn="just"/>
            <a:r>
              <a:rPr lang="en-US" dirty="0" smtClean="0"/>
              <a:t>Ask </a:t>
            </a:r>
            <a:r>
              <a:rPr lang="en-US" dirty="0"/>
              <a:t>for referrals. Ask a lot </a:t>
            </a:r>
            <a:r>
              <a:rPr lang="en-US" dirty="0" smtClean="0"/>
              <a:t>of questions </a:t>
            </a:r>
            <a:r>
              <a:rPr lang="en-US" dirty="0"/>
              <a:t>and do your business case analysis before you sign up for anything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5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Acceptance: Your network readiness rate is at a very high level, indicating </a:t>
            </a:r>
            <a:r>
              <a:rPr lang="en-US" dirty="0" smtClean="0"/>
              <a:t>your staff</a:t>
            </a:r>
            <a:r>
              <a:rPr lang="en-US" dirty="0"/>
              <a:t>	is	effective	at	meeting	business	operation	needs,	but	removing	</a:t>
            </a:r>
            <a:r>
              <a:rPr lang="en-US" dirty="0" smtClean="0"/>
              <a:t>the vulnerabilities</a:t>
            </a:r>
            <a:r>
              <a:rPr lang="en-US" dirty="0"/>
              <a:t>	indicated	by	the	internal	scanning	may	best	be	addressed	</a:t>
            </a:r>
            <a:r>
              <a:rPr lang="en-US" dirty="0" smtClean="0"/>
              <a:t>by temporary</a:t>
            </a:r>
            <a:r>
              <a:rPr lang="en-US" dirty="0"/>
              <a:t>	technically	qualified	reinforcements	rather	than	hiring	</a:t>
            </a:r>
            <a:r>
              <a:rPr lang="en-US" dirty="0" smtClean="0"/>
              <a:t>additional full</a:t>
            </a:r>
            <a:r>
              <a:rPr lang="en-US" dirty="0"/>
              <a:t>-time staff. </a:t>
            </a:r>
            <a:endParaRPr lang="en-US" dirty="0" smtClean="0"/>
          </a:p>
          <a:p>
            <a:pPr algn="just"/>
            <a:r>
              <a:rPr lang="en-US" dirty="0" smtClean="0"/>
              <a:t>Consider </a:t>
            </a:r>
            <a:r>
              <a:rPr lang="en-US" dirty="0"/>
              <a:t>accepting risk of temporary hires of certified </a:t>
            </a:r>
            <a:r>
              <a:rPr lang="en-US" dirty="0" smtClean="0"/>
              <a:t>professionals to </a:t>
            </a:r>
            <a:r>
              <a:rPr lang="en-US" dirty="0"/>
              <a:t>bring your vulnerability posture to an acceptable baseline, look to lean </a:t>
            </a:r>
            <a:r>
              <a:rPr lang="en-US" dirty="0" smtClean="0"/>
              <a:t>processes to </a:t>
            </a:r>
            <a:r>
              <a:rPr lang="en-US" dirty="0"/>
              <a:t>better utilize existing staff, and defer the request for additional manpower </a:t>
            </a:r>
            <a:r>
              <a:rPr lang="en-US" dirty="0" smtClean="0"/>
              <a:t>for two </a:t>
            </a:r>
            <a:r>
              <a:rPr lang="en-US" dirty="0"/>
              <a:t>months after the posture meets objective and processes are controlled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4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Avoidance:	There	is	an	avoidance	option	to	consider	for	</a:t>
            </a:r>
            <a:r>
              <a:rPr lang="en-US" dirty="0" err="1"/>
              <a:t>Plieno</a:t>
            </a:r>
            <a:r>
              <a:rPr lang="en-US" dirty="0"/>
              <a:t>.	</a:t>
            </a:r>
            <a:endParaRPr lang="en-US" dirty="0" smtClean="0"/>
          </a:p>
          <a:p>
            <a:pPr algn="just"/>
            <a:r>
              <a:rPr lang="en-US" dirty="0" smtClean="0"/>
              <a:t>Does</a:t>
            </a:r>
            <a:r>
              <a:rPr lang="en-US" dirty="0"/>
              <a:t>	</a:t>
            </a:r>
            <a:r>
              <a:rPr lang="en-US" dirty="0" smtClean="0"/>
              <a:t>their production </a:t>
            </a:r>
            <a:r>
              <a:rPr lang="en-US" dirty="0"/>
              <a:t>system need to be connected to the Internet? </a:t>
            </a:r>
            <a:endParaRPr lang="en-US" dirty="0" smtClean="0"/>
          </a:p>
          <a:p>
            <a:pPr algn="just"/>
            <a:r>
              <a:rPr lang="en-US" dirty="0" smtClean="0"/>
              <a:t>What </a:t>
            </a:r>
            <a:r>
              <a:rPr lang="en-US" dirty="0"/>
              <a:t>happens if </a:t>
            </a:r>
            <a:r>
              <a:rPr lang="en-US" dirty="0" smtClean="0"/>
              <a:t>they pull </a:t>
            </a:r>
            <a:r>
              <a:rPr lang="en-US" dirty="0"/>
              <a:t>the plug?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still would have to address an insider threat and </a:t>
            </a:r>
            <a:r>
              <a:rPr lang="en-US" dirty="0" smtClean="0"/>
              <a:t>external attacks </a:t>
            </a:r>
            <a:r>
              <a:rPr lang="en-US" dirty="0"/>
              <a:t>a la </a:t>
            </a:r>
            <a:r>
              <a:rPr lang="en-US" dirty="0" err="1"/>
              <a:t>Stuxnet</a:t>
            </a:r>
            <a:r>
              <a:rPr lang="en-US" dirty="0"/>
              <a:t>, but they can avoid the threat of hackers if they </a:t>
            </a:r>
            <a:r>
              <a:rPr lang="en-US" dirty="0" smtClean="0"/>
              <a:t>disconnect external </a:t>
            </a:r>
            <a:r>
              <a:rPr lang="en-US" dirty="0"/>
              <a:t>connections.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still can maintain a connection for their </a:t>
            </a:r>
            <a:r>
              <a:rPr lang="en-US" dirty="0" smtClean="0"/>
              <a:t>administrative </a:t>
            </a:r>
            <a:r>
              <a:rPr lang="en-US" dirty="0"/>
              <a:t>functions but can keep their core intellectual property and business </a:t>
            </a:r>
            <a:r>
              <a:rPr lang="en-US" dirty="0" smtClean="0"/>
              <a:t>functions insulated </a:t>
            </a:r>
            <a:r>
              <a:rPr lang="en-US" dirty="0"/>
              <a:t>from external cyber </a:t>
            </a:r>
            <a:r>
              <a:rPr lang="en-US" dirty="0" smtClean="0"/>
              <a:t>attack.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an option worth exploring.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5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Here	are	our	recommendations	to	the	</a:t>
            </a:r>
            <a:r>
              <a:rPr lang="en-US" dirty="0" err="1" smtClean="0"/>
              <a:t>BigRX</a:t>
            </a:r>
            <a:r>
              <a:rPr lang="en-US" dirty="0" smtClean="0"/>
              <a:t>	CEO</a:t>
            </a:r>
            <a:r>
              <a:rPr lang="en-US" dirty="0"/>
              <a:t>	as	he	contemplates	his	</a:t>
            </a:r>
            <a:r>
              <a:rPr lang="en-US" dirty="0" smtClean="0"/>
              <a:t>risk decisions</a:t>
            </a:r>
            <a:r>
              <a:rPr lang="en-US" dirty="0"/>
              <a:t>:</a:t>
            </a:r>
          </a:p>
          <a:p>
            <a:pPr algn="just"/>
            <a:r>
              <a:rPr lang="en-US" dirty="0" smtClean="0"/>
              <a:t>Mitigation</a:t>
            </a:r>
            <a:r>
              <a:rPr lang="en-US" dirty="0"/>
              <a:t>: Frankly, if </a:t>
            </a:r>
            <a:r>
              <a:rPr lang="en-US" dirty="0" err="1"/>
              <a:t>BigRX</a:t>
            </a:r>
            <a:r>
              <a:rPr lang="en-US" dirty="0"/>
              <a:t> had not already implemented the top ten </a:t>
            </a:r>
            <a:r>
              <a:rPr lang="en-US" dirty="0" smtClean="0"/>
              <a:t>recommendations </a:t>
            </a:r>
            <a:r>
              <a:rPr lang="en-US" dirty="0"/>
              <a:t>we gave to </a:t>
            </a:r>
            <a:r>
              <a:rPr lang="en-US" dirty="0" err="1"/>
              <a:t>Plieno</a:t>
            </a:r>
            <a:r>
              <a:rPr lang="en-US" dirty="0"/>
              <a:t>, we’d urge them to implement the same controls.</a:t>
            </a:r>
          </a:p>
          <a:p>
            <a:pPr algn="just"/>
            <a:r>
              <a:rPr lang="en-US" dirty="0"/>
              <a:t>We’d also recommend the additional following specific mitigation measures:</a:t>
            </a:r>
          </a:p>
          <a:p>
            <a:pPr algn="just"/>
            <a:r>
              <a:rPr lang="en-US" dirty="0" smtClean="0"/>
              <a:t>Fix </a:t>
            </a:r>
            <a:r>
              <a:rPr lang="en-US" dirty="0"/>
              <a:t>the SQL injection vulnerability immediately. </a:t>
            </a:r>
            <a:endParaRPr lang="en-US" dirty="0" smtClean="0"/>
          </a:p>
          <a:p>
            <a:pPr algn="just"/>
            <a:r>
              <a:rPr lang="en-US" dirty="0" smtClean="0"/>
              <a:t>Test </a:t>
            </a:r>
            <a:r>
              <a:rPr lang="en-US" dirty="0"/>
              <a:t>the fix before putting </a:t>
            </a:r>
            <a:r>
              <a:rPr lang="en-US" dirty="0" smtClean="0"/>
              <a:t>it on </a:t>
            </a:r>
            <a:r>
              <a:rPr lang="en-US" dirty="0"/>
              <a:t>the production system.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9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Reinforce</a:t>
            </a:r>
            <a:r>
              <a:rPr lang="en-US" dirty="0"/>
              <a:t>	your	defenses	while	the	new	code	is	being	written.	Be	on	</a:t>
            </a:r>
            <a:r>
              <a:rPr lang="en-US" dirty="0" smtClean="0"/>
              <a:t>the lookout </a:t>
            </a:r>
            <a:r>
              <a:rPr lang="en-US" dirty="0"/>
              <a:t>for someone attempting access through a SQL injection technique.</a:t>
            </a:r>
          </a:p>
          <a:p>
            <a:pPr algn="just"/>
            <a:r>
              <a:rPr lang="en-US" dirty="0" smtClean="0"/>
              <a:t>Prevent </a:t>
            </a:r>
            <a:r>
              <a:rPr lang="en-US" dirty="0"/>
              <a:t>further instances of putting deficient code on your system by </a:t>
            </a:r>
            <a:r>
              <a:rPr lang="en-US" dirty="0" smtClean="0"/>
              <a:t>implementing </a:t>
            </a:r>
            <a:r>
              <a:rPr lang="en-US" dirty="0"/>
              <a:t>disciplined software acceptance and testing protocols. Never let </a:t>
            </a:r>
            <a:r>
              <a:rPr lang="en-US" dirty="0" smtClean="0"/>
              <a:t>bad code </a:t>
            </a:r>
            <a:r>
              <a:rPr lang="en-US" dirty="0"/>
              <a:t>get on your system again.</a:t>
            </a:r>
          </a:p>
          <a:p>
            <a:pPr algn="just"/>
            <a:r>
              <a:rPr lang="en-US" dirty="0" smtClean="0"/>
              <a:t>Implement </a:t>
            </a:r>
            <a:r>
              <a:rPr lang="en-US" dirty="0"/>
              <a:t>regular external and internal vulnerability scans to better </a:t>
            </a:r>
            <a:r>
              <a:rPr lang="en-US" dirty="0" smtClean="0"/>
              <a:t>expose your </a:t>
            </a:r>
            <a:r>
              <a:rPr lang="en-US" dirty="0"/>
              <a:t>risk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Life is full of risk. Recall that as an executive, one of your primary responsibilities is </a:t>
            </a:r>
            <a:r>
              <a:rPr lang="en-US" dirty="0" smtClean="0"/>
              <a:t>to manage </a:t>
            </a:r>
            <a:r>
              <a:rPr lang="en-US" dirty="0"/>
              <a:t>risk to protect your business and create an environment for it to grow and thrive.</a:t>
            </a:r>
          </a:p>
          <a:p>
            <a:r>
              <a:rPr lang="en-US" dirty="0"/>
              <a:t>In our opinion, you have four basic options when confronted by risk: mitigate</a:t>
            </a:r>
            <a:r>
              <a:rPr lang="en-US" dirty="0" smtClean="0"/>
              <a:t>, transfer</a:t>
            </a:r>
            <a:r>
              <a:rPr lang="en-US" dirty="0"/>
              <a:t>, accept, and avoid. Note that the four options also hold for any type of </a:t>
            </a:r>
            <a:r>
              <a:rPr lang="en-US" dirty="0" smtClean="0"/>
              <a:t>risk encountered </a:t>
            </a:r>
            <a:r>
              <a:rPr lang="en-US" dirty="0"/>
              <a:t>in life.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one should be supported by the facts and a thoughtful review.</a:t>
            </a:r>
          </a:p>
          <a:p>
            <a:r>
              <a:rPr lang="en-US" dirty="0"/>
              <a:t>During your evaluation of options, remember that you can choose one or more in </a:t>
            </a:r>
            <a:r>
              <a:rPr lang="en-US" dirty="0" smtClean="0"/>
              <a:t>making your </a:t>
            </a:r>
            <a:r>
              <a:rPr lang="en-US" dirty="0"/>
              <a:t>decision.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options are: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Transference:	We	definitely	recommend	that	</a:t>
            </a:r>
            <a:r>
              <a:rPr lang="en-US" dirty="0" err="1"/>
              <a:t>BigRX</a:t>
            </a:r>
            <a:r>
              <a:rPr lang="en-US" dirty="0"/>
              <a:t>	consult	with	</a:t>
            </a:r>
            <a:r>
              <a:rPr lang="en-US" dirty="0" smtClean="0"/>
              <a:t>insurance brokers </a:t>
            </a:r>
            <a:r>
              <a:rPr lang="en-US" dirty="0"/>
              <a:t>to discuss their options for risk transference through insurance. </a:t>
            </a:r>
            <a:endParaRPr lang="en-US" dirty="0" smtClean="0"/>
          </a:p>
          <a:p>
            <a:pPr algn="just"/>
            <a:r>
              <a:rPr lang="en-US" dirty="0" smtClean="0"/>
              <a:t>Unlike</a:t>
            </a:r>
            <a:r>
              <a:rPr lang="en-US" dirty="0"/>
              <a:t> </a:t>
            </a:r>
            <a:r>
              <a:rPr lang="en-US" dirty="0" err="1" smtClean="0"/>
              <a:t>Plieno</a:t>
            </a:r>
            <a:r>
              <a:rPr lang="en-US" dirty="0"/>
              <a:t>	Corporation,	who	operates	in	a	product-based	environment,	</a:t>
            </a:r>
            <a:r>
              <a:rPr lang="en-US" dirty="0" err="1" smtClean="0"/>
              <a:t>BigRX</a:t>
            </a:r>
            <a:r>
              <a:rPr lang="en-US" dirty="0"/>
              <a:t> </a:t>
            </a:r>
            <a:r>
              <a:rPr lang="en-US" dirty="0" smtClean="0"/>
              <a:t>operates </a:t>
            </a:r>
            <a:r>
              <a:rPr lang="en-US" dirty="0"/>
              <a:t>in what many consider a service-based environment. </a:t>
            </a:r>
            <a:endParaRPr lang="en-US" dirty="0" smtClean="0"/>
          </a:p>
          <a:p>
            <a:pPr algn="just"/>
            <a:r>
              <a:rPr lang="en-US" dirty="0" err="1" smtClean="0"/>
              <a:t>BigRX</a:t>
            </a:r>
            <a:r>
              <a:rPr lang="en-US" dirty="0" smtClean="0"/>
              <a:t> </a:t>
            </a:r>
            <a:r>
              <a:rPr lang="en-US" dirty="0"/>
              <a:t>operates </a:t>
            </a:r>
            <a:r>
              <a:rPr lang="en-US" dirty="0" smtClean="0"/>
              <a:t>in a</a:t>
            </a:r>
            <a:r>
              <a:rPr lang="en-US" dirty="0"/>
              <a:t>	market	sector	where	litigation	is	plentiful.	</a:t>
            </a:r>
            <a:endParaRPr lang="en-US" dirty="0" smtClean="0"/>
          </a:p>
          <a:p>
            <a:pPr algn="just"/>
            <a:r>
              <a:rPr lang="en-US" dirty="0" smtClean="0"/>
              <a:t>They</a:t>
            </a:r>
            <a:r>
              <a:rPr lang="en-US" dirty="0"/>
              <a:t>	likely	have	very	</a:t>
            </a:r>
            <a:r>
              <a:rPr lang="en-US" dirty="0" smtClean="0"/>
              <a:t>robust insurance</a:t>
            </a:r>
            <a:r>
              <a:rPr lang="en-US" dirty="0"/>
              <a:t>	packages	addressing	risks	like	medical	malpractice.	</a:t>
            </a:r>
            <a:endParaRPr lang="en-US" dirty="0" smtClean="0"/>
          </a:p>
          <a:p>
            <a:pPr algn="just"/>
            <a:r>
              <a:rPr lang="en-US" dirty="0" smtClean="0"/>
              <a:t>They</a:t>
            </a:r>
            <a:r>
              <a:rPr lang="en-US" dirty="0"/>
              <a:t>	ought	</a:t>
            </a:r>
            <a:r>
              <a:rPr lang="en-US" dirty="0" smtClean="0"/>
              <a:t>to investigate </a:t>
            </a:r>
            <a:r>
              <a:rPr lang="en-US" dirty="0"/>
              <a:t>adding insurance for cyber malpractice as well. Clearly, there is a risk.</a:t>
            </a:r>
          </a:p>
          <a:p>
            <a:pPr algn="just"/>
            <a:r>
              <a:rPr lang="en-US" dirty="0"/>
              <a:t>They owe it to their stakeholders to protect the business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Acceptance: We recommend </a:t>
            </a:r>
            <a:r>
              <a:rPr lang="en-US" dirty="0" err="1"/>
              <a:t>BigRX</a:t>
            </a:r>
            <a:r>
              <a:rPr lang="en-US" dirty="0"/>
              <a:t> fix their SQL injection issue immediately.</a:t>
            </a:r>
          </a:p>
          <a:p>
            <a:pPr algn="just"/>
            <a:r>
              <a:rPr lang="en-US" dirty="0"/>
              <a:t>Unfortunately, it isn’t like flipping a switch and the problem goes </a:t>
            </a:r>
            <a:r>
              <a:rPr lang="en-US" dirty="0" smtClean="0"/>
              <a:t>away.</a:t>
            </a:r>
          </a:p>
          <a:p>
            <a:pPr algn="just"/>
            <a:r>
              <a:rPr lang="en-US" dirty="0" smtClean="0"/>
              <a:t>The code will </a:t>
            </a:r>
            <a:r>
              <a:rPr lang="en-US" dirty="0"/>
              <a:t>have to be written, verified, and thoroughly tested before being loaded on </a:t>
            </a:r>
            <a:r>
              <a:rPr lang="en-US" dirty="0" smtClean="0"/>
              <a:t>to the </a:t>
            </a:r>
            <a:r>
              <a:rPr lang="en-US" dirty="0"/>
              <a:t>active production system.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meantime, we recommend </a:t>
            </a:r>
            <a:r>
              <a:rPr lang="en-US" dirty="0" err="1"/>
              <a:t>BigRX</a:t>
            </a:r>
            <a:r>
              <a:rPr lang="en-US" dirty="0"/>
              <a:t> </a:t>
            </a:r>
            <a:r>
              <a:rPr lang="en-US" dirty="0" smtClean="0"/>
              <a:t>consider accepting </a:t>
            </a:r>
            <a:r>
              <a:rPr lang="en-US" dirty="0"/>
              <a:t>the risk of keeping the existing configuration online until the new </a:t>
            </a:r>
            <a:r>
              <a:rPr lang="en-US" dirty="0" smtClean="0"/>
              <a:t>code can </a:t>
            </a:r>
            <a:r>
              <a:rPr lang="en-US" dirty="0"/>
              <a:t>make its way through the appropriate repair, testing, and delivery process.</a:t>
            </a:r>
          </a:p>
          <a:p>
            <a:pPr algn="just"/>
            <a:r>
              <a:rPr lang="en-US" dirty="0"/>
              <a:t>Given the urgency to fix the code, we do not believe it would take an </a:t>
            </a:r>
            <a:r>
              <a:rPr lang="en-US" dirty="0" smtClean="0"/>
              <a:t>inordinate amount </a:t>
            </a:r>
            <a:r>
              <a:rPr lang="en-US" dirty="0"/>
              <a:t>of time to receive the fix.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Avoidance: It may be possible to remove the flawed code from </a:t>
            </a:r>
            <a:r>
              <a:rPr lang="en-US" dirty="0" err="1"/>
              <a:t>BigMIMS</a:t>
            </a:r>
            <a:r>
              <a:rPr lang="en-US" dirty="0"/>
              <a:t> </a:t>
            </a:r>
            <a:r>
              <a:rPr lang="en-US" dirty="0" smtClean="0"/>
              <a:t>and still</a:t>
            </a:r>
            <a:r>
              <a:rPr lang="en-US" dirty="0"/>
              <a:t>	be	able	to	maintain	effective	operations	until	the	new	code	is	ready	</a:t>
            </a:r>
            <a:r>
              <a:rPr lang="en-US" dirty="0" smtClean="0"/>
              <a:t>for deployment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an option that may be viable but would have to be </a:t>
            </a:r>
            <a:r>
              <a:rPr lang="en-US" dirty="0" smtClean="0"/>
              <a:t>explored in </a:t>
            </a:r>
            <a:r>
              <a:rPr lang="en-US" dirty="0"/>
              <a:t>greater detail before making a recommendation to implement it. </a:t>
            </a:r>
            <a:endParaRPr lang="en-US" dirty="0" smtClean="0"/>
          </a:p>
          <a:p>
            <a:pPr algn="just"/>
            <a:r>
              <a:rPr lang="en-US" dirty="0" smtClean="0"/>
              <a:t>A business case </a:t>
            </a:r>
            <a:r>
              <a:rPr lang="en-US" dirty="0"/>
              <a:t>analysis taking into account the technical and business operations </a:t>
            </a:r>
            <a:r>
              <a:rPr lang="en-US" dirty="0" smtClean="0"/>
              <a:t>considerations </a:t>
            </a:r>
            <a:r>
              <a:rPr lang="en-US" dirty="0"/>
              <a:t>is warranted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5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We also would recommend to both </a:t>
            </a:r>
            <a:r>
              <a:rPr lang="en-US" dirty="0" err="1"/>
              <a:t>Plieno</a:t>
            </a:r>
            <a:r>
              <a:rPr lang="en-US" dirty="0"/>
              <a:t> Corporation and </a:t>
            </a:r>
            <a:r>
              <a:rPr lang="en-US" dirty="0" err="1"/>
              <a:t>BigRX</a:t>
            </a:r>
            <a:r>
              <a:rPr lang="en-US" dirty="0"/>
              <a:t> that they </a:t>
            </a:r>
            <a:r>
              <a:rPr lang="en-US" dirty="0" smtClean="0"/>
              <a:t>consider investing </a:t>
            </a:r>
            <a:r>
              <a:rPr lang="en-US" dirty="0"/>
              <a:t>in a </a:t>
            </a:r>
            <a:r>
              <a:rPr lang="en-US" dirty="0" err="1"/>
              <a:t>cybersecurity</a:t>
            </a:r>
            <a:r>
              <a:rPr lang="en-US" dirty="0"/>
              <a:t> business intelligence capability. </a:t>
            </a:r>
            <a:endParaRPr lang="en-US" dirty="0" smtClean="0"/>
          </a:p>
          <a:p>
            <a:pPr algn="just"/>
            <a:r>
              <a:rPr lang="en-US" dirty="0" smtClean="0"/>
              <a:t>Back </a:t>
            </a:r>
            <a:r>
              <a:rPr lang="en-US" dirty="0"/>
              <a:t>in the “old days</a:t>
            </a:r>
            <a:r>
              <a:rPr lang="en-US" dirty="0" smtClean="0"/>
              <a:t>” before </a:t>
            </a:r>
            <a:r>
              <a:rPr lang="en-US" dirty="0"/>
              <a:t>computers, such services used to be provided by people who clipped </a:t>
            </a:r>
            <a:r>
              <a:rPr lang="en-US" dirty="0" smtClean="0"/>
              <a:t>articles from </a:t>
            </a:r>
            <a:r>
              <a:rPr lang="en-US" dirty="0"/>
              <a:t>newspapers and </a:t>
            </a:r>
            <a:r>
              <a:rPr lang="en-US" dirty="0" smtClean="0"/>
              <a:t>magazines.</a:t>
            </a:r>
          </a:p>
          <a:p>
            <a:pPr algn="just"/>
            <a:r>
              <a:rPr lang="en-US" dirty="0" smtClean="0"/>
              <a:t>Now</a:t>
            </a:r>
            <a:r>
              <a:rPr lang="en-US" dirty="0"/>
              <a:t>, many companies maintain technically </a:t>
            </a:r>
            <a:r>
              <a:rPr lang="en-US" dirty="0" smtClean="0"/>
              <a:t>enabled sophisticated </a:t>
            </a:r>
            <a:r>
              <a:rPr lang="en-US" dirty="0"/>
              <a:t>in-house business intelligence functions to maintain situational </a:t>
            </a:r>
            <a:r>
              <a:rPr lang="en-US" dirty="0" smtClean="0"/>
              <a:t>awareness over </a:t>
            </a:r>
            <a:r>
              <a:rPr lang="en-US" dirty="0"/>
              <a:t>key items of interest in their business sector, supply chain, and other areas that </a:t>
            </a:r>
            <a:r>
              <a:rPr lang="en-US" dirty="0" smtClean="0"/>
              <a:t>possibly </a:t>
            </a:r>
            <a:r>
              <a:rPr lang="en-US" dirty="0"/>
              <a:t>could affect their business. Others subscribe to services that provide them </a:t>
            </a:r>
            <a:r>
              <a:rPr lang="en-US" dirty="0" smtClean="0"/>
              <a:t>tailored information </a:t>
            </a:r>
            <a:r>
              <a:rPr lang="en-US" dirty="0"/>
              <a:t>to heighten their awareness of key market trends, threat warnings, etc. </a:t>
            </a:r>
            <a:endParaRPr lang="en-US" dirty="0" smtClean="0"/>
          </a:p>
          <a:p>
            <a:pPr algn="just"/>
            <a:r>
              <a:rPr lang="en-US" dirty="0" smtClean="0"/>
              <a:t>Bothcompanies </a:t>
            </a:r>
            <a:r>
              <a:rPr lang="en-US" dirty="0"/>
              <a:t>need </a:t>
            </a:r>
            <a:r>
              <a:rPr lang="en-US" dirty="0" err="1"/>
              <a:t>cybersecurity</a:t>
            </a:r>
            <a:r>
              <a:rPr lang="en-US" dirty="0"/>
              <a:t> business intelligence as part of their “know your </a:t>
            </a:r>
            <a:r>
              <a:rPr lang="en-US" dirty="0" err="1"/>
              <a:t>enemy</a:t>
            </a:r>
            <a:r>
              <a:rPr lang="en-US" dirty="0" err="1" smtClean="0"/>
              <a:t>”early</a:t>
            </a:r>
            <a:r>
              <a:rPr lang="en-US" dirty="0" smtClean="0"/>
              <a:t> </a:t>
            </a:r>
            <a:r>
              <a:rPr lang="en-US" dirty="0"/>
              <a:t>warning capability.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0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Cybersecurity</a:t>
            </a:r>
            <a:r>
              <a:rPr lang="en-US" dirty="0"/>
              <a:t> has become a key business component, and both companies need </a:t>
            </a:r>
            <a:r>
              <a:rPr lang="en-US" dirty="0" smtClean="0"/>
              <a:t>to have </a:t>
            </a:r>
            <a:r>
              <a:rPr lang="en-US" dirty="0"/>
              <a:t>the type of information a </a:t>
            </a:r>
            <a:r>
              <a:rPr lang="en-US" dirty="0" err="1"/>
              <a:t>cybersecurity</a:t>
            </a:r>
            <a:r>
              <a:rPr lang="en-US" dirty="0"/>
              <a:t> business intelligence function provides. </a:t>
            </a:r>
            <a:endParaRPr lang="en-US" dirty="0" smtClean="0"/>
          </a:p>
          <a:p>
            <a:r>
              <a:rPr lang="en-US" dirty="0" smtClean="0"/>
              <a:t>It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provide information to let you know when you may be targeted for cyber attack</a:t>
            </a:r>
            <a:r>
              <a:rPr lang="en-US" dirty="0" smtClean="0"/>
              <a:t>, who </a:t>
            </a:r>
            <a:r>
              <a:rPr lang="en-US" dirty="0"/>
              <a:t>is doing the targeting, and why.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60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DECISIONS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intelligence professionals specializing in </a:t>
            </a:r>
            <a:r>
              <a:rPr lang="en-US" dirty="0" smtClean="0"/>
              <a:t> </a:t>
            </a:r>
            <a:r>
              <a:rPr lang="en-US" dirty="0" err="1" smtClean="0"/>
              <a:t>cybersecurity</a:t>
            </a:r>
            <a:r>
              <a:rPr lang="en-US" dirty="0" smtClean="0"/>
              <a:t> </a:t>
            </a:r>
            <a:r>
              <a:rPr lang="en-US" dirty="0"/>
              <a:t>issues can provide you with analysis of current threats that can prove to </a:t>
            </a:r>
            <a:r>
              <a:rPr lang="en-US" dirty="0" smtClean="0"/>
              <a:t>be invaluable</a:t>
            </a:r>
            <a:r>
              <a:rPr lang="en-US" dirty="0"/>
              <a:t>	in	preparing	your	risk	assessments.	</a:t>
            </a:r>
            <a:endParaRPr lang="en-US" dirty="0" smtClean="0"/>
          </a:p>
          <a:p>
            <a:r>
              <a:rPr lang="en-US" dirty="0" smtClean="0"/>
              <a:t>Executives</a:t>
            </a:r>
            <a:r>
              <a:rPr lang="en-US" dirty="0"/>
              <a:t>	need	solid	</a:t>
            </a:r>
            <a:r>
              <a:rPr lang="en-US" dirty="0" smtClean="0"/>
              <a:t>actionable information </a:t>
            </a:r>
            <a:r>
              <a:rPr lang="en-US" dirty="0"/>
              <a:t>to make operational and strategic decisions. We recommend both </a:t>
            </a:r>
            <a:r>
              <a:rPr lang="en-US" dirty="0" smtClean="0"/>
              <a:t>companies secure </a:t>
            </a:r>
            <a:r>
              <a:rPr lang="en-US" dirty="0"/>
              <a:t>a </a:t>
            </a:r>
            <a:r>
              <a:rPr lang="en-US" dirty="0" err="1"/>
              <a:t>cybersecurity</a:t>
            </a:r>
            <a:r>
              <a:rPr lang="en-US" dirty="0"/>
              <a:t> business intelligence capability.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Mitigate: This is one of the most common techniques used to address </a:t>
            </a:r>
            <a:r>
              <a:rPr lang="en-US" dirty="0" err="1" smtClean="0"/>
              <a:t>cybersecurity</a:t>
            </a:r>
            <a:r>
              <a:rPr lang="en-US" dirty="0"/>
              <a:t> </a:t>
            </a:r>
            <a:r>
              <a:rPr lang="en-US" dirty="0" smtClean="0"/>
              <a:t>risks </a:t>
            </a:r>
            <a:r>
              <a:rPr lang="en-US" dirty="0"/>
              <a:t>as part of your risk management strategy. </a:t>
            </a:r>
            <a:endParaRPr lang="en-US" dirty="0" smtClean="0"/>
          </a:p>
          <a:p>
            <a:pPr algn="just"/>
            <a:r>
              <a:rPr lang="en-US" dirty="0" smtClean="0"/>
              <a:t>Mitigation </a:t>
            </a:r>
            <a:r>
              <a:rPr lang="en-US" dirty="0"/>
              <a:t>focuses on fixing </a:t>
            </a:r>
            <a:r>
              <a:rPr lang="en-US" dirty="0" smtClean="0"/>
              <a:t>the deficiency</a:t>
            </a:r>
            <a:r>
              <a:rPr lang="en-US" dirty="0"/>
              <a:t>	that	creates	vulnerabilities	and/or	leveraging	some	other	form	</a:t>
            </a:r>
            <a:r>
              <a:rPr lang="en-US" dirty="0" smtClean="0"/>
              <a:t>of compensation </a:t>
            </a:r>
            <a:r>
              <a:rPr lang="en-US" dirty="0"/>
              <a:t>that controls your vulnerability.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mitigation </a:t>
            </a:r>
            <a:r>
              <a:rPr lang="en-US" dirty="0" smtClean="0"/>
              <a:t>techniques we </a:t>
            </a:r>
            <a:r>
              <a:rPr lang="en-US" dirty="0"/>
              <a:t>have used include patching software to close security vulnerabilities, </a:t>
            </a:r>
            <a:r>
              <a:rPr lang="en-US" dirty="0" smtClean="0"/>
              <a:t>training personnel</a:t>
            </a:r>
            <a:r>
              <a:rPr lang="en-US" dirty="0"/>
              <a:t>, installing and configuring new and/or better security apparatus </a:t>
            </a:r>
            <a:r>
              <a:rPr lang="en-US" dirty="0" smtClean="0"/>
              <a:t>like firewalls </a:t>
            </a:r>
            <a:r>
              <a:rPr lang="en-US" dirty="0"/>
              <a:t>and encryption devices, and adding improved physical security controls</a:t>
            </a:r>
            <a:r>
              <a:rPr lang="en-US" dirty="0" smtClean="0">
                <a:effectLst/>
              </a:rPr>
              <a:t>  </a:t>
            </a:r>
            <a:r>
              <a:rPr lang="en-US" dirty="0"/>
              <a:t>such as special access control devices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5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cannot overemphasize the </a:t>
            </a:r>
            <a:r>
              <a:rPr lang="en-US" dirty="0" smtClean="0"/>
              <a:t>importance of </a:t>
            </a:r>
            <a:r>
              <a:rPr lang="en-US" dirty="0"/>
              <a:t>the business case analysis as part of your mitigation process.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agree </a:t>
            </a:r>
            <a:r>
              <a:rPr lang="en-US" dirty="0" smtClean="0"/>
              <a:t>it does </a:t>
            </a:r>
            <a:r>
              <a:rPr lang="en-US" dirty="0"/>
              <a:t>not make sense for you to spend 10 dollars on a lock to protect a five-</a:t>
            </a:r>
            <a:r>
              <a:rPr lang="en-US" dirty="0" smtClean="0"/>
              <a:t>cent pencil</a:t>
            </a:r>
            <a:r>
              <a:rPr lang="en-US" dirty="0"/>
              <a:t>, you’ll probably also agree that it doesn’t make sense to spend a </a:t>
            </a:r>
            <a:r>
              <a:rPr lang="en-US" dirty="0" smtClean="0"/>
              <a:t>million dollars </a:t>
            </a:r>
            <a:r>
              <a:rPr lang="en-US" dirty="0"/>
              <a:t>on an IT system to protect information valued at US $500,000</a:t>
            </a:r>
            <a:r>
              <a:rPr lang="en-US" dirty="0" smtClean="0"/>
              <a:t>.</a:t>
            </a:r>
          </a:p>
          <a:p>
            <a:r>
              <a:rPr lang="en-US" dirty="0" smtClean="0"/>
              <a:t>Mitigation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	a	business	decision	enabled	by	technology	to	support	business	objectives.</a:t>
            </a:r>
          </a:p>
          <a:p>
            <a:r>
              <a:rPr lang="en-US" dirty="0"/>
              <a:t>Make sure you have a good business case before you invest in any </a:t>
            </a:r>
            <a:r>
              <a:rPr lang="en-US" dirty="0" smtClean="0"/>
              <a:t>mitigation technique</a:t>
            </a:r>
            <a:r>
              <a:rPr lang="en-US" dirty="0"/>
              <a:t>!	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	right	</a:t>
            </a:r>
            <a:r>
              <a:rPr lang="en-US" dirty="0" smtClean="0"/>
              <a:t> investment</a:t>
            </a:r>
            <a:r>
              <a:rPr lang="en-US" dirty="0"/>
              <a:t>	should	jump	out	at	you	as	a	result	of	</a:t>
            </a:r>
            <a:r>
              <a:rPr lang="en-US" dirty="0" smtClean="0"/>
              <a:t>your business </a:t>
            </a:r>
            <a:r>
              <a:rPr lang="en-US" dirty="0"/>
              <a:t>case analysis! As a reminder, after you implement your mitigation steps</a:t>
            </a:r>
            <a:r>
              <a:rPr lang="en-US" dirty="0" smtClean="0"/>
              <a:t>, make</a:t>
            </a:r>
            <a:r>
              <a:rPr lang="en-US" dirty="0"/>
              <a:t>	sure	you	reevaluate	your	residual	risk	in	light	of	the	new	controls	</a:t>
            </a:r>
            <a:r>
              <a:rPr lang="en-US" dirty="0" smtClean="0"/>
              <a:t>and configurations </a:t>
            </a:r>
            <a:r>
              <a:rPr lang="en-US" dirty="0"/>
              <a:t>you may have placed into effect.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you confront a risk</a:t>
            </a:r>
            <a:r>
              <a:rPr lang="en-US" dirty="0" smtClean="0"/>
              <a:t>, some </a:t>
            </a:r>
            <a:r>
              <a:rPr lang="en-US" dirty="0"/>
              <a:t>of your first questions to your subordinates should be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“How can I </a:t>
            </a:r>
            <a:r>
              <a:rPr lang="en-US" dirty="0" smtClean="0"/>
              <a:t>mitigate this </a:t>
            </a:r>
            <a:r>
              <a:rPr lang="en-US" dirty="0"/>
              <a:t>risk?”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How much will it cost?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 </a:t>
            </a:r>
            <a:r>
              <a:rPr lang="en-US" dirty="0"/>
              <a:t>“How long will it take?”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4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Transference: While you can never transfer responsibilities, you can </a:t>
            </a:r>
            <a:r>
              <a:rPr lang="en-US" dirty="0" smtClean="0"/>
              <a:t>transfer risk.</a:t>
            </a:r>
          </a:p>
          <a:p>
            <a:pPr algn="just"/>
            <a:r>
              <a:rPr lang="en-US" dirty="0" smtClean="0"/>
              <a:t>You </a:t>
            </a:r>
            <a:r>
              <a:rPr lang="en-US" dirty="0"/>
              <a:t>do it all the time. You likely have car, property, and life insurance </a:t>
            </a:r>
            <a:r>
              <a:rPr lang="en-US" dirty="0" smtClean="0"/>
              <a:t>policies </a:t>
            </a:r>
            <a:r>
              <a:rPr lang="en-US" dirty="0"/>
              <a:t>in effect right now.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pay premiums to the insurance company who </a:t>
            </a:r>
            <a:r>
              <a:rPr lang="en-US" dirty="0" smtClean="0"/>
              <a:t>in turn </a:t>
            </a:r>
            <a:r>
              <a:rPr lang="en-US" dirty="0"/>
              <a:t>underwrites your liability based on how much coverage you are willing </a:t>
            </a:r>
            <a:r>
              <a:rPr lang="en-US" dirty="0" smtClean="0"/>
              <a:t>to pay </a:t>
            </a:r>
            <a:r>
              <a:rPr lang="en-US" dirty="0"/>
              <a:t>for. </a:t>
            </a:r>
            <a:endParaRPr lang="en-US" dirty="0" smtClean="0"/>
          </a:p>
          <a:p>
            <a:pPr algn="just"/>
            <a:r>
              <a:rPr lang="en-US" dirty="0" smtClean="0"/>
              <a:t>Can </a:t>
            </a:r>
            <a:r>
              <a:rPr lang="en-US" dirty="0"/>
              <a:t>you underwrite </a:t>
            </a:r>
            <a:r>
              <a:rPr lang="en-US" dirty="0" err="1"/>
              <a:t>cybersecurity</a:t>
            </a:r>
            <a:r>
              <a:rPr lang="en-US" dirty="0"/>
              <a:t> risk? Absolutely! In fact, there </a:t>
            </a:r>
            <a:r>
              <a:rPr lang="en-US" dirty="0" smtClean="0"/>
              <a:t>are several</a:t>
            </a:r>
            <a:r>
              <a:rPr lang="en-US" dirty="0"/>
              <a:t>	insurance	companies	around	the	world	that	now	</a:t>
            </a:r>
            <a:r>
              <a:rPr lang="en-US" dirty="0" smtClean="0"/>
              <a:t>offer insurance</a:t>
            </a:r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 err="1" smtClean="0"/>
              <a:t>cybersecurity</a:t>
            </a:r>
            <a:r>
              <a:rPr lang="en-US" dirty="0" smtClean="0"/>
              <a:t> </a:t>
            </a:r>
            <a:r>
              <a:rPr lang="en-US" dirty="0"/>
              <a:t>events.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estimated that the cyber insurance market already </a:t>
            </a:r>
            <a:r>
              <a:rPr lang="en-US" dirty="0" smtClean="0"/>
              <a:t>has surpassed </a:t>
            </a:r>
            <a:r>
              <a:rPr lang="en-US" dirty="0"/>
              <a:t>US $1 </a:t>
            </a:r>
            <a:r>
              <a:rPr lang="en-US" dirty="0" smtClean="0"/>
              <a:t>billion.</a:t>
            </a:r>
            <a:endParaRPr lang="en-US" dirty="0"/>
          </a:p>
          <a:p>
            <a:pPr algn="just"/>
            <a:r>
              <a:rPr lang="en-US" dirty="0" smtClean="0"/>
              <a:t>Beazley </a:t>
            </a:r>
            <a:r>
              <a:rPr lang="en-US" dirty="0"/>
              <a:t>and Chubb were among the first firms </a:t>
            </a:r>
            <a:r>
              <a:rPr lang="en-US" dirty="0" smtClean="0"/>
              <a:t>to offer </a:t>
            </a:r>
            <a:r>
              <a:rPr lang="en-US" dirty="0" err="1"/>
              <a:t>cybersecurity</a:t>
            </a:r>
            <a:r>
              <a:rPr lang="en-US" dirty="0"/>
              <a:t> risk packages for businesses, and many insurance </a:t>
            </a:r>
            <a:r>
              <a:rPr lang="en-US" dirty="0" err="1" smtClean="0"/>
              <a:t>compa</a:t>
            </a:r>
            <a:r>
              <a:rPr lang="en-US" dirty="0"/>
              <a:t> </a:t>
            </a:r>
            <a:r>
              <a:rPr lang="en-US" dirty="0" err="1" smtClean="0"/>
              <a:t>nies</a:t>
            </a:r>
            <a:r>
              <a:rPr lang="en-US" dirty="0" smtClean="0"/>
              <a:t> </a:t>
            </a:r>
            <a:r>
              <a:rPr lang="en-US" dirty="0"/>
              <a:t>have followed suit. </a:t>
            </a:r>
            <a:endParaRPr lang="en-US" dirty="0" smtClean="0"/>
          </a:p>
          <a:p>
            <a:pPr algn="just"/>
            <a:r>
              <a:rPr lang="en-US" dirty="0" smtClean="0"/>
              <a:t>Packages </a:t>
            </a:r>
            <a:r>
              <a:rPr lang="en-US" dirty="0"/>
              <a:t>range from comprehensive coverage for </a:t>
            </a:r>
            <a:r>
              <a:rPr lang="en-US" dirty="0" smtClean="0"/>
              <a:t>large multinational </a:t>
            </a:r>
            <a:r>
              <a:rPr lang="en-US" dirty="0"/>
              <a:t>businesses to offerings tailored for small local firms. </a:t>
            </a:r>
            <a:endParaRPr lang="en-US" dirty="0" smtClean="0"/>
          </a:p>
          <a:p>
            <a:pPr algn="just"/>
            <a:r>
              <a:rPr lang="en-US" dirty="0" smtClean="0"/>
              <a:t>Should you pay </a:t>
            </a:r>
            <a:r>
              <a:rPr lang="en-US" dirty="0"/>
              <a:t>for </a:t>
            </a:r>
            <a:r>
              <a:rPr lang="en-US" dirty="0" err="1"/>
              <a:t>cybersecurity</a:t>
            </a:r>
            <a:r>
              <a:rPr lang="en-US" dirty="0"/>
              <a:t> coverage? </a:t>
            </a:r>
          </a:p>
        </p:txBody>
      </p:sp>
    </p:spTree>
    <p:extLst>
      <p:ext uri="{BB962C8B-B14F-4D97-AF65-F5344CB8AC3E}">
        <p14:creationId xmlns:p14="http://schemas.microsoft.com/office/powerpoint/2010/main" val="24391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Probably. As the risk of significant </a:t>
            </a:r>
            <a:r>
              <a:rPr lang="en-US" dirty="0" smtClean="0"/>
              <a:t>financial losses </a:t>
            </a:r>
            <a:r>
              <a:rPr lang="en-US" dirty="0"/>
              <a:t>due to </a:t>
            </a:r>
            <a:r>
              <a:rPr lang="en-US" dirty="0" err="1"/>
              <a:t>cybersecurity</a:t>
            </a:r>
            <a:r>
              <a:rPr lang="en-US" dirty="0"/>
              <a:t> incidents continues to climb, it appears that </a:t>
            </a:r>
            <a:r>
              <a:rPr lang="en-US" dirty="0" smtClean="0"/>
              <a:t>insurance </a:t>
            </a:r>
            <a:r>
              <a:rPr lang="en-US" dirty="0"/>
              <a:t>to cover these losses is rapidly becoming less and less optional as part </a:t>
            </a:r>
            <a:r>
              <a:rPr lang="en-US" dirty="0" smtClean="0"/>
              <a:t>of risk </a:t>
            </a:r>
            <a:r>
              <a:rPr lang="en-US" dirty="0"/>
              <a:t>management strategies. </a:t>
            </a:r>
            <a:endParaRPr lang="en-US" dirty="0" smtClean="0"/>
          </a:p>
          <a:p>
            <a:pPr algn="just"/>
            <a:r>
              <a:rPr lang="en-US" dirty="0" smtClean="0"/>
              <a:t>Essential </a:t>
            </a:r>
            <a:r>
              <a:rPr lang="en-US" dirty="0"/>
              <a:t>cyber coverage includes third-party </a:t>
            </a:r>
            <a:r>
              <a:rPr lang="en-US" dirty="0" smtClean="0"/>
              <a:t>liability </a:t>
            </a:r>
            <a:r>
              <a:rPr lang="en-US" dirty="0"/>
              <a:t>for damages associated with a data or network security breach, </a:t>
            </a:r>
            <a:r>
              <a:rPr lang="en-US" dirty="0" smtClean="0"/>
              <a:t>typically bundled </a:t>
            </a:r>
            <a:r>
              <a:rPr lang="en-US" dirty="0"/>
              <a:t>with related first-party crisis-management costs—forensics, </a:t>
            </a:r>
            <a:r>
              <a:rPr lang="en-US" dirty="0" smtClean="0"/>
              <a:t>notification</a:t>
            </a:r>
            <a:r>
              <a:rPr lang="en-US" dirty="0"/>
              <a:t>,	call-center	staffing,	credit	monitoring,	and	legal	guidance</a:t>
            </a:r>
            <a:r>
              <a:rPr lang="en-US" dirty="0" smtClean="0"/>
              <a:t>. </a:t>
            </a:r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 smtClean="0"/>
              <a:t>First</a:t>
            </a:r>
            <a:r>
              <a:rPr lang="en-US" dirty="0"/>
              <a:t>-</a:t>
            </a:r>
            <a:r>
              <a:rPr lang="en-US" dirty="0" smtClean="0"/>
              <a:t>party insurance </a:t>
            </a:r>
            <a:r>
              <a:rPr lang="en-US" dirty="0"/>
              <a:t>may prove to be critical in incidents involving cyber extortion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breaches</a:t>
            </a:r>
            <a:r>
              <a:rPr lang="en-US" dirty="0"/>
              <a:t>, or business interruptions. </a:t>
            </a:r>
            <a:endParaRPr lang="en-US" dirty="0" smtClean="0"/>
          </a:p>
          <a:p>
            <a:pPr algn="just"/>
            <a:r>
              <a:rPr lang="en-US" dirty="0" smtClean="0"/>
              <a:t>Regardless </a:t>
            </a:r>
            <a:r>
              <a:rPr lang="en-US" dirty="0"/>
              <a:t>of your current insurance </a:t>
            </a:r>
            <a:r>
              <a:rPr lang="en-US" dirty="0" smtClean="0"/>
              <a:t>posture</a:t>
            </a:r>
            <a:r>
              <a:rPr lang="en-US" dirty="0"/>
              <a:t>, it is well worth looking into your options regarding </a:t>
            </a:r>
            <a:r>
              <a:rPr lang="en-US" dirty="0" err="1"/>
              <a:t>cybersecurity</a:t>
            </a:r>
            <a:r>
              <a:rPr lang="en-US" dirty="0"/>
              <a:t> </a:t>
            </a:r>
            <a:r>
              <a:rPr lang="en-US" dirty="0" smtClean="0"/>
              <a:t>incidents and </a:t>
            </a:r>
            <a:r>
              <a:rPr lang="en-US" dirty="0"/>
              <a:t>insurance coverage, just as you would in addressing other risk assessments.</a:t>
            </a:r>
          </a:p>
          <a:p>
            <a:pPr algn="just"/>
            <a:r>
              <a:rPr lang="en-US" dirty="0"/>
              <a:t>While insurance won’t eliminate your risk, it will help reduce the overall </a:t>
            </a:r>
            <a:r>
              <a:rPr lang="en-US" dirty="0" smtClean="0"/>
              <a:t>impact if </a:t>
            </a:r>
            <a:r>
              <a:rPr lang="en-US" dirty="0"/>
              <a:t>disaster strikes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2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Acceptance: Often, the cost of fixing a vulnerability is more than the asset </a:t>
            </a:r>
            <a:r>
              <a:rPr lang="en-US" dirty="0" smtClean="0"/>
              <a:t>you are</a:t>
            </a:r>
            <a:r>
              <a:rPr lang="en-US" dirty="0"/>
              <a:t>	trying	to	protect.	Sometimes,	you	</a:t>
            </a:r>
            <a:r>
              <a:rPr lang="en-US" dirty="0" smtClean="0"/>
              <a:t>don’t have</a:t>
            </a:r>
            <a:r>
              <a:rPr lang="en-US" dirty="0"/>
              <a:t>	the	resources	to	fix	</a:t>
            </a:r>
            <a:r>
              <a:rPr lang="en-US" dirty="0" smtClean="0"/>
              <a:t>the vulnerability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Other </a:t>
            </a:r>
            <a:r>
              <a:rPr lang="en-US" dirty="0"/>
              <a:t>times, you may decide that the high costs associated </a:t>
            </a:r>
            <a:r>
              <a:rPr lang="en-US" dirty="0" smtClean="0"/>
              <a:t>with mitigation </a:t>
            </a:r>
            <a:r>
              <a:rPr lang="en-US" dirty="0"/>
              <a:t>are too much to pay based on the likelihood of an event and its </a:t>
            </a:r>
            <a:r>
              <a:rPr lang="en-US" dirty="0" smtClean="0"/>
              <a:t>potential impact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cases like this, many people decide to accept the risk and allow </a:t>
            </a:r>
            <a:r>
              <a:rPr lang="en-US" dirty="0" smtClean="0"/>
              <a:t>their systems </a:t>
            </a:r>
            <a:r>
              <a:rPr lang="en-US" dirty="0"/>
              <a:t>to operate with the known risk. </a:t>
            </a:r>
            <a:endParaRPr lang="en-US" dirty="0" smtClean="0"/>
          </a:p>
          <a:p>
            <a:pPr algn="just"/>
            <a:r>
              <a:rPr lang="en-US" dirty="0" smtClean="0"/>
              <a:t>Acceptance </a:t>
            </a:r>
            <a:r>
              <a:rPr lang="en-US" dirty="0"/>
              <a:t>of risk is a decision </a:t>
            </a:r>
            <a:r>
              <a:rPr lang="en-US" dirty="0" smtClean="0"/>
              <a:t>reserved for </a:t>
            </a:r>
            <a:r>
              <a:rPr lang="en-US" dirty="0"/>
              <a:t>senior leadership and management.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an executive, insist on a formal </a:t>
            </a:r>
            <a:r>
              <a:rPr lang="en-US" dirty="0" smtClean="0"/>
              <a:t>risk acceptance </a:t>
            </a:r>
            <a:r>
              <a:rPr lang="en-US" dirty="0"/>
              <a:t>process for each and every risk acceptance decision. </a:t>
            </a:r>
            <a:endParaRPr lang="en-US" dirty="0" smtClean="0"/>
          </a:p>
          <a:p>
            <a:pPr algn="just"/>
            <a:r>
              <a:rPr lang="en-US" dirty="0" smtClean="0"/>
              <a:t>Ensure </a:t>
            </a:r>
            <a:r>
              <a:rPr lang="en-US" dirty="0"/>
              <a:t>that </a:t>
            </a:r>
            <a:r>
              <a:rPr lang="en-US" dirty="0" smtClean="0"/>
              <a:t>all documentation</a:t>
            </a:r>
            <a:r>
              <a:rPr lang="en-US" dirty="0"/>
              <a:t> </a:t>
            </a:r>
            <a:r>
              <a:rPr lang="en-US" dirty="0" smtClean="0"/>
              <a:t>regarding</a:t>
            </a:r>
            <a:r>
              <a:rPr lang="en-US" dirty="0"/>
              <a:t>	the	</a:t>
            </a:r>
            <a:r>
              <a:rPr lang="en-US" dirty="0" smtClean="0"/>
              <a:t>risk assessment</a:t>
            </a:r>
            <a:r>
              <a:rPr lang="en-US" dirty="0"/>
              <a:t>	and	decision-making	process	</a:t>
            </a:r>
            <a:r>
              <a:rPr lang="en-US" dirty="0" smtClean="0"/>
              <a:t>is complete </a:t>
            </a:r>
            <a:r>
              <a:rPr lang="en-US" dirty="0"/>
              <a:t>and accurate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0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Also, make sure the risk acceptance decision is in </a:t>
            </a:r>
            <a:r>
              <a:rPr lang="en-US" dirty="0" smtClean="0"/>
              <a:t>writing and </a:t>
            </a:r>
            <a:r>
              <a:rPr lang="en-US" dirty="0"/>
              <a:t>accepted by the senior leader making the decision. </a:t>
            </a:r>
            <a:endParaRPr lang="en-US" dirty="0" smtClean="0"/>
          </a:p>
          <a:p>
            <a:pPr algn="just"/>
            <a:r>
              <a:rPr lang="en-US" dirty="0" smtClean="0"/>
              <a:t>Remember</a:t>
            </a:r>
            <a:r>
              <a:rPr lang="en-US" dirty="0"/>
              <a:t>, with </a:t>
            </a:r>
            <a:r>
              <a:rPr lang="en-US" dirty="0" smtClean="0"/>
              <a:t>great power </a:t>
            </a:r>
            <a:r>
              <a:rPr lang="en-US" dirty="0"/>
              <a:t>comes great </a:t>
            </a:r>
            <a:r>
              <a:rPr lang="en-US" dirty="0" smtClean="0"/>
              <a:t>responsibility.</a:t>
            </a:r>
          </a:p>
          <a:p>
            <a:pPr algn="just"/>
            <a:r>
              <a:rPr lang="en-US" dirty="0" smtClean="0"/>
              <a:t>Acceptance </a:t>
            </a:r>
            <a:r>
              <a:rPr lang="en-US" dirty="0"/>
              <a:t>of </a:t>
            </a:r>
            <a:r>
              <a:rPr lang="en-US" dirty="0" err="1"/>
              <a:t>cybersecurity</a:t>
            </a:r>
            <a:r>
              <a:rPr lang="en-US" dirty="0"/>
              <a:t> risks is a </a:t>
            </a:r>
            <a:r>
              <a:rPr lang="en-US" dirty="0" smtClean="0"/>
              <a:t>business decision </a:t>
            </a:r>
            <a:r>
              <a:rPr lang="en-US" dirty="0"/>
              <a:t>senior executives will be called to make. </a:t>
            </a:r>
            <a:endParaRPr lang="en-US" dirty="0" smtClean="0"/>
          </a:p>
          <a:p>
            <a:pPr algn="just"/>
            <a:r>
              <a:rPr lang="en-US" dirty="0" smtClean="0"/>
              <a:t>Be </a:t>
            </a:r>
            <a:r>
              <a:rPr lang="en-US" dirty="0"/>
              <a:t>ready. </a:t>
            </a:r>
            <a:endParaRPr lang="en-US" dirty="0" smtClean="0"/>
          </a:p>
          <a:p>
            <a:pPr algn="just"/>
            <a:r>
              <a:rPr lang="en-US" dirty="0" smtClean="0"/>
              <a:t>Know </a:t>
            </a:r>
            <a:r>
              <a:rPr lang="en-US" dirty="0"/>
              <a:t>your enemy.</a:t>
            </a:r>
          </a:p>
          <a:p>
            <a:pPr algn="just"/>
            <a:r>
              <a:rPr lang="en-US" dirty="0"/>
              <a:t>Know yourself. Know what mitigation and transference options you may have.</a:t>
            </a:r>
          </a:p>
          <a:p>
            <a:pPr algn="just"/>
            <a:r>
              <a:rPr lang="en-US" dirty="0"/>
              <a:t>When you know all of these, your decision will be much easier to make and </a:t>
            </a:r>
            <a:r>
              <a:rPr lang="en-US" dirty="0" smtClean="0"/>
              <a:t>be auditable </a:t>
            </a:r>
            <a:r>
              <a:rPr lang="en-US" dirty="0"/>
              <a:t>and defendable.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Avoidance: Avoidance happens when you stop doing that which exposes you </a:t>
            </a:r>
            <a:r>
              <a:rPr lang="en-US" dirty="0" smtClean="0"/>
              <a:t>to risk</a:t>
            </a:r>
            <a:r>
              <a:rPr lang="en-US" dirty="0"/>
              <a:t>. We exercise the avoidance technique all the time in the cyber environment.</a:t>
            </a:r>
          </a:p>
          <a:p>
            <a:pPr algn="just"/>
            <a:r>
              <a:rPr lang="en-US" dirty="0"/>
              <a:t>An example of cyber avoidance is the practice of removing or disconnecting </a:t>
            </a:r>
            <a:r>
              <a:rPr lang="en-US" dirty="0" smtClean="0"/>
              <a:t>the vulnerable </a:t>
            </a:r>
            <a:r>
              <a:rPr lang="en-US" dirty="0"/>
              <a:t>component or system to avoid risk. </a:t>
            </a:r>
            <a:endParaRPr lang="en-US" dirty="0" smtClean="0"/>
          </a:p>
          <a:p>
            <a:pPr algn="just"/>
            <a:r>
              <a:rPr lang="en-US" dirty="0" smtClean="0"/>
              <a:t>Let’s </a:t>
            </a:r>
            <a:r>
              <a:rPr lang="en-US" dirty="0"/>
              <a:t>say you have a faulty </a:t>
            </a:r>
            <a:r>
              <a:rPr lang="en-US" dirty="0" smtClean="0"/>
              <a:t>old web </a:t>
            </a:r>
            <a:r>
              <a:rPr lang="en-US" dirty="0"/>
              <a:t>server configured with antique software that has numerous vulnerabilities.</a:t>
            </a:r>
          </a:p>
          <a:p>
            <a:pPr algn="just"/>
            <a:r>
              <a:rPr lang="en-US" dirty="0"/>
              <a:t>Rather than spending valuable staff time trying to resurrect the antique </a:t>
            </a:r>
            <a:r>
              <a:rPr lang="en-US" dirty="0" smtClean="0"/>
              <a:t>equipment and </a:t>
            </a:r>
            <a:r>
              <a:rPr lang="en-US" dirty="0"/>
              <a:t>load contemporary software on it (which may or may not work on the </a:t>
            </a:r>
            <a:r>
              <a:rPr lang="en-US" dirty="0" smtClean="0"/>
              <a:t>older gear</a:t>
            </a:r>
            <a:r>
              <a:rPr lang="en-US" dirty="0"/>
              <a:t>), you find it is cheaper and more effective to replace the server and </a:t>
            </a:r>
            <a:r>
              <a:rPr lang="en-US" dirty="0" smtClean="0"/>
              <a:t>software completely</a:t>
            </a:r>
            <a:r>
              <a:rPr lang="en-US" dirty="0"/>
              <a:t>	to	avoid	the	risk. </a:t>
            </a:r>
            <a:endParaRPr lang="en-US" dirty="0" smtClean="0"/>
          </a:p>
          <a:p>
            <a:pPr algn="just"/>
            <a:r>
              <a:rPr lang="en-US" dirty="0" smtClean="0"/>
              <a:t>Another</a:t>
            </a:r>
            <a:r>
              <a:rPr lang="en-US" dirty="0"/>
              <a:t>	simple	example	addresses	</a:t>
            </a:r>
            <a:r>
              <a:rPr lang="en-US" dirty="0" smtClean="0"/>
              <a:t>information itself</a:t>
            </a:r>
            <a:r>
              <a:rPr lang="en-US" dirty="0"/>
              <a:t>. Many senior executives post their biographies online. Many post </a:t>
            </a:r>
            <a:r>
              <a:rPr lang="en-US" dirty="0" smtClean="0"/>
              <a:t>information </a:t>
            </a:r>
            <a:r>
              <a:rPr lang="en-US" dirty="0"/>
              <a:t>about their spouse, children, and homes in their biographies. (For example</a:t>
            </a:r>
            <a:r>
              <a:rPr lang="en-US" dirty="0" smtClean="0"/>
              <a:t>, President</a:t>
            </a:r>
            <a:r>
              <a:rPr lang="en-US" dirty="0"/>
              <a:t>	X	is	married	to	the	lovely Y	of Trenton	and	they	have	four	</a:t>
            </a:r>
            <a:r>
              <a:rPr lang="en-US" dirty="0" smtClean="0"/>
              <a:t>lovely children</a:t>
            </a:r>
            <a:r>
              <a:rPr lang="en-US" dirty="0"/>
              <a:t>, A, B, C, and D. </a:t>
            </a:r>
          </a:p>
        </p:txBody>
      </p:sp>
    </p:spTree>
    <p:extLst>
      <p:ext uri="{BB962C8B-B14F-4D97-AF65-F5344CB8AC3E}">
        <p14:creationId xmlns:p14="http://schemas.microsoft.com/office/powerpoint/2010/main" val="362963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1186</Words>
  <Application>Microsoft Macintosh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CYS 301 Lecture VI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  <vt:lpstr>RISK DECISIONS</vt:lpstr>
    </vt:vector>
  </TitlesOfParts>
  <Company>Federal University of Technology, Akure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CYS 301 Lecture VI</dc:title>
  <dc:creator>Boniface Kayode Alese</dc:creator>
  <cp:lastModifiedBy>Boniface Kayode Alese</cp:lastModifiedBy>
  <cp:revision>9</cp:revision>
  <dcterms:created xsi:type="dcterms:W3CDTF">2020-02-15T16:00:58Z</dcterms:created>
  <dcterms:modified xsi:type="dcterms:W3CDTF">2020-03-02T13:40:45Z</dcterms:modified>
</cp:coreProperties>
</file>