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288"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7" r:id="rId7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96"/>
  </p:normalViewPr>
  <p:slideViewPr>
    <p:cSldViewPr snapToGrid="0" snapToObjects="1">
      <p:cViewPr varScale="1">
        <p:scale>
          <a:sx n="97" d="100"/>
          <a:sy n="97" d="100"/>
        </p:scale>
        <p:origin x="6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B30A-AADF-5048-A5BD-C5FDD474B39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G"/>
          </a:p>
        </p:txBody>
      </p:sp>
      <p:sp>
        <p:nvSpPr>
          <p:cNvPr id="3" name="Subtitle 2">
            <a:extLst>
              <a:ext uri="{FF2B5EF4-FFF2-40B4-BE49-F238E27FC236}">
                <a16:creationId xmlns:a16="http://schemas.microsoft.com/office/drawing/2014/main" id="{B3CDDDF1-0F2C-C24C-8616-4006E927DC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G"/>
          </a:p>
        </p:txBody>
      </p:sp>
      <p:sp>
        <p:nvSpPr>
          <p:cNvPr id="4" name="Date Placeholder 3">
            <a:extLst>
              <a:ext uri="{FF2B5EF4-FFF2-40B4-BE49-F238E27FC236}">
                <a16:creationId xmlns:a16="http://schemas.microsoft.com/office/drawing/2014/main" id="{2D1AA27A-B845-EE48-BBDC-0D9322E85F6B}"/>
              </a:ext>
            </a:extLst>
          </p:cNvPr>
          <p:cNvSpPr>
            <a:spLocks noGrp="1"/>
          </p:cNvSpPr>
          <p:nvPr>
            <p:ph type="dt" sz="half" idx="10"/>
          </p:nvPr>
        </p:nvSpPr>
        <p:spPr/>
        <p:txBody>
          <a:bodyPr/>
          <a:lstStyle/>
          <a:p>
            <a:fld id="{57A71912-FEE4-2747-8454-813F83BB7E27}" type="datetimeFigureOut">
              <a:rPr lang="en-NG" smtClean="0"/>
              <a:t>07/03/2021</a:t>
            </a:fld>
            <a:endParaRPr lang="en-NG"/>
          </a:p>
        </p:txBody>
      </p:sp>
      <p:sp>
        <p:nvSpPr>
          <p:cNvPr id="5" name="Footer Placeholder 4">
            <a:extLst>
              <a:ext uri="{FF2B5EF4-FFF2-40B4-BE49-F238E27FC236}">
                <a16:creationId xmlns:a16="http://schemas.microsoft.com/office/drawing/2014/main" id="{20E14FFB-B0E5-7841-9ADA-5AA6608F50D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216168A-FAE9-984D-9AD2-124B5749E7C8}"/>
              </a:ext>
            </a:extLst>
          </p:cNvPr>
          <p:cNvSpPr>
            <a:spLocks noGrp="1"/>
          </p:cNvSpPr>
          <p:nvPr>
            <p:ph type="sldNum" sz="quarter" idx="12"/>
          </p:nvPr>
        </p:nvSpPr>
        <p:spPr/>
        <p:txBody>
          <a:bodyPr/>
          <a:lstStyle/>
          <a:p>
            <a:fld id="{4FBFE02D-06D5-3F42-9D36-37F9B600A89D}" type="slidenum">
              <a:rPr lang="en-NG" smtClean="0"/>
              <a:t>‹#›</a:t>
            </a:fld>
            <a:endParaRPr lang="en-NG"/>
          </a:p>
        </p:txBody>
      </p:sp>
    </p:spTree>
    <p:extLst>
      <p:ext uri="{BB962C8B-B14F-4D97-AF65-F5344CB8AC3E}">
        <p14:creationId xmlns:p14="http://schemas.microsoft.com/office/powerpoint/2010/main" val="2516357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B60E-C2B0-D043-8288-A9E3D432C695}"/>
              </a:ext>
            </a:extLst>
          </p:cNvPr>
          <p:cNvSpPr>
            <a:spLocks noGrp="1"/>
          </p:cNvSpPr>
          <p:nvPr>
            <p:ph type="title"/>
          </p:nvPr>
        </p:nvSpPr>
        <p:spPr/>
        <p:txBody>
          <a:bodyPr/>
          <a:lstStyle/>
          <a:p>
            <a:r>
              <a:rPr lang="en-GB"/>
              <a:t>Click to edit Master title style</a:t>
            </a:r>
            <a:endParaRPr lang="en-NG"/>
          </a:p>
        </p:txBody>
      </p:sp>
      <p:sp>
        <p:nvSpPr>
          <p:cNvPr id="3" name="Vertical Text Placeholder 2">
            <a:extLst>
              <a:ext uri="{FF2B5EF4-FFF2-40B4-BE49-F238E27FC236}">
                <a16:creationId xmlns:a16="http://schemas.microsoft.com/office/drawing/2014/main" id="{6DFC73A0-B512-5340-9349-2BB6CE9F1D9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B033FA4C-653E-3A49-AB96-EAD1635C60E4}"/>
              </a:ext>
            </a:extLst>
          </p:cNvPr>
          <p:cNvSpPr>
            <a:spLocks noGrp="1"/>
          </p:cNvSpPr>
          <p:nvPr>
            <p:ph type="dt" sz="half" idx="10"/>
          </p:nvPr>
        </p:nvSpPr>
        <p:spPr/>
        <p:txBody>
          <a:bodyPr/>
          <a:lstStyle/>
          <a:p>
            <a:fld id="{57A71912-FEE4-2747-8454-813F83BB7E27}" type="datetimeFigureOut">
              <a:rPr lang="en-NG" smtClean="0"/>
              <a:t>07/03/2021</a:t>
            </a:fld>
            <a:endParaRPr lang="en-NG"/>
          </a:p>
        </p:txBody>
      </p:sp>
      <p:sp>
        <p:nvSpPr>
          <p:cNvPr id="5" name="Footer Placeholder 4">
            <a:extLst>
              <a:ext uri="{FF2B5EF4-FFF2-40B4-BE49-F238E27FC236}">
                <a16:creationId xmlns:a16="http://schemas.microsoft.com/office/drawing/2014/main" id="{BFA1AD5E-600E-5548-970C-0EBF194AC29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BE73359-B205-594B-B683-4BE7D586F99F}"/>
              </a:ext>
            </a:extLst>
          </p:cNvPr>
          <p:cNvSpPr>
            <a:spLocks noGrp="1"/>
          </p:cNvSpPr>
          <p:nvPr>
            <p:ph type="sldNum" sz="quarter" idx="12"/>
          </p:nvPr>
        </p:nvSpPr>
        <p:spPr/>
        <p:txBody>
          <a:bodyPr/>
          <a:lstStyle/>
          <a:p>
            <a:fld id="{4FBFE02D-06D5-3F42-9D36-37F9B600A89D}" type="slidenum">
              <a:rPr lang="en-NG" smtClean="0"/>
              <a:t>‹#›</a:t>
            </a:fld>
            <a:endParaRPr lang="en-NG"/>
          </a:p>
        </p:txBody>
      </p:sp>
    </p:spTree>
    <p:extLst>
      <p:ext uri="{BB962C8B-B14F-4D97-AF65-F5344CB8AC3E}">
        <p14:creationId xmlns:p14="http://schemas.microsoft.com/office/powerpoint/2010/main" val="303827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E2382-3270-2347-BDE3-92F8AD2C42D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G"/>
          </a:p>
        </p:txBody>
      </p:sp>
      <p:sp>
        <p:nvSpPr>
          <p:cNvPr id="3" name="Vertical Text Placeholder 2">
            <a:extLst>
              <a:ext uri="{FF2B5EF4-FFF2-40B4-BE49-F238E27FC236}">
                <a16:creationId xmlns:a16="http://schemas.microsoft.com/office/drawing/2014/main" id="{4B14E2C1-E1DA-8442-98DF-D3A89C5C3D4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CE4A6910-0432-D24C-896E-865D4F3AAAB7}"/>
              </a:ext>
            </a:extLst>
          </p:cNvPr>
          <p:cNvSpPr>
            <a:spLocks noGrp="1"/>
          </p:cNvSpPr>
          <p:nvPr>
            <p:ph type="dt" sz="half" idx="10"/>
          </p:nvPr>
        </p:nvSpPr>
        <p:spPr/>
        <p:txBody>
          <a:bodyPr/>
          <a:lstStyle/>
          <a:p>
            <a:fld id="{57A71912-FEE4-2747-8454-813F83BB7E27}" type="datetimeFigureOut">
              <a:rPr lang="en-NG" smtClean="0"/>
              <a:t>07/03/2021</a:t>
            </a:fld>
            <a:endParaRPr lang="en-NG"/>
          </a:p>
        </p:txBody>
      </p:sp>
      <p:sp>
        <p:nvSpPr>
          <p:cNvPr id="5" name="Footer Placeholder 4">
            <a:extLst>
              <a:ext uri="{FF2B5EF4-FFF2-40B4-BE49-F238E27FC236}">
                <a16:creationId xmlns:a16="http://schemas.microsoft.com/office/drawing/2014/main" id="{D534B877-0CB2-E34B-ADAC-6361100CF2A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07A6146-2E91-554C-932C-60DA8E8B6F46}"/>
              </a:ext>
            </a:extLst>
          </p:cNvPr>
          <p:cNvSpPr>
            <a:spLocks noGrp="1"/>
          </p:cNvSpPr>
          <p:nvPr>
            <p:ph type="sldNum" sz="quarter" idx="12"/>
          </p:nvPr>
        </p:nvSpPr>
        <p:spPr/>
        <p:txBody>
          <a:bodyPr/>
          <a:lstStyle/>
          <a:p>
            <a:fld id="{4FBFE02D-06D5-3F42-9D36-37F9B600A89D}" type="slidenum">
              <a:rPr lang="en-NG" smtClean="0"/>
              <a:t>‹#›</a:t>
            </a:fld>
            <a:endParaRPr lang="en-NG"/>
          </a:p>
        </p:txBody>
      </p:sp>
    </p:spTree>
    <p:extLst>
      <p:ext uri="{BB962C8B-B14F-4D97-AF65-F5344CB8AC3E}">
        <p14:creationId xmlns:p14="http://schemas.microsoft.com/office/powerpoint/2010/main" val="3867368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4726-ACC5-DD41-B342-C593A4369C83}"/>
              </a:ext>
            </a:extLst>
          </p:cNvPr>
          <p:cNvSpPr>
            <a:spLocks noGrp="1"/>
          </p:cNvSpPr>
          <p:nvPr>
            <p:ph type="title"/>
          </p:nvPr>
        </p:nvSpPr>
        <p:spPr/>
        <p:txBody>
          <a:bodyPr/>
          <a:lstStyle/>
          <a:p>
            <a:r>
              <a:rPr lang="en-GB"/>
              <a:t>Click to edit Master title style</a:t>
            </a:r>
            <a:endParaRPr lang="en-NG"/>
          </a:p>
        </p:txBody>
      </p:sp>
      <p:sp>
        <p:nvSpPr>
          <p:cNvPr id="3" name="Content Placeholder 2">
            <a:extLst>
              <a:ext uri="{FF2B5EF4-FFF2-40B4-BE49-F238E27FC236}">
                <a16:creationId xmlns:a16="http://schemas.microsoft.com/office/drawing/2014/main" id="{92FBDD0B-BB59-BC4E-AF71-F671A57EBF7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8FA383D9-8DCB-A944-AEC6-CB44EF97B5BE}"/>
              </a:ext>
            </a:extLst>
          </p:cNvPr>
          <p:cNvSpPr>
            <a:spLocks noGrp="1"/>
          </p:cNvSpPr>
          <p:nvPr>
            <p:ph type="dt" sz="half" idx="10"/>
          </p:nvPr>
        </p:nvSpPr>
        <p:spPr/>
        <p:txBody>
          <a:bodyPr/>
          <a:lstStyle/>
          <a:p>
            <a:fld id="{57A71912-FEE4-2747-8454-813F83BB7E27}" type="datetimeFigureOut">
              <a:rPr lang="en-NG" smtClean="0"/>
              <a:t>07/03/2021</a:t>
            </a:fld>
            <a:endParaRPr lang="en-NG"/>
          </a:p>
        </p:txBody>
      </p:sp>
      <p:sp>
        <p:nvSpPr>
          <p:cNvPr id="5" name="Footer Placeholder 4">
            <a:extLst>
              <a:ext uri="{FF2B5EF4-FFF2-40B4-BE49-F238E27FC236}">
                <a16:creationId xmlns:a16="http://schemas.microsoft.com/office/drawing/2014/main" id="{58ACB9CC-FD18-CF43-B009-CF4E67F8A08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D4481F9-B5D9-F943-9776-91A6CD74E93E}"/>
              </a:ext>
            </a:extLst>
          </p:cNvPr>
          <p:cNvSpPr>
            <a:spLocks noGrp="1"/>
          </p:cNvSpPr>
          <p:nvPr>
            <p:ph type="sldNum" sz="quarter" idx="12"/>
          </p:nvPr>
        </p:nvSpPr>
        <p:spPr/>
        <p:txBody>
          <a:bodyPr/>
          <a:lstStyle/>
          <a:p>
            <a:fld id="{4FBFE02D-06D5-3F42-9D36-37F9B600A89D}" type="slidenum">
              <a:rPr lang="en-NG" smtClean="0"/>
              <a:t>‹#›</a:t>
            </a:fld>
            <a:endParaRPr lang="en-NG"/>
          </a:p>
        </p:txBody>
      </p:sp>
    </p:spTree>
    <p:extLst>
      <p:ext uri="{BB962C8B-B14F-4D97-AF65-F5344CB8AC3E}">
        <p14:creationId xmlns:p14="http://schemas.microsoft.com/office/powerpoint/2010/main" val="19993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ED36-7DA0-704B-808B-333515564F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G"/>
          </a:p>
        </p:txBody>
      </p:sp>
      <p:sp>
        <p:nvSpPr>
          <p:cNvPr id="3" name="Text Placeholder 2">
            <a:extLst>
              <a:ext uri="{FF2B5EF4-FFF2-40B4-BE49-F238E27FC236}">
                <a16:creationId xmlns:a16="http://schemas.microsoft.com/office/drawing/2014/main" id="{8E7D93D6-5A24-5E41-A65B-F9E9A44F9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252BFB-7984-4748-81DA-F49F2F005C3C}"/>
              </a:ext>
            </a:extLst>
          </p:cNvPr>
          <p:cNvSpPr>
            <a:spLocks noGrp="1"/>
          </p:cNvSpPr>
          <p:nvPr>
            <p:ph type="dt" sz="half" idx="10"/>
          </p:nvPr>
        </p:nvSpPr>
        <p:spPr/>
        <p:txBody>
          <a:bodyPr/>
          <a:lstStyle/>
          <a:p>
            <a:fld id="{57A71912-FEE4-2747-8454-813F83BB7E27}" type="datetimeFigureOut">
              <a:rPr lang="en-NG" smtClean="0"/>
              <a:t>07/03/2021</a:t>
            </a:fld>
            <a:endParaRPr lang="en-NG"/>
          </a:p>
        </p:txBody>
      </p:sp>
      <p:sp>
        <p:nvSpPr>
          <p:cNvPr id="5" name="Footer Placeholder 4">
            <a:extLst>
              <a:ext uri="{FF2B5EF4-FFF2-40B4-BE49-F238E27FC236}">
                <a16:creationId xmlns:a16="http://schemas.microsoft.com/office/drawing/2014/main" id="{52E16B0C-3F28-4D4B-B027-09DC414B9B8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8B55982-E19B-9647-B933-897CA5E2B351}"/>
              </a:ext>
            </a:extLst>
          </p:cNvPr>
          <p:cNvSpPr>
            <a:spLocks noGrp="1"/>
          </p:cNvSpPr>
          <p:nvPr>
            <p:ph type="sldNum" sz="quarter" idx="12"/>
          </p:nvPr>
        </p:nvSpPr>
        <p:spPr/>
        <p:txBody>
          <a:bodyPr/>
          <a:lstStyle/>
          <a:p>
            <a:fld id="{4FBFE02D-06D5-3F42-9D36-37F9B600A89D}" type="slidenum">
              <a:rPr lang="en-NG" smtClean="0"/>
              <a:t>‹#›</a:t>
            </a:fld>
            <a:endParaRPr lang="en-NG"/>
          </a:p>
        </p:txBody>
      </p:sp>
    </p:spTree>
    <p:extLst>
      <p:ext uri="{BB962C8B-B14F-4D97-AF65-F5344CB8AC3E}">
        <p14:creationId xmlns:p14="http://schemas.microsoft.com/office/powerpoint/2010/main" val="37243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7DFC-6DD1-5544-9CF4-F36E3AE4FF27}"/>
              </a:ext>
            </a:extLst>
          </p:cNvPr>
          <p:cNvSpPr>
            <a:spLocks noGrp="1"/>
          </p:cNvSpPr>
          <p:nvPr>
            <p:ph type="title"/>
          </p:nvPr>
        </p:nvSpPr>
        <p:spPr/>
        <p:txBody>
          <a:bodyPr/>
          <a:lstStyle/>
          <a:p>
            <a:r>
              <a:rPr lang="en-GB"/>
              <a:t>Click to edit Master title style</a:t>
            </a:r>
            <a:endParaRPr lang="en-NG"/>
          </a:p>
        </p:txBody>
      </p:sp>
      <p:sp>
        <p:nvSpPr>
          <p:cNvPr id="3" name="Content Placeholder 2">
            <a:extLst>
              <a:ext uri="{FF2B5EF4-FFF2-40B4-BE49-F238E27FC236}">
                <a16:creationId xmlns:a16="http://schemas.microsoft.com/office/drawing/2014/main" id="{BA8207ED-6E71-DD45-A02C-B1819D3854D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Content Placeholder 3">
            <a:extLst>
              <a:ext uri="{FF2B5EF4-FFF2-40B4-BE49-F238E27FC236}">
                <a16:creationId xmlns:a16="http://schemas.microsoft.com/office/drawing/2014/main" id="{FE1E11A0-72A3-2D4B-90B0-B6FAACE82F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5" name="Date Placeholder 4">
            <a:extLst>
              <a:ext uri="{FF2B5EF4-FFF2-40B4-BE49-F238E27FC236}">
                <a16:creationId xmlns:a16="http://schemas.microsoft.com/office/drawing/2014/main" id="{123EC0CB-647D-2A42-B9C1-E0D1D91E340A}"/>
              </a:ext>
            </a:extLst>
          </p:cNvPr>
          <p:cNvSpPr>
            <a:spLocks noGrp="1"/>
          </p:cNvSpPr>
          <p:nvPr>
            <p:ph type="dt" sz="half" idx="10"/>
          </p:nvPr>
        </p:nvSpPr>
        <p:spPr/>
        <p:txBody>
          <a:bodyPr/>
          <a:lstStyle/>
          <a:p>
            <a:fld id="{57A71912-FEE4-2747-8454-813F83BB7E27}" type="datetimeFigureOut">
              <a:rPr lang="en-NG" smtClean="0"/>
              <a:t>07/03/2021</a:t>
            </a:fld>
            <a:endParaRPr lang="en-NG"/>
          </a:p>
        </p:txBody>
      </p:sp>
      <p:sp>
        <p:nvSpPr>
          <p:cNvPr id="6" name="Footer Placeholder 5">
            <a:extLst>
              <a:ext uri="{FF2B5EF4-FFF2-40B4-BE49-F238E27FC236}">
                <a16:creationId xmlns:a16="http://schemas.microsoft.com/office/drawing/2014/main" id="{0EC80DAB-C6C8-C346-AD0B-3E82B11944E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35A19657-E425-D945-A156-915514B13046}"/>
              </a:ext>
            </a:extLst>
          </p:cNvPr>
          <p:cNvSpPr>
            <a:spLocks noGrp="1"/>
          </p:cNvSpPr>
          <p:nvPr>
            <p:ph type="sldNum" sz="quarter" idx="12"/>
          </p:nvPr>
        </p:nvSpPr>
        <p:spPr/>
        <p:txBody>
          <a:bodyPr/>
          <a:lstStyle/>
          <a:p>
            <a:fld id="{4FBFE02D-06D5-3F42-9D36-37F9B600A89D}" type="slidenum">
              <a:rPr lang="en-NG" smtClean="0"/>
              <a:t>‹#›</a:t>
            </a:fld>
            <a:endParaRPr lang="en-NG"/>
          </a:p>
        </p:txBody>
      </p:sp>
    </p:spTree>
    <p:extLst>
      <p:ext uri="{BB962C8B-B14F-4D97-AF65-F5344CB8AC3E}">
        <p14:creationId xmlns:p14="http://schemas.microsoft.com/office/powerpoint/2010/main" val="418107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A920-E9CF-5846-9EEA-C0419C20516E}"/>
              </a:ext>
            </a:extLst>
          </p:cNvPr>
          <p:cNvSpPr>
            <a:spLocks noGrp="1"/>
          </p:cNvSpPr>
          <p:nvPr>
            <p:ph type="title"/>
          </p:nvPr>
        </p:nvSpPr>
        <p:spPr>
          <a:xfrm>
            <a:off x="839788" y="365125"/>
            <a:ext cx="10515600" cy="1325563"/>
          </a:xfrm>
        </p:spPr>
        <p:txBody>
          <a:bodyPr/>
          <a:lstStyle/>
          <a:p>
            <a:r>
              <a:rPr lang="en-GB"/>
              <a:t>Click to edit Master title style</a:t>
            </a:r>
            <a:endParaRPr lang="en-NG"/>
          </a:p>
        </p:txBody>
      </p:sp>
      <p:sp>
        <p:nvSpPr>
          <p:cNvPr id="3" name="Text Placeholder 2">
            <a:extLst>
              <a:ext uri="{FF2B5EF4-FFF2-40B4-BE49-F238E27FC236}">
                <a16:creationId xmlns:a16="http://schemas.microsoft.com/office/drawing/2014/main" id="{B255A16D-3F0A-6A4A-9D03-58876A4AA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C0D8A94-9648-3D46-BE3A-9CD03146683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5" name="Text Placeholder 4">
            <a:extLst>
              <a:ext uri="{FF2B5EF4-FFF2-40B4-BE49-F238E27FC236}">
                <a16:creationId xmlns:a16="http://schemas.microsoft.com/office/drawing/2014/main" id="{235391D0-E489-FA42-825D-B11E84930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BCBE75F-BCC6-0A4C-BBA0-59810F13E48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7" name="Date Placeholder 6">
            <a:extLst>
              <a:ext uri="{FF2B5EF4-FFF2-40B4-BE49-F238E27FC236}">
                <a16:creationId xmlns:a16="http://schemas.microsoft.com/office/drawing/2014/main" id="{B6FD38AF-BCA8-C043-A54B-213847334C0F}"/>
              </a:ext>
            </a:extLst>
          </p:cNvPr>
          <p:cNvSpPr>
            <a:spLocks noGrp="1"/>
          </p:cNvSpPr>
          <p:nvPr>
            <p:ph type="dt" sz="half" idx="10"/>
          </p:nvPr>
        </p:nvSpPr>
        <p:spPr/>
        <p:txBody>
          <a:bodyPr/>
          <a:lstStyle/>
          <a:p>
            <a:fld id="{57A71912-FEE4-2747-8454-813F83BB7E27}" type="datetimeFigureOut">
              <a:rPr lang="en-NG" smtClean="0"/>
              <a:t>07/03/2021</a:t>
            </a:fld>
            <a:endParaRPr lang="en-NG"/>
          </a:p>
        </p:txBody>
      </p:sp>
      <p:sp>
        <p:nvSpPr>
          <p:cNvPr id="8" name="Footer Placeholder 7">
            <a:extLst>
              <a:ext uri="{FF2B5EF4-FFF2-40B4-BE49-F238E27FC236}">
                <a16:creationId xmlns:a16="http://schemas.microsoft.com/office/drawing/2014/main" id="{5B1A6CDA-1C09-B946-962B-56D999D3CF85}"/>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1EA69506-0C4A-4E46-9523-4409E332750F}"/>
              </a:ext>
            </a:extLst>
          </p:cNvPr>
          <p:cNvSpPr>
            <a:spLocks noGrp="1"/>
          </p:cNvSpPr>
          <p:nvPr>
            <p:ph type="sldNum" sz="quarter" idx="12"/>
          </p:nvPr>
        </p:nvSpPr>
        <p:spPr/>
        <p:txBody>
          <a:bodyPr/>
          <a:lstStyle/>
          <a:p>
            <a:fld id="{4FBFE02D-06D5-3F42-9D36-37F9B600A89D}" type="slidenum">
              <a:rPr lang="en-NG" smtClean="0"/>
              <a:t>‹#›</a:t>
            </a:fld>
            <a:endParaRPr lang="en-NG"/>
          </a:p>
        </p:txBody>
      </p:sp>
    </p:spTree>
    <p:extLst>
      <p:ext uri="{BB962C8B-B14F-4D97-AF65-F5344CB8AC3E}">
        <p14:creationId xmlns:p14="http://schemas.microsoft.com/office/powerpoint/2010/main" val="3331689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6CF1-0CC2-B94F-BED6-42D8087BD41A}"/>
              </a:ext>
            </a:extLst>
          </p:cNvPr>
          <p:cNvSpPr>
            <a:spLocks noGrp="1"/>
          </p:cNvSpPr>
          <p:nvPr>
            <p:ph type="title"/>
          </p:nvPr>
        </p:nvSpPr>
        <p:spPr/>
        <p:txBody>
          <a:bodyPr/>
          <a:lstStyle/>
          <a:p>
            <a:r>
              <a:rPr lang="en-GB"/>
              <a:t>Click to edit Master title style</a:t>
            </a:r>
            <a:endParaRPr lang="en-NG"/>
          </a:p>
        </p:txBody>
      </p:sp>
      <p:sp>
        <p:nvSpPr>
          <p:cNvPr id="3" name="Date Placeholder 2">
            <a:extLst>
              <a:ext uri="{FF2B5EF4-FFF2-40B4-BE49-F238E27FC236}">
                <a16:creationId xmlns:a16="http://schemas.microsoft.com/office/drawing/2014/main" id="{0DC2A4C4-E92D-944D-A977-563DAD44ABBF}"/>
              </a:ext>
            </a:extLst>
          </p:cNvPr>
          <p:cNvSpPr>
            <a:spLocks noGrp="1"/>
          </p:cNvSpPr>
          <p:nvPr>
            <p:ph type="dt" sz="half" idx="10"/>
          </p:nvPr>
        </p:nvSpPr>
        <p:spPr/>
        <p:txBody>
          <a:bodyPr/>
          <a:lstStyle/>
          <a:p>
            <a:fld id="{57A71912-FEE4-2747-8454-813F83BB7E27}" type="datetimeFigureOut">
              <a:rPr lang="en-NG" smtClean="0"/>
              <a:t>07/03/2021</a:t>
            </a:fld>
            <a:endParaRPr lang="en-NG"/>
          </a:p>
        </p:txBody>
      </p:sp>
      <p:sp>
        <p:nvSpPr>
          <p:cNvPr id="4" name="Footer Placeholder 3">
            <a:extLst>
              <a:ext uri="{FF2B5EF4-FFF2-40B4-BE49-F238E27FC236}">
                <a16:creationId xmlns:a16="http://schemas.microsoft.com/office/drawing/2014/main" id="{B263FFC9-22F3-2C47-BDB4-D69835CFFEDD}"/>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24DF3AD0-3010-774B-A80D-0060698F202F}"/>
              </a:ext>
            </a:extLst>
          </p:cNvPr>
          <p:cNvSpPr>
            <a:spLocks noGrp="1"/>
          </p:cNvSpPr>
          <p:nvPr>
            <p:ph type="sldNum" sz="quarter" idx="12"/>
          </p:nvPr>
        </p:nvSpPr>
        <p:spPr/>
        <p:txBody>
          <a:bodyPr/>
          <a:lstStyle/>
          <a:p>
            <a:fld id="{4FBFE02D-06D5-3F42-9D36-37F9B600A89D}" type="slidenum">
              <a:rPr lang="en-NG" smtClean="0"/>
              <a:t>‹#›</a:t>
            </a:fld>
            <a:endParaRPr lang="en-NG"/>
          </a:p>
        </p:txBody>
      </p:sp>
    </p:spTree>
    <p:extLst>
      <p:ext uri="{BB962C8B-B14F-4D97-AF65-F5344CB8AC3E}">
        <p14:creationId xmlns:p14="http://schemas.microsoft.com/office/powerpoint/2010/main" val="1881220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312C5-E971-8546-BB23-058DD5EAA212}"/>
              </a:ext>
            </a:extLst>
          </p:cNvPr>
          <p:cNvSpPr>
            <a:spLocks noGrp="1"/>
          </p:cNvSpPr>
          <p:nvPr>
            <p:ph type="dt" sz="half" idx="10"/>
          </p:nvPr>
        </p:nvSpPr>
        <p:spPr/>
        <p:txBody>
          <a:bodyPr/>
          <a:lstStyle/>
          <a:p>
            <a:fld id="{57A71912-FEE4-2747-8454-813F83BB7E27}" type="datetimeFigureOut">
              <a:rPr lang="en-NG" smtClean="0"/>
              <a:t>07/03/2021</a:t>
            </a:fld>
            <a:endParaRPr lang="en-NG"/>
          </a:p>
        </p:txBody>
      </p:sp>
      <p:sp>
        <p:nvSpPr>
          <p:cNvPr id="3" name="Footer Placeholder 2">
            <a:extLst>
              <a:ext uri="{FF2B5EF4-FFF2-40B4-BE49-F238E27FC236}">
                <a16:creationId xmlns:a16="http://schemas.microsoft.com/office/drawing/2014/main" id="{98FB98FD-E43A-F140-9D7B-20D95959DD54}"/>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63639AFB-3FE6-6444-BADD-8EE713CDB477}"/>
              </a:ext>
            </a:extLst>
          </p:cNvPr>
          <p:cNvSpPr>
            <a:spLocks noGrp="1"/>
          </p:cNvSpPr>
          <p:nvPr>
            <p:ph type="sldNum" sz="quarter" idx="12"/>
          </p:nvPr>
        </p:nvSpPr>
        <p:spPr/>
        <p:txBody>
          <a:bodyPr/>
          <a:lstStyle/>
          <a:p>
            <a:fld id="{4FBFE02D-06D5-3F42-9D36-37F9B600A89D}" type="slidenum">
              <a:rPr lang="en-NG" smtClean="0"/>
              <a:t>‹#›</a:t>
            </a:fld>
            <a:endParaRPr lang="en-NG"/>
          </a:p>
        </p:txBody>
      </p:sp>
    </p:spTree>
    <p:extLst>
      <p:ext uri="{BB962C8B-B14F-4D97-AF65-F5344CB8AC3E}">
        <p14:creationId xmlns:p14="http://schemas.microsoft.com/office/powerpoint/2010/main" val="286581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BEFD-A4F6-9547-A05F-941698AFAB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G"/>
          </a:p>
        </p:txBody>
      </p:sp>
      <p:sp>
        <p:nvSpPr>
          <p:cNvPr id="3" name="Content Placeholder 2">
            <a:extLst>
              <a:ext uri="{FF2B5EF4-FFF2-40B4-BE49-F238E27FC236}">
                <a16:creationId xmlns:a16="http://schemas.microsoft.com/office/drawing/2014/main" id="{84F963E7-F561-6F47-B2D4-C748E853B7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Text Placeholder 3">
            <a:extLst>
              <a:ext uri="{FF2B5EF4-FFF2-40B4-BE49-F238E27FC236}">
                <a16:creationId xmlns:a16="http://schemas.microsoft.com/office/drawing/2014/main" id="{25B184DC-DCB2-0C4B-9286-9F7866B2D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0C5A26-50F5-7844-B990-A00A0EB4FF17}"/>
              </a:ext>
            </a:extLst>
          </p:cNvPr>
          <p:cNvSpPr>
            <a:spLocks noGrp="1"/>
          </p:cNvSpPr>
          <p:nvPr>
            <p:ph type="dt" sz="half" idx="10"/>
          </p:nvPr>
        </p:nvSpPr>
        <p:spPr/>
        <p:txBody>
          <a:bodyPr/>
          <a:lstStyle/>
          <a:p>
            <a:fld id="{57A71912-FEE4-2747-8454-813F83BB7E27}" type="datetimeFigureOut">
              <a:rPr lang="en-NG" smtClean="0"/>
              <a:t>07/03/2021</a:t>
            </a:fld>
            <a:endParaRPr lang="en-NG"/>
          </a:p>
        </p:txBody>
      </p:sp>
      <p:sp>
        <p:nvSpPr>
          <p:cNvPr id="6" name="Footer Placeholder 5">
            <a:extLst>
              <a:ext uri="{FF2B5EF4-FFF2-40B4-BE49-F238E27FC236}">
                <a16:creationId xmlns:a16="http://schemas.microsoft.com/office/drawing/2014/main" id="{9683AED3-A15D-224C-B76A-3708233F47E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0EA1A80-B2C0-0249-8341-1DC35F3DE1B7}"/>
              </a:ext>
            </a:extLst>
          </p:cNvPr>
          <p:cNvSpPr>
            <a:spLocks noGrp="1"/>
          </p:cNvSpPr>
          <p:nvPr>
            <p:ph type="sldNum" sz="quarter" idx="12"/>
          </p:nvPr>
        </p:nvSpPr>
        <p:spPr/>
        <p:txBody>
          <a:bodyPr/>
          <a:lstStyle/>
          <a:p>
            <a:fld id="{4FBFE02D-06D5-3F42-9D36-37F9B600A89D}" type="slidenum">
              <a:rPr lang="en-NG" smtClean="0"/>
              <a:t>‹#›</a:t>
            </a:fld>
            <a:endParaRPr lang="en-NG"/>
          </a:p>
        </p:txBody>
      </p:sp>
    </p:spTree>
    <p:extLst>
      <p:ext uri="{BB962C8B-B14F-4D97-AF65-F5344CB8AC3E}">
        <p14:creationId xmlns:p14="http://schemas.microsoft.com/office/powerpoint/2010/main" val="761780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E2A6-9E6C-E348-B6ED-5EBE678790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G"/>
          </a:p>
        </p:txBody>
      </p:sp>
      <p:sp>
        <p:nvSpPr>
          <p:cNvPr id="3" name="Picture Placeholder 2">
            <a:extLst>
              <a:ext uri="{FF2B5EF4-FFF2-40B4-BE49-F238E27FC236}">
                <a16:creationId xmlns:a16="http://schemas.microsoft.com/office/drawing/2014/main" id="{75334C88-57DB-DF43-8BC3-D37A6194E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31580F03-28B9-8F43-942C-CEDD91D39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6AF9F3-C52E-E34F-938D-2FF671753B1E}"/>
              </a:ext>
            </a:extLst>
          </p:cNvPr>
          <p:cNvSpPr>
            <a:spLocks noGrp="1"/>
          </p:cNvSpPr>
          <p:nvPr>
            <p:ph type="dt" sz="half" idx="10"/>
          </p:nvPr>
        </p:nvSpPr>
        <p:spPr/>
        <p:txBody>
          <a:bodyPr/>
          <a:lstStyle/>
          <a:p>
            <a:fld id="{57A71912-FEE4-2747-8454-813F83BB7E27}" type="datetimeFigureOut">
              <a:rPr lang="en-NG" smtClean="0"/>
              <a:t>07/03/2021</a:t>
            </a:fld>
            <a:endParaRPr lang="en-NG"/>
          </a:p>
        </p:txBody>
      </p:sp>
      <p:sp>
        <p:nvSpPr>
          <p:cNvPr id="6" name="Footer Placeholder 5">
            <a:extLst>
              <a:ext uri="{FF2B5EF4-FFF2-40B4-BE49-F238E27FC236}">
                <a16:creationId xmlns:a16="http://schemas.microsoft.com/office/drawing/2014/main" id="{369D62E4-9A1D-E847-8310-5054A00849C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2396CE1-7BE8-7D47-93DB-BBC3B83232B4}"/>
              </a:ext>
            </a:extLst>
          </p:cNvPr>
          <p:cNvSpPr>
            <a:spLocks noGrp="1"/>
          </p:cNvSpPr>
          <p:nvPr>
            <p:ph type="sldNum" sz="quarter" idx="12"/>
          </p:nvPr>
        </p:nvSpPr>
        <p:spPr/>
        <p:txBody>
          <a:bodyPr/>
          <a:lstStyle/>
          <a:p>
            <a:fld id="{4FBFE02D-06D5-3F42-9D36-37F9B600A89D}" type="slidenum">
              <a:rPr lang="en-NG" smtClean="0"/>
              <a:t>‹#›</a:t>
            </a:fld>
            <a:endParaRPr lang="en-NG"/>
          </a:p>
        </p:txBody>
      </p:sp>
    </p:spTree>
    <p:extLst>
      <p:ext uri="{BB962C8B-B14F-4D97-AF65-F5344CB8AC3E}">
        <p14:creationId xmlns:p14="http://schemas.microsoft.com/office/powerpoint/2010/main" val="2600129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F6D1A-1819-EB42-9B33-BA72841F0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G"/>
          </a:p>
        </p:txBody>
      </p:sp>
      <p:sp>
        <p:nvSpPr>
          <p:cNvPr id="3" name="Text Placeholder 2">
            <a:extLst>
              <a:ext uri="{FF2B5EF4-FFF2-40B4-BE49-F238E27FC236}">
                <a16:creationId xmlns:a16="http://schemas.microsoft.com/office/drawing/2014/main" id="{01060180-E0C2-AE45-AEA9-B5B575C6E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E734B995-04F9-484C-8424-B97E4B2D8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71912-FEE4-2747-8454-813F83BB7E27}" type="datetimeFigureOut">
              <a:rPr lang="en-NG" smtClean="0"/>
              <a:t>07/03/2021</a:t>
            </a:fld>
            <a:endParaRPr lang="en-NG"/>
          </a:p>
        </p:txBody>
      </p:sp>
      <p:sp>
        <p:nvSpPr>
          <p:cNvPr id="5" name="Footer Placeholder 4">
            <a:extLst>
              <a:ext uri="{FF2B5EF4-FFF2-40B4-BE49-F238E27FC236}">
                <a16:creationId xmlns:a16="http://schemas.microsoft.com/office/drawing/2014/main" id="{26686766-138D-3D42-A337-3309C3C793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6D5BFF71-6223-C640-8B15-6651433860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BFE02D-06D5-3F42-9D36-37F9B600A89D}" type="slidenum">
              <a:rPr lang="en-NG" smtClean="0"/>
              <a:t>‹#›</a:t>
            </a:fld>
            <a:endParaRPr lang="en-NG"/>
          </a:p>
        </p:txBody>
      </p:sp>
    </p:spTree>
    <p:extLst>
      <p:ext uri="{BB962C8B-B14F-4D97-AF65-F5344CB8AC3E}">
        <p14:creationId xmlns:p14="http://schemas.microsoft.com/office/powerpoint/2010/main" val="412059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C237-9684-FF4E-9BB2-63D3BC18555C}"/>
              </a:ext>
            </a:extLst>
          </p:cNvPr>
          <p:cNvSpPr>
            <a:spLocks noGrp="1"/>
          </p:cNvSpPr>
          <p:nvPr>
            <p:ph type="ctrTitle"/>
          </p:nvPr>
        </p:nvSpPr>
        <p:spPr/>
        <p:txBody>
          <a:bodyPr/>
          <a:lstStyle/>
          <a:p>
            <a:r>
              <a:rPr lang="en-NG" dirty="0"/>
              <a:t>Lecture VII</a:t>
            </a:r>
          </a:p>
        </p:txBody>
      </p:sp>
      <p:sp>
        <p:nvSpPr>
          <p:cNvPr id="3" name="Subtitle 2">
            <a:extLst>
              <a:ext uri="{FF2B5EF4-FFF2-40B4-BE49-F238E27FC236}">
                <a16:creationId xmlns:a16="http://schemas.microsoft.com/office/drawing/2014/main" id="{A33A972E-F38A-CF49-8E41-8827A1EB0F7E}"/>
              </a:ext>
            </a:extLst>
          </p:cNvPr>
          <p:cNvSpPr>
            <a:spLocks noGrp="1"/>
          </p:cNvSpPr>
          <p:nvPr>
            <p:ph type="subTitle" idx="1"/>
          </p:nvPr>
        </p:nvSpPr>
        <p:spPr/>
        <p:txBody>
          <a:bodyPr/>
          <a:lstStyle/>
          <a:p>
            <a:r>
              <a:rPr lang="en-NG" dirty="0">
                <a:effectLst/>
              </a:rPr>
              <a:t> </a:t>
            </a:r>
            <a:endParaRPr lang="en-NG" dirty="0"/>
          </a:p>
        </p:txBody>
      </p:sp>
    </p:spTree>
    <p:extLst>
      <p:ext uri="{BB962C8B-B14F-4D97-AF65-F5344CB8AC3E}">
        <p14:creationId xmlns:p14="http://schemas.microsoft.com/office/powerpoint/2010/main" val="257944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5044-86E7-BB44-B203-6870903097FD}"/>
              </a:ext>
            </a:extLst>
          </p:cNvPr>
          <p:cNvSpPr>
            <a:spLocks noGrp="1"/>
          </p:cNvSpPr>
          <p:nvPr>
            <p:ph type="title"/>
          </p:nvPr>
        </p:nvSpPr>
        <p:spPr/>
        <p:txBody>
          <a:bodyPr/>
          <a:lstStyle/>
          <a:p>
            <a:r>
              <a:rPr lang="en-US" dirty="0"/>
              <a:t>Intellectual property and trade secrets</a:t>
            </a:r>
            <a:endParaRPr lang="en-NG" dirty="0"/>
          </a:p>
        </p:txBody>
      </p:sp>
      <p:sp>
        <p:nvSpPr>
          <p:cNvPr id="3" name="Content Placeholder 2">
            <a:extLst>
              <a:ext uri="{FF2B5EF4-FFF2-40B4-BE49-F238E27FC236}">
                <a16:creationId xmlns:a16="http://schemas.microsoft.com/office/drawing/2014/main" id="{B7720C86-EC07-B948-854D-469B13EFC89C}"/>
              </a:ext>
            </a:extLst>
          </p:cNvPr>
          <p:cNvSpPr>
            <a:spLocks noGrp="1"/>
          </p:cNvSpPr>
          <p:nvPr>
            <p:ph idx="1"/>
          </p:nvPr>
        </p:nvSpPr>
        <p:spPr/>
        <p:txBody>
          <a:bodyPr>
            <a:normAutofit fontScale="77500" lnSpcReduction="20000"/>
          </a:bodyPr>
          <a:lstStyle/>
          <a:p>
            <a:pPr algn="just"/>
            <a:r>
              <a:rPr lang="en-US" dirty="0"/>
              <a:t>If you have them, you need to protect them.</a:t>
            </a:r>
            <a:endParaRPr lang="en-NG" dirty="0"/>
          </a:p>
          <a:p>
            <a:pPr algn="just"/>
            <a:r>
              <a:rPr lang="en-US" dirty="0"/>
              <a:t>Picture the following scenario: you are diligent in protecting your critical information. </a:t>
            </a:r>
          </a:p>
          <a:p>
            <a:pPr algn="just"/>
            <a:r>
              <a:rPr lang="en-US" dirty="0"/>
              <a:t>You do not have it stored on a computer, only maintain hard copies of your</a:t>
            </a:r>
            <a:r>
              <a:rPr lang="en-NG" dirty="0"/>
              <a:t> </a:t>
            </a:r>
            <a:r>
              <a:rPr lang="en-US" dirty="0"/>
              <a:t>classified documents, and limit physical access to the documents. </a:t>
            </a:r>
          </a:p>
          <a:p>
            <a:pPr algn="just"/>
            <a:r>
              <a:rPr lang="en-US" dirty="0"/>
              <a:t>Unfortunately, one</a:t>
            </a:r>
            <a:r>
              <a:rPr lang="en-NG" dirty="0"/>
              <a:t> </a:t>
            </a:r>
            <a:r>
              <a:rPr lang="en-US" dirty="0"/>
              <a:t>of your employees has been recruited by one of your competitors to acquire your information. </a:t>
            </a:r>
          </a:p>
          <a:p>
            <a:pPr algn="just"/>
            <a:r>
              <a:rPr lang="en-US" dirty="0"/>
              <a:t>They gain access to your files, photograph them with their cell phone camera, and upload the images from their phone onto a destination selected by your</a:t>
            </a:r>
            <a:r>
              <a:rPr lang="en-NG" dirty="0"/>
              <a:t> </a:t>
            </a:r>
            <a:r>
              <a:rPr lang="en-US" dirty="0"/>
              <a:t>competitor.</a:t>
            </a:r>
          </a:p>
          <a:p>
            <a:pPr algn="just"/>
            <a:r>
              <a:rPr lang="en-US" dirty="0"/>
              <a:t>Fiction? Regrettably no, as this type of exploitation has occurred multiple times around the world. If you have sensitive information, protect it. </a:t>
            </a:r>
          </a:p>
          <a:p>
            <a:pPr algn="just"/>
            <a:r>
              <a:rPr lang="en-US" dirty="0"/>
              <a:t>We recommend you keep cell phones and similar devices away from it. </a:t>
            </a:r>
          </a:p>
          <a:p>
            <a:pPr algn="just"/>
            <a:r>
              <a:rPr lang="en-US" dirty="0"/>
              <a:t>Don’t forget meetings</a:t>
            </a:r>
            <a:r>
              <a:rPr lang="en-NG" dirty="0"/>
              <a:t> </a:t>
            </a:r>
            <a:r>
              <a:rPr lang="en-US" dirty="0"/>
              <a:t>where you discuss sensitive information either. If someone has a phone in the room, your meeting may be broadcast to people and places you don’t want to include.</a:t>
            </a:r>
            <a:endParaRPr lang="en-NG" dirty="0"/>
          </a:p>
          <a:p>
            <a:endParaRPr lang="en-NG" dirty="0"/>
          </a:p>
        </p:txBody>
      </p:sp>
    </p:spTree>
    <p:extLst>
      <p:ext uri="{BB962C8B-B14F-4D97-AF65-F5344CB8AC3E}">
        <p14:creationId xmlns:p14="http://schemas.microsoft.com/office/powerpoint/2010/main" val="27239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9B64-B0FC-D643-AC45-46F030132441}"/>
              </a:ext>
            </a:extLst>
          </p:cNvPr>
          <p:cNvSpPr>
            <a:spLocks noGrp="1"/>
          </p:cNvSpPr>
          <p:nvPr>
            <p:ph type="title"/>
          </p:nvPr>
        </p:nvSpPr>
        <p:spPr/>
        <p:txBody>
          <a:bodyPr/>
          <a:lstStyle/>
          <a:p>
            <a:r>
              <a:rPr lang="en-US" dirty="0"/>
              <a:t>Competitors:</a:t>
            </a:r>
            <a:endParaRPr lang="en-NG" dirty="0"/>
          </a:p>
        </p:txBody>
      </p:sp>
      <p:sp>
        <p:nvSpPr>
          <p:cNvPr id="3" name="Content Placeholder 2">
            <a:extLst>
              <a:ext uri="{FF2B5EF4-FFF2-40B4-BE49-F238E27FC236}">
                <a16:creationId xmlns:a16="http://schemas.microsoft.com/office/drawing/2014/main" id="{EC14C0DF-AAD8-F84B-B794-456922E9D0AE}"/>
              </a:ext>
            </a:extLst>
          </p:cNvPr>
          <p:cNvSpPr>
            <a:spLocks noGrp="1"/>
          </p:cNvSpPr>
          <p:nvPr>
            <p:ph idx="1"/>
          </p:nvPr>
        </p:nvSpPr>
        <p:spPr/>
        <p:txBody>
          <a:bodyPr>
            <a:normAutofit fontScale="92500" lnSpcReduction="20000"/>
          </a:bodyPr>
          <a:lstStyle/>
          <a:p>
            <a:r>
              <a:rPr lang="en-US" dirty="0"/>
              <a:t>Your competitors want to have a competitive advantage over you.</a:t>
            </a:r>
            <a:endParaRPr lang="en-NG" dirty="0"/>
          </a:p>
          <a:p>
            <a:r>
              <a:rPr lang="en-US" dirty="0"/>
              <a:t>Most are honorable and exercise fair and open competition; however, a rare few employ agents who seek access to your information (unauthorized, of course).</a:t>
            </a:r>
            <a:endParaRPr lang="en-NG" dirty="0"/>
          </a:p>
          <a:p>
            <a:r>
              <a:rPr lang="en-US" dirty="0"/>
              <a:t>Nation-states, organized crime, and unscrupulous businesses all have been known</a:t>
            </a:r>
            <a:r>
              <a:rPr lang="en-NG" dirty="0"/>
              <a:t> </a:t>
            </a:r>
            <a:r>
              <a:rPr lang="en-US" dirty="0"/>
              <a:t>to actively use cyber-based resources to steal or tamper with sensitive intellectual property and trade secrets. </a:t>
            </a:r>
          </a:p>
          <a:p>
            <a:r>
              <a:rPr lang="en-US" dirty="0"/>
              <a:t>Cyber espionage is a growing problem in the market place with complaints to law enforcement officials continuing to rise. </a:t>
            </a:r>
          </a:p>
          <a:p>
            <a:r>
              <a:rPr lang="en-US" dirty="0"/>
              <a:t>You and your business are at risk. </a:t>
            </a:r>
          </a:p>
          <a:p>
            <a:r>
              <a:rPr lang="en-US" dirty="0"/>
              <a:t>Additionally, the better you are and the bigger you are,</a:t>
            </a:r>
            <a:r>
              <a:rPr lang="en-NG" dirty="0"/>
              <a:t> </a:t>
            </a:r>
            <a:r>
              <a:rPr lang="en-US" dirty="0"/>
              <a:t>the bigger and more lucrative target you present.</a:t>
            </a:r>
            <a:endParaRPr lang="en-NG" dirty="0"/>
          </a:p>
          <a:p>
            <a:endParaRPr lang="en-NG" dirty="0"/>
          </a:p>
        </p:txBody>
      </p:sp>
    </p:spTree>
    <p:extLst>
      <p:ext uri="{BB962C8B-B14F-4D97-AF65-F5344CB8AC3E}">
        <p14:creationId xmlns:p14="http://schemas.microsoft.com/office/powerpoint/2010/main" val="4110857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5FE7-9E6D-D144-9038-C67EB1BE3105}"/>
              </a:ext>
            </a:extLst>
          </p:cNvPr>
          <p:cNvSpPr>
            <a:spLocks noGrp="1"/>
          </p:cNvSpPr>
          <p:nvPr>
            <p:ph type="title"/>
          </p:nvPr>
        </p:nvSpPr>
        <p:spPr/>
        <p:txBody>
          <a:bodyPr/>
          <a:lstStyle/>
          <a:p>
            <a:r>
              <a:rPr lang="en-US" dirty="0"/>
              <a:t>Computer storage:</a:t>
            </a:r>
            <a:endParaRPr lang="en-NG" dirty="0"/>
          </a:p>
        </p:txBody>
      </p:sp>
      <p:sp>
        <p:nvSpPr>
          <p:cNvPr id="3" name="Content Placeholder 2">
            <a:extLst>
              <a:ext uri="{FF2B5EF4-FFF2-40B4-BE49-F238E27FC236}">
                <a16:creationId xmlns:a16="http://schemas.microsoft.com/office/drawing/2014/main" id="{239B101F-2F9D-E542-911F-AE9C31EA4DCD}"/>
              </a:ext>
            </a:extLst>
          </p:cNvPr>
          <p:cNvSpPr>
            <a:spLocks noGrp="1"/>
          </p:cNvSpPr>
          <p:nvPr>
            <p:ph idx="1"/>
          </p:nvPr>
        </p:nvSpPr>
        <p:spPr/>
        <p:txBody>
          <a:bodyPr>
            <a:normAutofit fontScale="70000" lnSpcReduction="20000"/>
          </a:bodyPr>
          <a:lstStyle/>
          <a:p>
            <a:pPr algn="just"/>
            <a:r>
              <a:rPr lang="en-US" dirty="0"/>
              <a:t>If you store your information on a computer, you are like most</a:t>
            </a:r>
            <a:r>
              <a:rPr lang="en-NG" dirty="0"/>
              <a:t> </a:t>
            </a:r>
            <a:r>
              <a:rPr lang="en-US" dirty="0"/>
              <a:t>other entities. </a:t>
            </a:r>
          </a:p>
          <a:p>
            <a:pPr algn="just"/>
            <a:r>
              <a:rPr lang="en-US" dirty="0"/>
              <a:t>Computers and their storage devices have become the preferred</a:t>
            </a:r>
            <a:r>
              <a:rPr lang="en-NG" dirty="0"/>
              <a:t> </a:t>
            </a:r>
            <a:r>
              <a:rPr lang="en-US" dirty="0"/>
              <a:t>storage media for the world’s information, far surpassing paper copies. </a:t>
            </a:r>
          </a:p>
          <a:p>
            <a:pPr algn="just"/>
            <a:r>
              <a:rPr lang="en-US" dirty="0"/>
              <a:t>This is because computer-based storage is less expensive, provides much faster search and retrieval capability, and enables near-instantaneous transmission of information to multiple locations. The advantages of computer-based storage are many,</a:t>
            </a:r>
            <a:r>
              <a:rPr lang="en-NG" dirty="0"/>
              <a:t> </a:t>
            </a:r>
            <a:r>
              <a:rPr lang="en-US" dirty="0"/>
              <a:t>yet this mode of storage comes with risks as well. </a:t>
            </a:r>
          </a:p>
          <a:p>
            <a:pPr algn="just"/>
            <a:r>
              <a:rPr lang="en-US" dirty="0"/>
              <a:t>Computers rely on electrical power and therefore must have a reliable, uninterruptible power source. </a:t>
            </a:r>
          </a:p>
          <a:p>
            <a:pPr algn="just"/>
            <a:r>
              <a:rPr lang="en-US" dirty="0"/>
              <a:t>They are machines that	require maintenance and have components	that sometimes	fail.</a:t>
            </a:r>
            <a:endParaRPr lang="en-NG" dirty="0"/>
          </a:p>
          <a:p>
            <a:pPr algn="just"/>
            <a:r>
              <a:rPr lang="en-US" dirty="0"/>
              <a:t>They require software to operate effectively and software requires maintenance,</a:t>
            </a:r>
            <a:r>
              <a:rPr lang="en-NG" dirty="0"/>
              <a:t> </a:t>
            </a:r>
            <a:r>
              <a:rPr lang="en-US" dirty="0"/>
              <a:t>regular updates, and most often licensing fees. </a:t>
            </a:r>
          </a:p>
          <a:p>
            <a:pPr algn="just"/>
            <a:r>
              <a:rPr lang="en-US" dirty="0"/>
              <a:t>There are ample possible points of</a:t>
            </a:r>
            <a:r>
              <a:rPr lang="en-NG" dirty="0"/>
              <a:t> </a:t>
            </a:r>
            <a:r>
              <a:rPr lang="en-US" dirty="0"/>
              <a:t>failure that can deny you access to your critical information or present weaknesses</a:t>
            </a:r>
            <a:r>
              <a:rPr lang="en-NG" dirty="0"/>
              <a:t> </a:t>
            </a:r>
            <a:r>
              <a:rPr lang="en-US" dirty="0"/>
              <a:t>that could be exploited by potential adversaries. This presents risk.</a:t>
            </a:r>
            <a:endParaRPr lang="en-NG" dirty="0"/>
          </a:p>
          <a:p>
            <a:endParaRPr lang="en-NG" dirty="0"/>
          </a:p>
        </p:txBody>
      </p:sp>
    </p:spTree>
    <p:extLst>
      <p:ext uri="{BB962C8B-B14F-4D97-AF65-F5344CB8AC3E}">
        <p14:creationId xmlns:p14="http://schemas.microsoft.com/office/powerpoint/2010/main" val="123478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53E81-AFB2-6A44-A48E-B04212A4EE84}"/>
              </a:ext>
            </a:extLst>
          </p:cNvPr>
          <p:cNvSpPr>
            <a:spLocks noGrp="1"/>
          </p:cNvSpPr>
          <p:nvPr>
            <p:ph type="title"/>
          </p:nvPr>
        </p:nvSpPr>
        <p:spPr/>
        <p:txBody>
          <a:bodyPr/>
          <a:lstStyle/>
          <a:p>
            <a:r>
              <a:rPr lang="en-US" dirty="0"/>
              <a:t>Internet access</a:t>
            </a:r>
            <a:endParaRPr lang="en-NG" dirty="0"/>
          </a:p>
        </p:txBody>
      </p:sp>
      <p:sp>
        <p:nvSpPr>
          <p:cNvPr id="3" name="Content Placeholder 2">
            <a:extLst>
              <a:ext uri="{FF2B5EF4-FFF2-40B4-BE49-F238E27FC236}">
                <a16:creationId xmlns:a16="http://schemas.microsoft.com/office/drawing/2014/main" id="{ECCF1953-8795-6141-95E0-6FD8B1B83F51}"/>
              </a:ext>
            </a:extLst>
          </p:cNvPr>
          <p:cNvSpPr>
            <a:spLocks noGrp="1"/>
          </p:cNvSpPr>
          <p:nvPr>
            <p:ph idx="1"/>
          </p:nvPr>
        </p:nvSpPr>
        <p:spPr/>
        <p:txBody>
          <a:bodyPr>
            <a:normAutofit/>
          </a:bodyPr>
          <a:lstStyle/>
          <a:p>
            <a:pPr algn="just"/>
            <a:r>
              <a:rPr lang="en-US" dirty="0"/>
              <a:t>If</a:t>
            </a:r>
            <a:r>
              <a:rPr lang="en-NG" dirty="0"/>
              <a:t> </a:t>
            </a:r>
            <a:r>
              <a:rPr lang="en-US" dirty="0"/>
              <a:t>your information is on a computer connected to the Internet, it is potentially exposed to anyone else on the Internet. </a:t>
            </a:r>
          </a:p>
          <a:p>
            <a:pPr algn="just"/>
            <a:r>
              <a:rPr lang="en-US" dirty="0"/>
              <a:t>Certainly you can and should implement</a:t>
            </a:r>
            <a:r>
              <a:rPr lang="en-NG" dirty="0"/>
              <a:t> </a:t>
            </a:r>
            <a:r>
              <a:rPr lang="en-US" dirty="0"/>
              <a:t>prudent security measure such as boundary protection	(i.e.,	firewalls, proxy servers, access control lists, etc.), encryption, and other technical measures, but if your critical intellectual property and trade secrets reside on a system connected</a:t>
            </a:r>
            <a:r>
              <a:rPr lang="en-NG" dirty="0"/>
              <a:t> </a:t>
            </a:r>
            <a:r>
              <a:rPr lang="en-US" dirty="0"/>
              <a:t>to the Internet, there is a risk that someone smarter than your IT team will gain</a:t>
            </a:r>
            <a:r>
              <a:rPr lang="en-NG" dirty="0"/>
              <a:t> </a:t>
            </a:r>
            <a:r>
              <a:rPr lang="en-US" dirty="0"/>
              <a:t>access to that information.</a:t>
            </a:r>
            <a:endParaRPr lang="en-NG" dirty="0"/>
          </a:p>
          <a:p>
            <a:endParaRPr lang="en-NG" dirty="0"/>
          </a:p>
        </p:txBody>
      </p:sp>
    </p:spTree>
    <p:extLst>
      <p:ext uri="{BB962C8B-B14F-4D97-AF65-F5344CB8AC3E}">
        <p14:creationId xmlns:p14="http://schemas.microsoft.com/office/powerpoint/2010/main" val="212539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8D4B-459D-8445-99A0-C98BE877CB94}"/>
              </a:ext>
            </a:extLst>
          </p:cNvPr>
          <p:cNvSpPr>
            <a:spLocks noGrp="1"/>
          </p:cNvSpPr>
          <p:nvPr>
            <p:ph type="title"/>
          </p:nvPr>
        </p:nvSpPr>
        <p:spPr/>
        <p:txBody>
          <a:bodyPr/>
          <a:lstStyle/>
          <a:p>
            <a:r>
              <a:rPr lang="en-US" dirty="0"/>
              <a:t>USB connections:</a:t>
            </a:r>
            <a:endParaRPr lang="en-NG" dirty="0"/>
          </a:p>
        </p:txBody>
      </p:sp>
      <p:sp>
        <p:nvSpPr>
          <p:cNvPr id="3" name="Content Placeholder 2">
            <a:extLst>
              <a:ext uri="{FF2B5EF4-FFF2-40B4-BE49-F238E27FC236}">
                <a16:creationId xmlns:a16="http://schemas.microsoft.com/office/drawing/2014/main" id="{AD82F6A0-53B1-9945-BCA5-A9B613AD8B51}"/>
              </a:ext>
            </a:extLst>
          </p:cNvPr>
          <p:cNvSpPr>
            <a:spLocks noGrp="1"/>
          </p:cNvSpPr>
          <p:nvPr>
            <p:ph idx="1"/>
          </p:nvPr>
        </p:nvSpPr>
        <p:spPr/>
        <p:txBody>
          <a:bodyPr>
            <a:normAutofit fontScale="85000" lnSpcReduction="20000"/>
          </a:bodyPr>
          <a:lstStyle/>
          <a:p>
            <a:r>
              <a:rPr lang="en-US" dirty="0"/>
              <a:t>USB ports add great convenience and transportability for information. You can plug in an inexpensive high-capacity thumb drive to transfer files</a:t>
            </a:r>
            <a:r>
              <a:rPr lang="en-NG" dirty="0"/>
              <a:t> </a:t>
            </a:r>
            <a:r>
              <a:rPr lang="en-US" dirty="0"/>
              <a:t>between the computer and the thumb drive and even launch programs from the</a:t>
            </a:r>
            <a:r>
              <a:rPr lang="en-NG" dirty="0"/>
              <a:t> </a:t>
            </a:r>
            <a:r>
              <a:rPr lang="en-US" dirty="0"/>
              <a:t>thumb drive. </a:t>
            </a:r>
          </a:p>
          <a:p>
            <a:r>
              <a:rPr lang="en-US" dirty="0"/>
              <a:t>How many times have you used a thumb drive to transport a business</a:t>
            </a:r>
            <a:r>
              <a:rPr lang="en-NG" dirty="0"/>
              <a:t> </a:t>
            </a:r>
            <a:r>
              <a:rPr lang="en-US" dirty="0"/>
              <a:t>presentation, sensitive data, or even pictures of your family? Like many, you likely</a:t>
            </a:r>
            <a:r>
              <a:rPr lang="en-NG" dirty="0"/>
              <a:t> </a:t>
            </a:r>
            <a:r>
              <a:rPr lang="en-US" dirty="0"/>
              <a:t>have done so. </a:t>
            </a:r>
          </a:p>
          <a:p>
            <a:r>
              <a:rPr lang="en-US" dirty="0"/>
              <a:t>Regrettably, bad actors have taken note of the proliferation of thumb drives and other devices that connect to USB ports (such as smart phones, digital</a:t>
            </a:r>
            <a:r>
              <a:rPr lang="en-NG" dirty="0"/>
              <a:t> </a:t>
            </a:r>
            <a:r>
              <a:rPr lang="en-US" dirty="0"/>
              <a:t>cameras, and even </a:t>
            </a:r>
            <a:r>
              <a:rPr lang="en-US" dirty="0" err="1"/>
              <a:t>awatch</a:t>
            </a:r>
            <a:r>
              <a:rPr lang="en-US" dirty="0"/>
              <a:t>!) and are now using them for malicious</a:t>
            </a:r>
            <a:r>
              <a:rPr lang="en-NG" dirty="0"/>
              <a:t> </a:t>
            </a:r>
            <a:r>
              <a:rPr lang="en-US" dirty="0"/>
              <a:t>purposes. An example is the recent Stuxnet attack, where the destructive code is</a:t>
            </a:r>
            <a:r>
              <a:rPr lang="en-NG" dirty="0"/>
              <a:t> </a:t>
            </a:r>
            <a:r>
              <a:rPr lang="en-US" dirty="0"/>
              <a:t>said to have been inserted into the isolated Iranian nuclear control systems by using an infected thumb drive.</a:t>
            </a:r>
          </a:p>
          <a:p>
            <a:r>
              <a:rPr lang="en-US" dirty="0"/>
              <a:t>Any device connected to your computers via a</a:t>
            </a:r>
            <a:r>
              <a:rPr lang="en-NG" dirty="0"/>
              <a:t> </a:t>
            </a:r>
            <a:r>
              <a:rPr lang="en-US" dirty="0"/>
              <a:t>USB port has the potential to insert or retrieve information. There is a risk.</a:t>
            </a:r>
            <a:endParaRPr lang="en-NG" dirty="0"/>
          </a:p>
          <a:p>
            <a:endParaRPr lang="en-NG" dirty="0"/>
          </a:p>
        </p:txBody>
      </p:sp>
    </p:spTree>
    <p:extLst>
      <p:ext uri="{BB962C8B-B14F-4D97-AF65-F5344CB8AC3E}">
        <p14:creationId xmlns:p14="http://schemas.microsoft.com/office/powerpoint/2010/main" val="3234384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F296-69A5-9C4E-9657-3D7D905C4B9F}"/>
              </a:ext>
            </a:extLst>
          </p:cNvPr>
          <p:cNvSpPr>
            <a:spLocks noGrp="1"/>
          </p:cNvSpPr>
          <p:nvPr>
            <p:ph type="title"/>
          </p:nvPr>
        </p:nvSpPr>
        <p:spPr/>
        <p:txBody>
          <a:bodyPr/>
          <a:lstStyle/>
          <a:p>
            <a:r>
              <a:rPr lang="en-US" dirty="0"/>
              <a:t>DVD/CD read–write drives:</a:t>
            </a:r>
            <a:endParaRPr lang="en-NG" dirty="0"/>
          </a:p>
        </p:txBody>
      </p:sp>
      <p:sp>
        <p:nvSpPr>
          <p:cNvPr id="3" name="Content Placeholder 2">
            <a:extLst>
              <a:ext uri="{FF2B5EF4-FFF2-40B4-BE49-F238E27FC236}">
                <a16:creationId xmlns:a16="http://schemas.microsoft.com/office/drawing/2014/main" id="{F75DA1EE-CA2E-364F-BCF0-3C4BE8E71CA7}"/>
              </a:ext>
            </a:extLst>
          </p:cNvPr>
          <p:cNvSpPr>
            <a:spLocks noGrp="1"/>
          </p:cNvSpPr>
          <p:nvPr>
            <p:ph idx="1"/>
          </p:nvPr>
        </p:nvSpPr>
        <p:spPr/>
        <p:txBody>
          <a:bodyPr>
            <a:normAutofit/>
          </a:bodyPr>
          <a:lstStyle/>
          <a:p>
            <a:pPr algn="just"/>
            <a:r>
              <a:rPr lang="en-US" dirty="0"/>
              <a:t>These older media devices pose similar risks as do</a:t>
            </a:r>
            <a:r>
              <a:rPr lang="en-NG" dirty="0"/>
              <a:t> </a:t>
            </a:r>
            <a:r>
              <a:rPr lang="en-US" dirty="0"/>
              <a:t>USB devices. They could be the entry point for malicious code or the egress</a:t>
            </a:r>
            <a:r>
              <a:rPr lang="en-NG" dirty="0"/>
              <a:t> </a:t>
            </a:r>
            <a:r>
              <a:rPr lang="en-US" dirty="0"/>
              <a:t>point for your critical information.</a:t>
            </a:r>
          </a:p>
          <a:p>
            <a:pPr algn="just"/>
            <a:r>
              <a:rPr lang="en-US" dirty="0"/>
              <a:t> U.S. Army Private Bradley Manning confessed to having used a compact disk with read–write capabilities to exfiltrate 1.6 gigabytes of classified information that he later uploaded to WikiLeaks.</a:t>
            </a:r>
          </a:p>
          <a:p>
            <a:pPr algn="just"/>
            <a:r>
              <a:rPr lang="en-US" dirty="0"/>
              <a:t>As the U.S. Army painfully discovered, any time you have the ability to download information from your computer or the network it is connected to, you have a</a:t>
            </a:r>
            <a:r>
              <a:rPr lang="en-NG" dirty="0"/>
              <a:t> </a:t>
            </a:r>
            <a:r>
              <a:rPr lang="en-US" dirty="0"/>
              <a:t>risk that the information may leak to unauthorized personnel.</a:t>
            </a:r>
            <a:endParaRPr lang="en-NG" dirty="0"/>
          </a:p>
          <a:p>
            <a:endParaRPr lang="en-NG" dirty="0"/>
          </a:p>
        </p:txBody>
      </p:sp>
    </p:spTree>
    <p:extLst>
      <p:ext uri="{BB962C8B-B14F-4D97-AF65-F5344CB8AC3E}">
        <p14:creationId xmlns:p14="http://schemas.microsoft.com/office/powerpoint/2010/main" val="3658576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0F52-6099-0844-B454-78AD402134C8}"/>
              </a:ext>
            </a:extLst>
          </p:cNvPr>
          <p:cNvSpPr>
            <a:spLocks noGrp="1"/>
          </p:cNvSpPr>
          <p:nvPr>
            <p:ph type="title"/>
          </p:nvPr>
        </p:nvSpPr>
        <p:spPr/>
        <p:txBody>
          <a:bodyPr/>
          <a:lstStyle/>
          <a:p>
            <a:r>
              <a:rPr lang="en-US" dirty="0"/>
              <a:t>Data backups:</a:t>
            </a:r>
            <a:endParaRPr lang="en-NG" dirty="0"/>
          </a:p>
        </p:txBody>
      </p:sp>
      <p:sp>
        <p:nvSpPr>
          <p:cNvPr id="3" name="Content Placeholder 2">
            <a:extLst>
              <a:ext uri="{FF2B5EF4-FFF2-40B4-BE49-F238E27FC236}">
                <a16:creationId xmlns:a16="http://schemas.microsoft.com/office/drawing/2014/main" id="{01B0E065-2B3C-3B46-AC2F-AD1CF4BD97D1}"/>
              </a:ext>
            </a:extLst>
          </p:cNvPr>
          <p:cNvSpPr>
            <a:spLocks noGrp="1"/>
          </p:cNvSpPr>
          <p:nvPr>
            <p:ph idx="1"/>
          </p:nvPr>
        </p:nvSpPr>
        <p:spPr/>
        <p:txBody>
          <a:bodyPr>
            <a:normAutofit fontScale="77500" lnSpcReduction="20000"/>
          </a:bodyPr>
          <a:lstStyle/>
          <a:p>
            <a:r>
              <a:rPr lang="en-US" dirty="0"/>
              <a:t>This is considered a routine maintenance and risk avoidance activity in most professionally run IT departments. </a:t>
            </a:r>
          </a:p>
          <a:p>
            <a:r>
              <a:rPr lang="en-US" dirty="0"/>
              <a:t>Ensuring that you have duplicates</a:t>
            </a:r>
            <a:r>
              <a:rPr lang="en-NG" dirty="0"/>
              <a:t> </a:t>
            </a:r>
            <a:r>
              <a:rPr lang="en-US" dirty="0"/>
              <a:t>of your information helps insulate you from hardware failures like crashed hard</a:t>
            </a:r>
            <a:r>
              <a:rPr lang="en-NG" dirty="0"/>
              <a:t> </a:t>
            </a:r>
            <a:r>
              <a:rPr lang="en-US" dirty="0"/>
              <a:t>drives, software faults that occasionally corrupt files, and even “stupid users” who inadvertently delete critical information. </a:t>
            </a:r>
          </a:p>
          <a:p>
            <a:r>
              <a:rPr lang="en-US" dirty="0"/>
              <a:t>While many backups now are done</a:t>
            </a:r>
            <a:r>
              <a:rPr lang="en-NG" dirty="0"/>
              <a:t> </a:t>
            </a:r>
            <a:r>
              <a:rPr lang="en-US" dirty="0"/>
              <a:t>through automated routines, it is important to find the right frequency and time to</a:t>
            </a:r>
            <a:r>
              <a:rPr lang="en-NG" dirty="0"/>
              <a:t> </a:t>
            </a:r>
            <a:r>
              <a:rPr lang="en-US" dirty="0"/>
              <a:t>execute your backups lest you adversely affect business operations. </a:t>
            </a:r>
          </a:p>
          <a:p>
            <a:r>
              <a:rPr lang="en-US" dirty="0"/>
              <a:t>Because of</a:t>
            </a:r>
            <a:r>
              <a:rPr lang="en-NG" dirty="0"/>
              <a:t> </a:t>
            </a:r>
            <a:r>
              <a:rPr lang="en-US" dirty="0"/>
              <a:t>the volume of data many businesses have, data backup often is done incrementally on a prescribed basis. </a:t>
            </a:r>
          </a:p>
          <a:p>
            <a:r>
              <a:rPr lang="en-US" dirty="0"/>
              <a:t>Many businesses run a risk that a system failure can occur that can erase any data since the last backup. </a:t>
            </a:r>
          </a:p>
          <a:p>
            <a:r>
              <a:rPr lang="en-US" dirty="0"/>
              <a:t>Do you know how often your</a:t>
            </a:r>
            <a:r>
              <a:rPr lang="en-NG" dirty="0"/>
              <a:t> </a:t>
            </a:r>
            <a:r>
              <a:rPr lang="en-US" dirty="0"/>
              <a:t>IT shop backs up your data? You have a risk—do you know what it is?</a:t>
            </a:r>
            <a:endParaRPr lang="en-NG" dirty="0"/>
          </a:p>
          <a:p>
            <a:endParaRPr lang="en-NG" dirty="0"/>
          </a:p>
        </p:txBody>
      </p:sp>
    </p:spTree>
    <p:extLst>
      <p:ext uri="{BB962C8B-B14F-4D97-AF65-F5344CB8AC3E}">
        <p14:creationId xmlns:p14="http://schemas.microsoft.com/office/powerpoint/2010/main" val="179489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B016-F182-BC4C-98AC-9CE1364B4148}"/>
              </a:ext>
            </a:extLst>
          </p:cNvPr>
          <p:cNvSpPr>
            <a:spLocks noGrp="1"/>
          </p:cNvSpPr>
          <p:nvPr>
            <p:ph type="title"/>
          </p:nvPr>
        </p:nvSpPr>
        <p:spPr/>
        <p:txBody>
          <a:bodyPr/>
          <a:lstStyle/>
          <a:p>
            <a:r>
              <a:rPr lang="en-US" dirty="0"/>
              <a:t>Off-site storage:</a:t>
            </a:r>
            <a:endParaRPr lang="en-NG" dirty="0"/>
          </a:p>
        </p:txBody>
      </p:sp>
      <p:sp>
        <p:nvSpPr>
          <p:cNvPr id="3" name="Content Placeholder 2">
            <a:extLst>
              <a:ext uri="{FF2B5EF4-FFF2-40B4-BE49-F238E27FC236}">
                <a16:creationId xmlns:a16="http://schemas.microsoft.com/office/drawing/2014/main" id="{838FA6F2-F436-EC4C-8EDC-8CEA62ED4384}"/>
              </a:ext>
            </a:extLst>
          </p:cNvPr>
          <p:cNvSpPr>
            <a:spLocks noGrp="1"/>
          </p:cNvSpPr>
          <p:nvPr>
            <p:ph idx="1"/>
          </p:nvPr>
        </p:nvSpPr>
        <p:spPr/>
        <p:txBody>
          <a:bodyPr>
            <a:normAutofit fontScale="92500" lnSpcReduction="20000"/>
          </a:bodyPr>
          <a:lstStyle/>
          <a:p>
            <a:r>
              <a:rPr lang="en-US" dirty="0"/>
              <a:t>This is a best practice within the IT community and entails</a:t>
            </a:r>
            <a:r>
              <a:rPr lang="en-NG" dirty="0"/>
              <a:t> </a:t>
            </a:r>
            <a:r>
              <a:rPr lang="en-US" dirty="0"/>
              <a:t>maintaining backup copies of critical information at a location other than the</a:t>
            </a:r>
            <a:r>
              <a:rPr lang="en-NG" dirty="0"/>
              <a:t> </a:t>
            </a:r>
            <a:r>
              <a:rPr lang="en-US" dirty="0"/>
              <a:t>primary location. </a:t>
            </a:r>
          </a:p>
          <a:p>
            <a:r>
              <a:rPr lang="en-US" dirty="0"/>
              <a:t>This is designed to ensure that the data survives in the event of</a:t>
            </a:r>
            <a:r>
              <a:rPr lang="en-NG" dirty="0"/>
              <a:t> </a:t>
            </a:r>
            <a:r>
              <a:rPr lang="en-US" dirty="0"/>
              <a:t>a catastrophe at the primary location.</a:t>
            </a:r>
          </a:p>
          <a:p>
            <a:r>
              <a:rPr lang="en-US" dirty="0"/>
              <a:t> As a result of the terrorist attacks on New</a:t>
            </a:r>
            <a:r>
              <a:rPr lang="en-NG" dirty="0"/>
              <a:t> </a:t>
            </a:r>
            <a:r>
              <a:rPr lang="en-US" dirty="0"/>
              <a:t>York in 2001, many companies recognized the risk to their continuity of operations	when	their information	was	inaccessible.	</a:t>
            </a:r>
          </a:p>
          <a:p>
            <a:r>
              <a:rPr lang="en-US" dirty="0"/>
              <a:t>Now,	most	businesses	have robust off-site storage and data recovery plans designed to facilitate rapid restoration or capabilities from secured locations.</a:t>
            </a:r>
          </a:p>
          <a:p>
            <a:r>
              <a:rPr lang="en-US" dirty="0"/>
              <a:t>They are reducing their risk by</a:t>
            </a:r>
            <a:r>
              <a:rPr lang="en-NG" dirty="0"/>
              <a:t> </a:t>
            </a:r>
            <a:r>
              <a:rPr lang="en-US" dirty="0"/>
              <a:t>doing this. How are you addressing your storage risk?</a:t>
            </a:r>
            <a:endParaRPr lang="en-NG" dirty="0"/>
          </a:p>
          <a:p>
            <a:endParaRPr lang="en-NG" dirty="0"/>
          </a:p>
        </p:txBody>
      </p:sp>
    </p:spTree>
    <p:extLst>
      <p:ext uri="{BB962C8B-B14F-4D97-AF65-F5344CB8AC3E}">
        <p14:creationId xmlns:p14="http://schemas.microsoft.com/office/powerpoint/2010/main" val="48317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0AE7-F473-2F4D-9936-9E87F500CABD}"/>
              </a:ext>
            </a:extLst>
          </p:cNvPr>
          <p:cNvSpPr>
            <a:spLocks noGrp="1"/>
          </p:cNvSpPr>
          <p:nvPr>
            <p:ph type="title"/>
          </p:nvPr>
        </p:nvSpPr>
        <p:spPr/>
        <p:txBody>
          <a:bodyPr/>
          <a:lstStyle/>
          <a:p>
            <a:r>
              <a:rPr lang="en-US" dirty="0"/>
              <a:t>Data feeds:</a:t>
            </a:r>
            <a:endParaRPr lang="en-NG" dirty="0"/>
          </a:p>
        </p:txBody>
      </p:sp>
      <p:sp>
        <p:nvSpPr>
          <p:cNvPr id="3" name="Content Placeholder 2">
            <a:extLst>
              <a:ext uri="{FF2B5EF4-FFF2-40B4-BE49-F238E27FC236}">
                <a16:creationId xmlns:a16="http://schemas.microsoft.com/office/drawing/2014/main" id="{267F1FC5-91C8-F94F-A21E-E1967F5973CA}"/>
              </a:ext>
            </a:extLst>
          </p:cNvPr>
          <p:cNvSpPr>
            <a:spLocks noGrp="1"/>
          </p:cNvSpPr>
          <p:nvPr>
            <p:ph idx="1"/>
          </p:nvPr>
        </p:nvSpPr>
        <p:spPr/>
        <p:txBody>
          <a:bodyPr>
            <a:normAutofit fontScale="77500" lnSpcReduction="20000"/>
          </a:bodyPr>
          <a:lstStyle/>
          <a:p>
            <a:pPr algn="just"/>
            <a:r>
              <a:rPr lang="en-US" dirty="0"/>
              <a:t>Many, if not most, businesses rely on data from other sources to execute</a:t>
            </a:r>
            <a:r>
              <a:rPr lang="en-NG" dirty="0"/>
              <a:t> </a:t>
            </a:r>
            <a:r>
              <a:rPr lang="en-US" dirty="0"/>
              <a:t>their operations. </a:t>
            </a:r>
          </a:p>
          <a:p>
            <a:pPr algn="just"/>
            <a:r>
              <a:rPr lang="en-US" dirty="0"/>
              <a:t>Financial institutions exchange transaction information at the</a:t>
            </a:r>
            <a:r>
              <a:rPr lang="en-NG" dirty="0"/>
              <a:t> </a:t>
            </a:r>
            <a:r>
              <a:rPr lang="en-US" dirty="0"/>
              <a:t>speed of light. </a:t>
            </a:r>
          </a:p>
          <a:p>
            <a:pPr algn="just"/>
            <a:r>
              <a:rPr lang="en-US" dirty="0"/>
              <a:t>Similarly, electronic commerce flows through the Internet at</a:t>
            </a:r>
            <a:r>
              <a:rPr lang="en-NG" dirty="0"/>
              <a:t> </a:t>
            </a:r>
            <a:r>
              <a:rPr lang="en-US" dirty="0"/>
              <a:t>ever-increasing volumes every day. Business partners place orders through electronic data interchange (EDI) formats that are standardized around the globe. </a:t>
            </a:r>
          </a:p>
          <a:p>
            <a:pPr algn="just"/>
            <a:r>
              <a:rPr lang="en-US" dirty="0"/>
              <a:t>Data</a:t>
            </a:r>
            <a:r>
              <a:rPr lang="en-NG" dirty="0"/>
              <a:t> </a:t>
            </a:r>
            <a:r>
              <a:rPr lang="en-US" dirty="0"/>
              <a:t>feeds fuel the business world and enable fast transactions at lower cost and greater</a:t>
            </a:r>
            <a:r>
              <a:rPr lang="en-NG" dirty="0"/>
              <a:t> </a:t>
            </a:r>
            <a:r>
              <a:rPr lang="en-US" dirty="0"/>
              <a:t>precision. They also present risk. What happens when your feeds are unavailable?</a:t>
            </a:r>
            <a:endParaRPr lang="en-NG" dirty="0"/>
          </a:p>
          <a:p>
            <a:pPr algn="just"/>
            <a:r>
              <a:rPr lang="en-US" dirty="0"/>
              <a:t>What happens if one of your data feeds is corrupted and is feeding your system with</a:t>
            </a:r>
            <a:r>
              <a:rPr lang="en-NG" dirty="0"/>
              <a:t> </a:t>
            </a:r>
            <a:r>
              <a:rPr lang="en-US" dirty="0"/>
              <a:t>bad information? </a:t>
            </a:r>
          </a:p>
          <a:p>
            <a:pPr algn="just"/>
            <a:r>
              <a:rPr lang="en-US" dirty="0"/>
              <a:t>How would you know? How long would it take to fix? How much</a:t>
            </a:r>
            <a:r>
              <a:rPr lang="en-NG" dirty="0"/>
              <a:t> </a:t>
            </a:r>
            <a:r>
              <a:rPr lang="en-US" dirty="0"/>
              <a:t>would it cost? </a:t>
            </a:r>
          </a:p>
          <a:p>
            <a:pPr algn="just"/>
            <a:r>
              <a:rPr lang="en-US" dirty="0"/>
              <a:t>The integrity of your business depends on the accuracy of your information. You need to address your data feeds in your risk management planning.</a:t>
            </a:r>
            <a:endParaRPr lang="en-NG" dirty="0"/>
          </a:p>
        </p:txBody>
      </p:sp>
    </p:spTree>
    <p:extLst>
      <p:ext uri="{BB962C8B-B14F-4D97-AF65-F5344CB8AC3E}">
        <p14:creationId xmlns:p14="http://schemas.microsoft.com/office/powerpoint/2010/main" val="474330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6B25-9CFE-4F4C-89E7-D35D9A3762DA}"/>
              </a:ext>
            </a:extLst>
          </p:cNvPr>
          <p:cNvSpPr>
            <a:spLocks noGrp="1"/>
          </p:cNvSpPr>
          <p:nvPr>
            <p:ph type="title"/>
          </p:nvPr>
        </p:nvSpPr>
        <p:spPr/>
        <p:txBody>
          <a:bodyPr/>
          <a:lstStyle/>
          <a:p>
            <a:r>
              <a:rPr lang="en-US" dirty="0"/>
              <a:t>Contracted system administration, maintenance, and software support</a:t>
            </a:r>
            <a:endParaRPr lang="en-NG" dirty="0"/>
          </a:p>
        </p:txBody>
      </p:sp>
      <p:sp>
        <p:nvSpPr>
          <p:cNvPr id="3" name="Content Placeholder 2">
            <a:extLst>
              <a:ext uri="{FF2B5EF4-FFF2-40B4-BE49-F238E27FC236}">
                <a16:creationId xmlns:a16="http://schemas.microsoft.com/office/drawing/2014/main" id="{7389E303-8C11-044F-B832-B7A72CB68E78}"/>
              </a:ext>
            </a:extLst>
          </p:cNvPr>
          <p:cNvSpPr>
            <a:spLocks noGrp="1"/>
          </p:cNvSpPr>
          <p:nvPr>
            <p:ph idx="1"/>
          </p:nvPr>
        </p:nvSpPr>
        <p:spPr/>
        <p:txBody>
          <a:bodyPr>
            <a:normAutofit lnSpcReduction="10000"/>
          </a:bodyPr>
          <a:lstStyle/>
          <a:p>
            <a:pPr algn="just"/>
            <a:r>
              <a:rPr lang="en-US" dirty="0"/>
              <a:t>Anyone</a:t>
            </a:r>
            <a:r>
              <a:rPr lang="en-NG" dirty="0"/>
              <a:t> </a:t>
            </a:r>
            <a:r>
              <a:rPr lang="en-US" dirty="0"/>
              <a:t>who has access to your information, especially your intellectual property and trade secrets, poses a potential risk to steal or tamper with that information. </a:t>
            </a:r>
          </a:p>
          <a:p>
            <a:pPr algn="just"/>
            <a:r>
              <a:rPr lang="en-US" dirty="0"/>
              <a:t>Your business likely vets each of its employees, but what provisions do you have to</a:t>
            </a:r>
            <a:r>
              <a:rPr lang="en-NG" dirty="0"/>
              <a:t> </a:t>
            </a:r>
            <a:r>
              <a:rPr lang="en-US" dirty="0"/>
              <a:t>ensure that your contracted support is equally trustworthy? What provisions do you have to ensure their competence? </a:t>
            </a:r>
          </a:p>
          <a:p>
            <a:pPr algn="just"/>
            <a:r>
              <a:rPr lang="en-US" dirty="0"/>
              <a:t>As with your own employees, be mindful that your intellectual property and trade secrets are vulnerable to theft, tampering,</a:t>
            </a:r>
            <a:r>
              <a:rPr lang="en-NG" dirty="0"/>
              <a:t> </a:t>
            </a:r>
            <a:r>
              <a:rPr lang="en-US" dirty="0"/>
              <a:t>or destruction by contracted personnel. That is a risk worth protecting against.</a:t>
            </a:r>
            <a:endParaRPr lang="en-NG" dirty="0"/>
          </a:p>
        </p:txBody>
      </p:sp>
    </p:spTree>
    <p:extLst>
      <p:ext uri="{BB962C8B-B14F-4D97-AF65-F5344CB8AC3E}">
        <p14:creationId xmlns:p14="http://schemas.microsoft.com/office/powerpoint/2010/main" val="14388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4237-6295-7541-A830-0B4AA32C4B33}"/>
              </a:ext>
            </a:extLst>
          </p:cNvPr>
          <p:cNvSpPr>
            <a:spLocks noGrp="1"/>
          </p:cNvSpPr>
          <p:nvPr>
            <p:ph type="title"/>
          </p:nvPr>
        </p:nvSpPr>
        <p:spPr/>
        <p:txBody>
          <a:bodyPr/>
          <a:lstStyle/>
          <a:p>
            <a:r>
              <a:rPr lang="en-US" b="1" dirty="0"/>
              <a:t>WHO</a:t>
            </a:r>
            <a:r>
              <a:rPr lang="en-US" dirty="0"/>
              <a:t> </a:t>
            </a:r>
            <a:r>
              <a:rPr lang="en-US" b="1" dirty="0"/>
              <a:t>OWNS</a:t>
            </a:r>
            <a:r>
              <a:rPr lang="en-US" dirty="0"/>
              <a:t> </a:t>
            </a:r>
            <a:r>
              <a:rPr lang="en-US" b="1" dirty="0"/>
              <a:t>RISK</a:t>
            </a:r>
            <a:r>
              <a:rPr lang="en-US" dirty="0"/>
              <a:t> </a:t>
            </a:r>
            <a:r>
              <a:rPr lang="en-US" b="1" dirty="0"/>
              <a:t>IN</a:t>
            </a:r>
            <a:r>
              <a:rPr lang="en-US" dirty="0"/>
              <a:t> </a:t>
            </a:r>
            <a:r>
              <a:rPr lang="en-US" b="1" dirty="0"/>
              <a:t>YOUR</a:t>
            </a:r>
            <a:r>
              <a:rPr lang="en-US" dirty="0"/>
              <a:t> </a:t>
            </a:r>
            <a:r>
              <a:rPr lang="en-US" b="1" dirty="0"/>
              <a:t>BUSINESS?</a:t>
            </a:r>
            <a:endParaRPr lang="en-NG" dirty="0"/>
          </a:p>
        </p:txBody>
      </p:sp>
      <p:sp>
        <p:nvSpPr>
          <p:cNvPr id="3" name="Content Placeholder 2">
            <a:extLst>
              <a:ext uri="{FF2B5EF4-FFF2-40B4-BE49-F238E27FC236}">
                <a16:creationId xmlns:a16="http://schemas.microsoft.com/office/drawing/2014/main" id="{E12439E6-5D3C-4F4D-86F2-7BD0077F2C30}"/>
              </a:ext>
            </a:extLst>
          </p:cNvPr>
          <p:cNvSpPr>
            <a:spLocks noGrp="1"/>
          </p:cNvSpPr>
          <p:nvPr>
            <p:ph idx="1"/>
          </p:nvPr>
        </p:nvSpPr>
        <p:spPr/>
        <p:txBody>
          <a:bodyPr>
            <a:normAutofit/>
          </a:bodyPr>
          <a:lstStyle/>
          <a:p>
            <a:pPr algn="just"/>
            <a:r>
              <a:rPr lang="en-US" dirty="0"/>
              <a:t>Risk is the potential of loss resulting from a given action. It is a function of the interaction of	threats, vulnerabilities, and likelihood (or	probability)	of	threats	acting	against you. </a:t>
            </a:r>
          </a:p>
          <a:p>
            <a:pPr algn="just"/>
            <a:endParaRPr lang="en-US" dirty="0"/>
          </a:p>
          <a:p>
            <a:pPr algn="just"/>
            <a:r>
              <a:rPr lang="en-US" dirty="0"/>
              <a:t>While there is no universally-agreed-upon prescriptive formula that defines how to measure risk, it is essential that you have a firm understanding of the risk environment</a:t>
            </a:r>
            <a:r>
              <a:rPr lang="en-NG" dirty="0"/>
              <a:t> </a:t>
            </a:r>
            <a:r>
              <a:rPr lang="en-US" dirty="0"/>
              <a:t>(i.e.,	“know	your enemy”)	as	well	as	your	vulnerabilities	and	the likelihood	that</a:t>
            </a:r>
            <a:r>
              <a:rPr lang="en-NG" dirty="0"/>
              <a:t> </a:t>
            </a:r>
            <a:r>
              <a:rPr lang="en-US" dirty="0"/>
              <a:t>deleterious events will occur (i.e., “know yourself”).</a:t>
            </a:r>
            <a:endParaRPr lang="en-NG" dirty="0"/>
          </a:p>
          <a:p>
            <a:endParaRPr lang="en-NG" dirty="0"/>
          </a:p>
        </p:txBody>
      </p:sp>
    </p:spTree>
    <p:extLst>
      <p:ext uri="{BB962C8B-B14F-4D97-AF65-F5344CB8AC3E}">
        <p14:creationId xmlns:p14="http://schemas.microsoft.com/office/powerpoint/2010/main" val="464746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D3C4-435A-0E48-93EE-D4403479FCE0}"/>
              </a:ext>
            </a:extLst>
          </p:cNvPr>
          <p:cNvSpPr>
            <a:spLocks noGrp="1"/>
          </p:cNvSpPr>
          <p:nvPr>
            <p:ph type="title"/>
          </p:nvPr>
        </p:nvSpPr>
        <p:spPr/>
        <p:txBody>
          <a:bodyPr/>
          <a:lstStyle/>
          <a:p>
            <a:r>
              <a:rPr lang="en-NG" dirty="0"/>
              <a:t>Technical Risks</a:t>
            </a:r>
          </a:p>
        </p:txBody>
      </p:sp>
      <p:sp>
        <p:nvSpPr>
          <p:cNvPr id="3" name="Content Placeholder 2">
            <a:extLst>
              <a:ext uri="{FF2B5EF4-FFF2-40B4-BE49-F238E27FC236}">
                <a16:creationId xmlns:a16="http://schemas.microsoft.com/office/drawing/2014/main" id="{76A07A77-079E-5B40-AD65-7789A13083B3}"/>
              </a:ext>
            </a:extLst>
          </p:cNvPr>
          <p:cNvSpPr>
            <a:spLocks noGrp="1"/>
          </p:cNvSpPr>
          <p:nvPr>
            <p:ph idx="1"/>
          </p:nvPr>
        </p:nvSpPr>
        <p:spPr/>
        <p:txBody>
          <a:bodyPr>
            <a:normAutofit fontScale="92500" lnSpcReduction="20000"/>
          </a:bodyPr>
          <a:lstStyle/>
          <a:p>
            <a:pPr algn="just"/>
            <a:r>
              <a:rPr lang="en-US" dirty="0"/>
              <a:t>Technical risks are those risks presented through the operations and maintenance of the</a:t>
            </a:r>
            <a:r>
              <a:rPr lang="en-NG" dirty="0"/>
              <a:t> </a:t>
            </a:r>
            <a:r>
              <a:rPr lang="en-US" dirty="0"/>
              <a:t>technical systems used by your business, for example, computers, processors, monitors, controllers, timers, alarms, etc. </a:t>
            </a:r>
          </a:p>
          <a:p>
            <a:pPr algn="just"/>
            <a:r>
              <a:rPr lang="en-US" dirty="0"/>
              <a:t>They are plentiful and can be catastrophic to your business. If your chief information officer (CIO) is telling you that the IT staff is a crackerjack</a:t>
            </a:r>
            <a:r>
              <a:rPr lang="en-NG" dirty="0"/>
              <a:t> </a:t>
            </a:r>
            <a:r>
              <a:rPr lang="en-US" dirty="0"/>
              <a:t>team and you don’t face a cybersecurity risk, we submit that it is time to begin your search for a new CIO. </a:t>
            </a:r>
          </a:p>
          <a:p>
            <a:pPr algn="just"/>
            <a:r>
              <a:rPr lang="en-US" dirty="0"/>
              <a:t>How do you know you and your business have technical risks?</a:t>
            </a:r>
            <a:endParaRPr lang="en-NG" dirty="0"/>
          </a:p>
          <a:p>
            <a:pPr algn="just"/>
            <a:r>
              <a:rPr lang="en-US" dirty="0"/>
              <a:t>They are there. Do you know what they are and have a plan to address them?</a:t>
            </a:r>
            <a:endParaRPr lang="en-NG" dirty="0"/>
          </a:p>
          <a:p>
            <a:pPr algn="just"/>
            <a:r>
              <a:rPr lang="en-US" dirty="0"/>
              <a:t>Let’s use the following checklist of questions to see if you are vulnerable to some</a:t>
            </a:r>
            <a:r>
              <a:rPr lang="en-NG" dirty="0"/>
              <a:t> </a:t>
            </a:r>
            <a:r>
              <a:rPr lang="en-US" dirty="0"/>
              <a:t>of the most common technical risks found in organizations.</a:t>
            </a:r>
            <a:endParaRPr lang="en-NG" dirty="0"/>
          </a:p>
          <a:p>
            <a:endParaRPr lang="en-NG" dirty="0"/>
          </a:p>
        </p:txBody>
      </p:sp>
    </p:spTree>
    <p:extLst>
      <p:ext uri="{BB962C8B-B14F-4D97-AF65-F5344CB8AC3E}">
        <p14:creationId xmlns:p14="http://schemas.microsoft.com/office/powerpoint/2010/main" val="1835991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54EE-05B3-D742-84A2-F14CFA6F0F02}"/>
              </a:ext>
            </a:extLst>
          </p:cNvPr>
          <p:cNvSpPr>
            <a:spLocks noGrp="1"/>
          </p:cNvSpPr>
          <p:nvPr>
            <p:ph type="title"/>
          </p:nvPr>
        </p:nvSpPr>
        <p:spPr/>
        <p:txBody>
          <a:bodyPr>
            <a:normAutofit fontScale="90000"/>
          </a:bodyPr>
          <a:lstStyle/>
          <a:p>
            <a:r>
              <a:rPr lang="en-US" b="1" dirty="0"/>
              <a:t>Vulnerability</a:t>
            </a:r>
            <a:r>
              <a:rPr lang="en-US" dirty="0"/>
              <a:t> </a:t>
            </a:r>
            <a:r>
              <a:rPr lang="en-US" b="1" dirty="0"/>
              <a:t>Checklist</a:t>
            </a:r>
            <a:r>
              <a:rPr lang="en-US" dirty="0"/>
              <a:t> </a:t>
            </a:r>
            <a:r>
              <a:rPr lang="en-US" b="1" dirty="0"/>
              <a:t>(Common</a:t>
            </a:r>
            <a:r>
              <a:rPr lang="en-US" dirty="0"/>
              <a:t> </a:t>
            </a:r>
            <a:r>
              <a:rPr lang="en-US" b="1" dirty="0"/>
              <a:t>Technical</a:t>
            </a:r>
            <a:r>
              <a:rPr lang="en-US" dirty="0"/>
              <a:t> </a:t>
            </a:r>
            <a:r>
              <a:rPr lang="en-US" b="1" dirty="0"/>
              <a:t>Risks)</a:t>
            </a:r>
            <a:br>
              <a:rPr lang="en-NG" dirty="0"/>
            </a:br>
            <a:endParaRPr lang="en-NG" dirty="0"/>
          </a:p>
        </p:txBody>
      </p:sp>
      <p:sp>
        <p:nvSpPr>
          <p:cNvPr id="3" name="Content Placeholder 2">
            <a:extLst>
              <a:ext uri="{FF2B5EF4-FFF2-40B4-BE49-F238E27FC236}">
                <a16:creationId xmlns:a16="http://schemas.microsoft.com/office/drawing/2014/main" id="{7F913AEE-CF17-9E49-A4B9-63E249EB3BAD}"/>
              </a:ext>
            </a:extLst>
          </p:cNvPr>
          <p:cNvSpPr>
            <a:spLocks noGrp="1"/>
          </p:cNvSpPr>
          <p:nvPr>
            <p:ph idx="1"/>
          </p:nvPr>
        </p:nvSpPr>
        <p:spPr/>
        <p:txBody>
          <a:bodyPr>
            <a:normAutofit fontScale="70000" lnSpcReduction="20000"/>
          </a:bodyPr>
          <a:lstStyle/>
          <a:p>
            <a:r>
              <a:rPr lang="en-US" dirty="0"/>
              <a:t>Have you or your business ever been hacked?</a:t>
            </a:r>
            <a:endParaRPr lang="en-NG" dirty="0"/>
          </a:p>
          <a:p>
            <a:r>
              <a:rPr lang="en-US" dirty="0"/>
              <a:t>Have you ever found malicious code (such as viruses, trojans, or worms) or</a:t>
            </a:r>
            <a:r>
              <a:rPr lang="en-NG" dirty="0"/>
              <a:t> </a:t>
            </a:r>
            <a:r>
              <a:rPr lang="en-US" dirty="0"/>
              <a:t>unauthorized software on your systems?</a:t>
            </a:r>
            <a:endParaRPr lang="en-NG" dirty="0"/>
          </a:p>
          <a:p>
            <a:r>
              <a:rPr lang="en-US" dirty="0"/>
              <a:t>Is your network being probed by outside entities?</a:t>
            </a:r>
            <a:endParaRPr lang="en-NG" dirty="0"/>
          </a:p>
          <a:p>
            <a:r>
              <a:rPr lang="en-US" dirty="0"/>
              <a:t>Do any of the members of your IT staff fail to maintain current industry certifications in their specialties?</a:t>
            </a:r>
            <a:endParaRPr lang="en-NG" dirty="0"/>
          </a:p>
          <a:p>
            <a:r>
              <a:rPr lang="en-US" dirty="0"/>
              <a:t>Are there more current software versions, including patches, available for your</a:t>
            </a:r>
            <a:r>
              <a:rPr lang="en-NG" dirty="0"/>
              <a:t> </a:t>
            </a:r>
            <a:r>
              <a:rPr lang="en-US" dirty="0"/>
              <a:t>system?</a:t>
            </a:r>
            <a:endParaRPr lang="en-NG" dirty="0"/>
          </a:p>
          <a:p>
            <a:r>
              <a:rPr lang="en-US" dirty="0"/>
              <a:t>Do you store data “in the cloud”?</a:t>
            </a:r>
            <a:endParaRPr lang="en-NG" dirty="0"/>
          </a:p>
          <a:p>
            <a:r>
              <a:rPr lang="en-US" dirty="0"/>
              <a:t>Does your workforce use mobile devices such as smart phones, tablet computers, and laptops to conduct your corporate business?</a:t>
            </a:r>
            <a:endParaRPr lang="en-NG" dirty="0"/>
          </a:p>
          <a:p>
            <a:r>
              <a:rPr lang="en-US" dirty="0"/>
              <a:t>Does your business solely rely on passwords to control access to the network</a:t>
            </a:r>
            <a:r>
              <a:rPr lang="en-NG" dirty="0"/>
              <a:t> </a:t>
            </a:r>
            <a:r>
              <a:rPr lang="en-US" dirty="0"/>
              <a:t>and information?</a:t>
            </a:r>
            <a:endParaRPr lang="en-NG" dirty="0"/>
          </a:p>
          <a:p>
            <a:r>
              <a:rPr lang="en-US" dirty="0"/>
              <a:t>Does your business conduct annual vulnerability scans of your network?</a:t>
            </a:r>
            <a:endParaRPr lang="en-NG" dirty="0"/>
          </a:p>
          <a:p>
            <a:r>
              <a:rPr lang="en-US" dirty="0"/>
              <a:t>Do you allow remote access to your network?</a:t>
            </a:r>
            <a:endParaRPr lang="en-NG" dirty="0"/>
          </a:p>
          <a:p>
            <a:endParaRPr lang="en-NG" dirty="0"/>
          </a:p>
        </p:txBody>
      </p:sp>
    </p:spTree>
    <p:extLst>
      <p:ext uri="{BB962C8B-B14F-4D97-AF65-F5344CB8AC3E}">
        <p14:creationId xmlns:p14="http://schemas.microsoft.com/office/powerpoint/2010/main" val="1661339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F7D9-97A7-8A49-B83C-1E8F2E0E6AAC}"/>
              </a:ext>
            </a:extLst>
          </p:cNvPr>
          <p:cNvSpPr>
            <a:spLocks noGrp="1"/>
          </p:cNvSpPr>
          <p:nvPr>
            <p:ph type="title"/>
          </p:nvPr>
        </p:nvSpPr>
        <p:spPr/>
        <p:txBody>
          <a:bodyPr>
            <a:normAutofit fontScale="90000"/>
          </a:bodyPr>
          <a:lstStyle/>
          <a:p>
            <a:r>
              <a:rPr lang="en-US" b="1" dirty="0"/>
              <a:t>Vulnerability</a:t>
            </a:r>
            <a:r>
              <a:rPr lang="en-US" dirty="0"/>
              <a:t> </a:t>
            </a:r>
            <a:r>
              <a:rPr lang="en-US" b="1" dirty="0"/>
              <a:t>Checklist</a:t>
            </a:r>
            <a:r>
              <a:rPr lang="en-US" dirty="0"/>
              <a:t> </a:t>
            </a:r>
            <a:r>
              <a:rPr lang="en-US" b="1" dirty="0"/>
              <a:t>(Common</a:t>
            </a:r>
            <a:r>
              <a:rPr lang="en-US" dirty="0"/>
              <a:t> </a:t>
            </a:r>
            <a:r>
              <a:rPr lang="en-US" b="1" dirty="0"/>
              <a:t>Technical</a:t>
            </a:r>
            <a:r>
              <a:rPr lang="en-US" dirty="0"/>
              <a:t> </a:t>
            </a:r>
            <a:r>
              <a:rPr lang="en-US" b="1" dirty="0"/>
              <a:t>Risks)</a:t>
            </a:r>
            <a:br>
              <a:rPr lang="en-NG" dirty="0"/>
            </a:br>
            <a:endParaRPr lang="en-NG" dirty="0"/>
          </a:p>
        </p:txBody>
      </p:sp>
      <p:sp>
        <p:nvSpPr>
          <p:cNvPr id="3" name="Content Placeholder 2">
            <a:extLst>
              <a:ext uri="{FF2B5EF4-FFF2-40B4-BE49-F238E27FC236}">
                <a16:creationId xmlns:a16="http://schemas.microsoft.com/office/drawing/2014/main" id="{A6661D57-9900-C640-9476-A552F512F895}"/>
              </a:ext>
            </a:extLst>
          </p:cNvPr>
          <p:cNvSpPr>
            <a:spLocks noGrp="1"/>
          </p:cNvSpPr>
          <p:nvPr>
            <p:ph idx="1"/>
          </p:nvPr>
        </p:nvSpPr>
        <p:spPr/>
        <p:txBody>
          <a:bodyPr>
            <a:normAutofit/>
          </a:bodyPr>
          <a:lstStyle/>
          <a:p>
            <a:r>
              <a:rPr lang="en-US" dirty="0"/>
              <a:t>If you answered “yes” to any of these questions, you have technical risks that need to</a:t>
            </a:r>
            <a:r>
              <a:rPr lang="en-NG" dirty="0"/>
              <a:t> </a:t>
            </a:r>
            <a:r>
              <a:rPr lang="en-US" dirty="0"/>
              <a:t>be addressed.</a:t>
            </a:r>
            <a:endParaRPr lang="en-NG" dirty="0"/>
          </a:p>
          <a:p>
            <a:r>
              <a:rPr lang="en-US" dirty="0"/>
              <a:t>We recognize that most executives have neither time nor inclination to become IT experts	(although	we	have	met	many executives who mistakenly	thought they were already!) Nonetheless, it is important to understand the basics and how they affect you and your business. Let’s expand a bit on the aforementioned technical risk assessment (vulnerability checklist) so you can see where you and your business may have cyber security risks that ought to be addressed:</a:t>
            </a:r>
            <a:endParaRPr lang="en-NG" dirty="0"/>
          </a:p>
        </p:txBody>
      </p:sp>
    </p:spTree>
    <p:extLst>
      <p:ext uri="{BB962C8B-B14F-4D97-AF65-F5344CB8AC3E}">
        <p14:creationId xmlns:p14="http://schemas.microsoft.com/office/powerpoint/2010/main" val="2347441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31CA-2794-2846-9BC5-03B092BABB30}"/>
              </a:ext>
            </a:extLst>
          </p:cNvPr>
          <p:cNvSpPr>
            <a:spLocks noGrp="1"/>
          </p:cNvSpPr>
          <p:nvPr>
            <p:ph type="title"/>
          </p:nvPr>
        </p:nvSpPr>
        <p:spPr/>
        <p:txBody>
          <a:bodyPr/>
          <a:lstStyle/>
          <a:p>
            <a:r>
              <a:rPr lang="en-US" dirty="0"/>
              <a:t>Previous incidents of hacking:</a:t>
            </a:r>
            <a:endParaRPr lang="en-NG" dirty="0"/>
          </a:p>
        </p:txBody>
      </p:sp>
      <p:sp>
        <p:nvSpPr>
          <p:cNvPr id="3" name="Content Placeholder 2">
            <a:extLst>
              <a:ext uri="{FF2B5EF4-FFF2-40B4-BE49-F238E27FC236}">
                <a16:creationId xmlns:a16="http://schemas.microsoft.com/office/drawing/2014/main" id="{49B19D3F-4454-F246-873C-8357A06F1EB3}"/>
              </a:ext>
            </a:extLst>
          </p:cNvPr>
          <p:cNvSpPr>
            <a:spLocks noGrp="1"/>
          </p:cNvSpPr>
          <p:nvPr>
            <p:ph idx="1"/>
          </p:nvPr>
        </p:nvSpPr>
        <p:spPr/>
        <p:txBody>
          <a:bodyPr>
            <a:normAutofit fontScale="85000" lnSpcReduction="10000"/>
          </a:bodyPr>
          <a:lstStyle/>
          <a:p>
            <a:pPr algn="just"/>
            <a:r>
              <a:rPr lang="en-US" dirty="0"/>
              <a:t>Organizations that have been hacked before are more likely to face other hacking attempts. Hackers like the challenge of breaking into systems and often post their results on Internet message boards to show</a:t>
            </a:r>
            <a:r>
              <a:rPr lang="en-NG" dirty="0"/>
              <a:t> </a:t>
            </a:r>
            <a:r>
              <a:rPr lang="en-US" dirty="0"/>
              <a:t>off before their peers. </a:t>
            </a:r>
          </a:p>
          <a:p>
            <a:pPr algn="just"/>
            <a:r>
              <a:rPr lang="en-US" dirty="0"/>
              <a:t>This invites others to try to get into your system as well</a:t>
            </a:r>
            <a:r>
              <a:rPr lang="en-NG" dirty="0"/>
              <a:t> </a:t>
            </a:r>
            <a:r>
              <a:rPr lang="en-US" dirty="0"/>
              <a:t>because you have been identified as vulnerable. </a:t>
            </a:r>
          </a:p>
          <a:p>
            <a:pPr algn="just"/>
            <a:r>
              <a:rPr lang="en-US" dirty="0"/>
              <a:t>Additionally, many hackers who successfully penetrate into systems will	create “backdoors”	that	will	permit</a:t>
            </a:r>
            <a:r>
              <a:rPr lang="en-NG" dirty="0"/>
              <a:t> </a:t>
            </a:r>
            <a:r>
              <a:rPr lang="en-US" dirty="0"/>
              <a:t>them to come back whenever they want, undetected by you and your security personnel. </a:t>
            </a:r>
          </a:p>
          <a:p>
            <a:pPr algn="just"/>
            <a:r>
              <a:rPr lang="en-US" dirty="0"/>
              <a:t>They are very careful to cover their tracks and try to leave no trace behind that will lead law enforcement and your security personnel to them or</a:t>
            </a:r>
            <a:r>
              <a:rPr lang="en-NG" dirty="0"/>
              <a:t> </a:t>
            </a:r>
            <a:r>
              <a:rPr lang="en-US" dirty="0"/>
              <a:t>their backdoor capabilities. </a:t>
            </a:r>
          </a:p>
          <a:p>
            <a:pPr algn="just"/>
            <a:r>
              <a:rPr lang="en-US" b="1" dirty="0"/>
              <a:t>If</a:t>
            </a:r>
            <a:r>
              <a:rPr lang="en-US" dirty="0"/>
              <a:t> </a:t>
            </a:r>
            <a:r>
              <a:rPr lang="en-US" b="1" dirty="0"/>
              <a:t>you</a:t>
            </a:r>
            <a:r>
              <a:rPr lang="en-US" dirty="0"/>
              <a:t> </a:t>
            </a:r>
            <a:r>
              <a:rPr lang="en-US" b="1" dirty="0"/>
              <a:t>have</a:t>
            </a:r>
            <a:r>
              <a:rPr lang="en-US" dirty="0"/>
              <a:t> </a:t>
            </a:r>
            <a:r>
              <a:rPr lang="en-US" b="1" dirty="0"/>
              <a:t>been</a:t>
            </a:r>
            <a:r>
              <a:rPr lang="en-US" dirty="0"/>
              <a:t> </a:t>
            </a:r>
            <a:r>
              <a:rPr lang="en-US" b="1" dirty="0"/>
              <a:t>hacked</a:t>
            </a:r>
            <a:r>
              <a:rPr lang="en-US" dirty="0"/>
              <a:t> </a:t>
            </a:r>
            <a:r>
              <a:rPr lang="en-US" b="1" dirty="0"/>
              <a:t>before,</a:t>
            </a:r>
            <a:r>
              <a:rPr lang="en-US" dirty="0"/>
              <a:t> </a:t>
            </a:r>
            <a:r>
              <a:rPr lang="en-US" b="1" dirty="0"/>
              <a:t>you</a:t>
            </a:r>
            <a:r>
              <a:rPr lang="en-US" dirty="0"/>
              <a:t> </a:t>
            </a:r>
            <a:r>
              <a:rPr lang="en-US" b="1" dirty="0"/>
              <a:t>are</a:t>
            </a:r>
            <a:r>
              <a:rPr lang="en-US" dirty="0"/>
              <a:t> </a:t>
            </a:r>
            <a:r>
              <a:rPr lang="en-US" b="1" dirty="0"/>
              <a:t>at</a:t>
            </a:r>
            <a:r>
              <a:rPr lang="en-US" dirty="0"/>
              <a:t> </a:t>
            </a:r>
            <a:r>
              <a:rPr lang="en-US" b="1" dirty="0"/>
              <a:t>great risk</a:t>
            </a:r>
            <a:r>
              <a:rPr lang="en-US" dirty="0"/>
              <a:t> </a:t>
            </a:r>
            <a:r>
              <a:rPr lang="en-US" b="1" dirty="0"/>
              <a:t>of</a:t>
            </a:r>
            <a:r>
              <a:rPr lang="en-US" dirty="0"/>
              <a:t> </a:t>
            </a:r>
            <a:r>
              <a:rPr lang="en-US" b="1" dirty="0"/>
              <a:t>being</a:t>
            </a:r>
            <a:r>
              <a:rPr lang="en-US" dirty="0"/>
              <a:t> </a:t>
            </a:r>
            <a:r>
              <a:rPr lang="en-US" b="1" dirty="0"/>
              <a:t>targeted</a:t>
            </a:r>
            <a:r>
              <a:rPr lang="en-US" dirty="0"/>
              <a:t> </a:t>
            </a:r>
            <a:r>
              <a:rPr lang="en-US" b="1" dirty="0"/>
              <a:t>again!</a:t>
            </a:r>
            <a:endParaRPr lang="en-NG" dirty="0"/>
          </a:p>
          <a:p>
            <a:endParaRPr lang="en-NG" dirty="0"/>
          </a:p>
        </p:txBody>
      </p:sp>
    </p:spTree>
    <p:extLst>
      <p:ext uri="{BB962C8B-B14F-4D97-AF65-F5344CB8AC3E}">
        <p14:creationId xmlns:p14="http://schemas.microsoft.com/office/powerpoint/2010/main" val="2432425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16EA-F89D-914E-BFE2-AA27C6E01E18}"/>
              </a:ext>
            </a:extLst>
          </p:cNvPr>
          <p:cNvSpPr>
            <a:spLocks noGrp="1"/>
          </p:cNvSpPr>
          <p:nvPr>
            <p:ph type="title"/>
          </p:nvPr>
        </p:nvSpPr>
        <p:spPr/>
        <p:txBody>
          <a:bodyPr/>
          <a:lstStyle/>
          <a:p>
            <a:r>
              <a:rPr lang="en-US" dirty="0"/>
              <a:t>Malicious code:</a:t>
            </a:r>
            <a:endParaRPr lang="en-NG" dirty="0"/>
          </a:p>
        </p:txBody>
      </p:sp>
      <p:sp>
        <p:nvSpPr>
          <p:cNvPr id="3" name="Content Placeholder 2">
            <a:extLst>
              <a:ext uri="{FF2B5EF4-FFF2-40B4-BE49-F238E27FC236}">
                <a16:creationId xmlns:a16="http://schemas.microsoft.com/office/drawing/2014/main" id="{46F23983-5093-8F4C-B01C-33AF721499D5}"/>
              </a:ext>
            </a:extLst>
          </p:cNvPr>
          <p:cNvSpPr>
            <a:spLocks noGrp="1"/>
          </p:cNvSpPr>
          <p:nvPr>
            <p:ph idx="1"/>
          </p:nvPr>
        </p:nvSpPr>
        <p:spPr/>
        <p:txBody>
          <a:bodyPr>
            <a:normAutofit fontScale="70000" lnSpcReduction="20000"/>
          </a:bodyPr>
          <a:lstStyle/>
          <a:p>
            <a:pPr algn="just"/>
            <a:r>
              <a:rPr lang="en-US" dirty="0"/>
              <a:t>Malicious code includes such things as viruses, trojans, worms,</a:t>
            </a:r>
            <a:r>
              <a:rPr lang="en-NG" dirty="0"/>
              <a:t> </a:t>
            </a:r>
            <a:r>
              <a:rPr lang="en-US" dirty="0"/>
              <a:t>and remote access trojan (RAT) kits. </a:t>
            </a:r>
          </a:p>
          <a:p>
            <a:pPr algn="just"/>
            <a:r>
              <a:rPr lang="en-US" dirty="0"/>
              <a:t>Suffice to say, however, malicious code can get into your</a:t>
            </a:r>
            <a:r>
              <a:rPr lang="en-NG" dirty="0"/>
              <a:t> </a:t>
            </a:r>
            <a:r>
              <a:rPr lang="en-US" dirty="0"/>
              <a:t>system and cause significant damage to you and your business. </a:t>
            </a:r>
          </a:p>
          <a:p>
            <a:pPr algn="just"/>
            <a:r>
              <a:rPr lang="en-US" dirty="0"/>
              <a:t>There are numerous ways malicious code can enter your system. Malicious code can enter through</a:t>
            </a:r>
            <a:r>
              <a:rPr lang="en-NG" dirty="0"/>
              <a:t> </a:t>
            </a:r>
            <a:r>
              <a:rPr lang="en-US" dirty="0"/>
              <a:t>an email message with an attachment or self-extracting file.</a:t>
            </a:r>
          </a:p>
          <a:p>
            <a:pPr algn="just"/>
            <a:r>
              <a:rPr lang="en-US" dirty="0"/>
              <a:t> It can enter your</a:t>
            </a:r>
            <a:r>
              <a:rPr lang="en-NG" dirty="0"/>
              <a:t> </a:t>
            </a:r>
            <a:r>
              <a:rPr lang="en-US" dirty="0"/>
              <a:t>system through a mobile device connecting with a poisoned connection point,</a:t>
            </a:r>
            <a:r>
              <a:rPr lang="en-NG" dirty="0"/>
              <a:t> </a:t>
            </a:r>
            <a:r>
              <a:rPr lang="en-US" dirty="0"/>
              <a:t>such as a Wi-Fi spot, that has been compromised by a hacker. </a:t>
            </a:r>
          </a:p>
          <a:p>
            <a:pPr algn="just"/>
            <a:r>
              <a:rPr lang="en-US" dirty="0"/>
              <a:t>It can enter through</a:t>
            </a:r>
            <a:r>
              <a:rPr lang="en-NG" dirty="0"/>
              <a:t> </a:t>
            </a:r>
            <a:r>
              <a:rPr lang="en-US" dirty="0"/>
              <a:t>contaminated media like the thumb drives cited in the Stuxnet example. </a:t>
            </a:r>
          </a:p>
          <a:p>
            <a:pPr algn="just"/>
            <a:r>
              <a:rPr lang="en-US" dirty="0"/>
              <a:t>It can</a:t>
            </a:r>
            <a:r>
              <a:rPr lang="en-NG" dirty="0"/>
              <a:t> </a:t>
            </a:r>
            <a:r>
              <a:rPr lang="en-US" dirty="0"/>
              <a:t>even enter your system when you visit web sites that have been infected with the malicious code and pass it on to your system. Even if you have the best antivirus</a:t>
            </a:r>
            <a:r>
              <a:rPr lang="en-NG" dirty="0"/>
              <a:t> </a:t>
            </a:r>
            <a:r>
              <a:rPr lang="en-US" dirty="0"/>
              <a:t>detection software on the planet, once the malicious code gets in to your system,</a:t>
            </a:r>
            <a:r>
              <a:rPr lang="en-NG" dirty="0"/>
              <a:t> </a:t>
            </a:r>
            <a:r>
              <a:rPr lang="en-US" dirty="0"/>
              <a:t>eradicating it often is expensive and difficult. If you’ve been infected before,</a:t>
            </a:r>
            <a:r>
              <a:rPr lang="en-NG" dirty="0"/>
              <a:t> </a:t>
            </a:r>
            <a:r>
              <a:rPr lang="en-US" dirty="0"/>
              <a:t>there is a chance that the malicious code may have opened up your system for the planting of even more insidious and undetectable code. </a:t>
            </a:r>
          </a:p>
          <a:p>
            <a:pPr algn="just"/>
            <a:r>
              <a:rPr lang="en-US" dirty="0"/>
              <a:t>This is a significant cybersecurity risk</a:t>
            </a:r>
            <a:endParaRPr lang="en-NG" dirty="0"/>
          </a:p>
        </p:txBody>
      </p:sp>
    </p:spTree>
    <p:extLst>
      <p:ext uri="{BB962C8B-B14F-4D97-AF65-F5344CB8AC3E}">
        <p14:creationId xmlns:p14="http://schemas.microsoft.com/office/powerpoint/2010/main" val="2126094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5EE6-B65B-5941-BC16-4C3CC2EA14C9}"/>
              </a:ext>
            </a:extLst>
          </p:cNvPr>
          <p:cNvSpPr>
            <a:spLocks noGrp="1"/>
          </p:cNvSpPr>
          <p:nvPr>
            <p:ph type="title"/>
          </p:nvPr>
        </p:nvSpPr>
        <p:spPr/>
        <p:txBody>
          <a:bodyPr/>
          <a:lstStyle/>
          <a:p>
            <a:r>
              <a:rPr lang="en-US" dirty="0"/>
              <a:t>Probing:</a:t>
            </a:r>
            <a:endParaRPr lang="en-NG" dirty="0"/>
          </a:p>
        </p:txBody>
      </p:sp>
      <p:sp>
        <p:nvSpPr>
          <p:cNvPr id="3" name="Content Placeholder 2">
            <a:extLst>
              <a:ext uri="{FF2B5EF4-FFF2-40B4-BE49-F238E27FC236}">
                <a16:creationId xmlns:a16="http://schemas.microsoft.com/office/drawing/2014/main" id="{708D3913-1339-1A46-8363-76B704BC96DB}"/>
              </a:ext>
            </a:extLst>
          </p:cNvPr>
          <p:cNvSpPr>
            <a:spLocks noGrp="1"/>
          </p:cNvSpPr>
          <p:nvPr>
            <p:ph idx="1"/>
          </p:nvPr>
        </p:nvSpPr>
        <p:spPr/>
        <p:txBody>
          <a:bodyPr>
            <a:normAutofit fontScale="77500" lnSpcReduction="20000"/>
          </a:bodyPr>
          <a:lstStyle/>
          <a:p>
            <a:pPr algn="just"/>
            <a:r>
              <a:rPr lang="en-US" dirty="0"/>
              <a:t>If you are being told you aren’t being probed, you aren’t connected to</a:t>
            </a:r>
            <a:r>
              <a:rPr lang="en-NG" dirty="0"/>
              <a:t> </a:t>
            </a:r>
            <a:r>
              <a:rPr lang="en-US" dirty="0"/>
              <a:t>the Internet or you have an incompetent IT staff. </a:t>
            </a:r>
          </a:p>
          <a:p>
            <a:pPr algn="just"/>
            <a:r>
              <a:rPr lang="en-US" dirty="0"/>
              <a:t>The Internet is chock-full of people scanning the net looking for vulnerabilities.</a:t>
            </a:r>
          </a:p>
          <a:p>
            <a:pPr algn="just"/>
            <a:r>
              <a:rPr lang="en-US" dirty="0"/>
              <a:t> In fact, there is a cottage</a:t>
            </a:r>
            <a:r>
              <a:rPr lang="en-NG" dirty="0"/>
              <a:t> </a:t>
            </a:r>
            <a:r>
              <a:rPr lang="en-US" dirty="0"/>
              <a:t>industry evolving where hackers look for corporate networks that are improperly configured, find the vulnerabilities, and exploit them, leaving behind RAT kits that give them remote access into the corporate networks.</a:t>
            </a:r>
          </a:p>
          <a:p>
            <a:pPr algn="just"/>
            <a:r>
              <a:rPr lang="en-US" dirty="0"/>
              <a:t> They then advertise</a:t>
            </a:r>
            <a:r>
              <a:rPr lang="en-NG" dirty="0"/>
              <a:t> </a:t>
            </a:r>
            <a:r>
              <a:rPr lang="en-US" dirty="0"/>
              <a:t>they have control of the networks and sell their services to the highest bidders, which occasionally includes the affected company, who pays to rid them from their network. </a:t>
            </a:r>
          </a:p>
          <a:p>
            <a:pPr algn="just"/>
            <a:r>
              <a:rPr lang="en-US" dirty="0"/>
              <a:t>The lesson is that you will always be subject to probes looking</a:t>
            </a:r>
            <a:r>
              <a:rPr lang="en-NG" dirty="0"/>
              <a:t> </a:t>
            </a:r>
            <a:r>
              <a:rPr lang="en-US" dirty="0"/>
              <a:t>for vulnerabilities. </a:t>
            </a:r>
          </a:p>
          <a:p>
            <a:pPr algn="just"/>
            <a:r>
              <a:rPr lang="en-US" dirty="0"/>
              <a:t>Ensure your defenses are adequate, properly configured, and</a:t>
            </a:r>
            <a:r>
              <a:rPr lang="en-NG" dirty="0"/>
              <a:t> </a:t>
            </a:r>
            <a:r>
              <a:rPr lang="en-US" dirty="0"/>
              <a:t>technically current to minimize your risk</a:t>
            </a:r>
            <a:endParaRPr lang="en-NG" dirty="0"/>
          </a:p>
          <a:p>
            <a:pPr marL="0" indent="0">
              <a:buNone/>
            </a:pPr>
            <a:br>
              <a:rPr lang="en-US" dirty="0"/>
            </a:br>
            <a:endParaRPr lang="en-NG" dirty="0"/>
          </a:p>
        </p:txBody>
      </p:sp>
    </p:spTree>
    <p:extLst>
      <p:ext uri="{BB962C8B-B14F-4D97-AF65-F5344CB8AC3E}">
        <p14:creationId xmlns:p14="http://schemas.microsoft.com/office/powerpoint/2010/main" val="1113905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8857-DA31-7843-B14A-560EC43EAEBC}"/>
              </a:ext>
            </a:extLst>
          </p:cNvPr>
          <p:cNvSpPr>
            <a:spLocks noGrp="1"/>
          </p:cNvSpPr>
          <p:nvPr>
            <p:ph type="title"/>
          </p:nvPr>
        </p:nvSpPr>
        <p:spPr/>
        <p:txBody>
          <a:bodyPr/>
          <a:lstStyle/>
          <a:p>
            <a:r>
              <a:rPr lang="en-US" dirty="0"/>
              <a:t>Staff certification:</a:t>
            </a:r>
            <a:endParaRPr lang="en-NG" dirty="0"/>
          </a:p>
        </p:txBody>
      </p:sp>
      <p:sp>
        <p:nvSpPr>
          <p:cNvPr id="3" name="Content Placeholder 2">
            <a:extLst>
              <a:ext uri="{FF2B5EF4-FFF2-40B4-BE49-F238E27FC236}">
                <a16:creationId xmlns:a16="http://schemas.microsoft.com/office/drawing/2014/main" id="{96E2CB45-4D50-E846-BA37-DC3D804A17C5}"/>
              </a:ext>
            </a:extLst>
          </p:cNvPr>
          <p:cNvSpPr>
            <a:spLocks noGrp="1"/>
          </p:cNvSpPr>
          <p:nvPr>
            <p:ph idx="1"/>
          </p:nvPr>
        </p:nvSpPr>
        <p:spPr/>
        <p:txBody>
          <a:bodyPr>
            <a:normAutofit lnSpcReduction="10000"/>
          </a:bodyPr>
          <a:lstStyle/>
          <a:p>
            <a:pPr algn="just"/>
            <a:r>
              <a:rPr lang="en-US" dirty="0"/>
              <a:t>Would you fly on a jet airliner piloted by an individual who</a:t>
            </a:r>
            <a:r>
              <a:rPr lang="en-NG" dirty="0"/>
              <a:t> </a:t>
            </a:r>
            <a:r>
              <a:rPr lang="en-US" dirty="0"/>
              <a:t>only had flown a single-engine propeller airplane a couple of years ago? </a:t>
            </a:r>
          </a:p>
          <a:p>
            <a:pPr algn="just"/>
            <a:r>
              <a:rPr lang="en-US" dirty="0"/>
              <a:t>Who</a:t>
            </a:r>
            <a:r>
              <a:rPr lang="en-NG" dirty="0"/>
              <a:t> </a:t>
            </a:r>
            <a:r>
              <a:rPr lang="en-US" dirty="0"/>
              <a:t>would do that? You expect the pilots to maintain their commercial pilot certifications, which includes the requisite qualification training, physical and mental wellness, continuing education, simulator currency training, and actual flight</a:t>
            </a:r>
            <a:r>
              <a:rPr lang="en-NG" dirty="0"/>
              <a:t> </a:t>
            </a:r>
            <a:r>
              <a:rPr lang="en-US" dirty="0"/>
              <a:t>time, to maintain their proficiency. You should expect the same from your IT staff. </a:t>
            </a:r>
          </a:p>
          <a:p>
            <a:pPr algn="just"/>
            <a:r>
              <a:rPr lang="en-US" dirty="0"/>
              <a:t>The IT industry has numerous professional certification programs to ensure that your IT staff has the current level of expertise and talent to perform at the high levels your business needs and deserves.</a:t>
            </a:r>
            <a:endParaRPr lang="en-NG" dirty="0"/>
          </a:p>
        </p:txBody>
      </p:sp>
    </p:spTree>
    <p:extLst>
      <p:ext uri="{BB962C8B-B14F-4D97-AF65-F5344CB8AC3E}">
        <p14:creationId xmlns:p14="http://schemas.microsoft.com/office/powerpoint/2010/main" val="1429867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EACB-67BC-7C4C-98E4-BC8E0C67A6CA}"/>
              </a:ext>
            </a:extLst>
          </p:cNvPr>
          <p:cNvSpPr>
            <a:spLocks noGrp="1"/>
          </p:cNvSpPr>
          <p:nvPr>
            <p:ph type="title"/>
          </p:nvPr>
        </p:nvSpPr>
        <p:spPr/>
        <p:txBody>
          <a:bodyPr/>
          <a:lstStyle/>
          <a:p>
            <a:r>
              <a:rPr lang="en-US" dirty="0"/>
              <a:t>Staff certification:</a:t>
            </a:r>
            <a:endParaRPr lang="en-NG" dirty="0"/>
          </a:p>
        </p:txBody>
      </p:sp>
      <p:sp>
        <p:nvSpPr>
          <p:cNvPr id="3" name="Content Placeholder 2">
            <a:extLst>
              <a:ext uri="{FF2B5EF4-FFF2-40B4-BE49-F238E27FC236}">
                <a16:creationId xmlns:a16="http://schemas.microsoft.com/office/drawing/2014/main" id="{AD8C39E6-DE53-C149-8403-0D965265AAC6}"/>
              </a:ext>
            </a:extLst>
          </p:cNvPr>
          <p:cNvSpPr>
            <a:spLocks noGrp="1"/>
          </p:cNvSpPr>
          <p:nvPr>
            <p:ph idx="1"/>
          </p:nvPr>
        </p:nvSpPr>
        <p:spPr/>
        <p:txBody>
          <a:bodyPr>
            <a:normAutofit fontScale="77500" lnSpcReduction="20000"/>
          </a:bodyPr>
          <a:lstStyle/>
          <a:p>
            <a:pPr algn="just"/>
            <a:r>
              <a:rPr lang="en-US" dirty="0"/>
              <a:t>If you have IT personnel who do not have or do not maintain their professional certifications, they may not be capable of adequately defending your information against increasingly</a:t>
            </a:r>
            <a:r>
              <a:rPr lang="en-NG" dirty="0"/>
              <a:t> </a:t>
            </a:r>
            <a:r>
              <a:rPr lang="en-US" dirty="0"/>
              <a:t>sophisticated threats. </a:t>
            </a:r>
          </a:p>
          <a:p>
            <a:pPr algn="just"/>
            <a:r>
              <a:rPr lang="en-US" dirty="0"/>
              <a:t>As such, you may expose yourself and your company to</a:t>
            </a:r>
            <a:r>
              <a:rPr lang="en-NG" dirty="0"/>
              <a:t> </a:t>
            </a:r>
            <a:r>
              <a:rPr lang="en-US" dirty="0"/>
              <a:t>cybersecurity risks. </a:t>
            </a:r>
          </a:p>
          <a:p>
            <a:pPr algn="just"/>
            <a:r>
              <a:rPr lang="en-US" dirty="0"/>
              <a:t>Moreover, like an airline that has an accident at the hands of</a:t>
            </a:r>
            <a:r>
              <a:rPr lang="en-NG" dirty="0"/>
              <a:t> </a:t>
            </a:r>
            <a:r>
              <a:rPr lang="en-US" dirty="0"/>
              <a:t>a pilot who lacks certification, if your network is managed by technicians who don’t have proper certification and qualifications, you may expose yourself and</a:t>
            </a:r>
            <a:r>
              <a:rPr lang="en-NG" dirty="0"/>
              <a:t> </a:t>
            </a:r>
            <a:r>
              <a:rPr lang="en-US" dirty="0"/>
              <a:t>your company to litigation in the event that your network is breached. </a:t>
            </a:r>
          </a:p>
          <a:p>
            <a:pPr algn="just"/>
            <a:r>
              <a:rPr lang="en-US" dirty="0"/>
              <a:t>whether your IT staff is comprised of direct employees or contracted personnel, you need to ensure they have the right qualifications and</a:t>
            </a:r>
            <a:r>
              <a:rPr lang="en-NG" dirty="0"/>
              <a:t> </a:t>
            </a:r>
            <a:r>
              <a:rPr lang="en-US" dirty="0"/>
              <a:t>certifications to do their jobs properly. </a:t>
            </a:r>
          </a:p>
          <a:p>
            <a:pPr algn="just"/>
            <a:r>
              <a:rPr lang="en-US" dirty="0"/>
              <a:t>This will reduce your risk of having</a:t>
            </a:r>
            <a:r>
              <a:rPr lang="en-NG" dirty="0"/>
              <a:t> </a:t>
            </a:r>
            <a:r>
              <a:rPr lang="en-US" dirty="0"/>
              <a:t>networks and systems that are not professionally and properly configured and operated. </a:t>
            </a:r>
          </a:p>
          <a:p>
            <a:pPr algn="just"/>
            <a:r>
              <a:rPr lang="en-US" dirty="0"/>
              <a:t>Moreover, it will reduce your liabilities in the event your system or </a:t>
            </a:r>
            <a:r>
              <a:rPr lang="en-US" b="1" dirty="0"/>
              <a:t>that</a:t>
            </a:r>
            <a:r>
              <a:rPr lang="en-US" dirty="0"/>
              <a:t> </a:t>
            </a:r>
            <a:r>
              <a:rPr lang="en-US" b="1" dirty="0"/>
              <a:t>of</a:t>
            </a:r>
            <a:r>
              <a:rPr lang="en-US" dirty="0"/>
              <a:t> </a:t>
            </a:r>
            <a:r>
              <a:rPr lang="en-US" b="1" dirty="0"/>
              <a:t>one</a:t>
            </a:r>
            <a:r>
              <a:rPr lang="en-US" dirty="0"/>
              <a:t> </a:t>
            </a:r>
            <a:r>
              <a:rPr lang="en-US" b="1" dirty="0"/>
              <a:t>of</a:t>
            </a:r>
            <a:r>
              <a:rPr lang="en-US" dirty="0"/>
              <a:t> </a:t>
            </a:r>
            <a:r>
              <a:rPr lang="en-US" b="1" dirty="0"/>
              <a:t>your</a:t>
            </a:r>
            <a:r>
              <a:rPr lang="en-US" dirty="0"/>
              <a:t> </a:t>
            </a:r>
            <a:r>
              <a:rPr lang="en-US" b="1" dirty="0"/>
              <a:t>customers</a:t>
            </a:r>
            <a:r>
              <a:rPr lang="en-US" dirty="0"/>
              <a:t> is compromised.</a:t>
            </a:r>
            <a:endParaRPr lang="en-NG" dirty="0"/>
          </a:p>
        </p:txBody>
      </p:sp>
    </p:spTree>
    <p:extLst>
      <p:ext uri="{BB962C8B-B14F-4D97-AF65-F5344CB8AC3E}">
        <p14:creationId xmlns:p14="http://schemas.microsoft.com/office/powerpoint/2010/main" val="2718882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5485-8E1D-6F47-8BDC-42E783C1FE8D}"/>
              </a:ext>
            </a:extLst>
          </p:cNvPr>
          <p:cNvSpPr>
            <a:spLocks noGrp="1"/>
          </p:cNvSpPr>
          <p:nvPr>
            <p:ph type="title"/>
          </p:nvPr>
        </p:nvSpPr>
        <p:spPr/>
        <p:txBody>
          <a:bodyPr/>
          <a:lstStyle/>
          <a:p>
            <a:r>
              <a:rPr lang="en-US" dirty="0"/>
              <a:t>Software currency:</a:t>
            </a:r>
            <a:endParaRPr lang="en-NG" dirty="0"/>
          </a:p>
        </p:txBody>
      </p:sp>
      <p:sp>
        <p:nvSpPr>
          <p:cNvPr id="3" name="Content Placeholder 2">
            <a:extLst>
              <a:ext uri="{FF2B5EF4-FFF2-40B4-BE49-F238E27FC236}">
                <a16:creationId xmlns:a16="http://schemas.microsoft.com/office/drawing/2014/main" id="{9F795742-A903-9745-9FDE-664CEFF86A0B}"/>
              </a:ext>
            </a:extLst>
          </p:cNvPr>
          <p:cNvSpPr>
            <a:spLocks noGrp="1"/>
          </p:cNvSpPr>
          <p:nvPr>
            <p:ph idx="1"/>
          </p:nvPr>
        </p:nvSpPr>
        <p:spPr/>
        <p:txBody>
          <a:bodyPr>
            <a:normAutofit fontScale="77500" lnSpcReduction="20000"/>
          </a:bodyPr>
          <a:lstStyle/>
          <a:p>
            <a:pPr algn="just"/>
            <a:r>
              <a:rPr lang="en-US" dirty="0"/>
              <a:t>Did you know that Microsoft releases security patches the second Tuesday of every month? Known as “Patch Tuesday,” it has been a great</a:t>
            </a:r>
            <a:r>
              <a:rPr lang="en-NG" dirty="0"/>
              <a:t> </a:t>
            </a:r>
            <a:r>
              <a:rPr lang="en-US" dirty="0"/>
              <a:t>help to IT staffs around the world and significantly helps improve the security of Microsoft products. </a:t>
            </a:r>
          </a:p>
          <a:p>
            <a:pPr algn="just"/>
            <a:r>
              <a:rPr lang="en-US" dirty="0"/>
              <a:t>Companies like Microsoft routinely issue patches to their code to improve their products and harden them against vulnerabilities that have</a:t>
            </a:r>
            <a:r>
              <a:rPr lang="en-NG" dirty="0"/>
              <a:t> </a:t>
            </a:r>
            <a:r>
              <a:rPr lang="en-US" dirty="0"/>
              <a:t>been discovered in their code.</a:t>
            </a:r>
          </a:p>
          <a:p>
            <a:pPr algn="just"/>
            <a:r>
              <a:rPr lang="en-US" dirty="0"/>
              <a:t>Unfortunately, it takes time for the software developers to create patches to counter vulnerabilities, so the time between detection</a:t>
            </a:r>
            <a:r>
              <a:rPr lang="en-NG" dirty="0"/>
              <a:t> </a:t>
            </a:r>
            <a:r>
              <a:rPr lang="en-US" dirty="0"/>
              <a:t>of the vulnerability and fielding of the patch is when you are most vulnerable.</a:t>
            </a:r>
            <a:endParaRPr lang="en-NG" dirty="0"/>
          </a:p>
          <a:p>
            <a:pPr algn="just"/>
            <a:r>
              <a:rPr lang="en-US" dirty="0"/>
              <a:t>Therefore, when a certified and tested patch emerges from the vendor, it is in your</a:t>
            </a:r>
            <a:r>
              <a:rPr lang="en-NG" dirty="0"/>
              <a:t> </a:t>
            </a:r>
            <a:r>
              <a:rPr lang="en-US" dirty="0"/>
              <a:t>best interest to patch your system quickly to reduce your risk exposure. </a:t>
            </a:r>
          </a:p>
          <a:p>
            <a:pPr algn="just"/>
            <a:r>
              <a:rPr lang="en-US" dirty="0"/>
              <a:t>Likewise,</a:t>
            </a:r>
            <a:r>
              <a:rPr lang="en-NG" dirty="0"/>
              <a:t> </a:t>
            </a:r>
            <a:r>
              <a:rPr lang="en-US" dirty="0"/>
              <a:t>newer versions of software repeatedly have been found to be better constructed</a:t>
            </a:r>
            <a:r>
              <a:rPr lang="en-NG" dirty="0"/>
              <a:t> </a:t>
            </a:r>
            <a:r>
              <a:rPr lang="en-US" dirty="0"/>
              <a:t>and more secure. </a:t>
            </a:r>
          </a:p>
          <a:p>
            <a:pPr algn="just"/>
            <a:r>
              <a:rPr lang="en-US" dirty="0"/>
              <a:t>Maintaining current software configurations and patches is an</a:t>
            </a:r>
            <a:r>
              <a:rPr lang="en-NG" dirty="0"/>
              <a:t> </a:t>
            </a:r>
            <a:r>
              <a:rPr lang="en-US" dirty="0"/>
              <a:t>IT best practice that minimizes your cybersecurity risk.</a:t>
            </a:r>
            <a:endParaRPr lang="en-NG" dirty="0"/>
          </a:p>
        </p:txBody>
      </p:sp>
    </p:spTree>
    <p:extLst>
      <p:ext uri="{BB962C8B-B14F-4D97-AF65-F5344CB8AC3E}">
        <p14:creationId xmlns:p14="http://schemas.microsoft.com/office/powerpoint/2010/main" val="3844366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E270-48B1-D045-A0E0-5061E94D3D9E}"/>
              </a:ext>
            </a:extLst>
          </p:cNvPr>
          <p:cNvSpPr>
            <a:spLocks noGrp="1"/>
          </p:cNvSpPr>
          <p:nvPr>
            <p:ph type="title"/>
          </p:nvPr>
        </p:nvSpPr>
        <p:spPr/>
        <p:txBody>
          <a:bodyPr/>
          <a:lstStyle/>
          <a:p>
            <a:r>
              <a:rPr lang="en-US" dirty="0"/>
              <a:t>Mobile devices:</a:t>
            </a:r>
            <a:endParaRPr lang="en-NG" dirty="0"/>
          </a:p>
        </p:txBody>
      </p:sp>
      <p:sp>
        <p:nvSpPr>
          <p:cNvPr id="3" name="Content Placeholder 2">
            <a:extLst>
              <a:ext uri="{FF2B5EF4-FFF2-40B4-BE49-F238E27FC236}">
                <a16:creationId xmlns:a16="http://schemas.microsoft.com/office/drawing/2014/main" id="{DC758D56-C2F8-FB4A-B8A0-82717E3740A9}"/>
              </a:ext>
            </a:extLst>
          </p:cNvPr>
          <p:cNvSpPr>
            <a:spLocks noGrp="1"/>
          </p:cNvSpPr>
          <p:nvPr>
            <p:ph idx="1"/>
          </p:nvPr>
        </p:nvSpPr>
        <p:spPr/>
        <p:txBody>
          <a:bodyPr>
            <a:normAutofit fontScale="77500" lnSpcReduction="20000"/>
          </a:bodyPr>
          <a:lstStyle/>
          <a:p>
            <a:pPr algn="just"/>
            <a:r>
              <a:rPr lang="en-US" dirty="0"/>
              <a:t>They are everywhere! You likely have a smart phone and a tablet</a:t>
            </a:r>
            <a:r>
              <a:rPr lang="en-NG" dirty="0"/>
              <a:t> </a:t>
            </a:r>
            <a:r>
              <a:rPr lang="en-US" dirty="0"/>
              <a:t>computer to complement the desktop that graces your office. After all, you need</a:t>
            </a:r>
            <a:r>
              <a:rPr lang="en-NG" dirty="0"/>
              <a:t> </a:t>
            </a:r>
            <a:r>
              <a:rPr lang="en-US" dirty="0"/>
              <a:t>to be connected all day, every day, no matter where you are. </a:t>
            </a:r>
          </a:p>
          <a:p>
            <a:pPr algn="just"/>
            <a:r>
              <a:rPr lang="en-US" dirty="0"/>
              <a:t>You need to be connected to your workforce as they execute their duties, no matter when and where</a:t>
            </a:r>
            <a:r>
              <a:rPr lang="en-NG" dirty="0"/>
              <a:t> </a:t>
            </a:r>
            <a:r>
              <a:rPr lang="en-US" dirty="0"/>
              <a:t>they are too. </a:t>
            </a:r>
          </a:p>
          <a:p>
            <a:pPr algn="just"/>
            <a:r>
              <a:rPr lang="en-US" dirty="0"/>
              <a:t>It is intoxicating to see how fast the business community works when</a:t>
            </a:r>
            <a:r>
              <a:rPr lang="en-NG" dirty="0"/>
              <a:t> </a:t>
            </a:r>
            <a:r>
              <a:rPr lang="en-US" dirty="0"/>
              <a:t>it employs mobile computing devices. Choices in devices are exploding too.</a:t>
            </a:r>
            <a:endParaRPr lang="en-NG" dirty="0"/>
          </a:p>
          <a:p>
            <a:pPr algn="just"/>
            <a:r>
              <a:rPr lang="en-US" dirty="0"/>
              <a:t>Employees clamor for the latest and greatest devices, while IT departments struggle</a:t>
            </a:r>
            <a:r>
              <a:rPr lang="en-NG" dirty="0"/>
              <a:t> </a:t>
            </a:r>
            <a:r>
              <a:rPr lang="en-US" dirty="0"/>
              <a:t>to integrate heterogeneous devices powered by disparate operating systems from Apple, Microsoft, Google, and others into the corporate network. </a:t>
            </a:r>
          </a:p>
          <a:p>
            <a:pPr algn="just"/>
            <a:r>
              <a:rPr lang="en-US" dirty="0"/>
              <a:t>Mobile devices often connect to other networks that may not be protected as well as yours and</a:t>
            </a:r>
            <a:r>
              <a:rPr lang="en-NG" dirty="0"/>
              <a:t> </a:t>
            </a:r>
            <a:r>
              <a:rPr lang="en-US" dirty="0"/>
              <a:t>may serve as a means to introduce malicious code into your network when they</a:t>
            </a:r>
            <a:r>
              <a:rPr lang="en-NG" dirty="0"/>
              <a:t> </a:t>
            </a:r>
            <a:r>
              <a:rPr lang="en-US" dirty="0"/>
              <a:t>“return home.” </a:t>
            </a:r>
          </a:p>
          <a:p>
            <a:pPr algn="just"/>
            <a:r>
              <a:rPr lang="en-US" dirty="0"/>
              <a:t>Mobile devices are great tools yet require the policies, procedures, training, and discipline to minimize your cybersecurity risk</a:t>
            </a:r>
            <a:endParaRPr lang="en-NG" dirty="0"/>
          </a:p>
        </p:txBody>
      </p:sp>
    </p:spTree>
    <p:extLst>
      <p:ext uri="{BB962C8B-B14F-4D97-AF65-F5344CB8AC3E}">
        <p14:creationId xmlns:p14="http://schemas.microsoft.com/office/powerpoint/2010/main" val="244594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EFA8-1F44-ED4E-83DC-643EAE9226C7}"/>
              </a:ext>
            </a:extLst>
          </p:cNvPr>
          <p:cNvSpPr>
            <a:spLocks noGrp="1"/>
          </p:cNvSpPr>
          <p:nvPr>
            <p:ph type="title"/>
          </p:nvPr>
        </p:nvSpPr>
        <p:spPr/>
        <p:txBody>
          <a:bodyPr/>
          <a:lstStyle/>
          <a:p>
            <a:r>
              <a:rPr lang="en-US" b="1" dirty="0"/>
              <a:t>WHO</a:t>
            </a:r>
            <a:r>
              <a:rPr lang="en-US" dirty="0"/>
              <a:t> </a:t>
            </a:r>
            <a:r>
              <a:rPr lang="en-US" b="1" dirty="0"/>
              <a:t>OWNS</a:t>
            </a:r>
            <a:r>
              <a:rPr lang="en-US" dirty="0"/>
              <a:t> </a:t>
            </a:r>
            <a:r>
              <a:rPr lang="en-US" b="1" dirty="0"/>
              <a:t>RISK</a:t>
            </a:r>
            <a:r>
              <a:rPr lang="en-US" dirty="0"/>
              <a:t> </a:t>
            </a:r>
            <a:r>
              <a:rPr lang="en-US" b="1" dirty="0"/>
              <a:t>IN</a:t>
            </a:r>
            <a:r>
              <a:rPr lang="en-US" dirty="0"/>
              <a:t> </a:t>
            </a:r>
            <a:r>
              <a:rPr lang="en-US" b="1" dirty="0"/>
              <a:t>YOUR</a:t>
            </a:r>
            <a:r>
              <a:rPr lang="en-US" dirty="0"/>
              <a:t> </a:t>
            </a:r>
            <a:r>
              <a:rPr lang="en-US" b="1" dirty="0"/>
              <a:t>BUSINESS?</a:t>
            </a:r>
            <a:endParaRPr lang="en-NG" dirty="0"/>
          </a:p>
        </p:txBody>
      </p:sp>
      <p:sp>
        <p:nvSpPr>
          <p:cNvPr id="3" name="Content Placeholder 2">
            <a:extLst>
              <a:ext uri="{FF2B5EF4-FFF2-40B4-BE49-F238E27FC236}">
                <a16:creationId xmlns:a16="http://schemas.microsoft.com/office/drawing/2014/main" id="{9CF6C41A-1980-FE48-A2A1-5B5B4443991C}"/>
              </a:ext>
            </a:extLst>
          </p:cNvPr>
          <p:cNvSpPr>
            <a:spLocks noGrp="1"/>
          </p:cNvSpPr>
          <p:nvPr>
            <p:ph idx="1"/>
          </p:nvPr>
        </p:nvSpPr>
        <p:spPr/>
        <p:txBody>
          <a:bodyPr>
            <a:normAutofit lnSpcReduction="10000"/>
          </a:bodyPr>
          <a:lstStyle/>
          <a:p>
            <a:pPr algn="just"/>
            <a:r>
              <a:rPr lang="en-US" dirty="0"/>
              <a:t>Life is full of risk. </a:t>
            </a:r>
          </a:p>
          <a:p>
            <a:pPr algn="just"/>
            <a:r>
              <a:rPr lang="en-US" dirty="0"/>
              <a:t>As an executive, one of your primary responsibilities is to manage</a:t>
            </a:r>
            <a:r>
              <a:rPr lang="en-NG" dirty="0"/>
              <a:t> </a:t>
            </a:r>
            <a:r>
              <a:rPr lang="en-US" dirty="0"/>
              <a:t>risk to protect your business and create an environment for it to grow and thrive.</a:t>
            </a:r>
            <a:endParaRPr lang="en-NG" dirty="0"/>
          </a:p>
          <a:p>
            <a:pPr algn="just"/>
            <a:r>
              <a:rPr lang="en-US" dirty="0"/>
              <a:t>There are many people who will argue that risk can be transferred like a commodity, brokered away through investments in insurance carefully planned using complicated actuarial tables that calculate probabilities and effects. </a:t>
            </a:r>
          </a:p>
          <a:p>
            <a:pPr algn="just"/>
            <a:r>
              <a:rPr lang="en-US" dirty="0"/>
              <a:t>Insurance is an important investment and mitigation instrument to be sure, yet we contend that you never, ever will remove risk completely from your organization (or life for that matter).</a:t>
            </a:r>
            <a:endParaRPr lang="en-NG" dirty="0"/>
          </a:p>
          <a:p>
            <a:endParaRPr lang="en-NG" dirty="0"/>
          </a:p>
        </p:txBody>
      </p:sp>
    </p:spTree>
    <p:extLst>
      <p:ext uri="{BB962C8B-B14F-4D97-AF65-F5344CB8AC3E}">
        <p14:creationId xmlns:p14="http://schemas.microsoft.com/office/powerpoint/2010/main" val="2607907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FDC4-4FAA-F640-B83B-A038F6DAF3A3}"/>
              </a:ext>
            </a:extLst>
          </p:cNvPr>
          <p:cNvSpPr>
            <a:spLocks noGrp="1"/>
          </p:cNvSpPr>
          <p:nvPr>
            <p:ph type="title"/>
          </p:nvPr>
        </p:nvSpPr>
        <p:spPr/>
        <p:txBody>
          <a:bodyPr/>
          <a:lstStyle/>
          <a:p>
            <a:r>
              <a:rPr lang="en-US" dirty="0"/>
              <a:t>Passwords:</a:t>
            </a:r>
            <a:endParaRPr lang="en-NG" dirty="0"/>
          </a:p>
        </p:txBody>
      </p:sp>
      <p:sp>
        <p:nvSpPr>
          <p:cNvPr id="3" name="Content Placeholder 2">
            <a:extLst>
              <a:ext uri="{FF2B5EF4-FFF2-40B4-BE49-F238E27FC236}">
                <a16:creationId xmlns:a16="http://schemas.microsoft.com/office/drawing/2014/main" id="{B941F66D-7348-9648-9F45-596E61C3DF37}"/>
              </a:ext>
            </a:extLst>
          </p:cNvPr>
          <p:cNvSpPr>
            <a:spLocks noGrp="1"/>
          </p:cNvSpPr>
          <p:nvPr>
            <p:ph idx="1"/>
          </p:nvPr>
        </p:nvSpPr>
        <p:spPr/>
        <p:txBody>
          <a:bodyPr>
            <a:normAutofit/>
          </a:bodyPr>
          <a:lstStyle/>
          <a:p>
            <a:pPr algn="just"/>
            <a:r>
              <a:rPr lang="en-US" dirty="0"/>
              <a:t>Passwords	are	getting	easier	to	crack	and	exploit.	</a:t>
            </a:r>
          </a:p>
          <a:p>
            <a:pPr algn="just"/>
            <a:r>
              <a:rPr lang="en-US" dirty="0"/>
              <a:t>The	U.S.</a:t>
            </a:r>
            <a:r>
              <a:rPr lang="en-NG" dirty="0"/>
              <a:t> </a:t>
            </a:r>
            <a:r>
              <a:rPr lang="en-US" dirty="0"/>
              <a:t>Department of Defense recognized this fact years ago and invested in a two-</a:t>
            </a:r>
            <a:r>
              <a:rPr lang="en-NG" dirty="0"/>
              <a:t> </a:t>
            </a:r>
            <a:r>
              <a:rPr lang="en-US" dirty="0"/>
              <a:t>factor authentication system using Public Key Infrastructure (PKI) to verify identities prior to granting network access. </a:t>
            </a:r>
          </a:p>
          <a:p>
            <a:pPr algn="just"/>
            <a:r>
              <a:rPr lang="en-US" dirty="0"/>
              <a:t>The department’s PKI system features identification cards with a chip containing electronic tokens associated with the individual. Defense personnel logging into defense networks slide their identification card into	a	reader	that	reads	the	electronic	chip	to retrieve	the and queries the user for their password.</a:t>
            </a:r>
            <a:endParaRPr lang="en-NG" dirty="0"/>
          </a:p>
        </p:txBody>
      </p:sp>
    </p:spTree>
    <p:extLst>
      <p:ext uri="{BB962C8B-B14F-4D97-AF65-F5344CB8AC3E}">
        <p14:creationId xmlns:p14="http://schemas.microsoft.com/office/powerpoint/2010/main" val="271339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44DD-B98F-1E4A-8E9E-8A5CCCF9C7D6}"/>
              </a:ext>
            </a:extLst>
          </p:cNvPr>
          <p:cNvSpPr>
            <a:spLocks noGrp="1"/>
          </p:cNvSpPr>
          <p:nvPr>
            <p:ph type="title"/>
          </p:nvPr>
        </p:nvSpPr>
        <p:spPr/>
        <p:txBody>
          <a:bodyPr/>
          <a:lstStyle/>
          <a:p>
            <a:r>
              <a:rPr lang="en-US" dirty="0"/>
              <a:t>Passwords:</a:t>
            </a:r>
            <a:endParaRPr lang="en-NG" dirty="0"/>
          </a:p>
        </p:txBody>
      </p:sp>
      <p:sp>
        <p:nvSpPr>
          <p:cNvPr id="3" name="Content Placeholder 2">
            <a:extLst>
              <a:ext uri="{FF2B5EF4-FFF2-40B4-BE49-F238E27FC236}">
                <a16:creationId xmlns:a16="http://schemas.microsoft.com/office/drawing/2014/main" id="{0C3827B3-B02E-834F-B33C-26000E84E8CD}"/>
              </a:ext>
            </a:extLst>
          </p:cNvPr>
          <p:cNvSpPr>
            <a:spLocks noGrp="1"/>
          </p:cNvSpPr>
          <p:nvPr>
            <p:ph idx="1"/>
          </p:nvPr>
        </p:nvSpPr>
        <p:spPr/>
        <p:txBody>
          <a:bodyPr>
            <a:normAutofit fontScale="92500"/>
          </a:bodyPr>
          <a:lstStyle/>
          <a:p>
            <a:pPr algn="just"/>
            <a:r>
              <a:rPr lang="en-US" dirty="0"/>
              <a:t>Once that is supplied, the network</a:t>
            </a:r>
            <a:r>
              <a:rPr lang="en-NG" dirty="0"/>
              <a:t> </a:t>
            </a:r>
            <a:r>
              <a:rPr lang="en-US" dirty="0"/>
              <a:t>domain controller polls a trusted server on the network to verify that the password and token indeed are appropriately matched before granting the user access to the network. </a:t>
            </a:r>
          </a:p>
          <a:p>
            <a:pPr algn="just"/>
            <a:r>
              <a:rPr lang="en-US" dirty="0"/>
              <a:t>The commercial sector too is rapidly adopting two-factor authentication in lieu of simple passwords as means to authenticate and grant access to</a:t>
            </a:r>
            <a:r>
              <a:rPr lang="en-NG" dirty="0"/>
              <a:t> </a:t>
            </a:r>
            <a:r>
              <a:rPr lang="en-US" dirty="0"/>
              <a:t>network	and	information	resources.	</a:t>
            </a:r>
          </a:p>
          <a:p>
            <a:pPr algn="just"/>
            <a:r>
              <a:rPr lang="en-US" dirty="0"/>
              <a:t>For	example,	the	author’s	bank	offers	a similar two-factor authentication system for its electronic banking to reduce its risk of theft. </a:t>
            </a:r>
          </a:p>
          <a:p>
            <a:pPr algn="just"/>
            <a:r>
              <a:rPr lang="en-US" dirty="0"/>
              <a:t>If you do use passwords, there are several best practices you should</a:t>
            </a:r>
            <a:r>
              <a:rPr lang="en-NG" dirty="0"/>
              <a:t> </a:t>
            </a:r>
            <a:r>
              <a:rPr lang="en-US" dirty="0"/>
              <a:t>follow at home as well as in the office</a:t>
            </a:r>
            <a:endParaRPr lang="en-NG" dirty="0"/>
          </a:p>
        </p:txBody>
      </p:sp>
    </p:spTree>
    <p:extLst>
      <p:ext uri="{BB962C8B-B14F-4D97-AF65-F5344CB8AC3E}">
        <p14:creationId xmlns:p14="http://schemas.microsoft.com/office/powerpoint/2010/main" val="698324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B2D6-545C-7448-9D2C-72978EDED589}"/>
              </a:ext>
            </a:extLst>
          </p:cNvPr>
          <p:cNvSpPr>
            <a:spLocks noGrp="1"/>
          </p:cNvSpPr>
          <p:nvPr>
            <p:ph type="title"/>
          </p:nvPr>
        </p:nvSpPr>
        <p:spPr/>
        <p:txBody>
          <a:bodyPr/>
          <a:lstStyle/>
          <a:p>
            <a:r>
              <a:rPr lang="en-US" b="1" dirty="0"/>
              <a:t>Password</a:t>
            </a:r>
            <a:r>
              <a:rPr lang="en-US" dirty="0"/>
              <a:t> </a:t>
            </a:r>
            <a:r>
              <a:rPr lang="en-US" b="1" dirty="0"/>
              <a:t>Best</a:t>
            </a:r>
            <a:r>
              <a:rPr lang="en-US" dirty="0"/>
              <a:t> </a:t>
            </a:r>
            <a:r>
              <a:rPr lang="en-US" b="1" dirty="0"/>
              <a:t>Practices</a:t>
            </a:r>
            <a:br>
              <a:rPr lang="en-NG" dirty="0"/>
            </a:br>
            <a:endParaRPr lang="en-NG" dirty="0"/>
          </a:p>
        </p:txBody>
      </p:sp>
      <p:sp>
        <p:nvSpPr>
          <p:cNvPr id="3" name="Content Placeholder 2">
            <a:extLst>
              <a:ext uri="{FF2B5EF4-FFF2-40B4-BE49-F238E27FC236}">
                <a16:creationId xmlns:a16="http://schemas.microsoft.com/office/drawing/2014/main" id="{8FD95688-048C-B747-85E2-EE3A1AECFEF1}"/>
              </a:ext>
            </a:extLst>
          </p:cNvPr>
          <p:cNvSpPr>
            <a:spLocks noGrp="1"/>
          </p:cNvSpPr>
          <p:nvPr>
            <p:ph idx="1"/>
          </p:nvPr>
        </p:nvSpPr>
        <p:spPr/>
        <p:txBody>
          <a:bodyPr>
            <a:normAutofit fontScale="85000" lnSpcReduction="10000"/>
          </a:bodyPr>
          <a:lstStyle/>
          <a:p>
            <a:r>
              <a:rPr lang="en-US" dirty="0"/>
              <a:t>Try to make your password something you can and will remember.</a:t>
            </a:r>
            <a:endParaRPr lang="en-NG" dirty="0"/>
          </a:p>
          <a:p>
            <a:r>
              <a:rPr lang="en-US" dirty="0"/>
              <a:t>{ Don’t store your password on a sticky note by your computer, in your wallet, or</a:t>
            </a:r>
            <a:endParaRPr lang="en-NG" dirty="0"/>
          </a:p>
          <a:p>
            <a:r>
              <a:rPr lang="en-US" dirty="0"/>
              <a:t>in your phone. Keep it as secure as the information it protects!</a:t>
            </a:r>
            <a:endParaRPr lang="en-NG" dirty="0"/>
          </a:p>
          <a:p>
            <a:r>
              <a:rPr lang="en-US" dirty="0"/>
              <a:t>Don’t make your password easy to figure out (e.g., P@$$W0rd), your spouse’s</a:t>
            </a:r>
            <a:endParaRPr lang="en-NG" dirty="0"/>
          </a:p>
          <a:p>
            <a:r>
              <a:rPr lang="en-US" dirty="0"/>
              <a:t>or	child’s	name	(e.g.,	M0mm@of2),	or	your	favorite	sports	team	(e.g.,</a:t>
            </a:r>
            <a:endParaRPr lang="en-NG" dirty="0"/>
          </a:p>
          <a:p>
            <a:r>
              <a:rPr lang="en-US" dirty="0"/>
              <a:t>$t33LeR$#1). Bad actors run password cracking programs that have thousands</a:t>
            </a:r>
            <a:endParaRPr lang="en-NG" dirty="0"/>
          </a:p>
          <a:p>
            <a:r>
              <a:rPr lang="en-US" dirty="0"/>
              <a:t>of passwords like these already stored in their tables. They also research you</a:t>
            </a:r>
            <a:endParaRPr lang="en-NG" dirty="0"/>
          </a:p>
          <a:p>
            <a:r>
              <a:rPr lang="en-US" dirty="0"/>
              <a:t>and can quickly find the names of your family members and figure out your</a:t>
            </a:r>
            <a:endParaRPr lang="en-NG" dirty="0"/>
          </a:p>
          <a:p>
            <a:r>
              <a:rPr lang="en-US" dirty="0"/>
              <a:t>favorite sports mascots.</a:t>
            </a:r>
            <a:endParaRPr lang="en-NG" dirty="0"/>
          </a:p>
          <a:p>
            <a:endParaRPr lang="en-NG" dirty="0"/>
          </a:p>
        </p:txBody>
      </p:sp>
    </p:spTree>
    <p:extLst>
      <p:ext uri="{BB962C8B-B14F-4D97-AF65-F5344CB8AC3E}">
        <p14:creationId xmlns:p14="http://schemas.microsoft.com/office/powerpoint/2010/main" val="2782380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58F1A-136A-3E4B-BB92-207ABABE26CE}"/>
              </a:ext>
            </a:extLst>
          </p:cNvPr>
          <p:cNvSpPr>
            <a:spLocks noGrp="1"/>
          </p:cNvSpPr>
          <p:nvPr>
            <p:ph type="title"/>
          </p:nvPr>
        </p:nvSpPr>
        <p:spPr/>
        <p:txBody>
          <a:bodyPr/>
          <a:lstStyle/>
          <a:p>
            <a:r>
              <a:rPr lang="en-US" b="1" dirty="0"/>
              <a:t>Password</a:t>
            </a:r>
            <a:r>
              <a:rPr lang="en-US" dirty="0"/>
              <a:t> </a:t>
            </a:r>
            <a:r>
              <a:rPr lang="en-US" b="1" dirty="0"/>
              <a:t>Best</a:t>
            </a:r>
            <a:r>
              <a:rPr lang="en-US" dirty="0"/>
              <a:t> </a:t>
            </a:r>
            <a:r>
              <a:rPr lang="en-US" b="1" dirty="0"/>
              <a:t>Practices</a:t>
            </a:r>
            <a:endParaRPr lang="en-NG" dirty="0"/>
          </a:p>
        </p:txBody>
      </p:sp>
      <p:sp>
        <p:nvSpPr>
          <p:cNvPr id="3" name="Content Placeholder 2">
            <a:extLst>
              <a:ext uri="{FF2B5EF4-FFF2-40B4-BE49-F238E27FC236}">
                <a16:creationId xmlns:a16="http://schemas.microsoft.com/office/drawing/2014/main" id="{1B952A6A-AE2F-9B46-A5A6-FDEA354396AB}"/>
              </a:ext>
            </a:extLst>
          </p:cNvPr>
          <p:cNvSpPr>
            <a:spLocks noGrp="1"/>
          </p:cNvSpPr>
          <p:nvPr>
            <p:ph idx="1"/>
          </p:nvPr>
        </p:nvSpPr>
        <p:spPr/>
        <p:txBody>
          <a:bodyPr>
            <a:normAutofit fontScale="85000" lnSpcReduction="20000"/>
          </a:bodyPr>
          <a:lstStyle/>
          <a:p>
            <a:pPr algn="just"/>
            <a:r>
              <a:rPr lang="en-US" dirty="0"/>
              <a:t>Passwords of 14 characters or more are statistically most secure. </a:t>
            </a:r>
          </a:p>
          <a:p>
            <a:pPr algn="just"/>
            <a:r>
              <a:rPr lang="en-US" dirty="0"/>
              <a:t>Use the maximum strength password that your system will allow.</a:t>
            </a:r>
            <a:endParaRPr lang="en-NG" dirty="0"/>
          </a:p>
          <a:p>
            <a:pPr algn="just"/>
            <a:r>
              <a:rPr lang="en-US" dirty="0"/>
              <a:t>{ Never share your password with anyone.</a:t>
            </a:r>
            <a:endParaRPr lang="en-NG" dirty="0"/>
          </a:p>
          <a:p>
            <a:pPr algn="just"/>
            <a:r>
              <a:rPr lang="en-US" dirty="0"/>
              <a:t>{ Never reuse your username and/or password on other accounts.</a:t>
            </a:r>
            <a:endParaRPr lang="en-NG" dirty="0"/>
          </a:p>
          <a:p>
            <a:pPr algn="just"/>
            <a:r>
              <a:rPr lang="en-US" dirty="0"/>
              <a:t>{ Make sure your password has two upper case, two lower case, two special characters (e.g., @, #, $, %), and two numbers in it.</a:t>
            </a:r>
            <a:endParaRPr lang="en-NG" dirty="0"/>
          </a:p>
          <a:p>
            <a:pPr algn="just"/>
            <a:r>
              <a:rPr lang="en-US" dirty="0"/>
              <a:t>{ Avoid using typical character substitution (such as @ for “a,” ! or 1 for “l,” and</a:t>
            </a:r>
            <a:r>
              <a:rPr lang="en-NG" dirty="0"/>
              <a:t> </a:t>
            </a:r>
            <a:r>
              <a:rPr lang="en-US" dirty="0"/>
              <a:t>0 for “O”) in lieu of letters.</a:t>
            </a:r>
            <a:endParaRPr lang="en-NG" dirty="0"/>
          </a:p>
          <a:p>
            <a:pPr algn="just"/>
            <a:r>
              <a:rPr lang="en-US" dirty="0"/>
              <a:t>{ Change	your	passwords	often. We	recommend	you	change your	passwords</a:t>
            </a:r>
            <a:r>
              <a:rPr lang="en-NG" dirty="0"/>
              <a:t> </a:t>
            </a:r>
            <a:r>
              <a:rPr lang="en-US" dirty="0"/>
              <a:t>every quarter. </a:t>
            </a:r>
          </a:p>
          <a:p>
            <a:pPr algn="just"/>
            <a:r>
              <a:rPr lang="en-US" dirty="0"/>
              <a:t>Now, with automated reminders you can load in your phone, you</a:t>
            </a:r>
            <a:r>
              <a:rPr lang="en-NG" dirty="0"/>
              <a:t> </a:t>
            </a:r>
            <a:r>
              <a:rPr lang="en-US" dirty="0"/>
              <a:t>have no excuse for forgetting to do it.</a:t>
            </a:r>
            <a:endParaRPr lang="en-NG" dirty="0"/>
          </a:p>
          <a:p>
            <a:endParaRPr lang="en-NG" dirty="0"/>
          </a:p>
        </p:txBody>
      </p:sp>
    </p:spTree>
    <p:extLst>
      <p:ext uri="{BB962C8B-B14F-4D97-AF65-F5344CB8AC3E}">
        <p14:creationId xmlns:p14="http://schemas.microsoft.com/office/powerpoint/2010/main" val="155996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9AC17-D957-DC44-AEB0-49CC0EA04C28}"/>
              </a:ext>
            </a:extLst>
          </p:cNvPr>
          <p:cNvSpPr>
            <a:spLocks noGrp="1"/>
          </p:cNvSpPr>
          <p:nvPr>
            <p:ph type="title"/>
          </p:nvPr>
        </p:nvSpPr>
        <p:spPr/>
        <p:txBody>
          <a:bodyPr/>
          <a:lstStyle/>
          <a:p>
            <a:r>
              <a:rPr lang="en-US" dirty="0"/>
              <a:t>Vulnerability scans:</a:t>
            </a:r>
            <a:endParaRPr lang="en-NG" dirty="0"/>
          </a:p>
        </p:txBody>
      </p:sp>
      <p:sp>
        <p:nvSpPr>
          <p:cNvPr id="3" name="Content Placeholder 2">
            <a:extLst>
              <a:ext uri="{FF2B5EF4-FFF2-40B4-BE49-F238E27FC236}">
                <a16:creationId xmlns:a16="http://schemas.microsoft.com/office/drawing/2014/main" id="{61B33170-2F43-F340-821F-40BCF82C4003}"/>
              </a:ext>
            </a:extLst>
          </p:cNvPr>
          <p:cNvSpPr>
            <a:spLocks noGrp="1"/>
          </p:cNvSpPr>
          <p:nvPr>
            <p:ph idx="1"/>
          </p:nvPr>
        </p:nvSpPr>
        <p:spPr/>
        <p:txBody>
          <a:bodyPr>
            <a:normAutofit fontScale="77500" lnSpcReduction="20000"/>
          </a:bodyPr>
          <a:lstStyle/>
          <a:p>
            <a:pPr algn="just"/>
            <a:r>
              <a:rPr lang="en-US" dirty="0"/>
              <a:t>Your cybersecurity personnel should be continually scanning your network to detect suspicious behavior and to find and correct vulnerabilities. </a:t>
            </a:r>
          </a:p>
          <a:p>
            <a:pPr algn="just"/>
            <a:r>
              <a:rPr lang="en-US" dirty="0"/>
              <a:t>Scanning is not a once a year event. Your CIO and chief information security officer (CISO) should have the results of vulnerability scans as one of their</a:t>
            </a:r>
            <a:r>
              <a:rPr lang="en-NG" dirty="0"/>
              <a:t> </a:t>
            </a:r>
            <a:r>
              <a:rPr lang="en-US" dirty="0"/>
              <a:t>primary job performance metrics. </a:t>
            </a:r>
          </a:p>
          <a:p>
            <a:pPr algn="just"/>
            <a:r>
              <a:rPr lang="en-US" dirty="0"/>
              <a:t>The scans should show how many vulnerabilities are present. </a:t>
            </a:r>
          </a:p>
          <a:p>
            <a:pPr algn="just"/>
            <a:r>
              <a:rPr lang="en-US" dirty="0"/>
              <a:t>Up-to-date software can categorize the severity of the vulnerability to aid in the risk management process. </a:t>
            </a:r>
          </a:p>
          <a:p>
            <a:pPr algn="just"/>
            <a:r>
              <a:rPr lang="en-US" dirty="0"/>
              <a:t>These are your risks. You own them; they don’t just belong to the CIO and CISO. </a:t>
            </a:r>
          </a:p>
          <a:p>
            <a:pPr algn="just"/>
            <a:r>
              <a:rPr lang="en-US" dirty="0"/>
              <a:t>Ask to see the results regularly and incorporate them into your governance and oversight rhythm. </a:t>
            </a:r>
          </a:p>
          <a:p>
            <a:pPr algn="just"/>
            <a:r>
              <a:rPr lang="en-US" dirty="0"/>
              <a:t>It is our experience that when	vulnerability information makes	its way to the directors and</a:t>
            </a:r>
            <a:r>
              <a:rPr lang="en-NG" dirty="0"/>
              <a:t> </a:t>
            </a:r>
            <a:r>
              <a:rPr lang="en-US" dirty="0"/>
              <a:t>officer level, attention is paid and the number of vulnerabilities quickly drops!</a:t>
            </a:r>
            <a:endParaRPr lang="en-NG" dirty="0"/>
          </a:p>
        </p:txBody>
      </p:sp>
    </p:spTree>
    <p:extLst>
      <p:ext uri="{BB962C8B-B14F-4D97-AF65-F5344CB8AC3E}">
        <p14:creationId xmlns:p14="http://schemas.microsoft.com/office/powerpoint/2010/main" val="1436629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E9E94-B555-B146-A7A8-83B54BC581E4}"/>
              </a:ext>
            </a:extLst>
          </p:cNvPr>
          <p:cNvSpPr>
            <a:spLocks noGrp="1"/>
          </p:cNvSpPr>
          <p:nvPr>
            <p:ph type="title"/>
          </p:nvPr>
        </p:nvSpPr>
        <p:spPr/>
        <p:txBody>
          <a:bodyPr/>
          <a:lstStyle/>
          <a:p>
            <a:r>
              <a:rPr lang="en-US" dirty="0"/>
              <a:t>Remote access:</a:t>
            </a:r>
            <a:endParaRPr lang="en-NG" dirty="0"/>
          </a:p>
        </p:txBody>
      </p:sp>
      <p:sp>
        <p:nvSpPr>
          <p:cNvPr id="3" name="Content Placeholder 2">
            <a:extLst>
              <a:ext uri="{FF2B5EF4-FFF2-40B4-BE49-F238E27FC236}">
                <a16:creationId xmlns:a16="http://schemas.microsoft.com/office/drawing/2014/main" id="{D424687C-8838-E846-8A66-A4BD7A8A51B2}"/>
              </a:ext>
            </a:extLst>
          </p:cNvPr>
          <p:cNvSpPr>
            <a:spLocks noGrp="1"/>
          </p:cNvSpPr>
          <p:nvPr>
            <p:ph idx="1"/>
          </p:nvPr>
        </p:nvSpPr>
        <p:spPr/>
        <p:txBody>
          <a:bodyPr/>
          <a:lstStyle/>
          <a:p>
            <a:pPr algn="just"/>
            <a:r>
              <a:rPr lang="en-US" dirty="0"/>
              <a:t>This capability provides increased employee productivity and cost</a:t>
            </a:r>
            <a:r>
              <a:rPr lang="en-NG" dirty="0"/>
              <a:t> </a:t>
            </a:r>
            <a:r>
              <a:rPr lang="en-US" dirty="0"/>
              <a:t>savings when implemented efficiently, effectively, and securely. </a:t>
            </a:r>
          </a:p>
          <a:p>
            <a:pPr algn="just"/>
            <a:r>
              <a:rPr lang="en-US" dirty="0"/>
              <a:t>When it is not</a:t>
            </a:r>
            <a:r>
              <a:rPr lang="en-NG" dirty="0"/>
              <a:t> </a:t>
            </a:r>
            <a:r>
              <a:rPr lang="en-US" dirty="0"/>
              <a:t>properly configured, bad actors may find it to be “the information superhighway”</a:t>
            </a:r>
            <a:r>
              <a:rPr lang="en-NG" dirty="0"/>
              <a:t> </a:t>
            </a:r>
            <a:r>
              <a:rPr lang="en-US" dirty="0"/>
              <a:t>to your corporate secrets. </a:t>
            </a:r>
          </a:p>
          <a:p>
            <a:pPr algn="just"/>
            <a:r>
              <a:rPr lang="en-US" dirty="0"/>
              <a:t>There are several risks that remote access poses to your</a:t>
            </a:r>
            <a:r>
              <a:rPr lang="en-NG" dirty="0"/>
              <a:t> </a:t>
            </a:r>
            <a:r>
              <a:rPr lang="en-US" dirty="0"/>
              <a:t>cybersecurity posture:</a:t>
            </a:r>
            <a:endParaRPr lang="en-NG" dirty="0"/>
          </a:p>
          <a:p>
            <a:endParaRPr lang="en-NG" dirty="0"/>
          </a:p>
        </p:txBody>
      </p:sp>
    </p:spTree>
    <p:extLst>
      <p:ext uri="{BB962C8B-B14F-4D97-AF65-F5344CB8AC3E}">
        <p14:creationId xmlns:p14="http://schemas.microsoft.com/office/powerpoint/2010/main" val="3159782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42BE-BA63-7446-B0F9-A9372ED24F9B}"/>
              </a:ext>
            </a:extLst>
          </p:cNvPr>
          <p:cNvSpPr>
            <a:spLocks noGrp="1"/>
          </p:cNvSpPr>
          <p:nvPr>
            <p:ph type="title"/>
          </p:nvPr>
        </p:nvSpPr>
        <p:spPr/>
        <p:txBody>
          <a:bodyPr/>
          <a:lstStyle/>
          <a:p>
            <a:r>
              <a:rPr lang="en-US" dirty="0"/>
              <a:t>Remote access:</a:t>
            </a:r>
            <a:endParaRPr lang="en-NG" dirty="0"/>
          </a:p>
        </p:txBody>
      </p:sp>
      <p:sp>
        <p:nvSpPr>
          <p:cNvPr id="3" name="Content Placeholder 2">
            <a:extLst>
              <a:ext uri="{FF2B5EF4-FFF2-40B4-BE49-F238E27FC236}">
                <a16:creationId xmlns:a16="http://schemas.microsoft.com/office/drawing/2014/main" id="{FBA397CB-9A05-4F47-83B4-5AD7A3E1DB3F}"/>
              </a:ext>
            </a:extLst>
          </p:cNvPr>
          <p:cNvSpPr>
            <a:spLocks noGrp="1"/>
          </p:cNvSpPr>
          <p:nvPr>
            <p:ph idx="1"/>
          </p:nvPr>
        </p:nvSpPr>
        <p:spPr/>
        <p:txBody>
          <a:bodyPr>
            <a:normAutofit lnSpcReduction="10000"/>
          </a:bodyPr>
          <a:lstStyle/>
          <a:p>
            <a:pPr algn="just"/>
            <a:r>
              <a:rPr lang="en-US" dirty="0"/>
              <a:t>First, the device you are using at the distant end may be infected or contaminated.</a:t>
            </a:r>
            <a:endParaRPr lang="en-NG" dirty="0"/>
          </a:p>
          <a:p>
            <a:pPr algn="just"/>
            <a:r>
              <a:rPr lang="en-US" dirty="0"/>
              <a:t>You don’t know what that device has plugged into before it came to your network asking to be connected. It may have a virus just waiting to infect your network!</a:t>
            </a:r>
            <a:endParaRPr lang="en-NG" dirty="0"/>
          </a:p>
          <a:p>
            <a:pPr algn="just"/>
            <a:r>
              <a:rPr lang="en-US" dirty="0"/>
              <a:t>{ Second, when you permit that device to connect, you are opening up your security perimeter, making it increasingly difficult to defend against hostile</a:t>
            </a:r>
            <a:r>
              <a:rPr lang="en-NG" dirty="0"/>
              <a:t> </a:t>
            </a:r>
            <a:r>
              <a:rPr lang="en-US" dirty="0"/>
              <a:t>threats.</a:t>
            </a:r>
            <a:endParaRPr lang="en-NG" dirty="0"/>
          </a:p>
          <a:p>
            <a:pPr algn="just"/>
            <a:r>
              <a:rPr lang="en-US" dirty="0"/>
              <a:t>{ Third, once you open up that hole in your defenses, you need to ensure it is sealed properly after the remote access session is concluded.</a:t>
            </a:r>
            <a:endParaRPr lang="en-NG" dirty="0"/>
          </a:p>
        </p:txBody>
      </p:sp>
    </p:spTree>
    <p:extLst>
      <p:ext uri="{BB962C8B-B14F-4D97-AF65-F5344CB8AC3E}">
        <p14:creationId xmlns:p14="http://schemas.microsoft.com/office/powerpoint/2010/main" val="826435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B30A-0D4C-FA43-8C4B-04A9FFB885A0}"/>
              </a:ext>
            </a:extLst>
          </p:cNvPr>
          <p:cNvSpPr>
            <a:spLocks noGrp="1"/>
          </p:cNvSpPr>
          <p:nvPr>
            <p:ph type="title"/>
          </p:nvPr>
        </p:nvSpPr>
        <p:spPr/>
        <p:txBody>
          <a:bodyPr/>
          <a:lstStyle/>
          <a:p>
            <a:r>
              <a:rPr lang="en-US" dirty="0"/>
              <a:t>Remote access:</a:t>
            </a:r>
            <a:endParaRPr lang="en-NG" dirty="0"/>
          </a:p>
        </p:txBody>
      </p:sp>
      <p:sp>
        <p:nvSpPr>
          <p:cNvPr id="3" name="Content Placeholder 2">
            <a:extLst>
              <a:ext uri="{FF2B5EF4-FFF2-40B4-BE49-F238E27FC236}">
                <a16:creationId xmlns:a16="http://schemas.microsoft.com/office/drawing/2014/main" id="{97589340-D3BE-864B-9A61-0D6C44260C2E}"/>
              </a:ext>
            </a:extLst>
          </p:cNvPr>
          <p:cNvSpPr>
            <a:spLocks noGrp="1"/>
          </p:cNvSpPr>
          <p:nvPr>
            <p:ph idx="1"/>
          </p:nvPr>
        </p:nvSpPr>
        <p:spPr/>
        <p:txBody>
          <a:bodyPr>
            <a:normAutofit fontScale="85000" lnSpcReduction="20000"/>
          </a:bodyPr>
          <a:lstStyle/>
          <a:p>
            <a:pPr algn="just"/>
            <a:r>
              <a:rPr lang="en-US" dirty="0"/>
              <a:t>We have found a best practice is to implement a policy establishing a limit</a:t>
            </a:r>
            <a:r>
              <a:rPr lang="en-NG" dirty="0"/>
              <a:t> </a:t>
            </a:r>
            <a:r>
              <a:rPr lang="en-US" dirty="0"/>
              <a:t>on the amount of time for the remote connection. </a:t>
            </a:r>
          </a:p>
          <a:p>
            <a:pPr algn="just"/>
            <a:r>
              <a:rPr lang="en-US" dirty="0"/>
              <a:t>When the limit is up, the session is terminated unless the legitimate user on the distant end reverifies their identity</a:t>
            </a:r>
            <a:r>
              <a:rPr lang="en-NG" dirty="0"/>
              <a:t> </a:t>
            </a:r>
            <a:r>
              <a:rPr lang="en-US" dirty="0"/>
              <a:t>to the network. </a:t>
            </a:r>
          </a:p>
          <a:p>
            <a:pPr algn="just"/>
            <a:r>
              <a:rPr lang="en-US" dirty="0"/>
              <a:t>Another best practice enabled by technology is to implement a</a:t>
            </a:r>
            <a:r>
              <a:rPr lang="en-NG" dirty="0"/>
              <a:t> </a:t>
            </a:r>
            <a:r>
              <a:rPr lang="en-US" dirty="0"/>
              <a:t>“comply-to-connect” policy. </a:t>
            </a:r>
          </a:p>
          <a:p>
            <a:pPr algn="just"/>
            <a:r>
              <a:rPr lang="en-US" dirty="0"/>
              <a:t>This means that when a device goes to log in to the</a:t>
            </a:r>
            <a:r>
              <a:rPr lang="en-NG" dirty="0"/>
              <a:t> </a:t>
            </a:r>
            <a:r>
              <a:rPr lang="en-US" dirty="0"/>
              <a:t>network remotely, it is quickly scanned by your network devices to ensure it is properly configured to your standards and is free of malicious codes. </a:t>
            </a:r>
          </a:p>
          <a:p>
            <a:pPr algn="just"/>
            <a:r>
              <a:rPr lang="en-US" dirty="0"/>
              <a:t>This capability is not inexpensive and slows down the log-in process, but it definitely helps</a:t>
            </a:r>
            <a:r>
              <a:rPr lang="en-NG" dirty="0"/>
              <a:t> </a:t>
            </a:r>
            <a:r>
              <a:rPr lang="en-US" dirty="0"/>
              <a:t>prevent contamination from remote access devices. </a:t>
            </a:r>
          </a:p>
          <a:p>
            <a:pPr algn="just"/>
            <a:r>
              <a:rPr lang="en-US" dirty="0"/>
              <a:t>Remote access is a powerful</a:t>
            </a:r>
            <a:r>
              <a:rPr lang="en-NG" dirty="0"/>
              <a:t> </a:t>
            </a:r>
            <a:r>
              <a:rPr lang="en-US" dirty="0"/>
              <a:t>capability for your mobile workforce, yet we advise caution in granting remote access. Not everyone needs it</a:t>
            </a:r>
            <a:r>
              <a:rPr lang="en-NG" dirty="0">
                <a:effectLst/>
              </a:rPr>
              <a:t> </a:t>
            </a:r>
            <a:endParaRPr lang="en-NG" dirty="0"/>
          </a:p>
        </p:txBody>
      </p:sp>
    </p:spTree>
    <p:extLst>
      <p:ext uri="{BB962C8B-B14F-4D97-AF65-F5344CB8AC3E}">
        <p14:creationId xmlns:p14="http://schemas.microsoft.com/office/powerpoint/2010/main" val="4076682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5F8C-FEE9-D141-929D-9B3C40C80560}"/>
              </a:ext>
            </a:extLst>
          </p:cNvPr>
          <p:cNvSpPr>
            <a:spLocks noGrp="1"/>
          </p:cNvSpPr>
          <p:nvPr>
            <p:ph type="title"/>
          </p:nvPr>
        </p:nvSpPr>
        <p:spPr/>
        <p:txBody>
          <a:bodyPr/>
          <a:lstStyle/>
          <a:p>
            <a:r>
              <a:rPr lang="en-US" b="1" dirty="0"/>
              <a:t>Human</a:t>
            </a:r>
            <a:r>
              <a:rPr lang="en-US" dirty="0"/>
              <a:t> </a:t>
            </a:r>
            <a:r>
              <a:rPr lang="en-US" b="1" dirty="0"/>
              <a:t>Risks</a:t>
            </a:r>
            <a:endParaRPr lang="en-NG" dirty="0"/>
          </a:p>
        </p:txBody>
      </p:sp>
      <p:sp>
        <p:nvSpPr>
          <p:cNvPr id="3" name="Content Placeholder 2">
            <a:extLst>
              <a:ext uri="{FF2B5EF4-FFF2-40B4-BE49-F238E27FC236}">
                <a16:creationId xmlns:a16="http://schemas.microsoft.com/office/drawing/2014/main" id="{3BA59786-5DD0-DD43-80C2-A9F2B6607724}"/>
              </a:ext>
            </a:extLst>
          </p:cNvPr>
          <p:cNvSpPr>
            <a:spLocks noGrp="1"/>
          </p:cNvSpPr>
          <p:nvPr>
            <p:ph idx="1"/>
          </p:nvPr>
        </p:nvSpPr>
        <p:spPr/>
        <p:txBody>
          <a:bodyPr/>
          <a:lstStyle/>
          <a:p>
            <a:pPr algn="just"/>
            <a:r>
              <a:rPr lang="en-US" dirty="0"/>
              <a:t>Because cybersecurity is a team effort, as an executive, you need to recognize the</a:t>
            </a:r>
            <a:r>
              <a:rPr lang="en-NG" dirty="0"/>
              <a:t> </a:t>
            </a:r>
            <a:r>
              <a:rPr lang="en-US" dirty="0"/>
              <a:t>strengths and weaknesses of your team. </a:t>
            </a:r>
          </a:p>
          <a:p>
            <a:pPr algn="just"/>
            <a:r>
              <a:rPr lang="en-US" dirty="0"/>
              <a:t>Not everyone on your team is a superstar when</a:t>
            </a:r>
            <a:r>
              <a:rPr lang="en-NG" dirty="0"/>
              <a:t> </a:t>
            </a:r>
            <a:r>
              <a:rPr lang="en-US" dirty="0"/>
              <a:t>it comes to cybersecurity. </a:t>
            </a:r>
          </a:p>
          <a:p>
            <a:pPr algn="just"/>
            <a:r>
              <a:rPr lang="en-US" dirty="0"/>
              <a:t>“we contend a poorly</a:t>
            </a:r>
            <a:r>
              <a:rPr lang="en-NG" dirty="0"/>
              <a:t> </a:t>
            </a:r>
            <a:r>
              <a:rPr lang="en-US" dirty="0"/>
              <a:t>trained workforce presents the greatest cybersecurity threat to you and your business.”</a:t>
            </a:r>
            <a:endParaRPr lang="en-NG" dirty="0"/>
          </a:p>
          <a:p>
            <a:endParaRPr lang="en-NG" dirty="0"/>
          </a:p>
        </p:txBody>
      </p:sp>
    </p:spTree>
    <p:extLst>
      <p:ext uri="{BB962C8B-B14F-4D97-AF65-F5344CB8AC3E}">
        <p14:creationId xmlns:p14="http://schemas.microsoft.com/office/powerpoint/2010/main" val="2967364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BE11B-29E9-E440-986E-D809DD122FBB}"/>
              </a:ext>
            </a:extLst>
          </p:cNvPr>
          <p:cNvSpPr>
            <a:spLocks noGrp="1"/>
          </p:cNvSpPr>
          <p:nvPr>
            <p:ph type="title"/>
          </p:nvPr>
        </p:nvSpPr>
        <p:spPr/>
        <p:txBody>
          <a:bodyPr/>
          <a:lstStyle/>
          <a:p>
            <a:r>
              <a:rPr lang="en-US" b="1" dirty="0"/>
              <a:t>Human</a:t>
            </a:r>
            <a:r>
              <a:rPr lang="en-US" dirty="0"/>
              <a:t> </a:t>
            </a:r>
            <a:r>
              <a:rPr lang="en-US" b="1" dirty="0"/>
              <a:t>Risks</a:t>
            </a:r>
            <a:endParaRPr lang="en-NG" dirty="0"/>
          </a:p>
        </p:txBody>
      </p:sp>
      <p:sp>
        <p:nvSpPr>
          <p:cNvPr id="3" name="Content Placeholder 2">
            <a:extLst>
              <a:ext uri="{FF2B5EF4-FFF2-40B4-BE49-F238E27FC236}">
                <a16:creationId xmlns:a16="http://schemas.microsoft.com/office/drawing/2014/main" id="{E056FF04-EC94-3A46-A696-0B9348CBDCB5}"/>
              </a:ext>
            </a:extLst>
          </p:cNvPr>
          <p:cNvSpPr>
            <a:spLocks noGrp="1"/>
          </p:cNvSpPr>
          <p:nvPr>
            <p:ph idx="1"/>
          </p:nvPr>
        </p:nvSpPr>
        <p:spPr/>
        <p:txBody>
          <a:bodyPr>
            <a:normAutofit/>
          </a:bodyPr>
          <a:lstStyle/>
          <a:p>
            <a:r>
              <a:rPr lang="en-US" dirty="0"/>
              <a:t>Human risks to your cybersecurity posture are profound. From the top of your organization to the bottom, your workforce presents significant risks that you need to address. </a:t>
            </a:r>
          </a:p>
          <a:p>
            <a:r>
              <a:rPr lang="en-US" dirty="0"/>
              <a:t>Wonder what kinds of human risks you and your company may face in the cybersecurity	realm?	</a:t>
            </a:r>
          </a:p>
          <a:p>
            <a:r>
              <a:rPr lang="en-US" dirty="0"/>
              <a:t>Here are a	few	common	ones	(and	they	may	look	familiar in </a:t>
            </a:r>
            <a:r>
              <a:rPr lang="en-US" dirty="0" err="1"/>
              <a:t>noncybersecurity</a:t>
            </a:r>
            <a:r>
              <a:rPr lang="en-US" dirty="0"/>
              <a:t> settings too) that you need to address deliberately before they yield</a:t>
            </a:r>
            <a:r>
              <a:rPr lang="en-NG" dirty="0"/>
              <a:t> </a:t>
            </a:r>
            <a:r>
              <a:rPr lang="en-US" dirty="0"/>
              <a:t>catastrophic results:</a:t>
            </a:r>
            <a:endParaRPr lang="en-NG" dirty="0"/>
          </a:p>
          <a:p>
            <a:endParaRPr lang="en-NG" dirty="0"/>
          </a:p>
        </p:txBody>
      </p:sp>
    </p:spTree>
    <p:extLst>
      <p:ext uri="{BB962C8B-B14F-4D97-AF65-F5344CB8AC3E}">
        <p14:creationId xmlns:p14="http://schemas.microsoft.com/office/powerpoint/2010/main" val="301686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1A2B7-6443-3D49-AC63-B49E20692CA9}"/>
              </a:ext>
            </a:extLst>
          </p:cNvPr>
          <p:cNvSpPr>
            <a:spLocks noGrp="1"/>
          </p:cNvSpPr>
          <p:nvPr>
            <p:ph type="title"/>
          </p:nvPr>
        </p:nvSpPr>
        <p:spPr/>
        <p:txBody>
          <a:bodyPr/>
          <a:lstStyle/>
          <a:p>
            <a:r>
              <a:rPr lang="en-US" b="1" dirty="0"/>
              <a:t>WHAT</a:t>
            </a:r>
            <a:r>
              <a:rPr lang="en-US" dirty="0"/>
              <a:t> </a:t>
            </a:r>
            <a:r>
              <a:rPr lang="en-US" b="1" dirty="0"/>
              <a:t>ARE</a:t>
            </a:r>
            <a:r>
              <a:rPr lang="en-US" dirty="0"/>
              <a:t> </a:t>
            </a:r>
            <a:r>
              <a:rPr lang="en-US" b="1" dirty="0"/>
              <a:t>YOUR</a:t>
            </a:r>
            <a:r>
              <a:rPr lang="en-US" dirty="0"/>
              <a:t> </a:t>
            </a:r>
            <a:r>
              <a:rPr lang="en-US" b="1" dirty="0"/>
              <a:t>RISKS?</a:t>
            </a:r>
            <a:endParaRPr lang="en-NG" dirty="0"/>
          </a:p>
        </p:txBody>
      </p:sp>
      <p:sp>
        <p:nvSpPr>
          <p:cNvPr id="3" name="Content Placeholder 2">
            <a:extLst>
              <a:ext uri="{FF2B5EF4-FFF2-40B4-BE49-F238E27FC236}">
                <a16:creationId xmlns:a16="http://schemas.microsoft.com/office/drawing/2014/main" id="{BC271DFA-FF6E-E441-BC00-575F3FE81E97}"/>
              </a:ext>
            </a:extLst>
          </p:cNvPr>
          <p:cNvSpPr>
            <a:spLocks noGrp="1"/>
          </p:cNvSpPr>
          <p:nvPr>
            <p:ph idx="1"/>
          </p:nvPr>
        </p:nvSpPr>
        <p:spPr/>
        <p:txBody>
          <a:bodyPr>
            <a:normAutofit fontScale="77500" lnSpcReduction="20000"/>
          </a:bodyPr>
          <a:lstStyle/>
          <a:p>
            <a:pPr algn="just"/>
            <a:r>
              <a:rPr lang="en-US" dirty="0"/>
              <a:t>Understanding where you are vulnerable and to whom or what, as well as the likelihood of someone exploiting those vulnerabilities, is essential to determining your risk posture.</a:t>
            </a:r>
            <a:endParaRPr lang="en-NG" dirty="0"/>
          </a:p>
          <a:p>
            <a:pPr algn="just"/>
            <a:r>
              <a:rPr lang="en-US" dirty="0"/>
              <a:t>In the previous section, we identified our top five sources of cyber threats. How do you</a:t>
            </a:r>
            <a:r>
              <a:rPr lang="en-NG" dirty="0"/>
              <a:t> </a:t>
            </a:r>
            <a:r>
              <a:rPr lang="en-US" dirty="0"/>
              <a:t>and your business stack up against them? Where are you most vulnerable? </a:t>
            </a:r>
          </a:p>
          <a:p>
            <a:pPr algn="just"/>
            <a:r>
              <a:rPr lang="en-US" dirty="0"/>
              <a:t>Do you know what your cyber risk is?</a:t>
            </a:r>
            <a:endParaRPr lang="en-NG" dirty="0"/>
          </a:p>
          <a:p>
            <a:pPr algn="just"/>
            <a:endParaRPr lang="en-NG" dirty="0"/>
          </a:p>
          <a:p>
            <a:pPr algn="just"/>
            <a:r>
              <a:rPr lang="en-US" dirty="0"/>
              <a:t>The sad state of affairs today is that most companies do not have a clue as to what their cyber risk profile is nor do they know how to calculate it. </a:t>
            </a:r>
          </a:p>
          <a:p>
            <a:pPr algn="just"/>
            <a:r>
              <a:rPr lang="en-US" dirty="0"/>
              <a:t>There are many who</a:t>
            </a:r>
            <a:r>
              <a:rPr lang="en-NG" dirty="0"/>
              <a:t> </a:t>
            </a:r>
            <a:r>
              <a:rPr lang="en-US" dirty="0"/>
              <a:t>believe that there is no means to calculate your cybersecurity risk. </a:t>
            </a:r>
          </a:p>
          <a:p>
            <a:pPr algn="just"/>
            <a:r>
              <a:rPr lang="en-US" dirty="0"/>
              <a:t>We</a:t>
            </a:r>
            <a:r>
              <a:rPr lang="en-NG" dirty="0"/>
              <a:t> </a:t>
            </a:r>
            <a:r>
              <a:rPr lang="en-US" dirty="0"/>
              <a:t>believe that cybersecurity risk can be calculated using some of the same techniques you</a:t>
            </a:r>
            <a:r>
              <a:rPr lang="en-NG" dirty="0"/>
              <a:t> </a:t>
            </a:r>
            <a:r>
              <a:rPr lang="en-US" dirty="0"/>
              <a:t>use to calculate risk in other sectors. We will show you some examples demonstrating cybersecurity risk calculations, but before we get to the formulas, let’s review with you</a:t>
            </a:r>
            <a:r>
              <a:rPr lang="en-NG" dirty="0"/>
              <a:t> </a:t>
            </a:r>
            <a:r>
              <a:rPr lang="en-US" dirty="0"/>
              <a:t>areas that commonly are exploited by the top five sources of cyber threats.</a:t>
            </a:r>
            <a:endParaRPr lang="en-NG" dirty="0"/>
          </a:p>
          <a:p>
            <a:endParaRPr lang="en-NG" dirty="0"/>
          </a:p>
        </p:txBody>
      </p:sp>
    </p:spTree>
    <p:extLst>
      <p:ext uri="{BB962C8B-B14F-4D97-AF65-F5344CB8AC3E}">
        <p14:creationId xmlns:p14="http://schemas.microsoft.com/office/powerpoint/2010/main" val="2351553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94A0-3346-2849-9A46-0F09D2D16E86}"/>
              </a:ext>
            </a:extLst>
          </p:cNvPr>
          <p:cNvSpPr>
            <a:spLocks noGrp="1"/>
          </p:cNvSpPr>
          <p:nvPr>
            <p:ph type="title"/>
          </p:nvPr>
        </p:nvSpPr>
        <p:spPr/>
        <p:txBody>
          <a:bodyPr/>
          <a:lstStyle/>
          <a:p>
            <a:r>
              <a:rPr lang="en-US" dirty="0"/>
              <a:t>Spear phishing and whaling:</a:t>
            </a:r>
            <a:endParaRPr lang="en-NG" dirty="0"/>
          </a:p>
        </p:txBody>
      </p:sp>
      <p:sp>
        <p:nvSpPr>
          <p:cNvPr id="3" name="Content Placeholder 2">
            <a:extLst>
              <a:ext uri="{FF2B5EF4-FFF2-40B4-BE49-F238E27FC236}">
                <a16:creationId xmlns:a16="http://schemas.microsoft.com/office/drawing/2014/main" id="{4B2C69E2-441D-6E4F-976C-39948FFAE733}"/>
              </a:ext>
            </a:extLst>
          </p:cNvPr>
          <p:cNvSpPr>
            <a:spLocks noGrp="1"/>
          </p:cNvSpPr>
          <p:nvPr>
            <p:ph idx="1"/>
          </p:nvPr>
        </p:nvSpPr>
        <p:spPr/>
        <p:txBody>
          <a:bodyPr>
            <a:normAutofit fontScale="92500" lnSpcReduction="10000"/>
          </a:bodyPr>
          <a:lstStyle/>
          <a:p>
            <a:pPr algn="just"/>
            <a:r>
              <a:rPr lang="en-US" dirty="0"/>
              <a:t>We introduced these threats in earlier, yet they</a:t>
            </a:r>
            <a:r>
              <a:rPr lang="en-NG" dirty="0"/>
              <a:t> </a:t>
            </a:r>
            <a:r>
              <a:rPr lang="en-US" dirty="0"/>
              <a:t>merit mentioning again as they are recognized as the most favored method of gaining unauthorized access to networks by bad actors. In a spear-phishing attack, a target receives a carefully crafted email that looks like it came from a legitimate</a:t>
            </a:r>
            <a:r>
              <a:rPr lang="en-NG" dirty="0"/>
              <a:t> </a:t>
            </a:r>
            <a:r>
              <a:rPr lang="en-US" dirty="0"/>
              <a:t>source. </a:t>
            </a:r>
          </a:p>
          <a:p>
            <a:pPr algn="just"/>
            <a:r>
              <a:rPr lang="en-US" dirty="0"/>
              <a:t>It has the right look and feel to make the recipient think it is an ordinary</a:t>
            </a:r>
            <a:r>
              <a:rPr lang="en-NG" dirty="0"/>
              <a:t> </a:t>
            </a:r>
            <a:r>
              <a:rPr lang="en-US" dirty="0"/>
              <a:t>email. </a:t>
            </a:r>
          </a:p>
          <a:p>
            <a:pPr algn="just"/>
            <a:r>
              <a:rPr lang="en-US" dirty="0"/>
              <a:t>The recipient is lured to either download a seemingly harmless file attachment or to click a link to a malware- or an exploit-laden site. </a:t>
            </a:r>
          </a:p>
          <a:p>
            <a:pPr algn="just"/>
            <a:r>
              <a:rPr lang="en-US" dirty="0"/>
              <a:t>The file, often a vulnerability exploit, installs malware in a compromised computer.</a:t>
            </a:r>
            <a:endParaRPr lang="en-NG" dirty="0"/>
          </a:p>
        </p:txBody>
      </p:sp>
    </p:spTree>
    <p:extLst>
      <p:ext uri="{BB962C8B-B14F-4D97-AF65-F5344CB8AC3E}">
        <p14:creationId xmlns:p14="http://schemas.microsoft.com/office/powerpoint/2010/main" val="2209640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D428-B3C8-2645-919F-C539A18D5AF6}"/>
              </a:ext>
            </a:extLst>
          </p:cNvPr>
          <p:cNvSpPr>
            <a:spLocks noGrp="1"/>
          </p:cNvSpPr>
          <p:nvPr>
            <p:ph type="title"/>
          </p:nvPr>
        </p:nvSpPr>
        <p:spPr/>
        <p:txBody>
          <a:bodyPr/>
          <a:lstStyle/>
          <a:p>
            <a:r>
              <a:rPr lang="en-US" dirty="0"/>
              <a:t>Spear phishing and whaling:</a:t>
            </a:r>
            <a:endParaRPr lang="en-NG" dirty="0"/>
          </a:p>
        </p:txBody>
      </p:sp>
      <p:sp>
        <p:nvSpPr>
          <p:cNvPr id="3" name="Content Placeholder 2">
            <a:extLst>
              <a:ext uri="{FF2B5EF4-FFF2-40B4-BE49-F238E27FC236}">
                <a16:creationId xmlns:a16="http://schemas.microsoft.com/office/drawing/2014/main" id="{D42F74B6-3759-7C4F-A895-16722168EA53}"/>
              </a:ext>
            </a:extLst>
          </p:cNvPr>
          <p:cNvSpPr>
            <a:spLocks noGrp="1"/>
          </p:cNvSpPr>
          <p:nvPr>
            <p:ph idx="1"/>
          </p:nvPr>
        </p:nvSpPr>
        <p:spPr/>
        <p:txBody>
          <a:bodyPr>
            <a:normAutofit fontScale="92500"/>
          </a:bodyPr>
          <a:lstStyle/>
          <a:p>
            <a:pPr algn="just"/>
            <a:r>
              <a:rPr lang="en-US" dirty="0"/>
              <a:t>The malware then</a:t>
            </a:r>
            <a:r>
              <a:rPr lang="en-NG" dirty="0"/>
              <a:t> </a:t>
            </a:r>
            <a:r>
              <a:rPr lang="en-US" dirty="0"/>
              <a:t>accesses a malicious command and control server to await instructions from a remote user. </a:t>
            </a:r>
          </a:p>
          <a:p>
            <a:pPr algn="just"/>
            <a:r>
              <a:rPr lang="en-US" dirty="0"/>
              <a:t>At the same time, it usually drops a decoy document that will open when the malware or exploit runs to hide malicious activity.	</a:t>
            </a:r>
          </a:p>
          <a:p>
            <a:pPr algn="just"/>
            <a:r>
              <a:rPr lang="en-US" dirty="0"/>
              <a:t>Are you and your workforce susceptible to these email-based attacks? Absolutely! We all are. </a:t>
            </a:r>
          </a:p>
          <a:p>
            <a:pPr algn="just"/>
            <a:r>
              <a:rPr lang="en-US" dirty="0"/>
              <a:t>How can you reduce your risk? We suggest you educate your workforce to follow my colleague Mike Jenkins’ </a:t>
            </a:r>
            <a:r>
              <a:rPr lang="en-US" b="1" dirty="0"/>
              <a:t>READ</a:t>
            </a:r>
            <a:r>
              <a:rPr lang="en-US" dirty="0"/>
              <a:t> the message technique.</a:t>
            </a:r>
          </a:p>
          <a:p>
            <a:pPr algn="just"/>
            <a:r>
              <a:rPr lang="en-US" dirty="0"/>
              <a:t> Before opening any email, look at the message information in your inbox and ask the following questions.</a:t>
            </a:r>
            <a:endParaRPr lang="en-NG" dirty="0"/>
          </a:p>
          <a:p>
            <a:endParaRPr lang="en-NG" dirty="0"/>
          </a:p>
        </p:txBody>
      </p:sp>
    </p:spTree>
    <p:extLst>
      <p:ext uri="{BB962C8B-B14F-4D97-AF65-F5344CB8AC3E}">
        <p14:creationId xmlns:p14="http://schemas.microsoft.com/office/powerpoint/2010/main" val="961652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967C-1A3D-4644-8A3F-3BD0A85DE2B1}"/>
              </a:ext>
            </a:extLst>
          </p:cNvPr>
          <p:cNvSpPr>
            <a:spLocks noGrp="1"/>
          </p:cNvSpPr>
          <p:nvPr>
            <p:ph type="title"/>
          </p:nvPr>
        </p:nvSpPr>
        <p:spPr/>
        <p:txBody>
          <a:bodyPr/>
          <a:lstStyle/>
          <a:p>
            <a:r>
              <a:rPr lang="en-US" b="1" dirty="0"/>
              <a:t>Email</a:t>
            </a:r>
            <a:r>
              <a:rPr lang="en-US" dirty="0"/>
              <a:t> </a:t>
            </a:r>
            <a:r>
              <a:rPr lang="en-US" b="1" dirty="0"/>
              <a:t>Queries</a:t>
            </a:r>
            <a:br>
              <a:rPr lang="en-NG" dirty="0"/>
            </a:br>
            <a:endParaRPr lang="en-NG" dirty="0"/>
          </a:p>
        </p:txBody>
      </p:sp>
      <p:sp>
        <p:nvSpPr>
          <p:cNvPr id="3" name="Content Placeholder 2">
            <a:extLst>
              <a:ext uri="{FF2B5EF4-FFF2-40B4-BE49-F238E27FC236}">
                <a16:creationId xmlns:a16="http://schemas.microsoft.com/office/drawing/2014/main" id="{D1AC2CF1-4875-6345-808D-1291FDC9C4D7}"/>
              </a:ext>
            </a:extLst>
          </p:cNvPr>
          <p:cNvSpPr>
            <a:spLocks noGrp="1"/>
          </p:cNvSpPr>
          <p:nvPr>
            <p:ph idx="1"/>
          </p:nvPr>
        </p:nvSpPr>
        <p:spPr/>
        <p:txBody>
          <a:bodyPr>
            <a:normAutofit/>
          </a:bodyPr>
          <a:lstStyle/>
          <a:p>
            <a:pPr algn="just"/>
            <a:r>
              <a:rPr lang="en-US" dirty="0"/>
              <a:t>Relevant: Is this message relevant to me and what I am doing?</a:t>
            </a:r>
            <a:endParaRPr lang="en-NG" dirty="0"/>
          </a:p>
          <a:p>
            <a:pPr algn="just"/>
            <a:r>
              <a:rPr lang="en-US" dirty="0"/>
              <a:t>{ Expected: Did I expect this message?</a:t>
            </a:r>
            <a:endParaRPr lang="en-NG" dirty="0"/>
          </a:p>
          <a:p>
            <a:pPr algn="just"/>
            <a:r>
              <a:rPr lang="en-US" dirty="0"/>
              <a:t>{ Authenticated: Did this really come from the person that it says it came from?</a:t>
            </a:r>
            <a:endParaRPr lang="en-NG" dirty="0"/>
          </a:p>
          <a:p>
            <a:pPr algn="just"/>
            <a:r>
              <a:rPr lang="en-US" dirty="0"/>
              <a:t>Is it from a different email address than I am used to?</a:t>
            </a:r>
            <a:endParaRPr lang="en-NG" dirty="0"/>
          </a:p>
          <a:p>
            <a:pPr algn="just"/>
            <a:r>
              <a:rPr lang="en-US" dirty="0"/>
              <a:t>{ Digitally signed: Is this digitally signed? Digital signatures are increasing in use and help verify the identity of the sender. Look to see if the sender signed</a:t>
            </a:r>
            <a:r>
              <a:rPr lang="en-NG" dirty="0"/>
              <a:t> </a:t>
            </a:r>
            <a:r>
              <a:rPr lang="en-US" dirty="0"/>
              <a:t>it to verify their identity.</a:t>
            </a:r>
            <a:endParaRPr lang="en-NG" dirty="0"/>
          </a:p>
        </p:txBody>
      </p:sp>
    </p:spTree>
    <p:extLst>
      <p:ext uri="{BB962C8B-B14F-4D97-AF65-F5344CB8AC3E}">
        <p14:creationId xmlns:p14="http://schemas.microsoft.com/office/powerpoint/2010/main" val="123476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4A1C-3961-7248-AD33-DAF4C1CE7B4D}"/>
              </a:ext>
            </a:extLst>
          </p:cNvPr>
          <p:cNvSpPr>
            <a:spLocks noGrp="1"/>
          </p:cNvSpPr>
          <p:nvPr>
            <p:ph type="title"/>
          </p:nvPr>
        </p:nvSpPr>
        <p:spPr/>
        <p:txBody>
          <a:bodyPr/>
          <a:lstStyle/>
          <a:p>
            <a:r>
              <a:rPr lang="en-US" b="1" dirty="0"/>
              <a:t>Email</a:t>
            </a:r>
            <a:r>
              <a:rPr lang="en-US" dirty="0"/>
              <a:t> </a:t>
            </a:r>
            <a:r>
              <a:rPr lang="en-US" b="1" dirty="0"/>
              <a:t>Queries</a:t>
            </a:r>
            <a:endParaRPr lang="en-NG" dirty="0"/>
          </a:p>
        </p:txBody>
      </p:sp>
      <p:sp>
        <p:nvSpPr>
          <p:cNvPr id="3" name="Content Placeholder 2">
            <a:extLst>
              <a:ext uri="{FF2B5EF4-FFF2-40B4-BE49-F238E27FC236}">
                <a16:creationId xmlns:a16="http://schemas.microsoft.com/office/drawing/2014/main" id="{4339816E-810C-8A44-BC23-F7CB472096CE}"/>
              </a:ext>
            </a:extLst>
          </p:cNvPr>
          <p:cNvSpPr>
            <a:spLocks noGrp="1"/>
          </p:cNvSpPr>
          <p:nvPr>
            <p:ph idx="1"/>
          </p:nvPr>
        </p:nvSpPr>
        <p:spPr/>
        <p:txBody>
          <a:bodyPr/>
          <a:lstStyle/>
          <a:p>
            <a:r>
              <a:rPr lang="en-US" dirty="0"/>
              <a:t>If you answer “no” to any of these questions, you need to be on alert that the</a:t>
            </a:r>
            <a:r>
              <a:rPr lang="en-NG" dirty="0"/>
              <a:t> </a:t>
            </a:r>
            <a:r>
              <a:rPr lang="en-US" dirty="0"/>
              <a:t>email may be tainted. </a:t>
            </a:r>
          </a:p>
          <a:p>
            <a:r>
              <a:rPr lang="en-US" dirty="0"/>
              <a:t>Never click on an embedded link without knowing for</a:t>
            </a:r>
            <a:r>
              <a:rPr lang="en-NG" dirty="0"/>
              <a:t> </a:t>
            </a:r>
            <a:r>
              <a:rPr lang="en-US" dirty="0"/>
              <a:t>sure where it is going! </a:t>
            </a:r>
          </a:p>
          <a:p>
            <a:r>
              <a:rPr lang="en-US" dirty="0"/>
              <a:t>Never click to open an attachment that comes from a</a:t>
            </a:r>
            <a:r>
              <a:rPr lang="en-NG" dirty="0"/>
              <a:t> </a:t>
            </a:r>
            <a:r>
              <a:rPr lang="en-US" dirty="0"/>
              <a:t>suspicious source! </a:t>
            </a:r>
            <a:r>
              <a:rPr lang="en-US" b="1" dirty="0"/>
              <a:t>READ</a:t>
            </a:r>
            <a:r>
              <a:rPr lang="en-US" dirty="0"/>
              <a:t> </a:t>
            </a:r>
            <a:r>
              <a:rPr lang="en-US" b="1" dirty="0"/>
              <a:t>your</a:t>
            </a:r>
            <a:r>
              <a:rPr lang="en-US" dirty="0"/>
              <a:t> </a:t>
            </a:r>
            <a:r>
              <a:rPr lang="en-US" b="1" dirty="0"/>
              <a:t>mail</a:t>
            </a:r>
            <a:r>
              <a:rPr lang="en-US" dirty="0"/>
              <a:t> </a:t>
            </a:r>
            <a:r>
              <a:rPr lang="en-US" b="1" dirty="0"/>
              <a:t>carefully!</a:t>
            </a:r>
            <a:endParaRPr lang="en-NG" dirty="0"/>
          </a:p>
          <a:p>
            <a:endParaRPr lang="en-NG" dirty="0"/>
          </a:p>
        </p:txBody>
      </p:sp>
    </p:spTree>
    <p:extLst>
      <p:ext uri="{BB962C8B-B14F-4D97-AF65-F5344CB8AC3E}">
        <p14:creationId xmlns:p14="http://schemas.microsoft.com/office/powerpoint/2010/main" val="1349526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DD84-9FCD-C84B-884D-0AB7BC2D1FA8}"/>
              </a:ext>
            </a:extLst>
          </p:cNvPr>
          <p:cNvSpPr>
            <a:spLocks noGrp="1"/>
          </p:cNvSpPr>
          <p:nvPr>
            <p:ph type="title"/>
          </p:nvPr>
        </p:nvSpPr>
        <p:spPr/>
        <p:txBody>
          <a:bodyPr/>
          <a:lstStyle/>
          <a:p>
            <a:r>
              <a:rPr lang="en-US" dirty="0"/>
              <a:t>Social	Media:</a:t>
            </a:r>
            <a:endParaRPr lang="en-NG" dirty="0"/>
          </a:p>
        </p:txBody>
      </p:sp>
      <p:sp>
        <p:nvSpPr>
          <p:cNvPr id="3" name="Content Placeholder 2">
            <a:extLst>
              <a:ext uri="{FF2B5EF4-FFF2-40B4-BE49-F238E27FC236}">
                <a16:creationId xmlns:a16="http://schemas.microsoft.com/office/drawing/2014/main" id="{B5F9C289-C90E-6443-9C0D-EE2B6054D6DC}"/>
              </a:ext>
            </a:extLst>
          </p:cNvPr>
          <p:cNvSpPr>
            <a:spLocks noGrp="1"/>
          </p:cNvSpPr>
          <p:nvPr>
            <p:ph idx="1"/>
          </p:nvPr>
        </p:nvSpPr>
        <p:spPr/>
        <p:txBody>
          <a:bodyPr>
            <a:normAutofit/>
          </a:bodyPr>
          <a:lstStyle/>
          <a:p>
            <a:r>
              <a:rPr lang="en-US" dirty="0"/>
              <a:t>Social media is a great means	of communicating	quickly and</a:t>
            </a:r>
            <a:r>
              <a:rPr lang="en-NG" dirty="0"/>
              <a:t> </a:t>
            </a:r>
            <a:r>
              <a:rPr lang="en-US" dirty="0"/>
              <a:t>effectively to a wide variety of people. </a:t>
            </a:r>
          </a:p>
          <a:p>
            <a:r>
              <a:rPr lang="en-US" dirty="0"/>
              <a:t>When used as part of a well-managed business strategy, it can be a boon to your market presence and give you a decisive</a:t>
            </a:r>
            <a:r>
              <a:rPr lang="en-NG" dirty="0"/>
              <a:t> </a:t>
            </a:r>
            <a:r>
              <a:rPr lang="en-US" dirty="0"/>
              <a:t>advantage over your competitors. </a:t>
            </a:r>
          </a:p>
          <a:p>
            <a:r>
              <a:rPr lang="en-US" dirty="0"/>
              <a:t>It can also be a huge cybersecurity risk that</a:t>
            </a:r>
            <a:r>
              <a:rPr lang="en-NG" dirty="0"/>
              <a:t> </a:t>
            </a:r>
            <a:r>
              <a:rPr lang="en-US" dirty="0"/>
              <a:t>can sink your reputation and open your business to attack. </a:t>
            </a:r>
          </a:p>
          <a:p>
            <a:pPr marL="0" indent="0">
              <a:buNone/>
            </a:pPr>
            <a:endParaRPr lang="en-NG" dirty="0"/>
          </a:p>
        </p:txBody>
      </p:sp>
    </p:spTree>
    <p:extLst>
      <p:ext uri="{BB962C8B-B14F-4D97-AF65-F5344CB8AC3E}">
        <p14:creationId xmlns:p14="http://schemas.microsoft.com/office/powerpoint/2010/main" val="2085324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6F869-B0CA-DD49-AC7D-2BFB7021028F}"/>
              </a:ext>
            </a:extLst>
          </p:cNvPr>
          <p:cNvSpPr>
            <a:spLocks noGrp="1"/>
          </p:cNvSpPr>
          <p:nvPr>
            <p:ph type="title"/>
          </p:nvPr>
        </p:nvSpPr>
        <p:spPr/>
        <p:txBody>
          <a:bodyPr/>
          <a:lstStyle/>
          <a:p>
            <a:r>
              <a:rPr lang="en-US" dirty="0"/>
              <a:t>Social	Media:</a:t>
            </a:r>
            <a:endParaRPr lang="en-NG" dirty="0"/>
          </a:p>
        </p:txBody>
      </p:sp>
      <p:sp>
        <p:nvSpPr>
          <p:cNvPr id="3" name="Content Placeholder 2">
            <a:extLst>
              <a:ext uri="{FF2B5EF4-FFF2-40B4-BE49-F238E27FC236}">
                <a16:creationId xmlns:a16="http://schemas.microsoft.com/office/drawing/2014/main" id="{57A7EB0D-49EC-AD4E-96D4-2F533EC09874}"/>
              </a:ext>
            </a:extLst>
          </p:cNvPr>
          <p:cNvSpPr>
            <a:spLocks noGrp="1"/>
          </p:cNvSpPr>
          <p:nvPr>
            <p:ph idx="1"/>
          </p:nvPr>
        </p:nvSpPr>
        <p:spPr/>
        <p:txBody>
          <a:bodyPr>
            <a:normAutofit fontScale="77500" lnSpcReduction="20000"/>
          </a:bodyPr>
          <a:lstStyle/>
          <a:p>
            <a:pPr algn="just"/>
            <a:r>
              <a:rPr lang="en-US" dirty="0"/>
              <a:t>Facebook or Twitter account could open you to attack when not used properly?</a:t>
            </a:r>
            <a:endParaRPr lang="en-NG" dirty="0"/>
          </a:p>
          <a:p>
            <a:pPr algn="just"/>
            <a:r>
              <a:rPr lang="en-US" dirty="0"/>
              <a:t>Think again. Look up “</a:t>
            </a:r>
            <a:r>
              <a:rPr lang="en-US" dirty="0" err="1"/>
              <a:t>Koobface</a:t>
            </a:r>
            <a:r>
              <a:rPr lang="en-US" dirty="0"/>
              <a:t>” on the Internet (yes, it is an anagram of</a:t>
            </a:r>
            <a:r>
              <a:rPr lang="en-NG" dirty="0"/>
              <a:t> </a:t>
            </a:r>
            <a:r>
              <a:rPr lang="en-US" dirty="0"/>
              <a:t>Facebook.) </a:t>
            </a:r>
          </a:p>
          <a:p>
            <a:pPr algn="just"/>
            <a:r>
              <a:rPr lang="en-US" dirty="0"/>
              <a:t>It is a computer worm that appeared on social media sites including</a:t>
            </a:r>
            <a:r>
              <a:rPr lang="en-NG" dirty="0"/>
              <a:t> </a:t>
            </a:r>
            <a:r>
              <a:rPr lang="en-US" dirty="0"/>
              <a:t>Facebook, </a:t>
            </a:r>
            <a:r>
              <a:rPr lang="en-US" dirty="0" err="1"/>
              <a:t>MySpace</a:t>
            </a:r>
            <a:r>
              <a:rPr lang="en-US" dirty="0"/>
              <a:t>, and Twitter. </a:t>
            </a:r>
          </a:p>
          <a:p>
            <a:pPr algn="just"/>
            <a:r>
              <a:rPr lang="en-US" dirty="0"/>
              <a:t>It was designed to gather log-in information, set</a:t>
            </a:r>
            <a:r>
              <a:rPr lang="en-NG" dirty="0"/>
              <a:t> </a:t>
            </a:r>
            <a:r>
              <a:rPr lang="en-US" dirty="0"/>
              <a:t>up botnets to do the bidding of the bad actor behind the malicious code, and open</a:t>
            </a:r>
            <a:r>
              <a:rPr lang="en-NG" dirty="0"/>
              <a:t> </a:t>
            </a:r>
            <a:r>
              <a:rPr lang="en-US" dirty="0"/>
              <a:t>the user’s computer up to further exploitation. </a:t>
            </a:r>
          </a:p>
          <a:p>
            <a:pPr algn="just"/>
            <a:r>
              <a:rPr lang="en-US" dirty="0"/>
              <a:t>It originally spread quickly through</a:t>
            </a:r>
            <a:r>
              <a:rPr lang="en-NG" dirty="0"/>
              <a:t> </a:t>
            </a:r>
            <a:r>
              <a:rPr lang="en-US" dirty="0"/>
              <a:t>friend requests on the social network. When the user clicked a link, it sent them to</a:t>
            </a:r>
            <a:r>
              <a:rPr lang="en-NG" dirty="0"/>
              <a:t> </a:t>
            </a:r>
            <a:r>
              <a:rPr lang="en-US" dirty="0"/>
              <a:t>a poisoned site where the malicious payload was delivered and installed on the</a:t>
            </a:r>
            <a:r>
              <a:rPr lang="en-NG" dirty="0"/>
              <a:t> </a:t>
            </a:r>
            <a:r>
              <a:rPr lang="en-US" dirty="0"/>
              <a:t>user’s system. </a:t>
            </a:r>
          </a:p>
          <a:p>
            <a:pPr algn="just"/>
            <a:r>
              <a:rPr lang="en-US" dirty="0"/>
              <a:t>Despite the strengthening of security at Facebook and other social</a:t>
            </a:r>
            <a:r>
              <a:rPr lang="en-NG" dirty="0"/>
              <a:t> </a:t>
            </a:r>
            <a:r>
              <a:rPr lang="en-US" dirty="0"/>
              <a:t>media sites, </a:t>
            </a:r>
            <a:r>
              <a:rPr lang="en-US" dirty="0" err="1"/>
              <a:t>Koobface</a:t>
            </a:r>
            <a:r>
              <a:rPr lang="en-US" dirty="0"/>
              <a:t> versions still abound in 2013. </a:t>
            </a:r>
          </a:p>
          <a:p>
            <a:pPr algn="just"/>
            <a:r>
              <a:rPr lang="en-US" dirty="0" err="1"/>
              <a:t>Koobface</a:t>
            </a:r>
            <a:r>
              <a:rPr lang="en-US" dirty="0"/>
              <a:t> is an example of how malicious code promulgated through social media presents risk.</a:t>
            </a:r>
            <a:endParaRPr lang="en-NG" dirty="0"/>
          </a:p>
          <a:p>
            <a:endParaRPr lang="en-NG" dirty="0"/>
          </a:p>
        </p:txBody>
      </p:sp>
    </p:spTree>
    <p:extLst>
      <p:ext uri="{BB962C8B-B14F-4D97-AF65-F5344CB8AC3E}">
        <p14:creationId xmlns:p14="http://schemas.microsoft.com/office/powerpoint/2010/main" val="2590143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77B7-C68E-8042-98D4-CCDC3583030C}"/>
              </a:ext>
            </a:extLst>
          </p:cNvPr>
          <p:cNvSpPr>
            <a:spLocks noGrp="1"/>
          </p:cNvSpPr>
          <p:nvPr>
            <p:ph type="title"/>
          </p:nvPr>
        </p:nvSpPr>
        <p:spPr/>
        <p:txBody>
          <a:bodyPr/>
          <a:lstStyle/>
          <a:p>
            <a:r>
              <a:rPr lang="en-US" dirty="0"/>
              <a:t>Social Media:</a:t>
            </a:r>
            <a:endParaRPr lang="en-NG" dirty="0"/>
          </a:p>
        </p:txBody>
      </p:sp>
      <p:sp>
        <p:nvSpPr>
          <p:cNvPr id="3" name="Content Placeholder 2">
            <a:extLst>
              <a:ext uri="{FF2B5EF4-FFF2-40B4-BE49-F238E27FC236}">
                <a16:creationId xmlns:a16="http://schemas.microsoft.com/office/drawing/2014/main" id="{91216AB6-E3C4-334E-80A9-1B789765964F}"/>
              </a:ext>
            </a:extLst>
          </p:cNvPr>
          <p:cNvSpPr>
            <a:spLocks noGrp="1"/>
          </p:cNvSpPr>
          <p:nvPr>
            <p:ph idx="1"/>
          </p:nvPr>
        </p:nvSpPr>
        <p:spPr/>
        <p:txBody>
          <a:bodyPr>
            <a:normAutofit fontScale="85000" lnSpcReduction="10000"/>
          </a:bodyPr>
          <a:lstStyle/>
          <a:p>
            <a:pPr algn="just"/>
            <a:r>
              <a:rPr lang="en-US" dirty="0"/>
              <a:t>What about other known cybersecurity risks of using social media? </a:t>
            </a:r>
          </a:p>
          <a:p>
            <a:pPr algn="just"/>
            <a:r>
              <a:rPr lang="en-US" dirty="0"/>
              <a:t>Bad actors</a:t>
            </a:r>
            <a:r>
              <a:rPr lang="en-NG" dirty="0"/>
              <a:t> </a:t>
            </a:r>
            <a:r>
              <a:rPr lang="en-US" dirty="0"/>
              <a:t>have been known to use social media to map organizations by making hierarchical</a:t>
            </a:r>
            <a:r>
              <a:rPr lang="en-NG" dirty="0"/>
              <a:t> </a:t>
            </a:r>
            <a:r>
              <a:rPr lang="en-US" dirty="0"/>
              <a:t>associations using the friends feature of the social media tool. It is not unusual for</a:t>
            </a:r>
            <a:r>
              <a:rPr lang="en-NG" dirty="0"/>
              <a:t> </a:t>
            </a:r>
            <a:r>
              <a:rPr lang="en-US" dirty="0"/>
              <a:t>people to “friend” their boss and subordinates on social media sites. </a:t>
            </a:r>
          </a:p>
          <a:p>
            <a:pPr algn="just"/>
            <a:r>
              <a:rPr lang="en-US" dirty="0"/>
              <a:t>Bad actors</a:t>
            </a:r>
            <a:r>
              <a:rPr lang="en-NG" dirty="0"/>
              <a:t> </a:t>
            </a:r>
            <a:r>
              <a:rPr lang="en-US" dirty="0"/>
              <a:t>know that and with a little work are able to ascertain from the social media site, web searches, and other sleuthing who does what in organizations. </a:t>
            </a:r>
          </a:p>
          <a:p>
            <a:pPr algn="just"/>
            <a:r>
              <a:rPr lang="en-US" dirty="0"/>
              <a:t>They then take that information and invest it into their spear-phishing efforts.</a:t>
            </a:r>
          </a:p>
          <a:p>
            <a:pPr algn="just"/>
            <a:r>
              <a:rPr lang="en-US" dirty="0"/>
              <a:t>Aren’t you more likely to respond when you get an email from your boss correctly referencing his</a:t>
            </a:r>
            <a:r>
              <a:rPr lang="en-NG" dirty="0"/>
              <a:t> </a:t>
            </a:r>
            <a:r>
              <a:rPr lang="en-US" dirty="0"/>
              <a:t>boss as well as members of your work group? </a:t>
            </a:r>
          </a:p>
          <a:p>
            <a:pPr algn="just"/>
            <a:r>
              <a:rPr lang="en-US" dirty="0"/>
              <a:t>Most people would and bad actors</a:t>
            </a:r>
            <a:r>
              <a:rPr lang="en-NG" dirty="0"/>
              <a:t> </a:t>
            </a:r>
            <a:r>
              <a:rPr lang="en-US" dirty="0"/>
              <a:t>seek to leverage this fact to use a variety of technical and social engineering techniques to gain access to your information.</a:t>
            </a:r>
            <a:endParaRPr lang="en-NG" dirty="0"/>
          </a:p>
        </p:txBody>
      </p:sp>
    </p:spTree>
    <p:extLst>
      <p:ext uri="{BB962C8B-B14F-4D97-AF65-F5344CB8AC3E}">
        <p14:creationId xmlns:p14="http://schemas.microsoft.com/office/powerpoint/2010/main" val="1673868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47D4-5FC9-154D-9AD3-288D4731D1A0}"/>
              </a:ext>
            </a:extLst>
          </p:cNvPr>
          <p:cNvSpPr>
            <a:spLocks noGrp="1"/>
          </p:cNvSpPr>
          <p:nvPr>
            <p:ph type="title"/>
          </p:nvPr>
        </p:nvSpPr>
        <p:spPr/>
        <p:txBody>
          <a:bodyPr/>
          <a:lstStyle/>
          <a:p>
            <a:r>
              <a:rPr lang="en-US" dirty="0"/>
              <a:t>Social	Media:</a:t>
            </a:r>
            <a:endParaRPr lang="en-NG" dirty="0"/>
          </a:p>
        </p:txBody>
      </p:sp>
      <p:sp>
        <p:nvSpPr>
          <p:cNvPr id="3" name="Content Placeholder 2">
            <a:extLst>
              <a:ext uri="{FF2B5EF4-FFF2-40B4-BE49-F238E27FC236}">
                <a16:creationId xmlns:a16="http://schemas.microsoft.com/office/drawing/2014/main" id="{5BFAC4F1-6B88-1640-AF32-C8457ECDA860}"/>
              </a:ext>
            </a:extLst>
          </p:cNvPr>
          <p:cNvSpPr>
            <a:spLocks noGrp="1"/>
          </p:cNvSpPr>
          <p:nvPr>
            <p:ph idx="1"/>
          </p:nvPr>
        </p:nvSpPr>
        <p:spPr/>
        <p:txBody>
          <a:bodyPr>
            <a:normAutofit fontScale="92500" lnSpcReduction="10000"/>
          </a:bodyPr>
          <a:lstStyle/>
          <a:p>
            <a:pPr algn="just"/>
            <a:r>
              <a:rPr lang="en-US" dirty="0"/>
              <a:t>What about instances where employees in your company go onto their social media site and bad-mouth you and your</a:t>
            </a:r>
            <a:r>
              <a:rPr lang="en-NG" dirty="0"/>
              <a:t> </a:t>
            </a:r>
            <a:r>
              <a:rPr lang="en-US" dirty="0"/>
              <a:t>company? </a:t>
            </a:r>
          </a:p>
          <a:p>
            <a:pPr algn="just"/>
            <a:r>
              <a:rPr lang="en-US" dirty="0"/>
              <a:t>In some instances, employee disclosures of corporate impropriety and</a:t>
            </a:r>
            <a:r>
              <a:rPr lang="en-NG" dirty="0"/>
              <a:t> </a:t>
            </a:r>
            <a:r>
              <a:rPr lang="en-US" dirty="0"/>
              <a:t>trade secrets have occurred over social media outlets, resulting in great embarrassment to the business, dismissals, and temporary loss of value in the marketplace.</a:t>
            </a:r>
            <a:endParaRPr lang="en-NG" dirty="0"/>
          </a:p>
          <a:p>
            <a:pPr algn="just"/>
            <a:r>
              <a:rPr lang="en-US" dirty="0"/>
              <a:t>Our advice to reduce your social media cybersecurity risk is to regularly and thoroughly train your workforce on how	to use the tools safely and responsibly.</a:t>
            </a:r>
            <a:endParaRPr lang="en-NG" dirty="0"/>
          </a:p>
          <a:p>
            <a:pPr algn="just"/>
            <a:r>
              <a:rPr lang="en-US" dirty="0"/>
              <a:t>Consider conducting internal exercises such as seeing if they are able to identify a potentially malicious email or malicious social media activity.</a:t>
            </a:r>
            <a:endParaRPr lang="en-NG" dirty="0"/>
          </a:p>
        </p:txBody>
      </p:sp>
    </p:spTree>
    <p:extLst>
      <p:ext uri="{BB962C8B-B14F-4D97-AF65-F5344CB8AC3E}">
        <p14:creationId xmlns:p14="http://schemas.microsoft.com/office/powerpoint/2010/main" val="1652751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EC19-FCCB-EB49-AB5B-51E9B5DC1252}"/>
              </a:ext>
            </a:extLst>
          </p:cNvPr>
          <p:cNvSpPr>
            <a:spLocks noGrp="1"/>
          </p:cNvSpPr>
          <p:nvPr>
            <p:ph type="title"/>
          </p:nvPr>
        </p:nvSpPr>
        <p:spPr/>
        <p:txBody>
          <a:bodyPr/>
          <a:lstStyle/>
          <a:p>
            <a:r>
              <a:rPr lang="en-US" dirty="0"/>
              <a:t>Social	media:</a:t>
            </a:r>
            <a:endParaRPr lang="en-NG" dirty="0"/>
          </a:p>
        </p:txBody>
      </p:sp>
      <p:sp>
        <p:nvSpPr>
          <p:cNvPr id="3" name="Content Placeholder 2">
            <a:extLst>
              <a:ext uri="{FF2B5EF4-FFF2-40B4-BE49-F238E27FC236}">
                <a16:creationId xmlns:a16="http://schemas.microsoft.com/office/drawing/2014/main" id="{A9CAE29C-A75D-C249-9F5B-73CC96CFAB8B}"/>
              </a:ext>
            </a:extLst>
          </p:cNvPr>
          <p:cNvSpPr>
            <a:spLocks noGrp="1"/>
          </p:cNvSpPr>
          <p:nvPr>
            <p:ph idx="1"/>
          </p:nvPr>
        </p:nvSpPr>
        <p:spPr/>
        <p:txBody>
          <a:bodyPr>
            <a:normAutofit fontScale="92500" lnSpcReduction="10000"/>
          </a:bodyPr>
          <a:lstStyle/>
          <a:p>
            <a:pPr algn="just"/>
            <a:r>
              <a:rPr lang="en-US" dirty="0"/>
              <a:t>This will help you</a:t>
            </a:r>
            <a:r>
              <a:rPr lang="en-NG" dirty="0"/>
              <a:t> </a:t>
            </a:r>
            <a:r>
              <a:rPr lang="en-US" dirty="0"/>
              <a:t>fine-tune your training program as you discover where your weaknesses are. </a:t>
            </a:r>
          </a:p>
          <a:p>
            <a:pPr algn="just"/>
            <a:r>
              <a:rPr lang="en-US" dirty="0"/>
              <a:t>Also,</a:t>
            </a:r>
            <a:r>
              <a:rPr lang="en-NG" dirty="0"/>
              <a:t> </a:t>
            </a:r>
            <a:r>
              <a:rPr lang="en-US" dirty="0"/>
              <a:t>don’t	be	afraid	of	using	social	media	just	because there are	threats. </a:t>
            </a:r>
          </a:p>
          <a:p>
            <a:pPr algn="just"/>
            <a:r>
              <a:rPr lang="en-US" dirty="0"/>
              <a:t>You	and</a:t>
            </a:r>
            <a:r>
              <a:rPr lang="en-NG" dirty="0"/>
              <a:t> </a:t>
            </a:r>
            <a:r>
              <a:rPr lang="en-US" dirty="0"/>
              <a:t>your business should not be strangers to social media. Social media enables business growth through market presence and visibility, rapid communication to prospective clients and yields valuable feedback from your customers. </a:t>
            </a:r>
          </a:p>
          <a:p>
            <a:pPr algn="just"/>
            <a:r>
              <a:rPr lang="en-US" dirty="0"/>
              <a:t>Ensure someone on your team has responsibility for posting your message and monitoring</a:t>
            </a:r>
            <a:r>
              <a:rPr lang="en-NG" dirty="0"/>
              <a:t> </a:t>
            </a:r>
            <a:r>
              <a:rPr lang="en-US" dirty="0"/>
              <a:t>social media sites to ensure your valued brand remains in good stead.</a:t>
            </a:r>
            <a:endParaRPr lang="en-NG" dirty="0"/>
          </a:p>
          <a:p>
            <a:endParaRPr lang="en-NG" dirty="0"/>
          </a:p>
        </p:txBody>
      </p:sp>
    </p:spTree>
    <p:extLst>
      <p:ext uri="{BB962C8B-B14F-4D97-AF65-F5344CB8AC3E}">
        <p14:creationId xmlns:p14="http://schemas.microsoft.com/office/powerpoint/2010/main" val="107745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E83F-EE7C-BF4B-AA78-AF00C4CAC4C6}"/>
              </a:ext>
            </a:extLst>
          </p:cNvPr>
          <p:cNvSpPr>
            <a:spLocks noGrp="1"/>
          </p:cNvSpPr>
          <p:nvPr>
            <p:ph type="title"/>
          </p:nvPr>
        </p:nvSpPr>
        <p:spPr/>
        <p:txBody>
          <a:bodyPr/>
          <a:lstStyle/>
          <a:p>
            <a:r>
              <a:rPr lang="en-US" dirty="0"/>
              <a:t>Inadvertent disclosure</a:t>
            </a:r>
            <a:endParaRPr lang="en-NG" dirty="0"/>
          </a:p>
        </p:txBody>
      </p:sp>
      <p:sp>
        <p:nvSpPr>
          <p:cNvPr id="3" name="Content Placeholder 2">
            <a:extLst>
              <a:ext uri="{FF2B5EF4-FFF2-40B4-BE49-F238E27FC236}">
                <a16:creationId xmlns:a16="http://schemas.microsoft.com/office/drawing/2014/main" id="{AA1647F9-214A-844C-A4C5-88EFA390AC40}"/>
              </a:ext>
            </a:extLst>
          </p:cNvPr>
          <p:cNvSpPr>
            <a:spLocks noGrp="1"/>
          </p:cNvSpPr>
          <p:nvPr>
            <p:ph idx="1"/>
          </p:nvPr>
        </p:nvSpPr>
        <p:spPr/>
        <p:txBody>
          <a:bodyPr>
            <a:normAutofit fontScale="92500" lnSpcReduction="10000"/>
          </a:bodyPr>
          <a:lstStyle/>
          <a:p>
            <a:pPr algn="just"/>
            <a:r>
              <a:rPr lang="en-US" dirty="0"/>
              <a:t>Your employees may inadvertently disclose sensitive information without even realizing it. </a:t>
            </a:r>
          </a:p>
          <a:p>
            <a:pPr algn="just"/>
            <a:r>
              <a:rPr lang="en-US" dirty="0"/>
              <a:t>Numerous examples abound where unwitting</a:t>
            </a:r>
            <a:r>
              <a:rPr lang="en-NG" dirty="0"/>
              <a:t> </a:t>
            </a:r>
            <a:r>
              <a:rPr lang="en-US" dirty="0"/>
              <a:t>employees post information to web sites, send out letters and emails, and even</a:t>
            </a:r>
            <a:r>
              <a:rPr lang="en-NG" dirty="0"/>
              <a:t> </a:t>
            </a:r>
            <a:r>
              <a:rPr lang="en-US" dirty="0"/>
              <a:t>conduct press conferences revealing sensitive material that senior leaders in the</a:t>
            </a:r>
            <a:r>
              <a:rPr lang="en-NG" dirty="0"/>
              <a:t> </a:t>
            </a:r>
            <a:r>
              <a:rPr lang="en-US" dirty="0"/>
              <a:t>organization want protected and withheld. </a:t>
            </a:r>
          </a:p>
          <a:p>
            <a:pPr algn="just"/>
            <a:r>
              <a:rPr lang="en-US" dirty="0"/>
              <a:t>Such sensitive material is not limited to just trade secrets. </a:t>
            </a:r>
          </a:p>
          <a:p>
            <a:pPr algn="just"/>
            <a:r>
              <a:rPr lang="en-US" dirty="0"/>
              <a:t>It can just as easily be personally identifiable information protected under the Privacy Act, or it could be copyrighted material you do not</a:t>
            </a:r>
            <a:r>
              <a:rPr lang="en-NG" dirty="0"/>
              <a:t> </a:t>
            </a:r>
            <a:r>
              <a:rPr lang="en-US" dirty="0"/>
              <a:t>have rights to use. </a:t>
            </a:r>
          </a:p>
          <a:p>
            <a:pPr algn="just"/>
            <a:r>
              <a:rPr lang="en-US" dirty="0"/>
              <a:t>Just the other day, my college-aged son received a note from</a:t>
            </a:r>
            <a:endParaRPr lang="en-NG" dirty="0"/>
          </a:p>
        </p:txBody>
      </p:sp>
    </p:spTree>
    <p:extLst>
      <p:ext uri="{BB962C8B-B14F-4D97-AF65-F5344CB8AC3E}">
        <p14:creationId xmlns:p14="http://schemas.microsoft.com/office/powerpoint/2010/main" val="193121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CF6D-C6E2-AD45-8712-56ABDAA775D6}"/>
              </a:ext>
            </a:extLst>
          </p:cNvPr>
          <p:cNvSpPr>
            <a:spLocks noGrp="1"/>
          </p:cNvSpPr>
          <p:nvPr>
            <p:ph type="title"/>
          </p:nvPr>
        </p:nvSpPr>
        <p:spPr/>
        <p:txBody>
          <a:bodyPr/>
          <a:lstStyle/>
          <a:p>
            <a:r>
              <a:rPr lang="en-US" b="1" dirty="0"/>
              <a:t>Threats</a:t>
            </a:r>
            <a:r>
              <a:rPr lang="en-US" dirty="0"/>
              <a:t> </a:t>
            </a:r>
            <a:r>
              <a:rPr lang="en-US" b="1" dirty="0"/>
              <a:t>to</a:t>
            </a:r>
            <a:r>
              <a:rPr lang="en-US" dirty="0"/>
              <a:t> </a:t>
            </a:r>
            <a:r>
              <a:rPr lang="en-US" b="1" dirty="0"/>
              <a:t>Your</a:t>
            </a:r>
            <a:r>
              <a:rPr lang="en-US" dirty="0"/>
              <a:t> </a:t>
            </a:r>
            <a:r>
              <a:rPr lang="en-US" b="1" dirty="0"/>
              <a:t>Intellectual</a:t>
            </a:r>
            <a:r>
              <a:rPr lang="en-US" dirty="0"/>
              <a:t> </a:t>
            </a:r>
            <a:r>
              <a:rPr lang="en-US" b="1" dirty="0"/>
              <a:t>Property</a:t>
            </a:r>
            <a:r>
              <a:rPr lang="en-US" dirty="0"/>
              <a:t> </a:t>
            </a:r>
            <a:r>
              <a:rPr lang="en-US" b="1" dirty="0"/>
              <a:t>and</a:t>
            </a:r>
            <a:r>
              <a:rPr lang="en-US" dirty="0"/>
              <a:t> </a:t>
            </a:r>
            <a:r>
              <a:rPr lang="en-US" b="1" dirty="0"/>
              <a:t>Trade</a:t>
            </a:r>
            <a:r>
              <a:rPr lang="en-US" dirty="0"/>
              <a:t> </a:t>
            </a:r>
            <a:r>
              <a:rPr lang="en-US" b="1" dirty="0"/>
              <a:t>Secrets</a:t>
            </a:r>
            <a:endParaRPr lang="en-NG" dirty="0"/>
          </a:p>
        </p:txBody>
      </p:sp>
      <p:sp>
        <p:nvSpPr>
          <p:cNvPr id="3" name="Content Placeholder 2">
            <a:extLst>
              <a:ext uri="{FF2B5EF4-FFF2-40B4-BE49-F238E27FC236}">
                <a16:creationId xmlns:a16="http://schemas.microsoft.com/office/drawing/2014/main" id="{367C0770-2C13-FA46-A07B-F7FB01B1AB7C}"/>
              </a:ext>
            </a:extLst>
          </p:cNvPr>
          <p:cNvSpPr>
            <a:spLocks noGrp="1"/>
          </p:cNvSpPr>
          <p:nvPr>
            <p:ph idx="1"/>
          </p:nvPr>
        </p:nvSpPr>
        <p:spPr/>
        <p:txBody>
          <a:bodyPr>
            <a:normAutofit/>
          </a:bodyPr>
          <a:lstStyle/>
          <a:p>
            <a:pPr algn="just"/>
            <a:r>
              <a:rPr lang="en-US" dirty="0"/>
              <a:t>Next to your treasured workforce, your intellectual property and trade secrets are arguably your most valued assets. </a:t>
            </a:r>
          </a:p>
          <a:p>
            <a:pPr algn="just"/>
            <a:r>
              <a:rPr lang="en-US" dirty="0"/>
              <a:t>These are the most common targets for nation-states,</a:t>
            </a:r>
            <a:r>
              <a:rPr lang="en-NG" dirty="0"/>
              <a:t> </a:t>
            </a:r>
            <a:r>
              <a:rPr lang="en-US" dirty="0"/>
              <a:t>organized crime, and insider threats. Why? </a:t>
            </a:r>
          </a:p>
          <a:p>
            <a:pPr algn="just"/>
            <a:r>
              <a:rPr lang="en-US" dirty="0"/>
              <a:t>For the same reason you retain ownership of</a:t>
            </a:r>
            <a:r>
              <a:rPr lang="en-NG" dirty="0"/>
              <a:t> </a:t>
            </a:r>
            <a:r>
              <a:rPr lang="en-US" dirty="0"/>
              <a:t>your intellectual property and keep secret the special (proprietary) tools of the trade that make your business a success, because possession of intellectual property and trade</a:t>
            </a:r>
            <a:r>
              <a:rPr lang="en-NG" dirty="0"/>
              <a:t> </a:t>
            </a:r>
            <a:r>
              <a:rPr lang="en-US" dirty="0"/>
              <a:t>secrets yields a competitive advantage.</a:t>
            </a:r>
            <a:endParaRPr lang="en-NG" dirty="0"/>
          </a:p>
          <a:p>
            <a:endParaRPr lang="en-NG" dirty="0"/>
          </a:p>
        </p:txBody>
      </p:sp>
    </p:spTree>
    <p:extLst>
      <p:ext uri="{BB962C8B-B14F-4D97-AF65-F5344CB8AC3E}">
        <p14:creationId xmlns:p14="http://schemas.microsoft.com/office/powerpoint/2010/main" val="38768291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2E53-FECC-6045-A2A9-AE790EBC9004}"/>
              </a:ext>
            </a:extLst>
          </p:cNvPr>
          <p:cNvSpPr>
            <a:spLocks noGrp="1"/>
          </p:cNvSpPr>
          <p:nvPr>
            <p:ph type="title"/>
          </p:nvPr>
        </p:nvSpPr>
        <p:spPr/>
        <p:txBody>
          <a:bodyPr/>
          <a:lstStyle/>
          <a:p>
            <a:r>
              <a:rPr lang="en-US" dirty="0"/>
              <a:t>Inadvertent disclosure</a:t>
            </a:r>
            <a:endParaRPr lang="en-NG" dirty="0"/>
          </a:p>
        </p:txBody>
      </p:sp>
      <p:sp>
        <p:nvSpPr>
          <p:cNvPr id="3" name="Content Placeholder 2">
            <a:extLst>
              <a:ext uri="{FF2B5EF4-FFF2-40B4-BE49-F238E27FC236}">
                <a16:creationId xmlns:a16="http://schemas.microsoft.com/office/drawing/2014/main" id="{F9020EB0-FC24-734B-BFE5-16CAAAF68E91}"/>
              </a:ext>
            </a:extLst>
          </p:cNvPr>
          <p:cNvSpPr>
            <a:spLocks noGrp="1"/>
          </p:cNvSpPr>
          <p:nvPr>
            <p:ph idx="1"/>
          </p:nvPr>
        </p:nvSpPr>
        <p:spPr/>
        <p:txBody>
          <a:bodyPr>
            <a:normAutofit lnSpcReduction="10000"/>
          </a:bodyPr>
          <a:lstStyle/>
          <a:p>
            <a:pPr algn="just"/>
            <a:r>
              <a:rPr lang="en-US" dirty="0"/>
              <a:t>Netflix informing him that the next season of “Fringe” would have to be pulled from their site as they did not yet have rights to show it. </a:t>
            </a:r>
          </a:p>
          <a:p>
            <a:pPr algn="just"/>
            <a:r>
              <a:rPr lang="en-US" dirty="0"/>
              <a:t>We already watched </a:t>
            </a:r>
            <a:r>
              <a:rPr lang="en-US" dirty="0" err="1"/>
              <a:t>thefirst</a:t>
            </a:r>
            <a:r>
              <a:rPr lang="en-US" dirty="0"/>
              <a:t> episode but will have to wait another month to resume the series. Imagine</a:t>
            </a:r>
            <a:endParaRPr lang="en-NG" dirty="0"/>
          </a:p>
          <a:p>
            <a:pPr algn="just"/>
            <a:r>
              <a:rPr lang="en-US" dirty="0"/>
              <a:t>what happened behind the scenes at Netflix when they found they had a problem.</a:t>
            </a:r>
            <a:endParaRPr lang="en-NG" dirty="0"/>
          </a:p>
          <a:p>
            <a:pPr algn="just"/>
            <a:r>
              <a:rPr lang="en-US" dirty="0"/>
              <a:t>Imagine what the liability implications are behind such an inadvertent disclosure.</a:t>
            </a:r>
            <a:endParaRPr lang="en-NG" dirty="0"/>
          </a:p>
          <a:p>
            <a:pPr algn="just"/>
            <a:r>
              <a:rPr lang="en-US" dirty="0"/>
              <a:t>Training is essential to reduce the likelihood you will have inadvertent disclosures and thus reduce your risk.</a:t>
            </a:r>
            <a:endParaRPr lang="en-NG" dirty="0"/>
          </a:p>
        </p:txBody>
      </p:sp>
    </p:spTree>
    <p:extLst>
      <p:ext uri="{BB962C8B-B14F-4D97-AF65-F5344CB8AC3E}">
        <p14:creationId xmlns:p14="http://schemas.microsoft.com/office/powerpoint/2010/main" val="147271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9221-3076-3C4C-B323-616912D5E9D6}"/>
              </a:ext>
            </a:extLst>
          </p:cNvPr>
          <p:cNvSpPr>
            <a:spLocks noGrp="1"/>
          </p:cNvSpPr>
          <p:nvPr>
            <p:ph type="title"/>
          </p:nvPr>
        </p:nvSpPr>
        <p:spPr/>
        <p:txBody>
          <a:bodyPr/>
          <a:lstStyle/>
          <a:p>
            <a:r>
              <a:rPr lang="en-US" dirty="0"/>
              <a:t>Ignorance:</a:t>
            </a:r>
            <a:endParaRPr lang="en-NG" dirty="0"/>
          </a:p>
        </p:txBody>
      </p:sp>
      <p:sp>
        <p:nvSpPr>
          <p:cNvPr id="3" name="Content Placeholder 2">
            <a:extLst>
              <a:ext uri="{FF2B5EF4-FFF2-40B4-BE49-F238E27FC236}">
                <a16:creationId xmlns:a16="http://schemas.microsoft.com/office/drawing/2014/main" id="{7CE22236-A594-4A4C-B540-A874385C731E}"/>
              </a:ext>
            </a:extLst>
          </p:cNvPr>
          <p:cNvSpPr>
            <a:spLocks noGrp="1"/>
          </p:cNvSpPr>
          <p:nvPr>
            <p:ph idx="1"/>
          </p:nvPr>
        </p:nvSpPr>
        <p:spPr/>
        <p:txBody>
          <a:bodyPr>
            <a:normAutofit fontScale="92500" lnSpcReduction="20000"/>
          </a:bodyPr>
          <a:lstStyle/>
          <a:p>
            <a:pPr algn="just"/>
            <a:r>
              <a:rPr lang="en-US" dirty="0"/>
              <a:t>Some may argue that inadvertent disclosure and ignorance are one</a:t>
            </a:r>
            <a:r>
              <a:rPr lang="en-NG" dirty="0"/>
              <a:t> </a:t>
            </a:r>
            <a:r>
              <a:rPr lang="en-US" dirty="0"/>
              <a:t>and the same. </a:t>
            </a:r>
          </a:p>
          <a:p>
            <a:pPr algn="just"/>
            <a:r>
              <a:rPr lang="en-US" dirty="0"/>
              <a:t>We disagree. </a:t>
            </a:r>
          </a:p>
          <a:p>
            <a:pPr algn="just"/>
            <a:r>
              <a:rPr lang="en-US" dirty="0"/>
              <a:t>While there is some overlap and they often share</a:t>
            </a:r>
            <a:r>
              <a:rPr lang="en-NG" dirty="0"/>
              <a:t> </a:t>
            </a:r>
            <a:r>
              <a:rPr lang="en-US" dirty="0"/>
              <a:t>common results, ignorance is the result of not knowing something, while inadvertent disclosure is the result of a mistake made contrary to a known policy or procedure. </a:t>
            </a:r>
          </a:p>
          <a:p>
            <a:pPr algn="just"/>
            <a:r>
              <a:rPr lang="en-US" dirty="0"/>
              <a:t>People often are ignorant of rules, procedures, concepts, and even of the effects of their actions, yet we believe that the vast majority of people try to</a:t>
            </a:r>
            <a:r>
              <a:rPr lang="en-NG" dirty="0"/>
              <a:t> </a:t>
            </a:r>
            <a:r>
              <a:rPr lang="en-US" dirty="0"/>
              <a:t>do the right thing. </a:t>
            </a:r>
          </a:p>
          <a:p>
            <a:pPr algn="just"/>
            <a:r>
              <a:rPr lang="en-US" dirty="0"/>
              <a:t>Take the following cybersecurity incident into account and see</a:t>
            </a:r>
            <a:r>
              <a:rPr lang="en-NG" dirty="0"/>
              <a:t> </a:t>
            </a:r>
            <a:r>
              <a:rPr lang="en-US" dirty="0"/>
              <a:t>if ignorance had a hand in how the situation developed:</a:t>
            </a:r>
            <a:endParaRPr lang="en-NG" dirty="0"/>
          </a:p>
          <a:p>
            <a:endParaRPr lang="en-NG" dirty="0"/>
          </a:p>
        </p:txBody>
      </p:sp>
    </p:spTree>
    <p:extLst>
      <p:ext uri="{BB962C8B-B14F-4D97-AF65-F5344CB8AC3E}">
        <p14:creationId xmlns:p14="http://schemas.microsoft.com/office/powerpoint/2010/main" val="3217027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4DF7-D37B-8243-913B-60142B74DA76}"/>
              </a:ext>
            </a:extLst>
          </p:cNvPr>
          <p:cNvSpPr>
            <a:spLocks noGrp="1"/>
          </p:cNvSpPr>
          <p:nvPr>
            <p:ph type="title"/>
          </p:nvPr>
        </p:nvSpPr>
        <p:spPr/>
        <p:txBody>
          <a:bodyPr/>
          <a:lstStyle/>
          <a:p>
            <a:r>
              <a:rPr lang="en-US" dirty="0"/>
              <a:t>Stupidity:</a:t>
            </a:r>
            <a:endParaRPr lang="en-NG" dirty="0"/>
          </a:p>
        </p:txBody>
      </p:sp>
      <p:sp>
        <p:nvSpPr>
          <p:cNvPr id="3" name="Content Placeholder 2">
            <a:extLst>
              <a:ext uri="{FF2B5EF4-FFF2-40B4-BE49-F238E27FC236}">
                <a16:creationId xmlns:a16="http://schemas.microsoft.com/office/drawing/2014/main" id="{75B2438C-67BC-3041-B964-0774C0A6ED7B}"/>
              </a:ext>
            </a:extLst>
          </p:cNvPr>
          <p:cNvSpPr>
            <a:spLocks noGrp="1"/>
          </p:cNvSpPr>
          <p:nvPr>
            <p:ph idx="1"/>
          </p:nvPr>
        </p:nvSpPr>
        <p:spPr/>
        <p:txBody>
          <a:bodyPr>
            <a:normAutofit fontScale="85000" lnSpcReduction="20000"/>
          </a:bodyPr>
          <a:lstStyle/>
          <a:p>
            <a:pPr algn="just"/>
            <a:r>
              <a:rPr lang="en-US" dirty="0"/>
              <a:t>This is a controversial topic. Calling someone stupid is politically</a:t>
            </a:r>
            <a:r>
              <a:rPr lang="en-NG" dirty="0"/>
              <a:t> </a:t>
            </a:r>
            <a:r>
              <a:rPr lang="en-US" dirty="0"/>
              <a:t>incorrect.</a:t>
            </a:r>
          </a:p>
          <a:p>
            <a:pPr algn="just"/>
            <a:r>
              <a:rPr lang="en-US" dirty="0"/>
              <a:t>Nobody likes to be accused of being stupid, but people do stupid</a:t>
            </a:r>
            <a:r>
              <a:rPr lang="en-NG" dirty="0"/>
              <a:t> </a:t>
            </a:r>
            <a:r>
              <a:rPr lang="en-US" dirty="0"/>
              <a:t>things. </a:t>
            </a:r>
          </a:p>
          <a:p>
            <a:pPr algn="just"/>
            <a:r>
              <a:rPr lang="en-US" dirty="0"/>
              <a:t>Even intelligent people make mistakes, especially in the cybersecurity</a:t>
            </a:r>
            <a:r>
              <a:rPr lang="en-NG" dirty="0"/>
              <a:t> </a:t>
            </a:r>
            <a:r>
              <a:rPr lang="en-US" dirty="0"/>
              <a:t>realm. </a:t>
            </a:r>
          </a:p>
          <a:p>
            <a:pPr algn="just"/>
            <a:r>
              <a:rPr lang="en-US" dirty="0"/>
              <a:t>Nonetheless, this is a discussion of risk and the threat of stupidity is real,</a:t>
            </a:r>
            <a:r>
              <a:rPr lang="en-NG" dirty="0"/>
              <a:t> </a:t>
            </a:r>
            <a:r>
              <a:rPr lang="en-US" dirty="0"/>
              <a:t>making you and your business vulnerable. </a:t>
            </a:r>
          </a:p>
          <a:p>
            <a:pPr algn="just"/>
            <a:r>
              <a:rPr lang="en-US" dirty="0"/>
              <a:t>You </a:t>
            </a:r>
            <a:r>
              <a:rPr lang="en-US" b="1" dirty="0"/>
              <a:t>have</a:t>
            </a:r>
            <a:r>
              <a:rPr lang="en-US" dirty="0"/>
              <a:t> to address stupidity. </a:t>
            </a:r>
          </a:p>
          <a:p>
            <a:pPr algn="just"/>
            <a:r>
              <a:rPr lang="en-US" dirty="0"/>
              <a:t>Don’t ignore the possibility that you or your people may do stupid things! Penetration</a:t>
            </a:r>
            <a:r>
              <a:rPr lang="en-NG" dirty="0"/>
              <a:t> </a:t>
            </a:r>
            <a:r>
              <a:rPr lang="en-US" dirty="0"/>
              <a:t>testers (the folks who specialize in testing your cyber defenses, also known as</a:t>
            </a:r>
            <a:r>
              <a:rPr lang="en-NG" dirty="0"/>
              <a:t> </a:t>
            </a:r>
            <a:r>
              <a:rPr lang="en-US" dirty="0"/>
              <a:t>Pen-testers) find that stupidity is a HUGE threat vector they can exploit to </a:t>
            </a:r>
            <a:r>
              <a:rPr lang="en-US" dirty="0" err="1"/>
              <a:t>gainaccess</a:t>
            </a:r>
            <a:r>
              <a:rPr lang="en-US" dirty="0"/>
              <a:t> to systems. Take for example a recent exercise conducted by the DHS.</a:t>
            </a:r>
            <a:endParaRPr lang="en-NG" dirty="0"/>
          </a:p>
          <a:p>
            <a:pPr algn="just"/>
            <a:r>
              <a:rPr lang="en-US" dirty="0"/>
              <a:t>They deliberately planted several USB thumb drives and data disks in the parking lots of federal agencies and their contractors.</a:t>
            </a:r>
            <a:endParaRPr lang="en-NG" dirty="0"/>
          </a:p>
        </p:txBody>
      </p:sp>
    </p:spTree>
    <p:extLst>
      <p:ext uri="{BB962C8B-B14F-4D97-AF65-F5344CB8AC3E}">
        <p14:creationId xmlns:p14="http://schemas.microsoft.com/office/powerpoint/2010/main" val="3690999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0CE4-2472-5446-B1C6-767AE2703229}"/>
              </a:ext>
            </a:extLst>
          </p:cNvPr>
          <p:cNvSpPr>
            <a:spLocks noGrp="1"/>
          </p:cNvSpPr>
          <p:nvPr>
            <p:ph type="title"/>
          </p:nvPr>
        </p:nvSpPr>
        <p:spPr/>
        <p:txBody>
          <a:bodyPr/>
          <a:lstStyle/>
          <a:p>
            <a:r>
              <a:rPr lang="en-US" dirty="0"/>
              <a:t>Curiosity:</a:t>
            </a:r>
            <a:endParaRPr lang="en-NG" dirty="0"/>
          </a:p>
        </p:txBody>
      </p:sp>
      <p:sp>
        <p:nvSpPr>
          <p:cNvPr id="3" name="Content Placeholder 2">
            <a:extLst>
              <a:ext uri="{FF2B5EF4-FFF2-40B4-BE49-F238E27FC236}">
                <a16:creationId xmlns:a16="http://schemas.microsoft.com/office/drawing/2014/main" id="{9684584D-27A7-6842-A6F8-BAF258562952}"/>
              </a:ext>
            </a:extLst>
          </p:cNvPr>
          <p:cNvSpPr>
            <a:spLocks noGrp="1"/>
          </p:cNvSpPr>
          <p:nvPr>
            <p:ph idx="1"/>
          </p:nvPr>
        </p:nvSpPr>
        <p:spPr/>
        <p:txBody>
          <a:bodyPr>
            <a:normAutofit/>
          </a:bodyPr>
          <a:lstStyle/>
          <a:p>
            <a:pPr algn="just"/>
            <a:r>
              <a:rPr lang="en-US" dirty="0"/>
              <a:t>Curiosity is essential for creativity and is the type of trait we seek in our employees. </a:t>
            </a:r>
          </a:p>
          <a:p>
            <a:pPr algn="just"/>
            <a:r>
              <a:rPr lang="en-US" dirty="0"/>
              <a:t>The curious are the people who find new and better ways of doing things and who develop the new products and services that yield the best profit and growth in your business. They also are the most susceptible to social engineering</a:t>
            </a:r>
            <a:r>
              <a:rPr lang="en-NG" dirty="0"/>
              <a:t> </a:t>
            </a:r>
            <a:r>
              <a:rPr lang="en-US" dirty="0"/>
              <a:t>by cyber criminals. </a:t>
            </a:r>
          </a:p>
          <a:p>
            <a:pPr algn="just"/>
            <a:r>
              <a:rPr lang="en-US" dirty="0"/>
              <a:t>Cyber criminals can use the simplest of methods and maximum</a:t>
            </a:r>
            <a:r>
              <a:rPr lang="en-NG" dirty="0"/>
              <a:t> </a:t>
            </a:r>
            <a:r>
              <a:rPr lang="en-US" dirty="0"/>
              <a:t>yield by simply exploiting human curiosity.</a:t>
            </a:r>
            <a:endParaRPr lang="en-NG" dirty="0"/>
          </a:p>
        </p:txBody>
      </p:sp>
    </p:spTree>
    <p:extLst>
      <p:ext uri="{BB962C8B-B14F-4D97-AF65-F5344CB8AC3E}">
        <p14:creationId xmlns:p14="http://schemas.microsoft.com/office/powerpoint/2010/main" val="16318259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5F20-7CBC-C048-AC80-8DF5A0BEB584}"/>
              </a:ext>
            </a:extLst>
          </p:cNvPr>
          <p:cNvSpPr>
            <a:spLocks noGrp="1"/>
          </p:cNvSpPr>
          <p:nvPr>
            <p:ph type="title"/>
          </p:nvPr>
        </p:nvSpPr>
        <p:spPr/>
        <p:txBody>
          <a:bodyPr/>
          <a:lstStyle/>
          <a:p>
            <a:r>
              <a:rPr lang="en-US" dirty="0"/>
              <a:t>Curiosity:</a:t>
            </a:r>
            <a:endParaRPr lang="en-NG" dirty="0"/>
          </a:p>
        </p:txBody>
      </p:sp>
      <p:sp>
        <p:nvSpPr>
          <p:cNvPr id="3" name="Content Placeholder 2">
            <a:extLst>
              <a:ext uri="{FF2B5EF4-FFF2-40B4-BE49-F238E27FC236}">
                <a16:creationId xmlns:a16="http://schemas.microsoft.com/office/drawing/2014/main" id="{D9E04F08-FEB2-2B45-9194-1583828ADC4C}"/>
              </a:ext>
            </a:extLst>
          </p:cNvPr>
          <p:cNvSpPr>
            <a:spLocks noGrp="1"/>
          </p:cNvSpPr>
          <p:nvPr>
            <p:ph idx="1"/>
          </p:nvPr>
        </p:nvSpPr>
        <p:spPr/>
        <p:txBody>
          <a:bodyPr>
            <a:normAutofit fontScale="92500" lnSpcReduction="20000"/>
          </a:bodyPr>
          <a:lstStyle/>
          <a:p>
            <a:pPr algn="just"/>
            <a:r>
              <a:rPr lang="en-US" dirty="0"/>
              <a:t>How? The most common method is via email. It doesn’t matter if the email is part of a widespread spam mailing or a</a:t>
            </a:r>
            <a:r>
              <a:rPr lang="en-NG" dirty="0"/>
              <a:t> </a:t>
            </a:r>
            <a:r>
              <a:rPr lang="en-US" dirty="0"/>
              <a:t>targeted spear-phishing message as long as it is well-crafted and interesting.</a:t>
            </a:r>
            <a:endParaRPr lang="en-NG" dirty="0"/>
          </a:p>
          <a:p>
            <a:pPr algn="just"/>
            <a:r>
              <a:rPr lang="en-US" dirty="0"/>
              <a:t>People tend to click on links that promise to lead them to appealing locations</a:t>
            </a:r>
          </a:p>
          <a:p>
            <a:pPr algn="just"/>
            <a:r>
              <a:rPr lang="en-US" dirty="0"/>
              <a:t>Techniques	successfully used by cyber criminals	include	 alarming the</a:t>
            </a:r>
            <a:r>
              <a:rPr lang="en-NG" dirty="0"/>
              <a:t> </a:t>
            </a:r>
            <a:r>
              <a:rPr lang="en-US" dirty="0"/>
              <a:t>recipient about problems with their credit or banking information and providing</a:t>
            </a:r>
            <a:r>
              <a:rPr lang="en-NG" dirty="0"/>
              <a:t> </a:t>
            </a:r>
            <a:r>
              <a:rPr lang="en-US" dirty="0"/>
              <a:t>them with a link that alleges to take them to a location where they can learn more about what the problems are and how to resolve them. </a:t>
            </a:r>
          </a:p>
          <a:p>
            <a:pPr algn="just"/>
            <a:r>
              <a:rPr lang="en-US" dirty="0"/>
              <a:t>When the link is clicked, a remote access toolkit or other malicious code is downloaded onto the recipient’s computer and the criminal now has control.</a:t>
            </a:r>
            <a:r>
              <a:rPr lang="en-NG" dirty="0">
                <a:effectLst/>
              </a:rPr>
              <a:t> </a:t>
            </a:r>
            <a:endParaRPr lang="en-NG" dirty="0"/>
          </a:p>
        </p:txBody>
      </p:sp>
    </p:spTree>
    <p:extLst>
      <p:ext uri="{BB962C8B-B14F-4D97-AF65-F5344CB8AC3E}">
        <p14:creationId xmlns:p14="http://schemas.microsoft.com/office/powerpoint/2010/main" val="33268372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251C-B086-824E-AE67-7D702CEBE4A6}"/>
              </a:ext>
            </a:extLst>
          </p:cNvPr>
          <p:cNvSpPr>
            <a:spLocks noGrp="1"/>
          </p:cNvSpPr>
          <p:nvPr>
            <p:ph type="title"/>
          </p:nvPr>
        </p:nvSpPr>
        <p:spPr/>
        <p:txBody>
          <a:bodyPr/>
          <a:lstStyle/>
          <a:p>
            <a:r>
              <a:rPr lang="en-US" dirty="0"/>
              <a:t>Lack of Leadership:</a:t>
            </a:r>
            <a:endParaRPr lang="en-NG" dirty="0"/>
          </a:p>
        </p:txBody>
      </p:sp>
      <p:sp>
        <p:nvSpPr>
          <p:cNvPr id="3" name="Content Placeholder 2">
            <a:extLst>
              <a:ext uri="{FF2B5EF4-FFF2-40B4-BE49-F238E27FC236}">
                <a16:creationId xmlns:a16="http://schemas.microsoft.com/office/drawing/2014/main" id="{6B3504C0-D818-B24E-BF23-3EAA414E8EC2}"/>
              </a:ext>
            </a:extLst>
          </p:cNvPr>
          <p:cNvSpPr>
            <a:spLocks noGrp="1"/>
          </p:cNvSpPr>
          <p:nvPr>
            <p:ph idx="1"/>
          </p:nvPr>
        </p:nvSpPr>
        <p:spPr/>
        <p:txBody>
          <a:bodyPr>
            <a:normAutofit fontScale="85000" lnSpcReduction="20000"/>
          </a:bodyPr>
          <a:lstStyle/>
          <a:p>
            <a:pPr algn="just"/>
            <a:r>
              <a:rPr lang="en-US" dirty="0"/>
              <a:t>Have you ever noticed how leadership  sets the tone for</a:t>
            </a:r>
            <a:r>
              <a:rPr lang="en-NG" dirty="0"/>
              <a:t> </a:t>
            </a:r>
            <a:r>
              <a:rPr lang="en-US" dirty="0"/>
              <a:t>an organization? </a:t>
            </a:r>
          </a:p>
          <a:p>
            <a:pPr algn="just"/>
            <a:r>
              <a:rPr lang="en-US" dirty="0"/>
              <a:t>There was once a worker who came to work every morning angry, and that anger spawned fear and angst that rippled throughout the organization.</a:t>
            </a:r>
            <a:endParaRPr lang="en-NG" dirty="0"/>
          </a:p>
          <a:p>
            <a:pPr algn="just"/>
            <a:r>
              <a:rPr lang="en-US" dirty="0"/>
              <a:t>Fortunately, his boss saw it too and replaced him with a positive leader who rejuvenated and inspired our organization to do great things. </a:t>
            </a:r>
          </a:p>
          <a:p>
            <a:pPr algn="just"/>
            <a:r>
              <a:rPr lang="en-US" dirty="0"/>
              <a:t>Your leadership makes a</a:t>
            </a:r>
            <a:r>
              <a:rPr lang="en-NG" dirty="0"/>
              <a:t> </a:t>
            </a:r>
            <a:r>
              <a:rPr lang="en-US" dirty="0"/>
              <a:t>difference, both positively and negatively. When it comes to your cybersecurity risk management program, if you aren’t leading it, it will fail. </a:t>
            </a:r>
          </a:p>
          <a:p>
            <a:pPr algn="just"/>
            <a:r>
              <a:rPr lang="en-US" dirty="0"/>
              <a:t>Why? Because if</a:t>
            </a:r>
            <a:r>
              <a:rPr lang="en-NG" dirty="0"/>
              <a:t> </a:t>
            </a:r>
            <a:r>
              <a:rPr lang="en-US" dirty="0"/>
              <a:t>you don’t make it a corporate priority and delegate it to your technical staff, others in the company will see that it is not one of your priorities and will not support</a:t>
            </a:r>
            <a:r>
              <a:rPr lang="en-NG" dirty="0"/>
              <a:t> </a:t>
            </a:r>
            <a:r>
              <a:rPr lang="en-US" dirty="0"/>
              <a:t>it either. </a:t>
            </a:r>
          </a:p>
          <a:p>
            <a:pPr algn="just"/>
            <a:r>
              <a:rPr lang="en-US" dirty="0"/>
              <a:t>Many executives exclude themselves from cybersecurity training, citing</a:t>
            </a:r>
            <a:r>
              <a:rPr lang="en-NG" dirty="0"/>
              <a:t> </a:t>
            </a:r>
            <a:r>
              <a:rPr lang="en-US" dirty="0"/>
              <a:t>they don’t have time.</a:t>
            </a:r>
            <a:endParaRPr lang="en-NG" dirty="0"/>
          </a:p>
        </p:txBody>
      </p:sp>
    </p:spTree>
    <p:extLst>
      <p:ext uri="{BB962C8B-B14F-4D97-AF65-F5344CB8AC3E}">
        <p14:creationId xmlns:p14="http://schemas.microsoft.com/office/powerpoint/2010/main" val="3219720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76D1-3331-094E-B644-B7F4E34BCEAE}"/>
              </a:ext>
            </a:extLst>
          </p:cNvPr>
          <p:cNvSpPr>
            <a:spLocks noGrp="1"/>
          </p:cNvSpPr>
          <p:nvPr>
            <p:ph type="title"/>
          </p:nvPr>
        </p:nvSpPr>
        <p:spPr/>
        <p:txBody>
          <a:bodyPr/>
          <a:lstStyle/>
          <a:p>
            <a:r>
              <a:rPr lang="en-US" dirty="0"/>
              <a:t>Don’t fool yourself.</a:t>
            </a:r>
            <a:endParaRPr lang="en-NG" dirty="0"/>
          </a:p>
        </p:txBody>
      </p:sp>
      <p:sp>
        <p:nvSpPr>
          <p:cNvPr id="3" name="Content Placeholder 2">
            <a:extLst>
              <a:ext uri="{FF2B5EF4-FFF2-40B4-BE49-F238E27FC236}">
                <a16:creationId xmlns:a16="http://schemas.microsoft.com/office/drawing/2014/main" id="{B3013AE5-112E-024B-87E9-59A25706B991}"/>
              </a:ext>
            </a:extLst>
          </p:cNvPr>
          <p:cNvSpPr>
            <a:spLocks noGrp="1"/>
          </p:cNvSpPr>
          <p:nvPr>
            <p:ph idx="1"/>
          </p:nvPr>
        </p:nvSpPr>
        <p:spPr/>
        <p:txBody>
          <a:bodyPr>
            <a:normAutofit fontScale="70000" lnSpcReduction="20000"/>
          </a:bodyPr>
          <a:lstStyle/>
          <a:p>
            <a:pPr algn="just"/>
            <a:r>
              <a:rPr lang="en-US" dirty="0"/>
              <a:t>Word gets around when the boss does that. </a:t>
            </a:r>
          </a:p>
          <a:p>
            <a:pPr algn="just"/>
            <a:r>
              <a:rPr lang="en-US" dirty="0"/>
              <a:t>Every time you order an exception to policies for yourself, the word gets </a:t>
            </a:r>
            <a:r>
              <a:rPr lang="en-US" dirty="0" err="1"/>
              <a:t>outthat</a:t>
            </a:r>
            <a:r>
              <a:rPr lang="en-US" dirty="0"/>
              <a:t> the boss is not serious about cybersecurity. </a:t>
            </a:r>
          </a:p>
          <a:p>
            <a:pPr algn="just"/>
            <a:r>
              <a:rPr lang="en-US" dirty="0"/>
              <a:t>As a result, your risk goes up as</a:t>
            </a:r>
            <a:r>
              <a:rPr lang="en-NG" dirty="0"/>
              <a:t> </a:t>
            </a:r>
            <a:r>
              <a:rPr lang="en-US" dirty="0"/>
              <a:t>your cybersecurity posture erodes. </a:t>
            </a:r>
          </a:p>
          <a:p>
            <a:pPr algn="just"/>
            <a:r>
              <a:rPr lang="en-US" dirty="0"/>
              <a:t>Our recommendation is that you make it clear</a:t>
            </a:r>
            <a:r>
              <a:rPr lang="en-NG" dirty="0"/>
              <a:t> </a:t>
            </a:r>
            <a:r>
              <a:rPr lang="en-US" dirty="0"/>
              <a:t>throughout your organization that you feel strong personal ownership in your cybersecurity risk management program. </a:t>
            </a:r>
          </a:p>
          <a:p>
            <a:pPr algn="just"/>
            <a:r>
              <a:rPr lang="en-US" dirty="0"/>
              <a:t>Lead by example. </a:t>
            </a:r>
          </a:p>
          <a:p>
            <a:pPr algn="just"/>
            <a:r>
              <a:rPr lang="en-US" dirty="0"/>
              <a:t>Put it on agendas. </a:t>
            </a:r>
          </a:p>
          <a:p>
            <a:pPr algn="just"/>
            <a:r>
              <a:rPr lang="en-US" dirty="0"/>
              <a:t>Include cybersecurity messages in your interactions and correspondence with</a:t>
            </a:r>
            <a:r>
              <a:rPr lang="en-NG" dirty="0"/>
              <a:t> </a:t>
            </a:r>
            <a:r>
              <a:rPr lang="en-US" dirty="0"/>
              <a:t>your employees.</a:t>
            </a:r>
          </a:p>
          <a:p>
            <a:pPr algn="just"/>
            <a:r>
              <a:rPr lang="en-US" dirty="0"/>
              <a:t>Take the same training as your employees to ensure it is up-to-snuff and meeting your corporate objectives. </a:t>
            </a:r>
          </a:p>
          <a:p>
            <a:pPr algn="just"/>
            <a:r>
              <a:rPr lang="en-US" dirty="0"/>
              <a:t>It is expected that you will delegate the administration of your cybersecurity risk management program to subordinates, but you never delegate responsibility and ownership. </a:t>
            </a:r>
          </a:p>
          <a:p>
            <a:pPr algn="just"/>
            <a:r>
              <a:rPr lang="en-US" dirty="0"/>
              <a:t>The moment you delegate responsibility and ownership, you fail—every time.</a:t>
            </a:r>
            <a:r>
              <a:rPr lang="en-NG" dirty="0">
                <a:effectLst/>
              </a:rPr>
              <a:t> </a:t>
            </a:r>
            <a:endParaRPr lang="en-NG" dirty="0"/>
          </a:p>
        </p:txBody>
      </p:sp>
    </p:spTree>
    <p:extLst>
      <p:ext uri="{BB962C8B-B14F-4D97-AF65-F5344CB8AC3E}">
        <p14:creationId xmlns:p14="http://schemas.microsoft.com/office/powerpoint/2010/main" val="293969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FFD2-7498-814E-8F45-6B6198575C5E}"/>
              </a:ext>
            </a:extLst>
          </p:cNvPr>
          <p:cNvSpPr>
            <a:spLocks noGrp="1"/>
          </p:cNvSpPr>
          <p:nvPr>
            <p:ph type="title"/>
          </p:nvPr>
        </p:nvSpPr>
        <p:spPr/>
        <p:txBody>
          <a:bodyPr/>
          <a:lstStyle/>
          <a:p>
            <a:r>
              <a:rPr lang="en-US" dirty="0"/>
              <a:t>Lack of accountability:</a:t>
            </a:r>
            <a:endParaRPr lang="en-NG" dirty="0"/>
          </a:p>
        </p:txBody>
      </p:sp>
      <p:sp>
        <p:nvSpPr>
          <p:cNvPr id="3" name="Content Placeholder 2">
            <a:extLst>
              <a:ext uri="{FF2B5EF4-FFF2-40B4-BE49-F238E27FC236}">
                <a16:creationId xmlns:a16="http://schemas.microsoft.com/office/drawing/2014/main" id="{F4400D72-866F-2440-A1E1-1273F232C745}"/>
              </a:ext>
            </a:extLst>
          </p:cNvPr>
          <p:cNvSpPr>
            <a:spLocks noGrp="1"/>
          </p:cNvSpPr>
          <p:nvPr>
            <p:ph idx="1"/>
          </p:nvPr>
        </p:nvSpPr>
        <p:spPr/>
        <p:txBody>
          <a:bodyPr>
            <a:normAutofit fontScale="92500" lnSpcReduction="20000"/>
          </a:bodyPr>
          <a:lstStyle/>
          <a:p>
            <a:pPr algn="just"/>
            <a:r>
              <a:rPr lang="en-US" dirty="0"/>
              <a:t>Lack of accountability is one reason why organizations</a:t>
            </a:r>
            <a:r>
              <a:rPr lang="en-NG" dirty="0"/>
              <a:t> </a:t>
            </a:r>
            <a:r>
              <a:rPr lang="en-US" dirty="0"/>
              <a:t>fail. </a:t>
            </a:r>
          </a:p>
          <a:p>
            <a:pPr algn="just"/>
            <a:r>
              <a:rPr lang="en-US" dirty="0"/>
              <a:t>When things go wrong, what happens if nobody is responsible? </a:t>
            </a:r>
          </a:p>
          <a:p>
            <a:pPr algn="just"/>
            <a:r>
              <a:rPr lang="en-US" dirty="0"/>
              <a:t>If nobody is</a:t>
            </a:r>
            <a:r>
              <a:rPr lang="en-NG" dirty="0"/>
              <a:t> </a:t>
            </a:r>
            <a:r>
              <a:rPr lang="en-US" dirty="0"/>
              <a:t>responsible, then the wrong things keep happening. How do you handle situations where things go wrong? </a:t>
            </a:r>
          </a:p>
          <a:p>
            <a:pPr algn="just"/>
            <a:r>
              <a:rPr lang="en-US" dirty="0"/>
              <a:t>Do you have guidelines that outline consequences</a:t>
            </a:r>
            <a:r>
              <a:rPr lang="en-NG" dirty="0"/>
              <a:t> </a:t>
            </a:r>
            <a:r>
              <a:rPr lang="en-US" dirty="0"/>
              <a:t>for certain actions? </a:t>
            </a:r>
          </a:p>
          <a:p>
            <a:pPr algn="just"/>
            <a:r>
              <a:rPr lang="en-US" dirty="0"/>
              <a:t>Are they well known by all employees? Are they published?</a:t>
            </a:r>
            <a:endParaRPr lang="en-NG" dirty="0"/>
          </a:p>
          <a:p>
            <a:pPr algn="just"/>
            <a:r>
              <a:rPr lang="en-US" dirty="0"/>
              <a:t>Are they followed?</a:t>
            </a:r>
          </a:p>
          <a:p>
            <a:pPr algn="just"/>
            <a:r>
              <a:rPr lang="en-US" dirty="0"/>
              <a:t> Like other critical business functions, cybersecurity must be viewed with the same rigor as traditional profit-generating activities. </a:t>
            </a:r>
          </a:p>
          <a:p>
            <a:pPr algn="just"/>
            <a:r>
              <a:rPr lang="en-US" dirty="0"/>
              <a:t>People need</a:t>
            </a:r>
            <a:r>
              <a:rPr lang="en-NG" dirty="0"/>
              <a:t> </a:t>
            </a:r>
            <a:r>
              <a:rPr lang="en-US" dirty="0"/>
              <a:t>to know what their responsibilities are and be held accountable to deliver upon them.</a:t>
            </a:r>
            <a:endParaRPr lang="en-NG" dirty="0"/>
          </a:p>
        </p:txBody>
      </p:sp>
    </p:spTree>
    <p:extLst>
      <p:ext uri="{BB962C8B-B14F-4D97-AF65-F5344CB8AC3E}">
        <p14:creationId xmlns:p14="http://schemas.microsoft.com/office/powerpoint/2010/main" val="24361078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B342-D2A7-C547-A970-AE235A90E271}"/>
              </a:ext>
            </a:extLst>
          </p:cNvPr>
          <p:cNvSpPr>
            <a:spLocks noGrp="1"/>
          </p:cNvSpPr>
          <p:nvPr>
            <p:ph type="title"/>
          </p:nvPr>
        </p:nvSpPr>
        <p:spPr/>
        <p:txBody>
          <a:bodyPr/>
          <a:lstStyle/>
          <a:p>
            <a:r>
              <a:rPr lang="en-US"/>
              <a:t>Lack of accountability:</a:t>
            </a:r>
            <a:endParaRPr lang="en-NG"/>
          </a:p>
        </p:txBody>
      </p:sp>
      <p:sp>
        <p:nvSpPr>
          <p:cNvPr id="3" name="Content Placeholder 2">
            <a:extLst>
              <a:ext uri="{FF2B5EF4-FFF2-40B4-BE49-F238E27FC236}">
                <a16:creationId xmlns:a16="http://schemas.microsoft.com/office/drawing/2014/main" id="{9ECF877C-80F3-5540-9F1A-E8817FB1F08C}"/>
              </a:ext>
            </a:extLst>
          </p:cNvPr>
          <p:cNvSpPr>
            <a:spLocks noGrp="1"/>
          </p:cNvSpPr>
          <p:nvPr>
            <p:ph idx="1"/>
          </p:nvPr>
        </p:nvSpPr>
        <p:spPr/>
        <p:txBody>
          <a:bodyPr>
            <a:normAutofit/>
          </a:bodyPr>
          <a:lstStyle/>
          <a:p>
            <a:pPr algn="just"/>
            <a:r>
              <a:rPr lang="en-US" dirty="0"/>
              <a:t>When they fail, there have to be consequences; otherwise, you risk that others in the organization will see there is no incentive to uphold their own responsibilities. </a:t>
            </a:r>
          </a:p>
          <a:p>
            <a:pPr algn="just"/>
            <a:r>
              <a:rPr lang="en-US" dirty="0"/>
              <a:t>When this happens, morale wanes, discipline erodes, and you find yourself the captain of a sinking ship. </a:t>
            </a:r>
          </a:p>
          <a:p>
            <a:pPr algn="just"/>
            <a:r>
              <a:rPr lang="en-US" dirty="0"/>
              <a:t>You already know good people make mistakes. </a:t>
            </a:r>
          </a:p>
          <a:p>
            <a:pPr algn="just"/>
            <a:r>
              <a:rPr lang="en-US" dirty="0"/>
              <a:t>Nonetheless, there have to be consequences for improper conduct.</a:t>
            </a:r>
          </a:p>
          <a:p>
            <a:pPr algn="just"/>
            <a:r>
              <a:rPr lang="en-US" dirty="0"/>
              <a:t>The consequences ought to be commensurate with the conduct and the impacts.</a:t>
            </a:r>
            <a:endParaRPr lang="en-NG" dirty="0"/>
          </a:p>
        </p:txBody>
      </p:sp>
    </p:spTree>
    <p:extLst>
      <p:ext uri="{BB962C8B-B14F-4D97-AF65-F5344CB8AC3E}">
        <p14:creationId xmlns:p14="http://schemas.microsoft.com/office/powerpoint/2010/main" val="39448985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0B23-AC8B-0F48-89AD-D9AEE413D48F}"/>
              </a:ext>
            </a:extLst>
          </p:cNvPr>
          <p:cNvSpPr>
            <a:spLocks noGrp="1"/>
          </p:cNvSpPr>
          <p:nvPr>
            <p:ph type="title"/>
          </p:nvPr>
        </p:nvSpPr>
        <p:spPr/>
        <p:txBody>
          <a:bodyPr/>
          <a:lstStyle/>
          <a:p>
            <a:r>
              <a:rPr lang="en-NG" dirty="0"/>
              <a:t>Quantitative Risk Assessment</a:t>
            </a:r>
          </a:p>
        </p:txBody>
      </p:sp>
      <p:sp>
        <p:nvSpPr>
          <p:cNvPr id="3" name="Content Placeholder 2">
            <a:extLst>
              <a:ext uri="{FF2B5EF4-FFF2-40B4-BE49-F238E27FC236}">
                <a16:creationId xmlns:a16="http://schemas.microsoft.com/office/drawing/2014/main" id="{6B7D2A65-C349-6141-A645-3CFA7A6BEE53}"/>
              </a:ext>
            </a:extLst>
          </p:cNvPr>
          <p:cNvSpPr>
            <a:spLocks noGrp="1"/>
          </p:cNvSpPr>
          <p:nvPr>
            <p:ph idx="1"/>
          </p:nvPr>
        </p:nvSpPr>
        <p:spPr/>
        <p:txBody>
          <a:bodyPr>
            <a:normAutofit fontScale="92500" lnSpcReduction="10000"/>
          </a:bodyPr>
          <a:lstStyle/>
          <a:p>
            <a:pPr algn="just"/>
            <a:r>
              <a:rPr lang="en-US" dirty="0"/>
              <a:t>Quantitative risk analysis is a mathematically complex subject that is the hallmark of</a:t>
            </a:r>
            <a:r>
              <a:rPr lang="en-NG" dirty="0"/>
              <a:t> </a:t>
            </a:r>
            <a:r>
              <a:rPr lang="en-US" dirty="0"/>
              <a:t>insurance companies and financial institutions, but it is rarely used in the context of</a:t>
            </a:r>
            <a:r>
              <a:rPr lang="en-NG" dirty="0"/>
              <a:t> </a:t>
            </a:r>
            <a:r>
              <a:rPr lang="en-US" dirty="0"/>
              <a:t>information technologies and cybersecurity because of the difficulty in assigning value</a:t>
            </a:r>
            <a:r>
              <a:rPr lang="en-NG" dirty="0"/>
              <a:t> </a:t>
            </a:r>
            <a:r>
              <a:rPr lang="en-US" dirty="0"/>
              <a:t>to information and even greater difficulty in determining the likelihood of loss. </a:t>
            </a:r>
          </a:p>
          <a:p>
            <a:pPr algn="just"/>
            <a:r>
              <a:rPr lang="en-US" dirty="0"/>
              <a:t>Both</a:t>
            </a:r>
            <a:r>
              <a:rPr lang="en-NG" dirty="0"/>
              <a:t> </a:t>
            </a:r>
            <a:r>
              <a:rPr lang="en-US" dirty="0"/>
              <a:t>areas, value assessment and probability of loss, tend to be approached subjectively and</a:t>
            </a:r>
            <a:r>
              <a:rPr lang="en-NG" dirty="0"/>
              <a:t> </a:t>
            </a:r>
            <a:r>
              <a:rPr lang="en-US" dirty="0"/>
              <a:t>do not lend themselves to objective and quantitative analysis.</a:t>
            </a:r>
            <a:r>
              <a:rPr lang="en-NG" dirty="0"/>
              <a:t> </a:t>
            </a:r>
          </a:p>
        </p:txBody>
      </p:sp>
    </p:spTree>
    <p:extLst>
      <p:ext uri="{BB962C8B-B14F-4D97-AF65-F5344CB8AC3E}">
        <p14:creationId xmlns:p14="http://schemas.microsoft.com/office/powerpoint/2010/main" val="222694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5B5C-EB8E-1A43-981D-8EE4DF88C9FE}"/>
              </a:ext>
            </a:extLst>
          </p:cNvPr>
          <p:cNvSpPr>
            <a:spLocks noGrp="1"/>
          </p:cNvSpPr>
          <p:nvPr>
            <p:ph type="title"/>
          </p:nvPr>
        </p:nvSpPr>
        <p:spPr/>
        <p:txBody>
          <a:bodyPr/>
          <a:lstStyle/>
          <a:p>
            <a:r>
              <a:rPr lang="en-US" b="1" dirty="0"/>
              <a:t>Threats</a:t>
            </a:r>
            <a:r>
              <a:rPr lang="en-US" dirty="0"/>
              <a:t> </a:t>
            </a:r>
            <a:r>
              <a:rPr lang="en-US" b="1" dirty="0"/>
              <a:t>to</a:t>
            </a:r>
            <a:r>
              <a:rPr lang="en-US" dirty="0"/>
              <a:t> </a:t>
            </a:r>
            <a:r>
              <a:rPr lang="en-US" b="1" dirty="0"/>
              <a:t>Your</a:t>
            </a:r>
            <a:r>
              <a:rPr lang="en-US" dirty="0"/>
              <a:t> </a:t>
            </a:r>
            <a:r>
              <a:rPr lang="en-US" b="1" dirty="0"/>
              <a:t>Intellectual</a:t>
            </a:r>
            <a:r>
              <a:rPr lang="en-US" dirty="0"/>
              <a:t> </a:t>
            </a:r>
            <a:r>
              <a:rPr lang="en-US" b="1" dirty="0"/>
              <a:t>Property</a:t>
            </a:r>
            <a:r>
              <a:rPr lang="en-US" dirty="0"/>
              <a:t> </a:t>
            </a:r>
            <a:r>
              <a:rPr lang="en-US" b="1" dirty="0"/>
              <a:t>and</a:t>
            </a:r>
            <a:r>
              <a:rPr lang="en-US" dirty="0"/>
              <a:t> </a:t>
            </a:r>
            <a:r>
              <a:rPr lang="en-US" b="1" dirty="0"/>
              <a:t>Trade</a:t>
            </a:r>
            <a:r>
              <a:rPr lang="en-US" dirty="0"/>
              <a:t> </a:t>
            </a:r>
            <a:r>
              <a:rPr lang="en-US" b="1" dirty="0"/>
              <a:t>Secrets</a:t>
            </a:r>
            <a:endParaRPr lang="en-NG" dirty="0"/>
          </a:p>
        </p:txBody>
      </p:sp>
      <p:sp>
        <p:nvSpPr>
          <p:cNvPr id="3" name="Content Placeholder 2">
            <a:extLst>
              <a:ext uri="{FF2B5EF4-FFF2-40B4-BE49-F238E27FC236}">
                <a16:creationId xmlns:a16="http://schemas.microsoft.com/office/drawing/2014/main" id="{9BDC6E3D-0DDF-9D40-B811-986732667370}"/>
              </a:ext>
            </a:extLst>
          </p:cNvPr>
          <p:cNvSpPr>
            <a:spLocks noGrp="1"/>
          </p:cNvSpPr>
          <p:nvPr>
            <p:ph idx="1"/>
          </p:nvPr>
        </p:nvSpPr>
        <p:spPr/>
        <p:txBody>
          <a:bodyPr>
            <a:normAutofit/>
          </a:bodyPr>
          <a:lstStyle/>
          <a:p>
            <a:r>
              <a:rPr lang="en-US" dirty="0"/>
              <a:t>As	mentioned	in	the	previous	section,	some	nation-states	and	many	criminals actively probe the net, looking to steal intellectual property and trade secrets. </a:t>
            </a:r>
          </a:p>
          <a:p>
            <a:r>
              <a:rPr lang="en-US" dirty="0"/>
              <a:t>This is a lucrative market for the end consumer of the information, be it state-owned </a:t>
            </a:r>
            <a:r>
              <a:rPr lang="en-US" dirty="0" err="1"/>
              <a:t>businessesor</a:t>
            </a:r>
            <a:r>
              <a:rPr lang="en-US" dirty="0"/>
              <a:t> those who purchase such information. It permits them to avoid costly research and development activities, move to production faster, and potentially muscle you out of the</a:t>
            </a:r>
            <a:r>
              <a:rPr lang="en-NG" dirty="0"/>
              <a:t> </a:t>
            </a:r>
            <a:r>
              <a:rPr lang="en-US" dirty="0"/>
              <a:t>market. </a:t>
            </a:r>
            <a:endParaRPr lang="en-NG" dirty="0"/>
          </a:p>
          <a:p>
            <a:pPr marL="0" indent="0">
              <a:buNone/>
            </a:pPr>
            <a:br>
              <a:rPr lang="en-US" dirty="0"/>
            </a:br>
            <a:endParaRPr lang="en-NG" dirty="0"/>
          </a:p>
        </p:txBody>
      </p:sp>
    </p:spTree>
    <p:extLst>
      <p:ext uri="{BB962C8B-B14F-4D97-AF65-F5344CB8AC3E}">
        <p14:creationId xmlns:p14="http://schemas.microsoft.com/office/powerpoint/2010/main" val="3574771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970A-A4B2-724F-9693-6A7A8C7DA392}"/>
              </a:ext>
            </a:extLst>
          </p:cNvPr>
          <p:cNvSpPr>
            <a:spLocks noGrp="1"/>
          </p:cNvSpPr>
          <p:nvPr>
            <p:ph type="title"/>
          </p:nvPr>
        </p:nvSpPr>
        <p:spPr/>
        <p:txBody>
          <a:bodyPr/>
          <a:lstStyle/>
          <a:p>
            <a:r>
              <a:rPr lang="en-NG" dirty="0"/>
              <a:t>Quantitative Risk Assessment</a:t>
            </a:r>
          </a:p>
        </p:txBody>
      </p:sp>
      <p:sp>
        <p:nvSpPr>
          <p:cNvPr id="3" name="Content Placeholder 2">
            <a:extLst>
              <a:ext uri="{FF2B5EF4-FFF2-40B4-BE49-F238E27FC236}">
                <a16:creationId xmlns:a16="http://schemas.microsoft.com/office/drawing/2014/main" id="{E788A105-58C3-6D4C-ABB8-40973222FC15}"/>
              </a:ext>
            </a:extLst>
          </p:cNvPr>
          <p:cNvSpPr>
            <a:spLocks noGrp="1"/>
          </p:cNvSpPr>
          <p:nvPr>
            <p:ph idx="1"/>
          </p:nvPr>
        </p:nvSpPr>
        <p:spPr/>
        <p:txBody>
          <a:bodyPr>
            <a:normAutofit fontScale="85000" lnSpcReduction="20000"/>
          </a:bodyPr>
          <a:lstStyle/>
          <a:p>
            <a:pPr algn="just"/>
            <a:r>
              <a:rPr lang="en-US" dirty="0"/>
              <a:t>Nevertheless, we believe</a:t>
            </a:r>
            <a:r>
              <a:rPr lang="en-NG" dirty="0"/>
              <a:t> </a:t>
            </a:r>
            <a:r>
              <a:rPr lang="en-US" dirty="0"/>
              <a:t>that with prudent judgment and management oversight, reasonable estimates on the</a:t>
            </a:r>
            <a:r>
              <a:rPr lang="en-NG" dirty="0"/>
              <a:t> </a:t>
            </a:r>
            <a:r>
              <a:rPr lang="en-US" dirty="0"/>
              <a:t>valuation of information are feasible.</a:t>
            </a:r>
          </a:p>
          <a:p>
            <a:pPr algn="just"/>
            <a:r>
              <a:rPr lang="en-US" dirty="0"/>
              <a:t>Thus, it is possible to carefully analyze threat</a:t>
            </a:r>
            <a:r>
              <a:rPr lang="en-NG" dirty="0"/>
              <a:t> </a:t>
            </a:r>
            <a:r>
              <a:rPr lang="en-US" dirty="0"/>
              <a:t>stream and statistical information to make informed estimates on the likelihood of</a:t>
            </a:r>
            <a:r>
              <a:rPr lang="en-NG" dirty="0"/>
              <a:t> </a:t>
            </a:r>
            <a:r>
              <a:rPr lang="en-US" dirty="0"/>
              <a:t>events. </a:t>
            </a:r>
          </a:p>
          <a:p>
            <a:pPr algn="just"/>
            <a:r>
              <a:rPr lang="en-US" dirty="0"/>
              <a:t>When these conditions exist, we believe quantitative risk analysis methodology</a:t>
            </a:r>
            <a:r>
              <a:rPr lang="en-NG" dirty="0"/>
              <a:t> </a:t>
            </a:r>
            <a:r>
              <a:rPr lang="en-US" dirty="0"/>
              <a:t>can be used to assess cybersecurity risk. </a:t>
            </a:r>
          </a:p>
          <a:p>
            <a:pPr algn="just"/>
            <a:r>
              <a:rPr lang="en-US" dirty="0"/>
              <a:t>We believe you should incorporate quantitative</a:t>
            </a:r>
            <a:r>
              <a:rPr lang="en-NG" dirty="0"/>
              <a:t> </a:t>
            </a:r>
            <a:r>
              <a:rPr lang="en-US" dirty="0"/>
              <a:t>risk assessments into your corporate business processes, wherever possible.</a:t>
            </a:r>
            <a:endParaRPr lang="en-NG" dirty="0"/>
          </a:p>
          <a:p>
            <a:endParaRPr lang="en-NG" dirty="0"/>
          </a:p>
        </p:txBody>
      </p:sp>
    </p:spTree>
    <p:extLst>
      <p:ext uri="{BB962C8B-B14F-4D97-AF65-F5344CB8AC3E}">
        <p14:creationId xmlns:p14="http://schemas.microsoft.com/office/powerpoint/2010/main" val="3344254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3896-1B78-4F44-8A06-9D9AA783EB17}"/>
              </a:ext>
            </a:extLst>
          </p:cNvPr>
          <p:cNvSpPr>
            <a:spLocks noGrp="1"/>
          </p:cNvSpPr>
          <p:nvPr>
            <p:ph type="title"/>
          </p:nvPr>
        </p:nvSpPr>
        <p:spPr/>
        <p:txBody>
          <a:bodyPr/>
          <a:lstStyle/>
          <a:p>
            <a:r>
              <a:rPr lang="en-NG" dirty="0"/>
              <a:t>Quantitative Risk Assessment</a:t>
            </a:r>
          </a:p>
        </p:txBody>
      </p:sp>
      <p:sp>
        <p:nvSpPr>
          <p:cNvPr id="3" name="Content Placeholder 2">
            <a:extLst>
              <a:ext uri="{FF2B5EF4-FFF2-40B4-BE49-F238E27FC236}">
                <a16:creationId xmlns:a16="http://schemas.microsoft.com/office/drawing/2014/main" id="{0EAE550C-B36F-3442-BBC2-ADD82C7CB56F}"/>
              </a:ext>
            </a:extLst>
          </p:cNvPr>
          <p:cNvSpPr>
            <a:spLocks noGrp="1"/>
          </p:cNvSpPr>
          <p:nvPr>
            <p:ph idx="1"/>
          </p:nvPr>
        </p:nvSpPr>
        <p:spPr/>
        <p:txBody>
          <a:bodyPr/>
          <a:lstStyle/>
          <a:p>
            <a:pPr algn="just"/>
            <a:r>
              <a:rPr lang="en-US" dirty="0"/>
              <a:t>Let’s walk through a high-level example calculation to illustrate how you can use</a:t>
            </a:r>
            <a:r>
              <a:rPr lang="en-NG" dirty="0"/>
              <a:t> </a:t>
            </a:r>
            <a:r>
              <a:rPr lang="en-US" dirty="0"/>
              <a:t>the quantitative technique to assess your risk to a cybersecurity threat.</a:t>
            </a:r>
            <a:endParaRPr lang="en-NG" dirty="0"/>
          </a:p>
          <a:p>
            <a:endParaRPr lang="en-NG" dirty="0"/>
          </a:p>
        </p:txBody>
      </p:sp>
    </p:spTree>
    <p:extLst>
      <p:ext uri="{BB962C8B-B14F-4D97-AF65-F5344CB8AC3E}">
        <p14:creationId xmlns:p14="http://schemas.microsoft.com/office/powerpoint/2010/main" val="9418931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EB79-0567-D84D-8F62-42BA1D571A27}"/>
              </a:ext>
            </a:extLst>
          </p:cNvPr>
          <p:cNvSpPr>
            <a:spLocks noGrp="1"/>
          </p:cNvSpPr>
          <p:nvPr>
            <p:ph type="title"/>
          </p:nvPr>
        </p:nvSpPr>
        <p:spPr/>
        <p:txBody>
          <a:bodyPr/>
          <a:lstStyle/>
          <a:p>
            <a:r>
              <a:rPr lang="en-NG" dirty="0"/>
              <a:t>Quantitative Risk Assessment</a:t>
            </a:r>
          </a:p>
        </p:txBody>
      </p:sp>
      <p:sp>
        <p:nvSpPr>
          <p:cNvPr id="3" name="Content Placeholder 2">
            <a:extLst>
              <a:ext uri="{FF2B5EF4-FFF2-40B4-BE49-F238E27FC236}">
                <a16:creationId xmlns:a16="http://schemas.microsoft.com/office/drawing/2014/main" id="{89D94B5D-8726-8A4C-AEAD-B376DC71DD05}"/>
              </a:ext>
            </a:extLst>
          </p:cNvPr>
          <p:cNvSpPr>
            <a:spLocks noGrp="1"/>
          </p:cNvSpPr>
          <p:nvPr>
            <p:ph idx="1"/>
          </p:nvPr>
        </p:nvSpPr>
        <p:spPr/>
        <p:txBody>
          <a:bodyPr>
            <a:normAutofit fontScale="85000" lnSpcReduction="20000"/>
          </a:bodyPr>
          <a:lstStyle/>
          <a:p>
            <a:pPr algn="just"/>
            <a:r>
              <a:rPr lang="en-US" dirty="0"/>
              <a:t>We submit that your intellectual property and trade secrets are your principal valued</a:t>
            </a:r>
            <a:r>
              <a:rPr lang="en-NG" dirty="0"/>
              <a:t> </a:t>
            </a:r>
            <a:r>
              <a:rPr lang="en-US" dirty="0"/>
              <a:t>assets </a:t>
            </a:r>
            <a:r>
              <a:rPr lang="en-US" b="1" dirty="0"/>
              <a:t>at</a:t>
            </a:r>
            <a:r>
              <a:rPr lang="en-US" dirty="0"/>
              <a:t> </a:t>
            </a:r>
            <a:r>
              <a:rPr lang="en-US" b="1" dirty="0"/>
              <a:t>risk</a:t>
            </a:r>
            <a:r>
              <a:rPr lang="en-US" dirty="0"/>
              <a:t> </a:t>
            </a:r>
            <a:r>
              <a:rPr lang="en-US" b="1" dirty="0"/>
              <a:t>to</a:t>
            </a:r>
            <a:r>
              <a:rPr lang="en-US" dirty="0"/>
              <a:t> </a:t>
            </a:r>
            <a:r>
              <a:rPr lang="en-US" b="1" dirty="0"/>
              <a:t>cyber</a:t>
            </a:r>
            <a:r>
              <a:rPr lang="en-US" dirty="0"/>
              <a:t> </a:t>
            </a:r>
            <a:r>
              <a:rPr lang="en-US" b="1" dirty="0"/>
              <a:t>incidents</a:t>
            </a:r>
            <a:r>
              <a:rPr lang="en-US" dirty="0"/>
              <a:t>. </a:t>
            </a:r>
          </a:p>
          <a:p>
            <a:pPr algn="just"/>
            <a:r>
              <a:rPr lang="en-US" dirty="0"/>
              <a:t>Further, we submit that like hard assets, your intellectual property and trade secrets have value that can be calculated and factored into your</a:t>
            </a:r>
            <a:r>
              <a:rPr lang="en-NG" dirty="0"/>
              <a:t> </a:t>
            </a:r>
            <a:r>
              <a:rPr lang="en-US" dirty="0"/>
              <a:t>risk equations. Think about it for a moment. </a:t>
            </a:r>
          </a:p>
          <a:p>
            <a:pPr algn="just"/>
            <a:r>
              <a:rPr lang="en-US" dirty="0"/>
              <a:t>If you were contemplating the sale of your</a:t>
            </a:r>
            <a:r>
              <a:rPr lang="en-NG" dirty="0"/>
              <a:t> </a:t>
            </a:r>
            <a:r>
              <a:rPr lang="en-US" dirty="0"/>
              <a:t>company, you would have to estimate the value of all of your assets, and we are certain</a:t>
            </a:r>
            <a:r>
              <a:rPr lang="en-NG" dirty="0"/>
              <a:t> </a:t>
            </a:r>
            <a:r>
              <a:rPr lang="en-US" dirty="0"/>
              <a:t>that you would come up with a number that would be credible both to you and to the</a:t>
            </a:r>
            <a:r>
              <a:rPr lang="en-NG" dirty="0"/>
              <a:t> </a:t>
            </a:r>
            <a:r>
              <a:rPr lang="en-US" dirty="0"/>
              <a:t>potential buyer.</a:t>
            </a:r>
            <a:r>
              <a:rPr lang="en-NG" dirty="0"/>
              <a:t> </a:t>
            </a:r>
          </a:p>
        </p:txBody>
      </p:sp>
    </p:spTree>
    <p:extLst>
      <p:ext uri="{BB962C8B-B14F-4D97-AF65-F5344CB8AC3E}">
        <p14:creationId xmlns:p14="http://schemas.microsoft.com/office/powerpoint/2010/main" val="207243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2382-F317-544C-928E-5C5C7AAD626A}"/>
              </a:ext>
            </a:extLst>
          </p:cNvPr>
          <p:cNvSpPr>
            <a:spLocks noGrp="1"/>
          </p:cNvSpPr>
          <p:nvPr>
            <p:ph type="title"/>
          </p:nvPr>
        </p:nvSpPr>
        <p:spPr/>
        <p:txBody>
          <a:bodyPr/>
          <a:lstStyle/>
          <a:p>
            <a:r>
              <a:rPr lang="en-NG" dirty="0"/>
              <a:t>Quantitative Risk Assessment</a:t>
            </a:r>
          </a:p>
        </p:txBody>
      </p:sp>
      <p:sp>
        <p:nvSpPr>
          <p:cNvPr id="3" name="Content Placeholder 2">
            <a:extLst>
              <a:ext uri="{FF2B5EF4-FFF2-40B4-BE49-F238E27FC236}">
                <a16:creationId xmlns:a16="http://schemas.microsoft.com/office/drawing/2014/main" id="{24167045-AC29-0D46-82D5-6C93B62BDA38}"/>
              </a:ext>
            </a:extLst>
          </p:cNvPr>
          <p:cNvSpPr>
            <a:spLocks noGrp="1"/>
          </p:cNvSpPr>
          <p:nvPr>
            <p:ph idx="1"/>
          </p:nvPr>
        </p:nvSpPr>
        <p:spPr/>
        <p:txBody>
          <a:bodyPr/>
          <a:lstStyle/>
          <a:p>
            <a:pPr algn="just"/>
            <a:r>
              <a:rPr lang="en-US" dirty="0"/>
              <a:t>Moreover, in all likelihood, the buyer would require the segmentation of</a:t>
            </a:r>
            <a:r>
              <a:rPr lang="en-NG" dirty="0"/>
              <a:t> </a:t>
            </a:r>
            <a:r>
              <a:rPr lang="en-US" dirty="0"/>
              <a:t>asset valuations in order to turn his “due diligence” accountants loose. </a:t>
            </a:r>
          </a:p>
          <a:p>
            <a:pPr algn="just"/>
            <a:r>
              <a:rPr lang="en-US" dirty="0"/>
              <a:t>They in turn would</a:t>
            </a:r>
            <a:r>
              <a:rPr lang="en-NG" dirty="0"/>
              <a:t> </a:t>
            </a:r>
            <a:r>
              <a:rPr lang="en-US" dirty="0"/>
              <a:t>use accepted accounting techniques to validate (or invalidate) your estimates. </a:t>
            </a:r>
          </a:p>
          <a:p>
            <a:pPr algn="just"/>
            <a:r>
              <a:rPr lang="en-US" dirty="0"/>
              <a:t>What we are suggesting here is that you use the same methodology to establish a value for your</a:t>
            </a:r>
            <a:r>
              <a:rPr lang="en-NG" dirty="0"/>
              <a:t> </a:t>
            </a:r>
            <a:r>
              <a:rPr lang="en-US" dirty="0"/>
              <a:t>intellectual property.</a:t>
            </a:r>
            <a:endParaRPr lang="en-NG" dirty="0"/>
          </a:p>
          <a:p>
            <a:endParaRPr lang="en-NG" dirty="0"/>
          </a:p>
        </p:txBody>
      </p:sp>
    </p:spTree>
    <p:extLst>
      <p:ext uri="{BB962C8B-B14F-4D97-AF65-F5344CB8AC3E}">
        <p14:creationId xmlns:p14="http://schemas.microsoft.com/office/powerpoint/2010/main" val="900731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EF44-B39A-0F4E-A260-286AD6444201}"/>
              </a:ext>
            </a:extLst>
          </p:cNvPr>
          <p:cNvSpPr>
            <a:spLocks noGrp="1"/>
          </p:cNvSpPr>
          <p:nvPr>
            <p:ph type="title"/>
          </p:nvPr>
        </p:nvSpPr>
        <p:spPr/>
        <p:txBody>
          <a:bodyPr/>
          <a:lstStyle/>
          <a:p>
            <a:r>
              <a:rPr lang="en-NG" dirty="0"/>
              <a:t>Quantitative Risk Assessment</a:t>
            </a:r>
          </a:p>
        </p:txBody>
      </p:sp>
      <p:sp>
        <p:nvSpPr>
          <p:cNvPr id="3" name="Content Placeholder 2">
            <a:extLst>
              <a:ext uri="{FF2B5EF4-FFF2-40B4-BE49-F238E27FC236}">
                <a16:creationId xmlns:a16="http://schemas.microsoft.com/office/drawing/2014/main" id="{24599348-4ADA-7B44-AB56-80848CB47670}"/>
              </a:ext>
            </a:extLst>
          </p:cNvPr>
          <p:cNvSpPr>
            <a:spLocks noGrp="1"/>
          </p:cNvSpPr>
          <p:nvPr>
            <p:ph idx="1"/>
          </p:nvPr>
        </p:nvSpPr>
        <p:spPr/>
        <p:txBody>
          <a:bodyPr/>
          <a:lstStyle/>
          <a:p>
            <a:pPr algn="just"/>
            <a:r>
              <a:rPr lang="en-US" dirty="0"/>
              <a:t>How much is your intellectual property worth to you? How much is that secret family</a:t>
            </a:r>
            <a:r>
              <a:rPr lang="en-NG" dirty="0"/>
              <a:t> </a:t>
            </a:r>
            <a:r>
              <a:rPr lang="en-US" dirty="0"/>
              <a:t>recipe worth? </a:t>
            </a:r>
          </a:p>
          <a:p>
            <a:pPr algn="just"/>
            <a:r>
              <a:rPr lang="en-US" dirty="0"/>
              <a:t>Often, you’ll hear executives touting that their secrets are priceless, but</a:t>
            </a:r>
            <a:r>
              <a:rPr lang="en-NG" dirty="0"/>
              <a:t> </a:t>
            </a:r>
            <a:r>
              <a:rPr lang="en-US" dirty="0"/>
              <a:t>nobody really believes that. </a:t>
            </a:r>
          </a:p>
          <a:p>
            <a:pPr algn="just"/>
            <a:r>
              <a:rPr lang="en-US" dirty="0"/>
              <a:t>Everything, </a:t>
            </a:r>
            <a:r>
              <a:rPr lang="en-US" i="1" dirty="0"/>
              <a:t>including</a:t>
            </a:r>
            <a:r>
              <a:rPr lang="en-US" dirty="0"/>
              <a:t> </a:t>
            </a:r>
            <a:r>
              <a:rPr lang="en-US" i="1" dirty="0"/>
              <a:t>information</a:t>
            </a:r>
            <a:r>
              <a:rPr lang="en-US" dirty="0"/>
              <a:t>, has value and value is</a:t>
            </a:r>
            <a:r>
              <a:rPr lang="en-NG" dirty="0"/>
              <a:t> </a:t>
            </a:r>
            <a:r>
              <a:rPr lang="en-US" dirty="0"/>
              <a:t>the principal concern when calculating risk and making investment decisions.</a:t>
            </a:r>
            <a:endParaRPr lang="en-NG" dirty="0"/>
          </a:p>
          <a:p>
            <a:endParaRPr lang="en-NG" dirty="0"/>
          </a:p>
        </p:txBody>
      </p:sp>
    </p:spTree>
    <p:extLst>
      <p:ext uri="{BB962C8B-B14F-4D97-AF65-F5344CB8AC3E}">
        <p14:creationId xmlns:p14="http://schemas.microsoft.com/office/powerpoint/2010/main" val="3494897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2B299-4BC1-A845-9EB2-026096EF3413}"/>
              </a:ext>
            </a:extLst>
          </p:cNvPr>
          <p:cNvSpPr>
            <a:spLocks noGrp="1"/>
          </p:cNvSpPr>
          <p:nvPr>
            <p:ph type="title"/>
          </p:nvPr>
        </p:nvSpPr>
        <p:spPr/>
        <p:txBody>
          <a:bodyPr/>
          <a:lstStyle/>
          <a:p>
            <a:r>
              <a:rPr lang="en-NG" dirty="0"/>
              <a:t>Quantitative Risk Assessment</a:t>
            </a:r>
          </a:p>
        </p:txBody>
      </p:sp>
      <p:sp>
        <p:nvSpPr>
          <p:cNvPr id="3" name="Content Placeholder 2">
            <a:extLst>
              <a:ext uri="{FF2B5EF4-FFF2-40B4-BE49-F238E27FC236}">
                <a16:creationId xmlns:a16="http://schemas.microsoft.com/office/drawing/2014/main" id="{7C9A6518-0A5D-4A48-88F0-0917F43A27DE}"/>
              </a:ext>
            </a:extLst>
          </p:cNvPr>
          <p:cNvSpPr>
            <a:spLocks noGrp="1"/>
          </p:cNvSpPr>
          <p:nvPr>
            <p:ph idx="1"/>
          </p:nvPr>
        </p:nvSpPr>
        <p:spPr/>
        <p:txBody>
          <a:bodyPr/>
          <a:lstStyle/>
          <a:p>
            <a:r>
              <a:rPr lang="en-US" dirty="0"/>
              <a:t>We submit that one way to establish the value of your intellectual property and</a:t>
            </a:r>
            <a:r>
              <a:rPr lang="en-NG" dirty="0"/>
              <a:t> </a:t>
            </a:r>
            <a:r>
              <a:rPr lang="en-US" dirty="0"/>
              <a:t>trade secrets is a summation of the following costs:</a:t>
            </a:r>
            <a:endParaRPr lang="en-NG" dirty="0"/>
          </a:p>
          <a:p>
            <a:endParaRPr lang="en-NG" dirty="0"/>
          </a:p>
        </p:txBody>
      </p:sp>
    </p:spTree>
    <p:extLst>
      <p:ext uri="{BB962C8B-B14F-4D97-AF65-F5344CB8AC3E}">
        <p14:creationId xmlns:p14="http://schemas.microsoft.com/office/powerpoint/2010/main" val="1824897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B936-947F-B54C-93E1-FCB1D3CFAF23}"/>
              </a:ext>
            </a:extLst>
          </p:cNvPr>
          <p:cNvSpPr>
            <a:spLocks noGrp="1"/>
          </p:cNvSpPr>
          <p:nvPr>
            <p:ph type="title"/>
          </p:nvPr>
        </p:nvSpPr>
        <p:spPr/>
        <p:txBody>
          <a:bodyPr/>
          <a:lstStyle/>
          <a:p>
            <a:r>
              <a:rPr lang="en-US" dirty="0"/>
              <a:t>Profit value</a:t>
            </a:r>
            <a:r>
              <a:rPr lang="en-NG" dirty="0"/>
              <a:t> </a:t>
            </a:r>
          </a:p>
        </p:txBody>
      </p:sp>
      <p:sp>
        <p:nvSpPr>
          <p:cNvPr id="3" name="Content Placeholder 2">
            <a:extLst>
              <a:ext uri="{FF2B5EF4-FFF2-40B4-BE49-F238E27FC236}">
                <a16:creationId xmlns:a16="http://schemas.microsoft.com/office/drawing/2014/main" id="{72C0AADC-85AC-DF41-8D6F-BFB875349C22}"/>
              </a:ext>
            </a:extLst>
          </p:cNvPr>
          <p:cNvSpPr>
            <a:spLocks noGrp="1"/>
          </p:cNvSpPr>
          <p:nvPr>
            <p:ph idx="1"/>
          </p:nvPr>
        </p:nvSpPr>
        <p:spPr/>
        <p:txBody>
          <a:bodyPr/>
          <a:lstStyle/>
          <a:p>
            <a:pPr algn="just"/>
            <a:r>
              <a:rPr lang="en-US" dirty="0"/>
              <a:t>Your intellectual property and trade secrets give you a competitive</a:t>
            </a:r>
            <a:r>
              <a:rPr lang="en-NG" dirty="0"/>
              <a:t> </a:t>
            </a:r>
            <a:r>
              <a:rPr lang="en-US" dirty="0"/>
              <a:t>advantage that translates to increased profits. </a:t>
            </a:r>
          </a:p>
          <a:p>
            <a:pPr algn="just"/>
            <a:r>
              <a:rPr lang="en-US" dirty="0"/>
              <a:t>Do you know the impact that your</a:t>
            </a:r>
            <a:r>
              <a:rPr lang="en-NG" dirty="0"/>
              <a:t> </a:t>
            </a:r>
            <a:r>
              <a:rPr lang="en-US" dirty="0"/>
              <a:t>intellectual property and trade secrets have on your bottom line? </a:t>
            </a:r>
          </a:p>
          <a:p>
            <a:pPr algn="just"/>
            <a:r>
              <a:rPr lang="en-US" dirty="0"/>
              <a:t>Do you have</a:t>
            </a:r>
            <a:r>
              <a:rPr lang="en-NG" dirty="0"/>
              <a:t> </a:t>
            </a:r>
            <a:r>
              <a:rPr lang="en-US" dirty="0"/>
              <a:t>statistics that indicate before and after effects? Can you put a value on what they</a:t>
            </a:r>
            <a:r>
              <a:rPr lang="en-NG" dirty="0"/>
              <a:t> </a:t>
            </a:r>
            <a:r>
              <a:rPr lang="en-US" dirty="0"/>
              <a:t>mean to your business?</a:t>
            </a:r>
            <a:endParaRPr lang="en-NG" dirty="0"/>
          </a:p>
          <a:p>
            <a:endParaRPr lang="en-NG" dirty="0"/>
          </a:p>
        </p:txBody>
      </p:sp>
    </p:spTree>
    <p:extLst>
      <p:ext uri="{BB962C8B-B14F-4D97-AF65-F5344CB8AC3E}">
        <p14:creationId xmlns:p14="http://schemas.microsoft.com/office/powerpoint/2010/main" val="5085337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4170-0D82-AD4C-A182-ADF472784010}"/>
              </a:ext>
            </a:extLst>
          </p:cNvPr>
          <p:cNvSpPr>
            <a:spLocks noGrp="1"/>
          </p:cNvSpPr>
          <p:nvPr>
            <p:ph type="title"/>
          </p:nvPr>
        </p:nvSpPr>
        <p:spPr/>
        <p:txBody>
          <a:bodyPr/>
          <a:lstStyle/>
          <a:p>
            <a:r>
              <a:rPr lang="en-US" dirty="0"/>
              <a:t>Cost to acquire or develop</a:t>
            </a:r>
            <a:r>
              <a:rPr lang="en-NG" dirty="0"/>
              <a:t> </a:t>
            </a:r>
          </a:p>
        </p:txBody>
      </p:sp>
      <p:sp>
        <p:nvSpPr>
          <p:cNvPr id="3" name="Content Placeholder 2">
            <a:extLst>
              <a:ext uri="{FF2B5EF4-FFF2-40B4-BE49-F238E27FC236}">
                <a16:creationId xmlns:a16="http://schemas.microsoft.com/office/drawing/2014/main" id="{E1BECFF7-6CFC-D14F-8092-D7EE56A6EEAE}"/>
              </a:ext>
            </a:extLst>
          </p:cNvPr>
          <p:cNvSpPr>
            <a:spLocks noGrp="1"/>
          </p:cNvSpPr>
          <p:nvPr>
            <p:ph idx="1"/>
          </p:nvPr>
        </p:nvSpPr>
        <p:spPr/>
        <p:txBody>
          <a:bodyPr/>
          <a:lstStyle/>
          <a:p>
            <a:r>
              <a:rPr lang="en-US" dirty="0"/>
              <a:t>How much did the acquisition or development of the</a:t>
            </a:r>
            <a:r>
              <a:rPr lang="en-NG" dirty="0"/>
              <a:t> </a:t>
            </a:r>
            <a:r>
              <a:rPr lang="en-US" dirty="0"/>
              <a:t>information cost? </a:t>
            </a:r>
          </a:p>
          <a:p>
            <a:r>
              <a:rPr lang="en-US" dirty="0"/>
              <a:t>Whether you did an outright purchase or developed it from</a:t>
            </a:r>
            <a:r>
              <a:rPr lang="en-NG" dirty="0"/>
              <a:t> </a:t>
            </a:r>
            <a:r>
              <a:rPr lang="en-US" dirty="0"/>
              <a:t>in-house resources, your information represents an investment with a tangible</a:t>
            </a:r>
            <a:r>
              <a:rPr lang="en-NG" dirty="0"/>
              <a:t> </a:t>
            </a:r>
            <a:r>
              <a:rPr lang="en-US" dirty="0"/>
              <a:t>value. </a:t>
            </a:r>
          </a:p>
          <a:p>
            <a:r>
              <a:rPr lang="en-US" dirty="0"/>
              <a:t>You should know how much you have invested</a:t>
            </a:r>
            <a:r>
              <a:rPr lang="en-NG" dirty="0"/>
              <a:t> </a:t>
            </a:r>
          </a:p>
        </p:txBody>
      </p:sp>
    </p:spTree>
    <p:extLst>
      <p:ext uri="{BB962C8B-B14F-4D97-AF65-F5344CB8AC3E}">
        <p14:creationId xmlns:p14="http://schemas.microsoft.com/office/powerpoint/2010/main" val="41048408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E151-2F88-BA4E-BE2E-E13D5505BC8F}"/>
              </a:ext>
            </a:extLst>
          </p:cNvPr>
          <p:cNvSpPr>
            <a:spLocks noGrp="1"/>
          </p:cNvSpPr>
          <p:nvPr>
            <p:ph type="title"/>
          </p:nvPr>
        </p:nvSpPr>
        <p:spPr/>
        <p:txBody>
          <a:bodyPr/>
          <a:lstStyle/>
          <a:p>
            <a:r>
              <a:rPr lang="en-US" dirty="0"/>
              <a:t>Cost to maintain</a:t>
            </a:r>
            <a:r>
              <a:rPr lang="en-NG" dirty="0"/>
              <a:t> </a:t>
            </a:r>
          </a:p>
        </p:txBody>
      </p:sp>
      <p:sp>
        <p:nvSpPr>
          <p:cNvPr id="3" name="Content Placeholder 2">
            <a:extLst>
              <a:ext uri="{FF2B5EF4-FFF2-40B4-BE49-F238E27FC236}">
                <a16:creationId xmlns:a16="http://schemas.microsoft.com/office/drawing/2014/main" id="{5B490E1F-B66F-104F-AAED-90597DC3C925}"/>
              </a:ext>
            </a:extLst>
          </p:cNvPr>
          <p:cNvSpPr>
            <a:spLocks noGrp="1"/>
          </p:cNvSpPr>
          <p:nvPr>
            <p:ph idx="1"/>
          </p:nvPr>
        </p:nvSpPr>
        <p:spPr/>
        <p:txBody>
          <a:bodyPr>
            <a:normAutofit fontScale="77500" lnSpcReduction="20000"/>
          </a:bodyPr>
          <a:lstStyle/>
          <a:p>
            <a:pPr algn="just"/>
            <a:r>
              <a:rPr lang="en-US" dirty="0"/>
              <a:t>Maintenance costs for information often are camouflaged in</a:t>
            </a:r>
            <a:r>
              <a:rPr lang="en-NG" dirty="0"/>
              <a:t> </a:t>
            </a:r>
            <a:r>
              <a:rPr lang="en-US" dirty="0"/>
              <a:t>budget sheets yet they are noteworthy. </a:t>
            </a:r>
          </a:p>
          <a:p>
            <a:pPr algn="just"/>
            <a:r>
              <a:rPr lang="en-US" dirty="0"/>
              <a:t>First, you have to store the information you</a:t>
            </a:r>
            <a:r>
              <a:rPr lang="en-NG" dirty="0"/>
              <a:t> </a:t>
            </a:r>
            <a:r>
              <a:rPr lang="en-US" dirty="0"/>
              <a:t>already have. </a:t>
            </a:r>
          </a:p>
          <a:p>
            <a:pPr algn="just"/>
            <a:r>
              <a:rPr lang="en-US" dirty="0"/>
              <a:t>Hardware to host it, software to manage and read it, and staff to maintain it are all costs. </a:t>
            </a:r>
          </a:p>
          <a:p>
            <a:pPr algn="just"/>
            <a:r>
              <a:rPr lang="en-US" dirty="0"/>
              <a:t>Information itself often is perishable and needs to be maintained.</a:t>
            </a:r>
            <a:endParaRPr lang="en-NG" dirty="0"/>
          </a:p>
          <a:p>
            <a:pPr algn="just"/>
            <a:r>
              <a:rPr lang="en-US" dirty="0"/>
              <a:t>An example is financial data that is continually updated and added to models that</a:t>
            </a:r>
            <a:r>
              <a:rPr lang="en-NG" dirty="0"/>
              <a:t> </a:t>
            </a:r>
            <a:r>
              <a:rPr lang="en-US" dirty="0"/>
              <a:t>calculate opportunities and trends used by investment specialists. </a:t>
            </a:r>
          </a:p>
          <a:p>
            <a:pPr algn="just"/>
            <a:r>
              <a:rPr lang="en-US" dirty="0"/>
              <a:t>The addition and</a:t>
            </a:r>
            <a:r>
              <a:rPr lang="en-NG" dirty="0"/>
              <a:t> </a:t>
            </a:r>
            <a:r>
              <a:rPr lang="en-US" dirty="0"/>
              <a:t>integration of that data, maintenance of the data feeds, and the periodic addition of</a:t>
            </a:r>
            <a:r>
              <a:rPr lang="en-NG" dirty="0"/>
              <a:t> </a:t>
            </a:r>
            <a:r>
              <a:rPr lang="en-US" dirty="0"/>
              <a:t>additional storage as the volume of information increases all ought to be factored</a:t>
            </a:r>
            <a:r>
              <a:rPr lang="en-NG" dirty="0"/>
              <a:t> </a:t>
            </a:r>
            <a:r>
              <a:rPr lang="en-US" dirty="0"/>
              <a:t>into your cost to maintain figures. </a:t>
            </a:r>
          </a:p>
          <a:p>
            <a:pPr algn="just"/>
            <a:r>
              <a:rPr lang="en-US" dirty="0"/>
              <a:t>Similarly, the expenses associated with securing</a:t>
            </a:r>
            <a:r>
              <a:rPr lang="en-NG" dirty="0"/>
              <a:t> </a:t>
            </a:r>
            <a:r>
              <a:rPr lang="en-US" dirty="0"/>
              <a:t>the information and providing adequate system redundancy to keep it </a:t>
            </a:r>
            <a:r>
              <a:rPr lang="en-US" dirty="0" err="1"/>
              <a:t>availableshould</a:t>
            </a:r>
            <a:r>
              <a:rPr lang="en-US" dirty="0"/>
              <a:t> be included in your cost to maintain calculations.</a:t>
            </a:r>
            <a:r>
              <a:rPr lang="en-NG" dirty="0"/>
              <a:t> </a:t>
            </a:r>
          </a:p>
        </p:txBody>
      </p:sp>
    </p:spTree>
    <p:extLst>
      <p:ext uri="{BB962C8B-B14F-4D97-AF65-F5344CB8AC3E}">
        <p14:creationId xmlns:p14="http://schemas.microsoft.com/office/powerpoint/2010/main" val="18654339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067C-79CC-944E-97E3-1FBD95DA029A}"/>
              </a:ext>
            </a:extLst>
          </p:cNvPr>
          <p:cNvSpPr>
            <a:spLocks noGrp="1"/>
          </p:cNvSpPr>
          <p:nvPr>
            <p:ph type="title"/>
          </p:nvPr>
        </p:nvSpPr>
        <p:spPr/>
        <p:txBody>
          <a:bodyPr/>
          <a:lstStyle/>
          <a:p>
            <a:r>
              <a:rPr lang="en-US" dirty="0"/>
              <a:t>Cost to replace</a:t>
            </a:r>
            <a:r>
              <a:rPr lang="en-NG" dirty="0"/>
              <a:t> </a:t>
            </a:r>
          </a:p>
        </p:txBody>
      </p:sp>
      <p:sp>
        <p:nvSpPr>
          <p:cNvPr id="3" name="Content Placeholder 2">
            <a:extLst>
              <a:ext uri="{FF2B5EF4-FFF2-40B4-BE49-F238E27FC236}">
                <a16:creationId xmlns:a16="http://schemas.microsoft.com/office/drawing/2014/main" id="{65A02662-2BC3-C340-AED5-54100FD9771A}"/>
              </a:ext>
            </a:extLst>
          </p:cNvPr>
          <p:cNvSpPr>
            <a:spLocks noGrp="1"/>
          </p:cNvSpPr>
          <p:nvPr>
            <p:ph idx="1"/>
          </p:nvPr>
        </p:nvSpPr>
        <p:spPr/>
        <p:txBody>
          <a:bodyPr>
            <a:normAutofit fontScale="85000" lnSpcReduction="10000"/>
          </a:bodyPr>
          <a:lstStyle/>
          <a:p>
            <a:pPr algn="just"/>
            <a:r>
              <a:rPr lang="en-US" dirty="0"/>
              <a:t>This is not as straightforward as it may seem. </a:t>
            </a:r>
          </a:p>
          <a:p>
            <a:pPr algn="just"/>
            <a:r>
              <a:rPr lang="en-US" dirty="0"/>
              <a:t>In calculating this cost, don’t forget you need to factor in all the costs to replace your information.</a:t>
            </a:r>
            <a:endParaRPr lang="en-NG" dirty="0"/>
          </a:p>
          <a:p>
            <a:pPr algn="just"/>
            <a:r>
              <a:rPr lang="en-US" dirty="0"/>
              <a:t>Cost items to consider include the loss you incur while the information is being</a:t>
            </a:r>
            <a:r>
              <a:rPr lang="en-NG" dirty="0"/>
              <a:t> </a:t>
            </a:r>
            <a:r>
              <a:rPr lang="en-US" dirty="0"/>
              <a:t>replaced, the cost to acquire or develop the replacement, and costs associated</a:t>
            </a:r>
            <a:r>
              <a:rPr lang="en-NG" dirty="0"/>
              <a:t> </a:t>
            </a:r>
            <a:r>
              <a:rPr lang="en-US" dirty="0"/>
              <a:t>with any substitutes or proxies used in lieu of the lost information. </a:t>
            </a:r>
          </a:p>
          <a:p>
            <a:pPr algn="just"/>
            <a:r>
              <a:rPr lang="en-US" dirty="0"/>
              <a:t>For example,</a:t>
            </a:r>
            <a:r>
              <a:rPr lang="en-NG" dirty="0"/>
              <a:t> </a:t>
            </a:r>
            <a:r>
              <a:rPr lang="en-US" dirty="0"/>
              <a:t>suppose that all of the data from your quality control analyses for your main</a:t>
            </a:r>
            <a:r>
              <a:rPr lang="en-NG" dirty="0"/>
              <a:t> </a:t>
            </a:r>
            <a:r>
              <a:rPr lang="en-US" dirty="0"/>
              <a:t>chemical product were lost or completely compromised. How much would it</a:t>
            </a:r>
            <a:r>
              <a:rPr lang="en-NG" dirty="0"/>
              <a:t> </a:t>
            </a:r>
            <a:r>
              <a:rPr lang="en-US" dirty="0"/>
              <a:t>cost to repeat all of the chemical analyses?</a:t>
            </a:r>
            <a:endParaRPr lang="en-NG" dirty="0"/>
          </a:p>
          <a:p>
            <a:endParaRPr lang="en-NG" dirty="0"/>
          </a:p>
        </p:txBody>
      </p:sp>
    </p:spTree>
    <p:extLst>
      <p:ext uri="{BB962C8B-B14F-4D97-AF65-F5344CB8AC3E}">
        <p14:creationId xmlns:p14="http://schemas.microsoft.com/office/powerpoint/2010/main" val="63252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47BC-A1FC-1F41-AA4B-5055663E9A27}"/>
              </a:ext>
            </a:extLst>
          </p:cNvPr>
          <p:cNvSpPr>
            <a:spLocks noGrp="1"/>
          </p:cNvSpPr>
          <p:nvPr>
            <p:ph type="title"/>
          </p:nvPr>
        </p:nvSpPr>
        <p:spPr/>
        <p:txBody>
          <a:bodyPr/>
          <a:lstStyle/>
          <a:p>
            <a:r>
              <a:rPr lang="en-US" b="1" dirty="0"/>
              <a:t>Threats</a:t>
            </a:r>
            <a:r>
              <a:rPr lang="en-US" dirty="0"/>
              <a:t> </a:t>
            </a:r>
            <a:r>
              <a:rPr lang="en-US" b="1" dirty="0"/>
              <a:t>to</a:t>
            </a:r>
            <a:r>
              <a:rPr lang="en-US" dirty="0"/>
              <a:t> </a:t>
            </a:r>
            <a:r>
              <a:rPr lang="en-US" b="1" dirty="0"/>
              <a:t>Your</a:t>
            </a:r>
            <a:r>
              <a:rPr lang="en-US" dirty="0"/>
              <a:t> </a:t>
            </a:r>
            <a:r>
              <a:rPr lang="en-US" b="1" dirty="0"/>
              <a:t>Intellectual</a:t>
            </a:r>
            <a:r>
              <a:rPr lang="en-US" dirty="0"/>
              <a:t> </a:t>
            </a:r>
            <a:r>
              <a:rPr lang="en-US" b="1" dirty="0"/>
              <a:t>Property</a:t>
            </a:r>
            <a:r>
              <a:rPr lang="en-US" dirty="0"/>
              <a:t> </a:t>
            </a:r>
            <a:r>
              <a:rPr lang="en-US" b="1" dirty="0"/>
              <a:t>and</a:t>
            </a:r>
            <a:r>
              <a:rPr lang="en-US" dirty="0"/>
              <a:t> </a:t>
            </a:r>
            <a:r>
              <a:rPr lang="en-US" b="1" dirty="0"/>
              <a:t>Trade</a:t>
            </a:r>
            <a:r>
              <a:rPr lang="en-US" dirty="0"/>
              <a:t> </a:t>
            </a:r>
            <a:r>
              <a:rPr lang="en-US" b="1" dirty="0"/>
              <a:t>Secrets</a:t>
            </a:r>
            <a:endParaRPr lang="en-NG" dirty="0"/>
          </a:p>
        </p:txBody>
      </p:sp>
      <p:sp>
        <p:nvSpPr>
          <p:cNvPr id="3" name="Content Placeholder 2">
            <a:extLst>
              <a:ext uri="{FF2B5EF4-FFF2-40B4-BE49-F238E27FC236}">
                <a16:creationId xmlns:a16="http://schemas.microsoft.com/office/drawing/2014/main" id="{382F24FE-1D05-F64A-AF0A-39D283E28E7D}"/>
              </a:ext>
            </a:extLst>
          </p:cNvPr>
          <p:cNvSpPr>
            <a:spLocks noGrp="1"/>
          </p:cNvSpPr>
          <p:nvPr>
            <p:ph idx="1"/>
          </p:nvPr>
        </p:nvSpPr>
        <p:spPr/>
        <p:txBody>
          <a:bodyPr>
            <a:normAutofit/>
          </a:bodyPr>
          <a:lstStyle/>
          <a:p>
            <a:pPr algn="just"/>
            <a:r>
              <a:rPr lang="en-US" dirty="0"/>
              <a:t>Recall the Interpol estimate that cyber espionage is responsible for the theft of intellectual property from businesses worldwide worth up to US $1 trillion.</a:t>
            </a:r>
          </a:p>
          <a:p>
            <a:pPr algn="just"/>
            <a:r>
              <a:rPr lang="en-US" dirty="0"/>
              <a:t>This is a serious threat to you and your business.</a:t>
            </a:r>
            <a:endParaRPr lang="en-NG" dirty="0"/>
          </a:p>
          <a:p>
            <a:pPr algn="just"/>
            <a:r>
              <a:rPr lang="en-US" dirty="0"/>
              <a:t>So, what is the risk that your intellectual property and trade secrets may be exploited?</a:t>
            </a:r>
            <a:endParaRPr lang="en-NG" dirty="0"/>
          </a:p>
          <a:p>
            <a:pPr algn="just"/>
            <a:r>
              <a:rPr lang="en-US" dirty="0"/>
              <a:t>Let’s use the following checklist to see if you are vulnerable to cyber espionage, theft, </a:t>
            </a:r>
            <a:r>
              <a:rPr lang="en-US" dirty="0" err="1"/>
              <a:t>orexploitation</a:t>
            </a:r>
            <a:r>
              <a:rPr lang="en-US" dirty="0"/>
              <a:t>:</a:t>
            </a:r>
            <a:endParaRPr lang="en-NG" dirty="0"/>
          </a:p>
        </p:txBody>
      </p:sp>
    </p:spTree>
    <p:extLst>
      <p:ext uri="{BB962C8B-B14F-4D97-AF65-F5344CB8AC3E}">
        <p14:creationId xmlns:p14="http://schemas.microsoft.com/office/powerpoint/2010/main" val="26057898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DC45-E6D8-4545-BBFF-09C7A3F0F3E9}"/>
              </a:ext>
            </a:extLst>
          </p:cNvPr>
          <p:cNvSpPr>
            <a:spLocks noGrp="1"/>
          </p:cNvSpPr>
          <p:nvPr>
            <p:ph type="title"/>
          </p:nvPr>
        </p:nvSpPr>
        <p:spPr/>
        <p:txBody>
          <a:bodyPr/>
          <a:lstStyle/>
          <a:p>
            <a:r>
              <a:rPr lang="en-US" dirty="0"/>
              <a:t>Cost if unavailable</a:t>
            </a:r>
            <a:r>
              <a:rPr lang="en-NG" dirty="0"/>
              <a:t> </a:t>
            </a:r>
          </a:p>
        </p:txBody>
      </p:sp>
      <p:sp>
        <p:nvSpPr>
          <p:cNvPr id="3" name="Content Placeholder 2">
            <a:extLst>
              <a:ext uri="{FF2B5EF4-FFF2-40B4-BE49-F238E27FC236}">
                <a16:creationId xmlns:a16="http://schemas.microsoft.com/office/drawing/2014/main" id="{3F3CB6D1-52DE-1544-ACFA-9E9F868ADCAD}"/>
              </a:ext>
            </a:extLst>
          </p:cNvPr>
          <p:cNvSpPr>
            <a:spLocks noGrp="1"/>
          </p:cNvSpPr>
          <p:nvPr>
            <p:ph idx="1"/>
          </p:nvPr>
        </p:nvSpPr>
        <p:spPr/>
        <p:txBody>
          <a:bodyPr/>
          <a:lstStyle/>
          <a:p>
            <a:pPr algn="just"/>
            <a:r>
              <a:rPr lang="en-NG" dirty="0"/>
              <a:t> </a:t>
            </a:r>
            <a:r>
              <a:rPr lang="en-US" dirty="0"/>
              <a:t>This represents the cost to you and your business if the</a:t>
            </a:r>
            <a:r>
              <a:rPr lang="en-NG" dirty="0"/>
              <a:t> </a:t>
            </a:r>
            <a:r>
              <a:rPr lang="en-US" dirty="0"/>
              <a:t>information is unavailable. </a:t>
            </a:r>
          </a:p>
          <a:p>
            <a:pPr algn="just"/>
            <a:r>
              <a:rPr lang="en-US" dirty="0"/>
              <a:t>For example, if you rely on your information to create or generate business, not having it available through theft, alteration, or other</a:t>
            </a:r>
            <a:r>
              <a:rPr lang="en-NG" dirty="0"/>
              <a:t> </a:t>
            </a:r>
            <a:r>
              <a:rPr lang="en-US" dirty="0"/>
              <a:t>malicious or unintentional activity deprives you and your business of revenue.</a:t>
            </a:r>
            <a:endParaRPr lang="en-NG" dirty="0"/>
          </a:p>
          <a:p>
            <a:pPr algn="just"/>
            <a:r>
              <a:rPr lang="en-US" dirty="0"/>
              <a:t>This is a cost that ought to be factored into your calculations.</a:t>
            </a:r>
            <a:endParaRPr lang="en-NG" dirty="0"/>
          </a:p>
          <a:p>
            <a:endParaRPr lang="en-NG" dirty="0"/>
          </a:p>
        </p:txBody>
      </p:sp>
    </p:spTree>
    <p:extLst>
      <p:ext uri="{BB962C8B-B14F-4D97-AF65-F5344CB8AC3E}">
        <p14:creationId xmlns:p14="http://schemas.microsoft.com/office/powerpoint/2010/main" val="39134299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7A2C-C984-9740-AE8E-8D674976ED83}"/>
              </a:ext>
            </a:extLst>
          </p:cNvPr>
          <p:cNvSpPr>
            <a:spLocks noGrp="1"/>
          </p:cNvSpPr>
          <p:nvPr>
            <p:ph type="title"/>
          </p:nvPr>
        </p:nvSpPr>
        <p:spPr/>
        <p:txBody>
          <a:bodyPr/>
          <a:lstStyle/>
          <a:p>
            <a:r>
              <a:rPr lang="en-US" dirty="0"/>
              <a:t>Liabilities if compromised</a:t>
            </a:r>
            <a:r>
              <a:rPr lang="en-NG" dirty="0"/>
              <a:t> </a:t>
            </a:r>
          </a:p>
        </p:txBody>
      </p:sp>
      <p:sp>
        <p:nvSpPr>
          <p:cNvPr id="3" name="Content Placeholder 2">
            <a:extLst>
              <a:ext uri="{FF2B5EF4-FFF2-40B4-BE49-F238E27FC236}">
                <a16:creationId xmlns:a16="http://schemas.microsoft.com/office/drawing/2014/main" id="{C68A2F8A-7C9B-4547-A5F2-DD1ACD9ABD33}"/>
              </a:ext>
            </a:extLst>
          </p:cNvPr>
          <p:cNvSpPr>
            <a:spLocks noGrp="1"/>
          </p:cNvSpPr>
          <p:nvPr>
            <p:ph idx="1"/>
          </p:nvPr>
        </p:nvSpPr>
        <p:spPr/>
        <p:txBody>
          <a:bodyPr>
            <a:normAutofit fontScale="85000" lnSpcReduction="10000"/>
          </a:bodyPr>
          <a:lstStyle/>
          <a:p>
            <a:pPr algn="just"/>
            <a:r>
              <a:rPr lang="en-NG" dirty="0"/>
              <a:t> </a:t>
            </a:r>
            <a:r>
              <a:rPr lang="en-US" dirty="0"/>
              <a:t>You and your company may find yourself open to</a:t>
            </a:r>
            <a:r>
              <a:rPr lang="en-NG" dirty="0"/>
              <a:t> </a:t>
            </a:r>
            <a:r>
              <a:rPr lang="en-US" dirty="0"/>
              <a:t>liability if your information is compromised. </a:t>
            </a:r>
          </a:p>
          <a:p>
            <a:pPr algn="just"/>
            <a:r>
              <a:rPr lang="en-US" dirty="0"/>
              <a:t>For example, as a director or senior</a:t>
            </a:r>
            <a:r>
              <a:rPr lang="en-NG" dirty="0"/>
              <a:t> </a:t>
            </a:r>
            <a:r>
              <a:rPr lang="en-US" dirty="0"/>
              <a:t>executive, you likely are familiar with indemnification insurance that protects</a:t>
            </a:r>
            <a:r>
              <a:rPr lang="en-NG" dirty="0"/>
              <a:t> </a:t>
            </a:r>
            <a:r>
              <a:rPr lang="en-US" dirty="0"/>
              <a:t>officers of the corporation against lawsuits from shareholders.</a:t>
            </a:r>
          </a:p>
          <a:p>
            <a:pPr algn="just"/>
            <a:r>
              <a:rPr lang="en-US" dirty="0"/>
              <a:t> If your intellectual</a:t>
            </a:r>
            <a:r>
              <a:rPr lang="en-NG" dirty="0"/>
              <a:t> </a:t>
            </a:r>
            <a:r>
              <a:rPr lang="en-US" dirty="0"/>
              <a:t>property is stolen by a cyber criminal, it is not unreasonable to expect that a</a:t>
            </a:r>
            <a:r>
              <a:rPr lang="en-NG" dirty="0"/>
              <a:t> </a:t>
            </a:r>
            <a:r>
              <a:rPr lang="en-US" dirty="0"/>
              <a:t>lawsuit may be filed, alleging lack of adequate management controls to protect</a:t>
            </a:r>
            <a:r>
              <a:rPr lang="en-NG" dirty="0"/>
              <a:t> </a:t>
            </a:r>
            <a:r>
              <a:rPr lang="en-US" dirty="0"/>
              <a:t>the business’ vital information. </a:t>
            </a:r>
          </a:p>
          <a:p>
            <a:pPr algn="just"/>
            <a:r>
              <a:rPr lang="en-US" dirty="0"/>
              <a:t>Other potential liabilities come from lawsuits</a:t>
            </a:r>
            <a:r>
              <a:rPr lang="en-NG" dirty="0"/>
              <a:t> </a:t>
            </a:r>
            <a:r>
              <a:rPr lang="en-US" dirty="0"/>
              <a:t>filed by partners with whom you may share portions of the intellectual property</a:t>
            </a:r>
            <a:r>
              <a:rPr lang="en-NG" dirty="0"/>
              <a:t> </a:t>
            </a:r>
            <a:r>
              <a:rPr lang="en-US" dirty="0"/>
              <a:t>or even clients for whom you were developing the intellectual property.</a:t>
            </a:r>
            <a:r>
              <a:rPr lang="en-NG" dirty="0"/>
              <a:t> </a:t>
            </a:r>
          </a:p>
        </p:txBody>
      </p:sp>
    </p:spTree>
    <p:extLst>
      <p:ext uri="{BB962C8B-B14F-4D97-AF65-F5344CB8AC3E}">
        <p14:creationId xmlns:p14="http://schemas.microsoft.com/office/powerpoint/2010/main" val="2017240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B99F-ED09-2244-88F6-7A153B8785C1}"/>
              </a:ext>
            </a:extLst>
          </p:cNvPr>
          <p:cNvSpPr>
            <a:spLocks noGrp="1"/>
          </p:cNvSpPr>
          <p:nvPr>
            <p:ph type="title"/>
          </p:nvPr>
        </p:nvSpPr>
        <p:spPr/>
        <p:txBody>
          <a:bodyPr/>
          <a:lstStyle/>
          <a:p>
            <a:r>
              <a:rPr lang="en-US" b="1" dirty="0"/>
              <a:t>Vulnerability</a:t>
            </a:r>
            <a:r>
              <a:rPr lang="en-US" dirty="0"/>
              <a:t> </a:t>
            </a:r>
            <a:r>
              <a:rPr lang="en-US" b="1" dirty="0"/>
              <a:t>Checklist</a:t>
            </a:r>
            <a:r>
              <a:rPr lang="en-US" dirty="0"/>
              <a:t> </a:t>
            </a:r>
            <a:r>
              <a:rPr lang="en-US" b="1" dirty="0"/>
              <a:t>(Cyber</a:t>
            </a:r>
            <a:r>
              <a:rPr lang="en-US" dirty="0"/>
              <a:t> </a:t>
            </a:r>
            <a:r>
              <a:rPr lang="en-US" b="1" dirty="0"/>
              <a:t>Espionage,</a:t>
            </a:r>
            <a:r>
              <a:rPr lang="en-US" dirty="0"/>
              <a:t> </a:t>
            </a:r>
            <a:r>
              <a:rPr lang="en-US" b="1" dirty="0"/>
              <a:t>Theft,</a:t>
            </a:r>
            <a:r>
              <a:rPr lang="en-US" dirty="0"/>
              <a:t> </a:t>
            </a:r>
            <a:r>
              <a:rPr lang="en-US" b="1" dirty="0"/>
              <a:t>and</a:t>
            </a:r>
            <a:r>
              <a:rPr lang="en-US" dirty="0"/>
              <a:t> </a:t>
            </a:r>
            <a:r>
              <a:rPr lang="en-US" b="1" dirty="0"/>
              <a:t>Exploitation)</a:t>
            </a:r>
            <a:endParaRPr lang="en-NG" dirty="0"/>
          </a:p>
        </p:txBody>
      </p:sp>
      <p:sp>
        <p:nvSpPr>
          <p:cNvPr id="3" name="Content Placeholder 2">
            <a:extLst>
              <a:ext uri="{FF2B5EF4-FFF2-40B4-BE49-F238E27FC236}">
                <a16:creationId xmlns:a16="http://schemas.microsoft.com/office/drawing/2014/main" id="{A6B53EBD-2E83-9E4F-8BE3-5D5B04E37374}"/>
              </a:ext>
            </a:extLst>
          </p:cNvPr>
          <p:cNvSpPr>
            <a:spLocks noGrp="1"/>
          </p:cNvSpPr>
          <p:nvPr>
            <p:ph idx="1"/>
          </p:nvPr>
        </p:nvSpPr>
        <p:spPr/>
        <p:txBody>
          <a:bodyPr>
            <a:normAutofit fontScale="85000" lnSpcReduction="20000"/>
          </a:bodyPr>
          <a:lstStyle/>
          <a:p>
            <a:pPr algn="just"/>
            <a:r>
              <a:rPr lang="en-US" dirty="0"/>
              <a:t>Do you have intellectual property and trade secrets you need to protect?</a:t>
            </a:r>
            <a:endParaRPr lang="en-NG" dirty="0"/>
          </a:p>
          <a:p>
            <a:pPr algn="just"/>
            <a:r>
              <a:rPr lang="en-US" dirty="0"/>
              <a:t>Do you currently or in the future have market competitors who would benefit</a:t>
            </a:r>
            <a:r>
              <a:rPr lang="en-NG" dirty="0"/>
              <a:t> </a:t>
            </a:r>
            <a:r>
              <a:rPr lang="en-US" dirty="0"/>
              <a:t>by having access to your intellectual property and trade secrets?</a:t>
            </a:r>
            <a:endParaRPr lang="en-NG" dirty="0"/>
          </a:p>
          <a:p>
            <a:pPr algn="just"/>
            <a:r>
              <a:rPr lang="en-US" dirty="0"/>
              <a:t>Do you store your intellectual property and trade secrets on computer systems?</a:t>
            </a:r>
            <a:endParaRPr lang="en-NG" dirty="0"/>
          </a:p>
          <a:p>
            <a:pPr algn="just"/>
            <a:r>
              <a:rPr lang="en-US" dirty="0"/>
              <a:t>Are your computer systems connected to the Internet?</a:t>
            </a:r>
            <a:endParaRPr lang="en-NG" dirty="0"/>
          </a:p>
          <a:p>
            <a:pPr algn="just"/>
            <a:r>
              <a:rPr lang="en-US" dirty="0"/>
              <a:t>Do your computer systems have Universal Serial Bus (USB) connections that enable thumb drives to be connected?</a:t>
            </a:r>
            <a:endParaRPr lang="en-NG" dirty="0"/>
          </a:p>
          <a:p>
            <a:pPr algn="just"/>
            <a:r>
              <a:rPr lang="en-US" dirty="0"/>
              <a:t>Do your computers have read–write DVD/compact disk drives?</a:t>
            </a:r>
            <a:endParaRPr lang="en-NG" dirty="0"/>
          </a:p>
          <a:p>
            <a:pPr algn="just"/>
            <a:r>
              <a:rPr lang="en-US" dirty="0"/>
              <a:t>Do you have frequent and regularly scheduled backups of your information?</a:t>
            </a:r>
            <a:endParaRPr lang="en-NG" dirty="0"/>
          </a:p>
          <a:p>
            <a:pPr algn="just"/>
            <a:r>
              <a:rPr lang="en-US" dirty="0"/>
              <a:t>Do you store your backup information in an off-site location?</a:t>
            </a:r>
            <a:endParaRPr lang="en-NG" dirty="0"/>
          </a:p>
          <a:p>
            <a:pPr algn="just"/>
            <a:r>
              <a:rPr lang="en-US" dirty="0"/>
              <a:t>Do you use any data feeds from other sources into your network?</a:t>
            </a:r>
            <a:endParaRPr lang="en-NG" dirty="0"/>
          </a:p>
          <a:p>
            <a:pPr algn="just"/>
            <a:r>
              <a:rPr lang="en-US" dirty="0"/>
              <a:t>Do you contract your system administration, maintenance, or software support?</a:t>
            </a:r>
            <a:endParaRPr lang="en-NG" dirty="0"/>
          </a:p>
          <a:p>
            <a:endParaRPr lang="en-NG" dirty="0"/>
          </a:p>
        </p:txBody>
      </p:sp>
    </p:spTree>
    <p:extLst>
      <p:ext uri="{BB962C8B-B14F-4D97-AF65-F5344CB8AC3E}">
        <p14:creationId xmlns:p14="http://schemas.microsoft.com/office/powerpoint/2010/main" val="1169247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DE89-AA3C-4A41-A979-263D973F8FD0}"/>
              </a:ext>
            </a:extLst>
          </p:cNvPr>
          <p:cNvSpPr>
            <a:spLocks noGrp="1"/>
          </p:cNvSpPr>
          <p:nvPr>
            <p:ph type="title"/>
          </p:nvPr>
        </p:nvSpPr>
        <p:spPr/>
        <p:txBody>
          <a:bodyPr/>
          <a:lstStyle/>
          <a:p>
            <a:r>
              <a:rPr lang="en-US" b="1" dirty="0"/>
              <a:t>Vulnerability</a:t>
            </a:r>
            <a:r>
              <a:rPr lang="en-US" dirty="0"/>
              <a:t> </a:t>
            </a:r>
            <a:r>
              <a:rPr lang="en-US" b="1" dirty="0"/>
              <a:t>Checklist</a:t>
            </a:r>
            <a:r>
              <a:rPr lang="en-US" dirty="0"/>
              <a:t> </a:t>
            </a:r>
            <a:r>
              <a:rPr lang="en-US" b="1" dirty="0"/>
              <a:t>(Cyber</a:t>
            </a:r>
            <a:r>
              <a:rPr lang="en-US" dirty="0"/>
              <a:t> </a:t>
            </a:r>
            <a:r>
              <a:rPr lang="en-US" b="1" dirty="0"/>
              <a:t>Espionage,</a:t>
            </a:r>
            <a:r>
              <a:rPr lang="en-US" dirty="0"/>
              <a:t> </a:t>
            </a:r>
            <a:r>
              <a:rPr lang="en-US" b="1" dirty="0"/>
              <a:t>Theft,</a:t>
            </a:r>
            <a:r>
              <a:rPr lang="en-US" dirty="0"/>
              <a:t> </a:t>
            </a:r>
            <a:r>
              <a:rPr lang="en-US" b="1" dirty="0"/>
              <a:t>and</a:t>
            </a:r>
            <a:r>
              <a:rPr lang="en-US" dirty="0"/>
              <a:t> </a:t>
            </a:r>
            <a:r>
              <a:rPr lang="en-US" b="1" dirty="0"/>
              <a:t>Exploitation)</a:t>
            </a:r>
            <a:endParaRPr lang="en-NG" dirty="0"/>
          </a:p>
        </p:txBody>
      </p:sp>
      <p:sp>
        <p:nvSpPr>
          <p:cNvPr id="3" name="Content Placeholder 2">
            <a:extLst>
              <a:ext uri="{FF2B5EF4-FFF2-40B4-BE49-F238E27FC236}">
                <a16:creationId xmlns:a16="http://schemas.microsoft.com/office/drawing/2014/main" id="{42D22762-3F71-CC45-8CB9-91BA45EFD3B3}"/>
              </a:ext>
            </a:extLst>
          </p:cNvPr>
          <p:cNvSpPr>
            <a:spLocks noGrp="1"/>
          </p:cNvSpPr>
          <p:nvPr>
            <p:ph idx="1"/>
          </p:nvPr>
        </p:nvSpPr>
        <p:spPr/>
        <p:txBody>
          <a:bodyPr/>
          <a:lstStyle/>
          <a:p>
            <a:r>
              <a:rPr lang="en-US" dirty="0"/>
              <a:t>How many “yes” answers did you have? If you had one or more, then you are susceptible to cyber-based risk.</a:t>
            </a:r>
            <a:endParaRPr lang="en-NG" dirty="0"/>
          </a:p>
          <a:p>
            <a:r>
              <a:rPr lang="en-US" dirty="0"/>
              <a:t>“Wait!” you might ask, “Why do I have cyber-based risk if I answered even one of the questions with a yes?” </a:t>
            </a:r>
          </a:p>
          <a:p>
            <a:r>
              <a:rPr lang="en-US" dirty="0"/>
              <a:t>Here’s a quick rundown of how a “yes” to any of the following</a:t>
            </a:r>
            <a:r>
              <a:rPr lang="en-NG" dirty="0"/>
              <a:t> </a:t>
            </a:r>
            <a:r>
              <a:rPr lang="en-US" dirty="0"/>
              <a:t>questions could lead to a cyber-based risk.</a:t>
            </a:r>
            <a:endParaRPr lang="en-NG" dirty="0"/>
          </a:p>
        </p:txBody>
      </p:sp>
    </p:spTree>
    <p:extLst>
      <p:ext uri="{BB962C8B-B14F-4D97-AF65-F5344CB8AC3E}">
        <p14:creationId xmlns:p14="http://schemas.microsoft.com/office/powerpoint/2010/main" val="1179873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1819</TotalTime>
  <Words>8241</Words>
  <Application>Microsoft Macintosh PowerPoint</Application>
  <PresentationFormat>Widescreen</PresentationFormat>
  <Paragraphs>407</Paragraphs>
  <Slides>71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Calibri</vt:lpstr>
      <vt:lpstr>Calibri Light</vt:lpstr>
      <vt:lpstr>Office Theme</vt:lpstr>
      <vt:lpstr>Lecture VII</vt:lpstr>
      <vt:lpstr>WHO OWNS RISK IN YOUR BUSINESS?</vt:lpstr>
      <vt:lpstr>WHO OWNS RISK IN YOUR BUSINESS?</vt:lpstr>
      <vt:lpstr>WHAT ARE YOUR RISKS?</vt:lpstr>
      <vt:lpstr>Threats to Your Intellectual Property and Trade Secrets</vt:lpstr>
      <vt:lpstr>Threats to Your Intellectual Property and Trade Secrets</vt:lpstr>
      <vt:lpstr>Threats to Your Intellectual Property and Trade Secrets</vt:lpstr>
      <vt:lpstr>Vulnerability Checklist (Cyber Espionage, Theft, and Exploitation)</vt:lpstr>
      <vt:lpstr>Vulnerability Checklist (Cyber Espionage, Theft, and Exploitation)</vt:lpstr>
      <vt:lpstr>Intellectual property and trade secrets</vt:lpstr>
      <vt:lpstr>Competitors:</vt:lpstr>
      <vt:lpstr>Computer storage:</vt:lpstr>
      <vt:lpstr>Internet access</vt:lpstr>
      <vt:lpstr>USB connections:</vt:lpstr>
      <vt:lpstr>DVD/CD read–write drives:</vt:lpstr>
      <vt:lpstr>Data backups:</vt:lpstr>
      <vt:lpstr>Off-site storage:</vt:lpstr>
      <vt:lpstr>Data feeds:</vt:lpstr>
      <vt:lpstr>Contracted system administration, maintenance, and software support</vt:lpstr>
      <vt:lpstr>Technical Risks</vt:lpstr>
      <vt:lpstr>Vulnerability Checklist (Common Technical Risks) </vt:lpstr>
      <vt:lpstr>Vulnerability Checklist (Common Technical Risks) </vt:lpstr>
      <vt:lpstr>Previous incidents of hacking:</vt:lpstr>
      <vt:lpstr>Malicious code:</vt:lpstr>
      <vt:lpstr>Probing:</vt:lpstr>
      <vt:lpstr>Staff certification:</vt:lpstr>
      <vt:lpstr>Staff certification:</vt:lpstr>
      <vt:lpstr>Software currency:</vt:lpstr>
      <vt:lpstr>Mobile devices:</vt:lpstr>
      <vt:lpstr>Passwords:</vt:lpstr>
      <vt:lpstr>Passwords:</vt:lpstr>
      <vt:lpstr>Password Best Practices </vt:lpstr>
      <vt:lpstr>Password Best Practices</vt:lpstr>
      <vt:lpstr>Vulnerability scans:</vt:lpstr>
      <vt:lpstr>Remote access:</vt:lpstr>
      <vt:lpstr>Remote access:</vt:lpstr>
      <vt:lpstr>Remote access:</vt:lpstr>
      <vt:lpstr>Human Risks</vt:lpstr>
      <vt:lpstr>Human Risks</vt:lpstr>
      <vt:lpstr>Spear phishing and whaling:</vt:lpstr>
      <vt:lpstr>Spear phishing and whaling:</vt:lpstr>
      <vt:lpstr>Email Queries </vt:lpstr>
      <vt:lpstr>Email Queries</vt:lpstr>
      <vt:lpstr>Social Media:</vt:lpstr>
      <vt:lpstr>Social Media:</vt:lpstr>
      <vt:lpstr>Social Media:</vt:lpstr>
      <vt:lpstr>Social Media:</vt:lpstr>
      <vt:lpstr>Social media:</vt:lpstr>
      <vt:lpstr>Inadvertent disclosure</vt:lpstr>
      <vt:lpstr>Inadvertent disclosure</vt:lpstr>
      <vt:lpstr>Ignorance:</vt:lpstr>
      <vt:lpstr>Stupidity:</vt:lpstr>
      <vt:lpstr>Curiosity:</vt:lpstr>
      <vt:lpstr>Curiosity:</vt:lpstr>
      <vt:lpstr>Lack of Leadership:</vt:lpstr>
      <vt:lpstr>Don’t fool yourself.</vt:lpstr>
      <vt:lpstr>Lack of accountability:</vt:lpstr>
      <vt:lpstr>Lack of accountability:</vt:lpstr>
      <vt:lpstr>Quantitative Risk Assessment</vt:lpstr>
      <vt:lpstr>Quantitative Risk Assessment</vt:lpstr>
      <vt:lpstr>Quantitative Risk Assessment</vt:lpstr>
      <vt:lpstr>Quantitative Risk Assessment</vt:lpstr>
      <vt:lpstr>Quantitative Risk Assessment</vt:lpstr>
      <vt:lpstr>Quantitative Risk Assessment</vt:lpstr>
      <vt:lpstr>Quantitative Risk Assessment</vt:lpstr>
      <vt:lpstr>Profit value </vt:lpstr>
      <vt:lpstr>Cost to acquire or develop </vt:lpstr>
      <vt:lpstr>Cost to maintain </vt:lpstr>
      <vt:lpstr>Cost to replace </vt:lpstr>
      <vt:lpstr>Cost if unavailable </vt:lpstr>
      <vt:lpstr>Liabilities if compromised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VII</dc:title>
  <dc:creator>B K Alese</dc:creator>
  <cp:lastModifiedBy>B K Alese</cp:lastModifiedBy>
  <cp:revision>35</cp:revision>
  <dcterms:created xsi:type="dcterms:W3CDTF">2021-03-01T15:04:57Z</dcterms:created>
  <dcterms:modified xsi:type="dcterms:W3CDTF">2021-03-08T20:04:10Z</dcterms:modified>
</cp:coreProperties>
</file>