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90" r:id="rId30"/>
    <p:sldId id="291" r:id="rId31"/>
    <p:sldId id="292" r:id="rId32"/>
    <p:sldId id="302" r:id="rId33"/>
    <p:sldId id="303" r:id="rId34"/>
    <p:sldId id="304" r:id="rId35"/>
    <p:sldId id="305" r:id="rId36"/>
    <p:sldId id="306" r:id="rId37"/>
    <p:sldId id="307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287" r:id="rId48"/>
    <p:sldId id="288" r:id="rId49"/>
    <p:sldId id="289" r:id="rId5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9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F290-CE00-C940-8255-F2D518FE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B05BB-DC2C-A04C-909F-0267D2949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DDB85-21A7-1942-975E-61565BCB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D8545-6438-5443-9157-AB51BF27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762A-C1E9-B742-B1C0-A7F12C4A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44159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3193-74CF-4347-A5D3-625BDA0E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FB63B-611C-2D4B-9201-907EB8AA4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9BEF5-A779-E44F-A6A8-D5CDA726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74B9-0A18-A540-85DC-36B0EE51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82584-0BBF-2F4B-B6B3-A51C64EA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89984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C5DED-1BB8-1F4C-A287-4D443009F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16721-AE7E-024B-9C37-1AEE41938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3B1B-525D-924E-9AB8-9B8F5FBD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106-6224-4E4F-B302-8625FAA0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5644E-9FB1-2141-85B7-3BCB6B1C6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9221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FBA50-981E-FA4D-82D8-D149D2DD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DA1ED-E6E5-D64B-9DD1-7A4D5F4C3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C629-C6CA-924C-BF54-8B617A14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B5CB-2C24-AF4F-A40F-12F3EA699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1BAB-E076-E54B-9B6B-65A7BEC2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0598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82D8-59AF-024C-A2B1-0D37A9EEA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76ED04-042D-9044-9DB1-19515422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12D2F-F639-1942-BD74-2AAE731F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6B5B-5341-434D-81F0-787EB8B4B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211A-52D9-6941-BC70-E2D7B9FC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573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ADD6-9703-0C4A-AD77-60108A039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406DA-A741-B140-8AEC-A5F102C8B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67AB4-EC42-1147-B9B7-242DA0F27D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1D21D-AB7E-CD40-82E0-A57F4CBC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D4316-862F-E848-937E-45E320F0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0D5B-775C-4447-9207-116DEE24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11995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344AD-ABBD-5645-B1EF-6159DAE77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4DB10-5BEF-694D-B30A-AB1504DFA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27776-8029-0147-A36E-A4CF08B7E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2615D2-B0D5-184D-9E74-A9B4B0C16D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22C67-0367-384F-AACC-A61021B0C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8B291-BDF1-7F4C-8E27-918DCF3F0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977326-AA05-334C-839D-9BE18790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C95D17-F5DB-5244-B9FA-9A104465C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24514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899A-68D2-5F47-8D15-1E8D11B0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80E49-51BB-8B4B-AE23-46719D57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47CD9-E308-884D-A553-144A9230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D301B-2112-6748-866C-31D189F2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6598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E3C80A-C44A-B94F-BE54-2E593B9D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099B1-DE82-ED44-85AA-C8CA68ABF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CB9FE-2B4A-CB40-8ABF-E901EC52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711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A7421-FE38-A344-9F98-6E4FC7E6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0DE-F92F-F34D-ADC0-5F3571B7C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CF53A-0B3F-D349-8FFF-BA33DF7F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7845C-0210-ED48-8CE8-28B0453C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53516-8CE8-324B-973A-7FF123B6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53FDA-234A-8A4A-914C-9FFCB3C4E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45667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12ED7-9CD1-654B-AF81-2E8B6E31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B26A8-E959-3A44-8146-77C1C8CA1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0AD1B-6200-E040-9346-5419F19F8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56771-2977-A644-8190-359F893E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4E4F-F156-EF4B-BE8F-1B182424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3A37-7882-6A40-AB7E-7940ED2F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0102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601C9-DFE8-F84A-8633-C05F8390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310D5-CCE9-DC4E-AFF1-6AEE71A09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17D3-9814-9340-BE94-1C4A07939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E55EB-5590-7344-9F80-6408FC5694B4}" type="datetimeFigureOut">
              <a:rPr lang="en-NG" smtClean="0"/>
              <a:t>07/03/2021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B1E3F-5E23-E445-8B45-956C0AED9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A064B-3F54-154C-B40D-6CD7D7968A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FFFC9-E93A-7F48-A1B7-5C19E0C2520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42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E876-402E-E741-8EA8-AE8A63043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G" dirty="0"/>
              <a:t>CYS 301 Lecture VIII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6D00D3-A1CA-7D4C-82A5-CA43EEFD8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934914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4DFDA-7BE8-D54B-A7B3-4506844C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are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Now?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FC884-BF3F-144A-900F-93FAE395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/>
              <a:t>Ask yourself where your business is right now. </a:t>
            </a:r>
          </a:p>
          <a:p>
            <a:r>
              <a:rPr lang="en-US" sz="2400" dirty="0"/>
              <a:t>Are you a market leader? Are you profitable? </a:t>
            </a:r>
          </a:p>
          <a:p>
            <a:r>
              <a:rPr lang="en-US" sz="2400" dirty="0"/>
              <a:t>Do you have any patents or copyrights that give you an advantage over competitors?</a:t>
            </a:r>
            <a:endParaRPr lang="en-NG" sz="2400" dirty="0"/>
          </a:p>
          <a:p>
            <a:r>
              <a:rPr lang="en-US" sz="2400" dirty="0"/>
              <a:t>Is your brand respected?</a:t>
            </a:r>
          </a:p>
          <a:p>
            <a:r>
              <a:rPr lang="en-US" sz="2400" dirty="0"/>
              <a:t> Is your company on the rise or falling?</a:t>
            </a:r>
          </a:p>
          <a:p>
            <a:r>
              <a:rPr lang="en-US" sz="2400" dirty="0"/>
              <a:t>Have hackers penetrated</a:t>
            </a:r>
            <a:r>
              <a:rPr lang="en-NG" sz="2400" dirty="0"/>
              <a:t> </a:t>
            </a:r>
            <a:r>
              <a:rPr lang="en-US" sz="2400" dirty="0"/>
              <a:t>your defenses? </a:t>
            </a:r>
          </a:p>
          <a:p>
            <a:r>
              <a:rPr lang="en-US" sz="2400" dirty="0"/>
              <a:t>Is it possible they have and you don’t know? </a:t>
            </a:r>
          </a:p>
          <a:p>
            <a:r>
              <a:rPr lang="en-US" sz="2400" dirty="0"/>
              <a:t>Are bad actors spear phishing</a:t>
            </a:r>
            <a:r>
              <a:rPr lang="en-NG" sz="2400" dirty="0"/>
              <a:t> </a:t>
            </a:r>
            <a:r>
              <a:rPr lang="en-US" sz="2400" dirty="0"/>
              <a:t>you or your employees? </a:t>
            </a:r>
          </a:p>
          <a:p>
            <a:r>
              <a:rPr lang="en-US" sz="2400" dirty="0"/>
              <a:t>Are there people who would benefit from having access to your</a:t>
            </a:r>
            <a:r>
              <a:rPr lang="en-NG" sz="2400" dirty="0"/>
              <a:t> </a:t>
            </a:r>
            <a:r>
              <a:rPr lang="en-US" sz="2400" dirty="0"/>
              <a:t>information?</a:t>
            </a:r>
          </a:p>
          <a:p>
            <a:r>
              <a:rPr lang="en-US" sz="2400" dirty="0"/>
              <a:t>What is your cybersecurity posture? </a:t>
            </a:r>
          </a:p>
          <a:p>
            <a:r>
              <a:rPr lang="en-US" sz="2400" dirty="0"/>
              <a:t>Your organization’s strengths are the</a:t>
            </a:r>
            <a:r>
              <a:rPr lang="en-NG" sz="2400" dirty="0"/>
              <a:t> </a:t>
            </a:r>
            <a:r>
              <a:rPr lang="en-US" sz="2400" dirty="0"/>
              <a:t>resources and capabilities that you leverage to generate a competitive advantage.</a:t>
            </a:r>
            <a:endParaRPr lang="en-NG" sz="2400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75494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0A55-FBA7-6841-BDEC-E6E26E7D4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are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Now?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A1C4A-CFAD-F14F-84E3-15F71A6A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Many organizations answer the question,</a:t>
            </a:r>
          </a:p>
          <a:p>
            <a:pPr algn="just"/>
            <a:r>
              <a:rPr lang="en-US" dirty="0"/>
              <a:t> “Where Are We Now?” through the lens of</a:t>
            </a:r>
            <a:r>
              <a:rPr lang="en-NG" dirty="0"/>
              <a:t> </a:t>
            </a:r>
            <a:r>
              <a:rPr lang="en-US" dirty="0"/>
              <a:t>a technique called the SWOT analysis. </a:t>
            </a:r>
          </a:p>
          <a:p>
            <a:pPr algn="just"/>
            <a:r>
              <a:rPr lang="en-US" dirty="0"/>
              <a:t>SWOT analysis takes a look at the organizations’</a:t>
            </a:r>
            <a:r>
              <a:rPr lang="en-NG" dirty="0"/>
              <a:t> </a:t>
            </a:r>
            <a:r>
              <a:rPr lang="en-US" i="1" dirty="0"/>
              <a:t>strengths,</a:t>
            </a:r>
            <a:r>
              <a:rPr lang="en-US" dirty="0"/>
              <a:t> </a:t>
            </a:r>
            <a:r>
              <a:rPr lang="en-US" i="1" dirty="0"/>
              <a:t>weaknesses,</a:t>
            </a:r>
            <a:r>
              <a:rPr lang="en-US" dirty="0"/>
              <a:t> </a:t>
            </a:r>
            <a:r>
              <a:rPr lang="en-US" i="1" dirty="0"/>
              <a:t>opportunities,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i="1" dirty="0"/>
              <a:t>threats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first two are primarily internally</a:t>
            </a:r>
            <a:r>
              <a:rPr lang="en-NG" dirty="0"/>
              <a:t> </a:t>
            </a:r>
            <a:r>
              <a:rPr lang="en-US" dirty="0"/>
              <a:t>focused, while the latter are primarily externally focused. </a:t>
            </a:r>
          </a:p>
          <a:p>
            <a:pPr algn="just"/>
            <a:r>
              <a:rPr lang="en-US" dirty="0"/>
              <a:t>You may find SWOT analysis</a:t>
            </a:r>
            <a:r>
              <a:rPr lang="en-NG" dirty="0"/>
              <a:t> </a:t>
            </a:r>
            <a:r>
              <a:rPr lang="en-US" dirty="0"/>
              <a:t>helpful in characterizing	where	your company stands in regard to	its cybersecurity</a:t>
            </a:r>
            <a:r>
              <a:rPr lang="en-NG" dirty="0"/>
              <a:t> </a:t>
            </a:r>
            <a:r>
              <a:rPr lang="en-US" dirty="0"/>
              <a:t>posture as you create your broader corporate strategy.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588751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3C8D-41A3-D84B-9873-21125DEE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021B-C3C9-B546-890C-C41311086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Strengths define what </a:t>
            </a:r>
            <a:r>
              <a:rPr lang="en-US" dirty="0" err="1"/>
              <a:t>nthe</a:t>
            </a:r>
            <a:r>
              <a:rPr lang="en-US" dirty="0"/>
              <a:t>	organization</a:t>
            </a:r>
            <a:r>
              <a:rPr lang="en-NG" dirty="0"/>
              <a:t> </a:t>
            </a:r>
            <a:r>
              <a:rPr lang="en-US" dirty="0"/>
              <a:t>is good at and is doing well. </a:t>
            </a:r>
          </a:p>
          <a:p>
            <a:pPr algn="just"/>
            <a:r>
              <a:rPr lang="en-US" dirty="0"/>
              <a:t>We’ve found that taking a focused view of your strengths</a:t>
            </a:r>
            <a:r>
              <a:rPr lang="en-NG" dirty="0"/>
              <a:t> </a:t>
            </a:r>
            <a:r>
              <a:rPr lang="en-US" dirty="0"/>
              <a:t>can be very helpful in setting the stage for determining next steps to take in the future.</a:t>
            </a:r>
            <a:endParaRPr lang="en-NG" dirty="0"/>
          </a:p>
          <a:p>
            <a:pPr algn="just"/>
            <a:r>
              <a:rPr lang="en-US" dirty="0"/>
              <a:t>In fact, you may find that as you assess your strengths, a perceived strength may in fact</a:t>
            </a:r>
            <a:r>
              <a:rPr lang="en-NG" dirty="0"/>
              <a:t> </a:t>
            </a:r>
            <a:r>
              <a:rPr lang="en-US" dirty="0"/>
              <a:t>be a weakness or liability, or vice versa.</a:t>
            </a:r>
            <a:endParaRPr lang="en-NG" dirty="0"/>
          </a:p>
          <a:p>
            <a:pPr algn="just"/>
            <a:r>
              <a:rPr lang="en-US" dirty="0"/>
              <a:t>Cybersecurity traditionally is not a focus area for many businesses conducting SWOT</a:t>
            </a:r>
            <a:r>
              <a:rPr lang="en-NG" dirty="0"/>
              <a:t> </a:t>
            </a:r>
            <a:r>
              <a:rPr lang="en-US" dirty="0"/>
              <a:t>analysis, but in today’s information-enabled environment, it ought to be. </a:t>
            </a:r>
          </a:p>
          <a:p>
            <a:pPr algn="just"/>
            <a:r>
              <a:rPr lang="en-US" dirty="0"/>
              <a:t>Here are some</a:t>
            </a:r>
            <a:r>
              <a:rPr lang="en-NG" dirty="0"/>
              <a:t> </a:t>
            </a:r>
            <a:r>
              <a:rPr lang="en-US" dirty="0"/>
              <a:t>cyber-related topics you ought to consider when evaluating your strengths: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6487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E950C-3061-7146-A86D-457AA3F8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F81B-EFB1-C54C-ACFD-6A2BDA48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Presence: </a:t>
            </a:r>
          </a:p>
          <a:p>
            <a:pPr algn="just"/>
            <a:r>
              <a:rPr lang="en-US" dirty="0"/>
              <a:t>What is your Internet presence? Are you properly presented to the public</a:t>
            </a:r>
            <a:r>
              <a:rPr lang="en-NG" dirty="0"/>
              <a:t> </a:t>
            </a:r>
            <a:r>
              <a:rPr lang="en-US" dirty="0"/>
              <a:t>to maintain a competitive advantage? </a:t>
            </a:r>
          </a:p>
          <a:p>
            <a:pPr algn="just"/>
            <a:r>
              <a:rPr lang="en-US" dirty="0"/>
              <a:t>Is your web page clear and understandable?</a:t>
            </a:r>
            <a:endParaRPr lang="en-NG" dirty="0"/>
          </a:p>
          <a:p>
            <a:pPr algn="just"/>
            <a:r>
              <a:rPr lang="en-US" dirty="0"/>
              <a:t>Does your web presence generate business or enhance your reputation? </a:t>
            </a:r>
          </a:p>
          <a:p>
            <a:pPr algn="just"/>
            <a:r>
              <a:rPr lang="en-US" dirty="0"/>
              <a:t>Is the</a:t>
            </a:r>
            <a:r>
              <a:rPr lang="en-NG" dirty="0"/>
              <a:t> </a:t>
            </a:r>
            <a:r>
              <a:rPr lang="en-US" dirty="0"/>
              <a:t>information you present on your web page valued, timely, and relevant? </a:t>
            </a:r>
          </a:p>
          <a:p>
            <a:pPr algn="just"/>
            <a:r>
              <a:rPr lang="en-US" dirty="0"/>
              <a:t>How many</a:t>
            </a:r>
            <a:r>
              <a:rPr lang="en-NG" dirty="0"/>
              <a:t> </a:t>
            </a:r>
            <a:r>
              <a:rPr lang="en-US" dirty="0"/>
              <a:t>people view your web page? </a:t>
            </a:r>
          </a:p>
          <a:p>
            <a:pPr algn="just"/>
            <a:r>
              <a:rPr lang="en-US" dirty="0"/>
              <a:t>Of those who view your web page, how many use it</a:t>
            </a:r>
            <a:r>
              <a:rPr lang="en-NG" dirty="0"/>
              <a:t> </a:t>
            </a:r>
            <a:r>
              <a:rPr lang="en-US" dirty="0"/>
              <a:t>to conduct business with you? </a:t>
            </a:r>
          </a:p>
          <a:p>
            <a:pPr algn="just"/>
            <a:r>
              <a:rPr lang="en-US" dirty="0"/>
              <a:t>Do you have positive control over all access points</a:t>
            </a:r>
            <a:r>
              <a:rPr lang="en-NG" dirty="0"/>
              <a:t> </a:t>
            </a:r>
            <a:r>
              <a:rPr lang="en-US" dirty="0"/>
              <a:t>to your information?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1794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FC72-F12B-DE43-8ABA-8DC952E0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8E4BD-7063-8F43-8DD4-16922A7A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Information: </a:t>
            </a:r>
          </a:p>
          <a:p>
            <a:pPr algn="just"/>
            <a:r>
              <a:rPr lang="en-US" dirty="0"/>
              <a:t>Have you identified your critical information? </a:t>
            </a:r>
          </a:p>
          <a:p>
            <a:pPr algn="just"/>
            <a:r>
              <a:rPr lang="en-US" dirty="0"/>
              <a:t>Do you understand its</a:t>
            </a:r>
            <a:r>
              <a:rPr lang="en-NG" dirty="0"/>
              <a:t> </a:t>
            </a:r>
            <a:r>
              <a:rPr lang="en-US" dirty="0"/>
              <a:t>value? </a:t>
            </a:r>
          </a:p>
          <a:p>
            <a:pPr algn="just"/>
            <a:r>
              <a:rPr lang="en-US" dirty="0"/>
              <a:t>Is it protected with effective controls, procedures, personnel, and technology?</a:t>
            </a:r>
            <a:endParaRPr lang="en-NG" dirty="0"/>
          </a:p>
          <a:p>
            <a:pPr algn="just"/>
            <a:r>
              <a:rPr lang="en-US" dirty="0"/>
              <a:t>Is it insured against loss, damage, or denial?</a:t>
            </a:r>
            <a:endParaRPr lang="en-NG" dirty="0"/>
          </a:p>
          <a:p>
            <a:pPr marL="0" indent="0" algn="just">
              <a:buNone/>
            </a:pPr>
            <a:br>
              <a:rPr lang="en-US" dirty="0"/>
            </a:b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4463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6C3A-F0FC-3F4F-ACC0-04C6F23C0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5F299-71BD-FD43-8206-A9AC4C2BB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Plans:	</a:t>
            </a:r>
          </a:p>
          <a:p>
            <a:pPr algn="just"/>
            <a:r>
              <a:rPr lang="en-US" dirty="0"/>
              <a:t>Do your plans produce the cybersecurity results you desire? </a:t>
            </a:r>
          </a:p>
          <a:p>
            <a:pPr algn="just"/>
            <a:r>
              <a:rPr lang="en-US" dirty="0"/>
              <a:t>Are your</a:t>
            </a:r>
            <a:r>
              <a:rPr lang="en-NG" dirty="0"/>
              <a:t> </a:t>
            </a:r>
            <a:r>
              <a:rPr lang="en-US" dirty="0"/>
              <a:t>plans feasible, acceptable, suitable, and affordable (FASA) in support of your</a:t>
            </a:r>
            <a:r>
              <a:rPr lang="en-NG" dirty="0"/>
              <a:t> </a:t>
            </a:r>
            <a:r>
              <a:rPr lang="en-US" dirty="0"/>
              <a:t>corporate strategy? </a:t>
            </a:r>
          </a:p>
          <a:p>
            <a:pPr algn="just"/>
            <a:r>
              <a:rPr lang="en-US" dirty="0"/>
              <a:t>Do your plans adequately address the cybersecurity risks that</a:t>
            </a:r>
            <a:r>
              <a:rPr lang="en-NG" dirty="0"/>
              <a:t> </a:t>
            </a:r>
            <a:r>
              <a:rPr lang="en-US" dirty="0"/>
              <a:t>you’ve identified?	</a:t>
            </a:r>
          </a:p>
          <a:p>
            <a:pPr algn="just"/>
            <a:r>
              <a:rPr lang="en-US" dirty="0"/>
              <a:t>Do your employees understand	and implement your	plans</a:t>
            </a:r>
            <a:r>
              <a:rPr lang="en-NG" dirty="0"/>
              <a:t> </a:t>
            </a:r>
            <a:r>
              <a:rPr lang="en-US" dirty="0"/>
              <a:t>well? </a:t>
            </a:r>
          </a:p>
          <a:p>
            <a:pPr algn="just"/>
            <a:r>
              <a:rPr lang="en-US" dirty="0"/>
              <a:t>Do you have an effective metrics program that measures the </a:t>
            </a:r>
            <a:r>
              <a:rPr lang="en-US" dirty="0" err="1"/>
              <a:t>effectivenessof</a:t>
            </a:r>
            <a:r>
              <a:rPr lang="en-US" dirty="0"/>
              <a:t> your plans?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165764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4A88-CB82-4049-AAD1-E2BCEA43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09D6B-E3DD-3043-A2D5-CEB477C1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Policies:	</a:t>
            </a:r>
          </a:p>
          <a:p>
            <a:pPr algn="just"/>
            <a:r>
              <a:rPr lang="en-US" dirty="0"/>
              <a:t>Do you have the appropriate policies to support your strategy	and</a:t>
            </a:r>
            <a:r>
              <a:rPr lang="en-NG" dirty="0"/>
              <a:t> </a:t>
            </a:r>
            <a:r>
              <a:rPr lang="en-US" dirty="0"/>
              <a:t>plans? </a:t>
            </a:r>
          </a:p>
          <a:p>
            <a:pPr algn="just"/>
            <a:r>
              <a:rPr lang="en-US" dirty="0"/>
              <a:t>Are your policies realistic and enforceable? Are they enforced? Are your</a:t>
            </a:r>
            <a:r>
              <a:rPr lang="en-NG" dirty="0"/>
              <a:t> </a:t>
            </a:r>
            <a:r>
              <a:rPr lang="en-US" dirty="0"/>
              <a:t>policies followed? </a:t>
            </a:r>
          </a:p>
          <a:p>
            <a:pPr algn="just"/>
            <a:r>
              <a:rPr lang="en-US" dirty="0"/>
              <a:t>Are employees held accountable when they fail to comply</a:t>
            </a:r>
            <a:r>
              <a:rPr lang="en-NG" dirty="0"/>
              <a:t> </a:t>
            </a:r>
            <a:r>
              <a:rPr lang="en-US" dirty="0"/>
              <a:t>with policies?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0168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7961-3E2E-C64C-88CD-3FB45BF7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11BF-43FB-EA42-903F-AE8BB9521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Processes: </a:t>
            </a:r>
          </a:p>
          <a:p>
            <a:pPr algn="just"/>
            <a:r>
              <a:rPr lang="en-US" dirty="0"/>
              <a:t>Do you have well-documented and followed processes that yield</a:t>
            </a:r>
            <a:r>
              <a:rPr lang="en-NG" dirty="0"/>
              <a:t> </a:t>
            </a:r>
            <a:r>
              <a:rPr lang="en-US" dirty="0"/>
              <a:t>the results you want? </a:t>
            </a:r>
          </a:p>
          <a:p>
            <a:pPr algn="just"/>
            <a:r>
              <a:rPr lang="en-US" dirty="0"/>
              <a:t>Are your processes efficient and effective? </a:t>
            </a:r>
          </a:p>
          <a:p>
            <a:pPr algn="just"/>
            <a:r>
              <a:rPr lang="en-US" dirty="0"/>
              <a:t>Are your processes easy to understand and add value to the business? </a:t>
            </a:r>
          </a:p>
          <a:p>
            <a:pPr algn="just"/>
            <a:r>
              <a:rPr lang="en-US" dirty="0"/>
              <a:t>Do your employees</a:t>
            </a:r>
            <a:r>
              <a:rPr lang="en-NG" dirty="0"/>
              <a:t> </a:t>
            </a:r>
            <a:r>
              <a:rPr lang="en-US" dirty="0"/>
              <a:t>follow the procedures? </a:t>
            </a:r>
          </a:p>
          <a:p>
            <a:pPr algn="just"/>
            <a:r>
              <a:rPr lang="en-US" dirty="0"/>
              <a:t>Do you have a formal change management process that</a:t>
            </a:r>
            <a:r>
              <a:rPr lang="en-NG" dirty="0"/>
              <a:t> </a:t>
            </a:r>
            <a:r>
              <a:rPr lang="en-US" dirty="0"/>
              <a:t>encourages innovation and is responsive to changes in technology and/or risk</a:t>
            </a:r>
            <a:r>
              <a:rPr lang="en-NG" dirty="0"/>
              <a:t> </a:t>
            </a:r>
            <a:r>
              <a:rPr lang="en-US" dirty="0"/>
              <a:t>profiles?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95518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D7AA-1E32-C74B-8B24-F79CA32BD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BFB48-3CFD-3C44-9C94-C7EE22CC2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Talent: </a:t>
            </a:r>
          </a:p>
          <a:p>
            <a:r>
              <a:rPr lang="en-US" dirty="0"/>
              <a:t>Do you have the right people in the right jobs? </a:t>
            </a:r>
          </a:p>
          <a:p>
            <a:r>
              <a:rPr lang="en-US" dirty="0"/>
              <a:t>Are your people qualified</a:t>
            </a:r>
            <a:r>
              <a:rPr lang="en-NG" dirty="0"/>
              <a:t> </a:t>
            </a:r>
            <a:r>
              <a:rPr lang="en-US" dirty="0"/>
              <a:t>in all the tasks you demand of them? </a:t>
            </a:r>
          </a:p>
          <a:p>
            <a:r>
              <a:rPr lang="en-US" dirty="0"/>
              <a:t>Do they have appropriate training? </a:t>
            </a:r>
          </a:p>
          <a:p>
            <a:r>
              <a:rPr lang="en-US" dirty="0"/>
              <a:t>Are they</a:t>
            </a:r>
            <a:r>
              <a:rPr lang="en-NG" dirty="0"/>
              <a:t> </a:t>
            </a:r>
            <a:r>
              <a:rPr lang="en-US" dirty="0"/>
              <a:t>properly credentialed and certified in their specialties? </a:t>
            </a:r>
          </a:p>
          <a:p>
            <a:r>
              <a:rPr lang="en-US" dirty="0"/>
              <a:t>Do they have the aptitude</a:t>
            </a:r>
            <a:r>
              <a:rPr lang="en-NG" dirty="0"/>
              <a:t> </a:t>
            </a:r>
            <a:r>
              <a:rPr lang="en-US" dirty="0"/>
              <a:t>to learn new skills as technology advances?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7140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02A2-74DC-1E4C-A738-93A1629B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00A5-9F0E-B04E-8526-180F8328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Technology: </a:t>
            </a:r>
          </a:p>
          <a:p>
            <a:r>
              <a:rPr lang="en-US" dirty="0"/>
              <a:t>Do you have the right technology to be competitive in your market?</a:t>
            </a:r>
            <a:endParaRPr lang="en-NG" dirty="0"/>
          </a:p>
          <a:p>
            <a:r>
              <a:rPr lang="en-US" dirty="0"/>
              <a:t>Is it state of the art? </a:t>
            </a:r>
          </a:p>
          <a:p>
            <a:r>
              <a:rPr lang="en-US" dirty="0"/>
              <a:t>Is it properly configured and operating at optimal capability?</a:t>
            </a:r>
            <a:endParaRPr lang="en-NG" dirty="0"/>
          </a:p>
          <a:p>
            <a:r>
              <a:rPr lang="en-US" dirty="0"/>
              <a:t>Does it complement your processes?</a:t>
            </a:r>
          </a:p>
          <a:p>
            <a:r>
              <a:rPr lang="en-US" dirty="0"/>
              <a:t> Is it effective? </a:t>
            </a:r>
          </a:p>
          <a:p>
            <a:r>
              <a:rPr lang="en-US" dirty="0"/>
              <a:t>Is it efficient? </a:t>
            </a:r>
          </a:p>
          <a:p>
            <a:r>
              <a:rPr lang="en-US" dirty="0"/>
              <a:t>Is it secure?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6316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4223-D8E8-C746-ABA7-87F4AAB7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EAB2-62D7-6A49-8E71-FB5E57BC0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Strategies assist organizations in establishing priorities. </a:t>
            </a:r>
          </a:p>
          <a:p>
            <a:pPr algn="just"/>
            <a:r>
              <a:rPr lang="en-US" dirty="0"/>
              <a:t>The great ones are simple, well</a:t>
            </a:r>
            <a:r>
              <a:rPr lang="en-NG" dirty="0"/>
              <a:t> </a:t>
            </a:r>
            <a:r>
              <a:rPr lang="en-US" dirty="0"/>
              <a:t>documented, and easy to understand; are based on the current situation, with an eye to</a:t>
            </a:r>
            <a:r>
              <a:rPr lang="en-NG" dirty="0"/>
              <a:t> </a:t>
            </a:r>
            <a:r>
              <a:rPr lang="en-US" dirty="0"/>
              <a:t>the future; and are given enough time to bear fruit. </a:t>
            </a:r>
          </a:p>
          <a:p>
            <a:pPr algn="just"/>
            <a:r>
              <a:rPr lang="en-US" dirty="0"/>
              <a:t>Remember, nobody has confidence</a:t>
            </a:r>
            <a:r>
              <a:rPr lang="en-NG" dirty="0"/>
              <a:t> </a:t>
            </a:r>
            <a:r>
              <a:rPr lang="en-US" dirty="0"/>
              <a:t>in a “Five-Year Plan” that changes every six months!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031182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EE52-6BCE-B440-B3ED-42EFEC7C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79E2-E895-654F-B4E4-D51C9216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Resources: </a:t>
            </a:r>
          </a:p>
          <a:p>
            <a:pPr algn="just"/>
            <a:r>
              <a:rPr lang="en-US" dirty="0"/>
              <a:t>Do you have the resources to accomplish all your critical tasks? </a:t>
            </a:r>
          </a:p>
          <a:p>
            <a:pPr algn="just"/>
            <a:r>
              <a:rPr lang="en-US" dirty="0"/>
              <a:t>Do you</a:t>
            </a:r>
            <a:r>
              <a:rPr lang="en-NG" dirty="0"/>
              <a:t> </a:t>
            </a:r>
            <a:r>
              <a:rPr lang="en-US" dirty="0"/>
              <a:t>have any unfunded requirements? </a:t>
            </a:r>
          </a:p>
          <a:p>
            <a:pPr algn="just"/>
            <a:r>
              <a:rPr lang="en-US" dirty="0"/>
              <a:t>Do you have the resources to recapitalize your</a:t>
            </a:r>
            <a:r>
              <a:rPr lang="en-NG" dirty="0"/>
              <a:t> </a:t>
            </a:r>
            <a:r>
              <a:rPr lang="en-US" dirty="0"/>
              <a:t>information systems on an industry best practice cycle?</a:t>
            </a:r>
          </a:p>
          <a:p>
            <a:pPr algn="just"/>
            <a:r>
              <a:rPr lang="en-US" dirty="0"/>
              <a:t>Do you have the resources</a:t>
            </a:r>
            <a:r>
              <a:rPr lang="en-NG" dirty="0"/>
              <a:t> </a:t>
            </a:r>
            <a:r>
              <a:rPr lang="en-US" dirty="0"/>
              <a:t>to implement new technologies to enhance your business? </a:t>
            </a:r>
          </a:p>
          <a:p>
            <a:pPr algn="just"/>
            <a:r>
              <a:rPr lang="en-US" dirty="0"/>
              <a:t>Have you budgeted for</a:t>
            </a:r>
            <a:r>
              <a:rPr lang="en-NG" dirty="0"/>
              <a:t> </a:t>
            </a:r>
            <a:r>
              <a:rPr lang="en-US" dirty="0"/>
              <a:t>unforeseen technologies that can improve your competitive advantage?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458404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A15C-E290-774F-B866-4ABEA333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	</a:t>
            </a:r>
            <a:r>
              <a:rPr lang="en-US" b="1" i="1" dirty="0"/>
              <a:t>Analysis:</a:t>
            </a:r>
            <a:r>
              <a:rPr lang="en-NG" dirty="0">
                <a:effectLst/>
              </a:rPr>
              <a:t> </a:t>
            </a:r>
            <a:r>
              <a:rPr lang="en-US" b="1" i="1" dirty="0"/>
              <a:t>Strengths.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040C-3246-7046-9376-C6906634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evaluating your strengths, look at what you do best. </a:t>
            </a:r>
          </a:p>
          <a:p>
            <a:r>
              <a:rPr lang="en-US" dirty="0"/>
              <a:t>Do you do it better than</a:t>
            </a:r>
            <a:r>
              <a:rPr lang="en-NG" dirty="0"/>
              <a:t> </a:t>
            </a:r>
            <a:r>
              <a:rPr lang="en-US" dirty="0"/>
              <a:t>anyone else? </a:t>
            </a:r>
          </a:p>
          <a:p>
            <a:r>
              <a:rPr lang="en-US" dirty="0"/>
              <a:t>Are you more efficient? </a:t>
            </a:r>
          </a:p>
          <a:p>
            <a:r>
              <a:rPr lang="en-US" dirty="0"/>
              <a:t>How do you stack up with your competitors? </a:t>
            </a:r>
          </a:p>
          <a:p>
            <a:r>
              <a:rPr lang="en-US" dirty="0"/>
              <a:t>Ask others what they think are your strengths. </a:t>
            </a:r>
          </a:p>
          <a:p>
            <a:r>
              <a:rPr lang="en-US" dirty="0"/>
              <a:t>What do your competitors think your strengths</a:t>
            </a:r>
            <a:r>
              <a:rPr lang="en-NG" dirty="0"/>
              <a:t> </a:t>
            </a:r>
            <a:r>
              <a:rPr lang="en-US" dirty="0"/>
              <a:t>are? </a:t>
            </a:r>
          </a:p>
          <a:p>
            <a:r>
              <a:rPr lang="en-US" dirty="0"/>
              <a:t>What about your clients and customers? </a:t>
            </a:r>
          </a:p>
          <a:p>
            <a:r>
              <a:rPr lang="en-US" dirty="0"/>
              <a:t>A thorough and honest approach will yield</a:t>
            </a:r>
            <a:r>
              <a:rPr lang="en-NG" dirty="0"/>
              <a:t> </a:t>
            </a:r>
            <a:r>
              <a:rPr lang="en-US" dirty="0"/>
              <a:t>the most complete picture of your strengths.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29985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952C-6307-6B4B-9922-E1D2AB95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DC0E-4796-BA4B-A728-3CB04455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Weaknesses define what the organization is not good at and what is not going well. </a:t>
            </a:r>
          </a:p>
          <a:p>
            <a:r>
              <a:rPr lang="en-US" dirty="0"/>
              <a:t>You</a:t>
            </a:r>
            <a:r>
              <a:rPr lang="en-NG" dirty="0"/>
              <a:t> </a:t>
            </a:r>
            <a:r>
              <a:rPr lang="en-US" dirty="0"/>
              <a:t>most likely have been thinking about your vulnerabilities as weaknesses. We hope so.</a:t>
            </a:r>
            <a:endParaRPr lang="en-NG" dirty="0"/>
          </a:p>
          <a:p>
            <a:r>
              <a:rPr lang="en-US" dirty="0"/>
              <a:t>You also may have reviewed your strengths and found that what you formerly perceived</a:t>
            </a:r>
            <a:r>
              <a:rPr lang="en-NG" dirty="0"/>
              <a:t> </a:t>
            </a:r>
            <a:r>
              <a:rPr lang="en-US" dirty="0"/>
              <a:t>as strengths may indeed be weaknesses. </a:t>
            </a:r>
          </a:p>
          <a:p>
            <a:r>
              <a:rPr lang="en-US" dirty="0"/>
              <a:t>That happens. </a:t>
            </a:r>
          </a:p>
          <a:p>
            <a:r>
              <a:rPr lang="en-US" dirty="0"/>
              <a:t>Be glad that you’ve discovered</a:t>
            </a:r>
            <a:r>
              <a:rPr lang="en-NG" dirty="0"/>
              <a:t> </a:t>
            </a:r>
            <a:r>
              <a:rPr lang="en-US" dirty="0"/>
              <a:t>them before catastrophe strikes.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0645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D2DB-0C22-2340-8B86-489CBC17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2CF18-0E52-7747-827E-11B61CEC2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assessing your weaknesses, we’ve found that going through the list of topics</a:t>
            </a:r>
            <a:r>
              <a:rPr lang="en-NG" dirty="0"/>
              <a:t> </a:t>
            </a:r>
            <a:r>
              <a:rPr lang="en-US" dirty="0"/>
              <a:t>in your strength analysis is worthwhile to assess and compare your weaknesses as well.</a:t>
            </a:r>
            <a:endParaRPr lang="en-NG" dirty="0"/>
          </a:p>
          <a:p>
            <a:r>
              <a:rPr lang="en-US" dirty="0"/>
              <a:t>One can argue that when you answer “No” to one of the questions in the strength analysis, it is a candidate for consideration as a weakness. </a:t>
            </a:r>
          </a:p>
          <a:p>
            <a:r>
              <a:rPr lang="en-US" dirty="0"/>
              <a:t>For example, the absence of a</a:t>
            </a:r>
            <a:r>
              <a:rPr lang="en-NG" dirty="0"/>
              <a:t> </a:t>
            </a:r>
            <a:r>
              <a:rPr lang="en-US" dirty="0"/>
              <a:t>certain strength could be a weakness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47460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C7F-D4F6-BF45-8B12-EA07C5072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2EB0C-FD53-A548-B6B5-D910E7A9A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626" y="2005930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addition to looking at the topics from the strength analysis, the following are</a:t>
            </a:r>
            <a:r>
              <a:rPr lang="en-NG" dirty="0"/>
              <a:t> </a:t>
            </a:r>
            <a:r>
              <a:rPr lang="en-US" dirty="0"/>
              <a:t>some cyber-related topics you ought to consider when evaluating your weaknesses:</a:t>
            </a:r>
            <a:endParaRPr lang="en-NG" dirty="0"/>
          </a:p>
          <a:p>
            <a:r>
              <a:rPr lang="en-US" dirty="0"/>
              <a:t>Priorities: </a:t>
            </a:r>
          </a:p>
          <a:p>
            <a:r>
              <a:rPr lang="en-US" dirty="0"/>
              <a:t>Do you have your priorities right? Are you doing the right things at the</a:t>
            </a:r>
            <a:r>
              <a:rPr lang="en-NG" dirty="0"/>
              <a:t> </a:t>
            </a:r>
            <a:r>
              <a:rPr lang="en-US" dirty="0"/>
              <a:t>right times? </a:t>
            </a:r>
          </a:p>
          <a:p>
            <a:r>
              <a:rPr lang="en-US" dirty="0"/>
              <a:t>Are your resources aligned to the highest priorities?</a:t>
            </a:r>
            <a:endParaRPr lang="en-NG" dirty="0"/>
          </a:p>
          <a:p>
            <a:r>
              <a:rPr lang="en-US" dirty="0"/>
              <a:t>Risk analysis: </a:t>
            </a:r>
          </a:p>
          <a:p>
            <a:r>
              <a:rPr lang="en-US" dirty="0"/>
              <a:t>Is your risk analysis complete? What cybersecurity weaknesses</a:t>
            </a:r>
            <a:r>
              <a:rPr lang="en-NG" dirty="0"/>
              <a:t> </a:t>
            </a:r>
            <a:r>
              <a:rPr lang="en-US" dirty="0"/>
              <a:t>did your risk analysis yield? </a:t>
            </a:r>
          </a:p>
          <a:p>
            <a:r>
              <a:rPr lang="en-US" dirty="0"/>
              <a:t>Do you have a complete list of your threats, threat</a:t>
            </a:r>
            <a:r>
              <a:rPr lang="en-NG" dirty="0"/>
              <a:t> </a:t>
            </a:r>
            <a:r>
              <a:rPr lang="en-US" dirty="0"/>
              <a:t>sources, and vulnerabilities?  </a:t>
            </a:r>
          </a:p>
          <a:p>
            <a:r>
              <a:rPr lang="en-US" dirty="0"/>
              <a:t>Do you know your risk profile?</a:t>
            </a:r>
            <a:endParaRPr lang="en-NG" dirty="0"/>
          </a:p>
          <a:p>
            <a:r>
              <a:rPr lang="en-US" dirty="0"/>
              <a:t>Third-party assessment: Have you conducted a third-party analysis of the weaknesses</a:t>
            </a:r>
            <a:r>
              <a:rPr lang="en-NG" dirty="0"/>
              <a:t> </a:t>
            </a:r>
            <a:r>
              <a:rPr lang="en-US" dirty="0"/>
              <a:t>of your cybersecurity posture? </a:t>
            </a:r>
          </a:p>
          <a:p>
            <a:r>
              <a:rPr lang="en-US" dirty="0"/>
              <a:t>Have you had a penetration test of your network and</a:t>
            </a:r>
            <a:r>
              <a:rPr lang="en-NG" dirty="0"/>
              <a:t> </a:t>
            </a:r>
            <a:r>
              <a:rPr lang="en-US" dirty="0"/>
              <a:t>systems? </a:t>
            </a:r>
          </a:p>
          <a:p>
            <a:r>
              <a:rPr lang="en-US" dirty="0"/>
              <a:t>If so, what were the findings? (Note: this may yield a strength if the findings</a:t>
            </a:r>
            <a:r>
              <a:rPr lang="en-NG" dirty="0"/>
              <a:t> </a:t>
            </a:r>
            <a:r>
              <a:rPr lang="en-US" dirty="0"/>
              <a:t>are favorable.)</a:t>
            </a:r>
            <a:endParaRPr lang="en-NG" dirty="0"/>
          </a:p>
          <a:p>
            <a:r>
              <a:rPr lang="en-US" dirty="0"/>
              <a:t>Resources: Are your cybersecurity controls a good value? Do your cybersecurity</a:t>
            </a:r>
            <a:r>
              <a:rPr lang="en-NG" dirty="0"/>
              <a:t> </a:t>
            </a:r>
            <a:r>
              <a:rPr lang="en-US" dirty="0"/>
              <a:t>controls have a high cost compared to the value of information they are protect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76884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CE99C-9291-DF47-BC45-93404CDF3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9E7F-6BB4-6645-BF0C-F7A15947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analysis of your weaknesses should help you identify what you should improve and</a:t>
            </a:r>
            <a:r>
              <a:rPr lang="en-NG" dirty="0"/>
              <a:t> </a:t>
            </a:r>
            <a:r>
              <a:rPr lang="en-US" dirty="0"/>
              <a:t>what you should avoid. </a:t>
            </a:r>
          </a:p>
          <a:p>
            <a:r>
              <a:rPr lang="en-US" dirty="0"/>
              <a:t>Be honest when looking at your weaknesses. </a:t>
            </a:r>
          </a:p>
          <a:p>
            <a:r>
              <a:rPr lang="en-US" dirty="0"/>
              <a:t>Consider asking</a:t>
            </a:r>
            <a:r>
              <a:rPr lang="en-NG" dirty="0"/>
              <a:t> </a:t>
            </a:r>
            <a:r>
              <a:rPr lang="en-US" dirty="0"/>
              <a:t>others what they perceive to be your weaknesses.</a:t>
            </a:r>
          </a:p>
          <a:p>
            <a:r>
              <a:rPr lang="en-US" dirty="0"/>
              <a:t>Benchmark against competitors and</a:t>
            </a:r>
            <a:r>
              <a:rPr lang="en-NG" dirty="0"/>
              <a:t> </a:t>
            </a:r>
            <a:r>
              <a:rPr lang="en-US" dirty="0"/>
              <a:t>those who exhibit best industry practices. </a:t>
            </a:r>
          </a:p>
          <a:p>
            <a:r>
              <a:rPr lang="en-US" dirty="0"/>
              <a:t>You may just find your Achilles heel.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2415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2C0AC-FC7F-6A48-88CD-119830CF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Opportunities.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8F7B6-0055-8B45-9776-71A478CB5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Opportunities come in many flavors.</a:t>
            </a:r>
            <a:endParaRPr lang="en-NG" dirty="0"/>
          </a:p>
          <a:p>
            <a:r>
              <a:rPr lang="en-US" dirty="0"/>
              <a:t>They may come from changes in technology or the marketplace. Government policies</a:t>
            </a:r>
            <a:endParaRPr lang="en-NG" dirty="0"/>
          </a:p>
          <a:p>
            <a:r>
              <a:rPr lang="en-US" dirty="0"/>
              <a:t>may change thus opening up new opportunities, such as those introduced by changes</a:t>
            </a:r>
            <a:endParaRPr lang="en-NG" dirty="0"/>
          </a:p>
          <a:p>
            <a:r>
              <a:rPr lang="en-US" dirty="0"/>
              <a:t>in tariffs or export controls. Potential partnerships may present opportunities to expand</a:t>
            </a:r>
            <a:endParaRPr lang="en-NG" dirty="0"/>
          </a:p>
          <a:p>
            <a:r>
              <a:rPr lang="en-US" dirty="0"/>
              <a:t>capabilities and open new markets. Trends, social norms, population changes, resource</a:t>
            </a:r>
            <a:endParaRPr lang="en-NG" dirty="0"/>
          </a:p>
          <a:p>
            <a:r>
              <a:rPr lang="en-US" dirty="0"/>
              <a:t>scarcity, and other factors all may present opportunities that you and your business may</a:t>
            </a:r>
            <a:endParaRPr lang="en-NG" dirty="0"/>
          </a:p>
          <a:p>
            <a:r>
              <a:rPr lang="en-US" dirty="0"/>
              <a:t>leverage to improve your business posture.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741728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BCFF-39AE-6946-9C06-4ED3FC6B2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6FA2-45D1-7F46-9E9A-322F93D3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analysis of your strengths and weaknesses may present the avenue to opportunity. </a:t>
            </a:r>
          </a:p>
          <a:p>
            <a:r>
              <a:rPr lang="en-US" dirty="0"/>
              <a:t>For example, your analysis of your strengths may expose you to opportunities you</a:t>
            </a:r>
            <a:r>
              <a:rPr lang="en-NG" dirty="0"/>
              <a:t> </a:t>
            </a:r>
            <a:r>
              <a:rPr lang="en-US" dirty="0"/>
              <a:t>may not have thought possible. </a:t>
            </a:r>
          </a:p>
          <a:p>
            <a:r>
              <a:rPr lang="en-US" dirty="0"/>
              <a:t>Similarly, you may be able to exploit some opportunities</a:t>
            </a:r>
            <a:r>
              <a:rPr lang="en-NG" dirty="0"/>
              <a:t> </a:t>
            </a:r>
            <a:r>
              <a:rPr lang="en-US" dirty="0"/>
              <a:t>if you eliminate the weaknesses you’ve identified.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80956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58F3-1EAB-624A-BB5E-03D5BC772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3CA6F-B8DF-494F-A992-F3FDA2E20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Here are some cyber-related topics you ought to consider when evaluating your</a:t>
            </a:r>
            <a:r>
              <a:rPr lang="en-NG" dirty="0"/>
              <a:t> </a:t>
            </a:r>
            <a:r>
              <a:rPr lang="en-US" dirty="0"/>
              <a:t>potential opportunities:</a:t>
            </a:r>
            <a:endParaRPr lang="en-NG" dirty="0"/>
          </a:p>
          <a:p>
            <a:r>
              <a:rPr lang="en-US" dirty="0"/>
              <a:t> Presence: </a:t>
            </a:r>
          </a:p>
          <a:p>
            <a:r>
              <a:rPr lang="en-US" dirty="0"/>
              <a:t>Are you reaching the right people and markets? </a:t>
            </a:r>
          </a:p>
          <a:p>
            <a:r>
              <a:rPr lang="en-US" dirty="0"/>
              <a:t>Can you improve your</a:t>
            </a:r>
            <a:r>
              <a:rPr lang="en-NG" dirty="0"/>
              <a:t> </a:t>
            </a:r>
            <a:r>
              <a:rPr lang="en-US" dirty="0"/>
              <a:t>market presence by expanding your web presence? </a:t>
            </a:r>
          </a:p>
          <a:p>
            <a:r>
              <a:rPr lang="en-US" dirty="0"/>
              <a:t>Can you improve your web</a:t>
            </a:r>
            <a:r>
              <a:rPr lang="en-NG" dirty="0"/>
              <a:t> </a:t>
            </a:r>
            <a:r>
              <a:rPr lang="en-US" dirty="0"/>
              <a:t>site by incorporating videos, widgets, and other technologies to better present</a:t>
            </a:r>
            <a:r>
              <a:rPr lang="en-NG" dirty="0"/>
              <a:t> </a:t>
            </a:r>
            <a:r>
              <a:rPr lang="en-US" dirty="0"/>
              <a:t>your capabilities and products?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93845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DC7E-DAF4-F640-8E09-456B85C4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6182-0160-3543-9C96-1E5E4974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Partnerships: </a:t>
            </a:r>
          </a:p>
          <a:p>
            <a:r>
              <a:rPr lang="en-US" dirty="0"/>
              <a:t>Do other entities have access to technologies or capabilities that</a:t>
            </a:r>
            <a:r>
              <a:rPr lang="en-NG" dirty="0"/>
              <a:t> </a:t>
            </a:r>
            <a:r>
              <a:rPr lang="en-US" dirty="0"/>
              <a:t>could jump start your business and open opportunities? </a:t>
            </a:r>
          </a:p>
          <a:p>
            <a:r>
              <a:rPr lang="en-US" dirty="0"/>
              <a:t>Are you ready, willing,</a:t>
            </a:r>
            <a:r>
              <a:rPr lang="en-NG" dirty="0"/>
              <a:t> </a:t>
            </a:r>
            <a:r>
              <a:rPr lang="en-US" dirty="0"/>
              <a:t>and able to partner (or maybe even acquire or merge) with them to secure access</a:t>
            </a:r>
            <a:r>
              <a:rPr lang="en-NG" dirty="0"/>
              <a:t> </a:t>
            </a:r>
            <a:r>
              <a:rPr lang="en-US" dirty="0"/>
              <a:t>to these technologies or capabilities?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8091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229B-CA1C-384B-B6B3-2A1ED165E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51658-6AB1-D641-95D5-7FD28B25D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have to be fancy in building your strategy. Just remember to focus on</a:t>
            </a:r>
            <a:r>
              <a:rPr lang="en-NG" dirty="0"/>
              <a:t> </a:t>
            </a:r>
            <a:r>
              <a:rPr lang="en-US" dirty="0"/>
              <a:t>asking the following key questions:</a:t>
            </a:r>
            <a:endParaRPr lang="en-NG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NG" dirty="0"/>
          </a:p>
          <a:p>
            <a:r>
              <a:rPr lang="en-US" dirty="0"/>
              <a:t>Where are we now?</a:t>
            </a:r>
            <a:endParaRPr lang="en-NG" dirty="0"/>
          </a:p>
          <a:p>
            <a:r>
              <a:rPr lang="en-US" dirty="0"/>
              <a:t>What do we have to work with?</a:t>
            </a:r>
            <a:endParaRPr lang="en-NG" dirty="0"/>
          </a:p>
          <a:p>
            <a:r>
              <a:rPr lang="en-US" dirty="0"/>
              <a:t>Where do we want to be?</a:t>
            </a:r>
            <a:endParaRPr lang="en-NG" dirty="0"/>
          </a:p>
          <a:p>
            <a:r>
              <a:rPr lang="en-US" dirty="0"/>
              <a:t>How do we get there?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909584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49528-3A1B-6F4D-980B-ADAAE247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41083-F9B1-8E45-9733-02B056D31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Data	sharing: </a:t>
            </a:r>
          </a:p>
          <a:p>
            <a:r>
              <a:rPr lang="en-US" dirty="0"/>
              <a:t>As we’ve discussed, information is a	valuable	commodity, and</a:t>
            </a:r>
            <a:r>
              <a:rPr lang="en-NG" dirty="0"/>
              <a:t> </a:t>
            </a:r>
            <a:r>
              <a:rPr lang="en-US" dirty="0"/>
              <a:t>gaining access to valued information may present great opportunity	for your</a:t>
            </a:r>
            <a:r>
              <a:rPr lang="en-NG" dirty="0"/>
              <a:t> </a:t>
            </a:r>
            <a:r>
              <a:rPr lang="en-US" dirty="0"/>
              <a:t>company. </a:t>
            </a:r>
          </a:p>
          <a:p>
            <a:r>
              <a:rPr lang="en-US" dirty="0"/>
              <a:t>Numerous companies already recognize this and often subscribe to</a:t>
            </a:r>
            <a:r>
              <a:rPr lang="en-NG" dirty="0"/>
              <a:t> </a:t>
            </a:r>
            <a:r>
              <a:rPr lang="en-US" dirty="0"/>
              <a:t>services such as those whose predictive analytics expose shopping and Internet</a:t>
            </a:r>
            <a:r>
              <a:rPr lang="en-NG" dirty="0"/>
              <a:t> </a:t>
            </a:r>
            <a:r>
              <a:rPr lang="en-US" dirty="0"/>
              <a:t>search patterns, cluster buying (e.g., “Customers who bought this also looked at…”),</a:t>
            </a:r>
            <a:r>
              <a:rPr lang="en-NG" dirty="0"/>
              <a:t> </a:t>
            </a:r>
            <a:r>
              <a:rPr lang="en-US" dirty="0"/>
              <a:t>and market trends. </a:t>
            </a:r>
          </a:p>
          <a:p>
            <a:r>
              <a:rPr lang="en-US" dirty="0"/>
              <a:t>Other companies find that when they institute peer-to-peer</a:t>
            </a:r>
            <a:r>
              <a:rPr lang="en-NG" dirty="0"/>
              <a:t> </a:t>
            </a:r>
            <a:r>
              <a:rPr lang="en-US" dirty="0"/>
              <a:t>data	sharing	relationships, they	can electronically share information through</a:t>
            </a:r>
            <a:r>
              <a:rPr lang="en-NG" dirty="0"/>
              <a:t> </a:t>
            </a:r>
            <a:r>
              <a:rPr lang="en-US" dirty="0"/>
              <a:t>electronic data interchanges (EDIs) that speed transactions, reduce manpower and</a:t>
            </a:r>
            <a:r>
              <a:rPr lang="en-NG" dirty="0"/>
              <a:t> </a:t>
            </a:r>
            <a:r>
              <a:rPr lang="en-US" dirty="0"/>
              <a:t>overhead costs, and increase the accuracy and precision of their business together.</a:t>
            </a:r>
            <a:endParaRPr lang="en-NG" dirty="0"/>
          </a:p>
          <a:p>
            <a:r>
              <a:rPr lang="en-US" dirty="0"/>
              <a:t>Are there opportunities to	reduce your costs and expand your markets if you</a:t>
            </a:r>
            <a:r>
              <a:rPr lang="en-NG" dirty="0"/>
              <a:t> </a:t>
            </a:r>
            <a:r>
              <a:rPr lang="en-US" dirty="0"/>
              <a:t>improve your access and management of information and do so securely?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07333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D4B8-50A4-174C-BF3D-CF28456C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C6D5-6DC8-2342-B6CE-009143477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Payments: Are there opportunities to improve your accounts receivable capabilities by leveraging the latest in electronic payment capabilities? </a:t>
            </a:r>
          </a:p>
          <a:p>
            <a:r>
              <a:rPr lang="en-US" dirty="0"/>
              <a:t>Can you reduce</a:t>
            </a:r>
            <a:r>
              <a:rPr lang="en-NG" dirty="0"/>
              <a:t> </a:t>
            </a:r>
            <a:r>
              <a:rPr lang="en-US" dirty="0"/>
              <a:t>overhead costs and	improve precision and accuracy?</a:t>
            </a:r>
          </a:p>
          <a:p>
            <a:r>
              <a:rPr lang="en-US" dirty="0"/>
              <a:t>Can you better identify</a:t>
            </a:r>
            <a:r>
              <a:rPr lang="en-NG" dirty="0"/>
              <a:t> </a:t>
            </a:r>
            <a:r>
              <a:rPr lang="en-US" dirty="0"/>
              <a:t>delinquent accounts through automation? </a:t>
            </a:r>
          </a:p>
          <a:p>
            <a:r>
              <a:rPr lang="en-US" dirty="0"/>
              <a:t>Can you implement positive changes</a:t>
            </a:r>
            <a:r>
              <a:rPr lang="en-NG" dirty="0"/>
              <a:t> </a:t>
            </a:r>
            <a:r>
              <a:rPr lang="en-US" dirty="0"/>
              <a:t>while maintaining a satisfactory security posture?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871448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4D6F-5400-FF4C-9C00-D618BC8E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Weaknesses.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707-4C24-644A-887E-963399DC7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Opportunities should be positive but if you don’t account for cyber-based threats, they</a:t>
            </a:r>
            <a:r>
              <a:rPr lang="en-NG" dirty="0"/>
              <a:t> </a:t>
            </a:r>
            <a:r>
              <a:rPr lang="en-US" dirty="0"/>
              <a:t>may turn from potential victories to probable disasters. </a:t>
            </a:r>
          </a:p>
          <a:p>
            <a:r>
              <a:rPr lang="en-US" dirty="0"/>
              <a:t>You should evaluate every anticipated opportunity through the lens of a	hacker.	</a:t>
            </a:r>
          </a:p>
          <a:p>
            <a:r>
              <a:rPr lang="en-US" dirty="0"/>
              <a:t>How	is your potential opportunity</a:t>
            </a:r>
            <a:r>
              <a:rPr lang="en-NG" dirty="0"/>
              <a:t> </a:t>
            </a:r>
            <a:r>
              <a:rPr lang="en-US" dirty="0"/>
              <a:t>exposed to cyber risk? </a:t>
            </a:r>
          </a:p>
          <a:p>
            <a:r>
              <a:rPr lang="en-US" dirty="0"/>
              <a:t>Can that risk be mitigated, accepted, avoided, or transferred so</a:t>
            </a:r>
            <a:r>
              <a:rPr lang="en-NG" dirty="0"/>
              <a:t> </a:t>
            </a:r>
            <a:r>
              <a:rPr lang="en-US" dirty="0"/>
              <a:t>that it remains a viable opportunity? </a:t>
            </a:r>
          </a:p>
          <a:p>
            <a:r>
              <a:rPr lang="en-US" dirty="0"/>
              <a:t>Opportunities that appear to be too good to be true</a:t>
            </a:r>
            <a:r>
              <a:rPr lang="en-NG" dirty="0"/>
              <a:t> </a:t>
            </a:r>
            <a:r>
              <a:rPr lang="en-US" dirty="0"/>
              <a:t>probably are. </a:t>
            </a:r>
          </a:p>
          <a:p>
            <a:r>
              <a:rPr lang="en-US" dirty="0"/>
              <a:t>Do your homework and ensure your opportunity evaluation is done with</a:t>
            </a:r>
            <a:r>
              <a:rPr lang="en-NG" dirty="0"/>
              <a:t> </a:t>
            </a:r>
            <a:r>
              <a:rPr lang="en-US" dirty="0"/>
              <a:t>cyber-based risk in mind.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1855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61F6-A0D8-5743-BC13-4ECB7BE65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C8F0-0E61-734C-AC5F-6AD3DEE2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spent considerable time discussing threats</a:t>
            </a:r>
            <a:r>
              <a:rPr lang="en-NG" dirty="0"/>
              <a:t> </a:t>
            </a:r>
            <a:r>
              <a:rPr lang="en-US" dirty="0"/>
              <a:t>in earlier chapters, so we believe that you understand and appreciate the cyber-based</a:t>
            </a:r>
            <a:r>
              <a:rPr lang="en-NG" dirty="0"/>
              <a:t> </a:t>
            </a:r>
            <a:r>
              <a:rPr lang="en-US" dirty="0"/>
              <a:t>threats you and your business face. </a:t>
            </a:r>
          </a:p>
          <a:p>
            <a:r>
              <a:rPr lang="en-US" dirty="0"/>
              <a:t>Although we won’t rehash the previous discussion,</a:t>
            </a:r>
            <a:r>
              <a:rPr lang="en-NG" dirty="0"/>
              <a:t> </a:t>
            </a:r>
            <a:r>
              <a:rPr lang="en-US" dirty="0"/>
              <a:t>we believe the following will be helpful as you analyze threats as part of your SWOT</a:t>
            </a:r>
            <a:r>
              <a:rPr lang="en-NG" dirty="0"/>
              <a:t> </a:t>
            </a:r>
            <a:r>
              <a:rPr lang="en-US" dirty="0"/>
              <a:t>analysis: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203081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FCD4-B4E8-1D45-A0F5-8330987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5C65-5512-BF4C-B186-0C14B930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Threats occur at home too: Some people believe their business’s cyber protections</a:t>
            </a:r>
            <a:r>
              <a:rPr lang="en-NG" dirty="0"/>
              <a:t> </a:t>
            </a:r>
            <a:r>
              <a:rPr lang="en-US" dirty="0"/>
              <a:t>are terrific and adequately protect them against cyber threats. </a:t>
            </a:r>
          </a:p>
          <a:p>
            <a:r>
              <a:rPr lang="en-US" dirty="0"/>
              <a:t>That often is the</a:t>
            </a:r>
            <a:r>
              <a:rPr lang="en-NG" dirty="0"/>
              <a:t> </a:t>
            </a:r>
            <a:r>
              <a:rPr lang="en-US" dirty="0"/>
              <a:t>case. Unfortunately, many people bring work home with them and do that work</a:t>
            </a:r>
            <a:r>
              <a:rPr lang="en-NG" dirty="0"/>
              <a:t> </a:t>
            </a:r>
            <a:r>
              <a:rPr lang="en-US" dirty="0"/>
              <a:t>on home systems that do not share the same level of protection as business environments. </a:t>
            </a:r>
          </a:p>
          <a:p>
            <a:r>
              <a:rPr lang="en-US" dirty="0"/>
              <a:t>People who do their work at home and bring it back to the business</a:t>
            </a:r>
            <a:r>
              <a:rPr lang="en-NG" dirty="0"/>
              <a:t> </a:t>
            </a:r>
            <a:r>
              <a:rPr lang="en-US" dirty="0"/>
              <a:t>often introduce malicious code and other threats that expose you and your business to risk. The good news is that you can mitigate this through educating your</a:t>
            </a:r>
            <a:r>
              <a:rPr lang="en-NG" dirty="0"/>
              <a:t> </a:t>
            </a:r>
            <a:r>
              <a:rPr lang="en-US" dirty="0"/>
              <a:t>workforce, offering antimalware programs to employees to install on their home</a:t>
            </a:r>
            <a:r>
              <a:rPr lang="en-NG" dirty="0"/>
              <a:t> </a:t>
            </a:r>
            <a:r>
              <a:rPr lang="en-US" dirty="0"/>
              <a:t>systems, or even providing the employee a	company-owned and configured</a:t>
            </a:r>
            <a:r>
              <a:rPr lang="en-NG" dirty="0"/>
              <a:t> </a:t>
            </a:r>
            <a:r>
              <a:rPr lang="en-US" dirty="0"/>
              <a:t>device from which they can work securely from home. </a:t>
            </a:r>
          </a:p>
          <a:p>
            <a:r>
              <a:rPr lang="en-US" dirty="0"/>
              <a:t>The bad news is that there always will be a risk that one of your employees will bring something in from</a:t>
            </a:r>
            <a:r>
              <a:rPr lang="en-NG" dirty="0"/>
              <a:t> </a:t>
            </a:r>
            <a:r>
              <a:rPr lang="en-US" dirty="0"/>
              <a:t>home (i.e., a </a:t>
            </a:r>
            <a:r>
              <a:rPr lang="en-US" dirty="0" err="1"/>
              <a:t>viruslike</a:t>
            </a:r>
            <a:r>
              <a:rPr lang="en-US" dirty="0"/>
              <a:t> influenza or a computer virus such as the </a:t>
            </a:r>
            <a:r>
              <a:rPr lang="en-US" dirty="0" err="1"/>
              <a:t>Conficker</a:t>
            </a:r>
            <a:r>
              <a:rPr lang="en-US" dirty="0"/>
              <a:t> worm)</a:t>
            </a:r>
            <a:r>
              <a:rPr lang="en-NG" dirty="0"/>
              <a:t> </a:t>
            </a:r>
            <a:r>
              <a:rPr lang="en-US" dirty="0"/>
              <a:t>that threatens your business. Plan for that and defend appropriately.</a:t>
            </a:r>
            <a:endParaRPr lang="en-NG" dirty="0"/>
          </a:p>
          <a:p>
            <a:r>
              <a:rPr lang="en-US" dirty="0"/>
              <a:t>·	</a:t>
            </a:r>
            <a:r>
              <a:rPr lang="en-NG" dirty="0">
                <a:effectLst/>
              </a:rPr>
              <a:t> 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775916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FFD4-CDA4-884B-A34F-7F662B956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CDE9-154B-0B47-A004-0161A667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Technology changes: Is there a change in technology that may render your current capabilities obsolete and drive a recapitalization effort? </a:t>
            </a:r>
          </a:p>
          <a:p>
            <a:r>
              <a:rPr lang="en-US" dirty="0"/>
              <a:t>If you upgrade to that new</a:t>
            </a:r>
            <a:r>
              <a:rPr lang="en-NG" dirty="0"/>
              <a:t> </a:t>
            </a:r>
            <a:r>
              <a:rPr lang="en-US" dirty="0"/>
              <a:t>operating system, do you need to buy new hardware to support it? </a:t>
            </a:r>
          </a:p>
          <a:p>
            <a:r>
              <a:rPr lang="en-US" dirty="0"/>
              <a:t>If you don’t</a:t>
            </a:r>
            <a:r>
              <a:rPr lang="en-NG" dirty="0"/>
              <a:t> </a:t>
            </a:r>
            <a:r>
              <a:rPr lang="en-US" dirty="0"/>
              <a:t>keep current with technology, is your market position threatened? </a:t>
            </a:r>
          </a:p>
          <a:p>
            <a:r>
              <a:rPr lang="en-US" dirty="0"/>
              <a:t>What are your</a:t>
            </a:r>
            <a:r>
              <a:rPr lang="en-NG" dirty="0"/>
              <a:t> </a:t>
            </a:r>
            <a:r>
              <a:rPr lang="en-US" dirty="0"/>
              <a:t>competitors doing?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746809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1BEE-F004-2040-AB1E-34D9A699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E910-C6FD-3740-90A7-32C9A6F9C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Standards: </a:t>
            </a:r>
          </a:p>
          <a:p>
            <a:r>
              <a:rPr lang="en-US" dirty="0"/>
              <a:t>Are there any new or anticipated standards that you need to comply</a:t>
            </a:r>
            <a:r>
              <a:rPr lang="en-NG" dirty="0"/>
              <a:t> </a:t>
            </a:r>
            <a:r>
              <a:rPr lang="en-US" dirty="0"/>
              <a:t>with? </a:t>
            </a:r>
          </a:p>
          <a:p>
            <a:r>
              <a:rPr lang="en-US" dirty="0"/>
              <a:t>Does compliance drive changes in your risk or fiscal posture?</a:t>
            </a:r>
            <a:endParaRPr lang="en-NG" dirty="0"/>
          </a:p>
          <a:p>
            <a:r>
              <a:rPr lang="en-US" dirty="0"/>
              <a:t>Benchmarking: Here’s where checking to see what your competitors are doing</a:t>
            </a:r>
            <a:r>
              <a:rPr lang="en-NG" dirty="0"/>
              <a:t> </a:t>
            </a:r>
            <a:r>
              <a:rPr lang="en-US" dirty="0"/>
              <a:t>is noteworthy. </a:t>
            </a:r>
          </a:p>
          <a:p>
            <a:r>
              <a:rPr lang="en-US" dirty="0"/>
              <a:t>Are your competitors exposed to the same threats? </a:t>
            </a:r>
          </a:p>
          <a:p>
            <a:r>
              <a:rPr lang="en-US" dirty="0"/>
              <a:t>Have they taken</a:t>
            </a:r>
            <a:r>
              <a:rPr lang="en-NG" dirty="0"/>
              <a:t> </a:t>
            </a:r>
            <a:r>
              <a:rPr lang="en-US" dirty="0"/>
              <a:t>proactive measures	to defend against cybersecurity risks? </a:t>
            </a:r>
          </a:p>
          <a:p>
            <a:r>
              <a:rPr lang="en-US" dirty="0"/>
              <a:t>Are you </a:t>
            </a:r>
            <a:r>
              <a:rPr lang="en-US" dirty="0" err="1"/>
              <a:t>leading,following</a:t>
            </a:r>
            <a:r>
              <a:rPr lang="en-US" dirty="0"/>
              <a:t>, or preparing to get out of the way?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463476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7CBF0-5C74-784D-8477-811854B9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EADF-7A3C-AB4C-972E-6988C65D2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Threats can seriously threaten you and your business. Identifying and assessing your</a:t>
            </a:r>
            <a:r>
              <a:rPr lang="en-NG" dirty="0"/>
              <a:t> </a:t>
            </a:r>
            <a:r>
              <a:rPr lang="en-US" dirty="0"/>
              <a:t>threats as part of your risk assessment is essential. </a:t>
            </a:r>
          </a:p>
          <a:p>
            <a:r>
              <a:rPr lang="en-US" dirty="0"/>
              <a:t>In this information-enabled market,</a:t>
            </a:r>
            <a:r>
              <a:rPr lang="en-NG" dirty="0"/>
              <a:t> </a:t>
            </a:r>
            <a:r>
              <a:rPr lang="en-US" dirty="0"/>
              <a:t>cybersecurity risks likely present the greatest number and most serious threats to your</a:t>
            </a:r>
            <a:r>
              <a:rPr lang="en-NG" dirty="0"/>
              <a:t> </a:t>
            </a:r>
            <a:r>
              <a:rPr lang="en-US" dirty="0"/>
              <a:t>business.	</a:t>
            </a:r>
          </a:p>
          <a:p>
            <a:r>
              <a:rPr lang="en-US" dirty="0"/>
              <a:t>Invest the necessary time and	treasure to find and address you threats</a:t>
            </a:r>
            <a:r>
              <a:rPr lang="en-NG" dirty="0"/>
              <a:t> </a:t>
            </a:r>
            <a:r>
              <a:rPr lang="en-US" dirty="0"/>
              <a:t>properly.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413798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E789-7BFB-604A-B48C-FAF07FAD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SWOT</a:t>
            </a:r>
            <a:r>
              <a:rPr lang="en-US" dirty="0"/>
              <a:t> </a:t>
            </a:r>
            <a:r>
              <a:rPr lang="en-US" b="1" i="1" dirty="0"/>
              <a:t>Analysis:</a:t>
            </a:r>
            <a:r>
              <a:rPr lang="en-US" dirty="0"/>
              <a:t> </a:t>
            </a:r>
            <a:r>
              <a:rPr lang="en-US" b="1" i="1" dirty="0"/>
              <a:t>Threats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88430-3A7B-F84D-8DEB-ADAD66B90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After you have completed your SWOT analysis, you will be well postured to evaluate next steps. </a:t>
            </a:r>
          </a:p>
          <a:p>
            <a:r>
              <a:rPr lang="en-US" dirty="0"/>
              <a:t>Some organizations are tempted to jump toward those opportunities</a:t>
            </a:r>
            <a:r>
              <a:rPr lang="en-NG" dirty="0"/>
              <a:t> </a:t>
            </a:r>
            <a:r>
              <a:rPr lang="en-US" dirty="0"/>
              <a:t>that look like they </a:t>
            </a:r>
            <a:r>
              <a:rPr lang="en-US" i="1" dirty="0"/>
              <a:t>may</a:t>
            </a:r>
            <a:r>
              <a:rPr lang="en-US" dirty="0"/>
              <a:t> make the most money. </a:t>
            </a:r>
          </a:p>
          <a:p>
            <a:r>
              <a:rPr lang="en-US" dirty="0"/>
              <a:t>Be careful. While some paths initially</a:t>
            </a:r>
            <a:r>
              <a:rPr lang="en-NG" dirty="0"/>
              <a:t> </a:t>
            </a:r>
            <a:r>
              <a:rPr lang="en-US" dirty="0"/>
              <a:t>may appear attractive, those strategies with the greatest chance of enduring success and</a:t>
            </a:r>
            <a:r>
              <a:rPr lang="en-NG" dirty="0"/>
              <a:t> </a:t>
            </a:r>
            <a:r>
              <a:rPr lang="en-US" dirty="0"/>
              <a:t>profit are those which best align the organization’s strengths and opportunities while</a:t>
            </a:r>
            <a:r>
              <a:rPr lang="en-NG" dirty="0"/>
              <a:t> </a:t>
            </a:r>
            <a:r>
              <a:rPr lang="en-US" dirty="0"/>
              <a:t>controlling and managing threats and weaknesses.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4973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02CD-D758-D147-A94D-2EE3C586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2A36-D442-5C4C-B938-25CEAA88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After you’ve determined where you are, it is time to assess what you have to work with.</a:t>
            </a:r>
            <a:endParaRPr lang="en-NG" dirty="0"/>
          </a:p>
          <a:p>
            <a:r>
              <a:rPr lang="en-US" dirty="0"/>
              <a:t>Some people argue that this ought to be part of the discussion of “Where Are We Now?”</a:t>
            </a:r>
            <a:r>
              <a:rPr lang="en-NG" dirty="0"/>
              <a:t> </a:t>
            </a:r>
            <a:r>
              <a:rPr lang="en-US" dirty="0"/>
              <a:t>and we acknowledge there is merit in that argument but we contend that focus on the</a:t>
            </a:r>
            <a:r>
              <a:rPr lang="en-NG" dirty="0"/>
              <a:t> </a:t>
            </a:r>
            <a:r>
              <a:rPr lang="en-US" dirty="0"/>
              <a:t>resources available is very helpful in setting the stage for determining your strategy and</a:t>
            </a:r>
            <a:r>
              <a:rPr lang="en-NG" dirty="0"/>
              <a:t> </a:t>
            </a:r>
            <a:r>
              <a:rPr lang="en-US" dirty="0"/>
              <a:t>its implementation.</a:t>
            </a:r>
            <a:endParaRPr lang="en-NG" dirty="0"/>
          </a:p>
          <a:p>
            <a:r>
              <a:rPr lang="en-US" dirty="0"/>
              <a:t>Determining	what you have	to work	with includes your technical, human, and</a:t>
            </a:r>
            <a:r>
              <a:rPr lang="en-NG" dirty="0"/>
              <a:t> </a:t>
            </a:r>
            <a:r>
              <a:rPr lang="en-US" dirty="0"/>
              <a:t>financial resources. It also includes your information. </a:t>
            </a:r>
          </a:p>
          <a:p>
            <a:r>
              <a:rPr lang="en-US" dirty="0"/>
              <a:t>Don’t forget that your intellectual</a:t>
            </a:r>
            <a:r>
              <a:rPr lang="en-NG" dirty="0"/>
              <a:t> </a:t>
            </a:r>
            <a:r>
              <a:rPr lang="en-US" dirty="0"/>
              <a:t>property and trade secrets represent powerful assets that give you a competitive advantage over your peers. </a:t>
            </a:r>
          </a:p>
          <a:p>
            <a:r>
              <a:rPr lang="en-US" dirty="0"/>
              <a:t>They should be included in your calculus.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6573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3861-5E24-CB49-A823-ECDD03EC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BFFE-F3EB-4E4A-8AC7-5AFFA9B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process of creating your strategy can be very expensive and time-consuming if you</a:t>
            </a:r>
            <a:r>
              <a:rPr lang="en-NG" dirty="0"/>
              <a:t> </a:t>
            </a:r>
            <a:r>
              <a:rPr lang="en-US" dirty="0"/>
              <a:t>don’t manage and control it well. </a:t>
            </a:r>
          </a:p>
          <a:p>
            <a:pPr algn="just"/>
            <a:r>
              <a:rPr lang="en-US" dirty="0"/>
              <a:t>We contend that crafting a strategy is a human process,</a:t>
            </a:r>
            <a:r>
              <a:rPr lang="en-NG" dirty="0"/>
              <a:t> </a:t>
            </a:r>
            <a:r>
              <a:rPr lang="en-US" dirty="0"/>
              <a:t>not an automated one. </a:t>
            </a:r>
          </a:p>
          <a:p>
            <a:pPr algn="just"/>
            <a:r>
              <a:rPr lang="en-US" dirty="0"/>
              <a:t>Unfortunately, it is too easy to spend an inordinate amount of</a:t>
            </a:r>
            <a:r>
              <a:rPr lang="en-NG" dirty="0"/>
              <a:t> </a:t>
            </a:r>
            <a:r>
              <a:rPr lang="en-US" dirty="0"/>
              <a:t>precious time and resources chasing possibilities rather than probabilities. </a:t>
            </a:r>
          </a:p>
          <a:p>
            <a:pPr algn="just"/>
            <a:r>
              <a:rPr lang="en-US" dirty="0"/>
              <a:t>Do not fall</a:t>
            </a:r>
            <a:r>
              <a:rPr lang="en-NG" dirty="0"/>
              <a:t> </a:t>
            </a:r>
            <a:r>
              <a:rPr lang="en-US" dirty="0"/>
              <a:t>victim to paralysis by analysis. </a:t>
            </a:r>
          </a:p>
          <a:p>
            <a:pPr algn="just"/>
            <a:r>
              <a:rPr lang="en-US" dirty="0"/>
              <a:t>The time to build your strategy should take days, not months. </a:t>
            </a:r>
          </a:p>
          <a:p>
            <a:pPr algn="just"/>
            <a:r>
              <a:rPr lang="en-US" dirty="0"/>
              <a:t>Your leadership is essential to keep the team focused on the strategic view,</a:t>
            </a:r>
            <a:r>
              <a:rPr lang="en-NG" dirty="0"/>
              <a:t> </a:t>
            </a:r>
            <a:r>
              <a:rPr lang="en-US" dirty="0"/>
              <a:t>answering the key questions above, and to avoid wandering too far “into the weeds” </a:t>
            </a:r>
            <a:r>
              <a:rPr lang="en-US" dirty="0" err="1"/>
              <a:t>thuslosing</a:t>
            </a:r>
            <a:r>
              <a:rPr lang="en-US" dirty="0"/>
              <a:t> sight of the “big” picture</a:t>
            </a:r>
            <a:r>
              <a:rPr lang="en-NG" dirty="0">
                <a:effectLst/>
              </a:rPr>
              <a:t> 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08008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26A5-6BBE-124B-ADD0-B2C2CD29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3567A-69FC-6848-BF39-085346D1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 you survey your resources, we suggest you address the following cyber-related</a:t>
            </a:r>
            <a:r>
              <a:rPr lang="en-NG" dirty="0"/>
              <a:t> </a:t>
            </a:r>
            <a:r>
              <a:rPr lang="en-US" dirty="0"/>
              <a:t>topics:</a:t>
            </a:r>
            <a:endParaRPr lang="en-NG" dirty="0"/>
          </a:p>
          <a:p>
            <a:r>
              <a:rPr lang="en-US" dirty="0"/>
              <a:t>Information: </a:t>
            </a:r>
          </a:p>
          <a:p>
            <a:r>
              <a:rPr lang="en-US" dirty="0"/>
              <a:t>Do you have intellectual property or trade secrets that give you a competitive advantage in the marketplace? If so, will this information retain its value</a:t>
            </a:r>
            <a:r>
              <a:rPr lang="en-NG" dirty="0"/>
              <a:t> </a:t>
            </a:r>
            <a:r>
              <a:rPr lang="en-US" dirty="0"/>
              <a:t>over time? </a:t>
            </a:r>
          </a:p>
          <a:p>
            <a:r>
              <a:rPr lang="en-US" dirty="0"/>
              <a:t>When or under what conditions will it lose its value? </a:t>
            </a:r>
          </a:p>
          <a:p>
            <a:r>
              <a:rPr lang="en-US" dirty="0"/>
              <a:t>How does your</a:t>
            </a:r>
            <a:r>
              <a:rPr lang="en-NG" dirty="0"/>
              <a:t> </a:t>
            </a:r>
            <a:r>
              <a:rPr lang="en-US" dirty="0"/>
              <a:t>intellectual property or trade secrets contribute to your organization’s success?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01777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ACC2-43CB-9B4D-BEDE-F6251FC4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C8B8-19D8-5C45-9A2D-7BF393A53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Plans: </a:t>
            </a:r>
          </a:p>
          <a:p>
            <a:r>
              <a:rPr lang="en-US" dirty="0"/>
              <a:t>Are your existing plans adequate? Have they been followed? </a:t>
            </a:r>
          </a:p>
          <a:p>
            <a:r>
              <a:rPr lang="en-US" dirty="0"/>
              <a:t>Are they</a:t>
            </a:r>
            <a:r>
              <a:rPr lang="en-NG" dirty="0"/>
              <a:t> </a:t>
            </a:r>
            <a:r>
              <a:rPr lang="en-US" dirty="0"/>
              <a:t>producing the success you anticipated? </a:t>
            </a:r>
          </a:p>
          <a:p>
            <a:r>
              <a:rPr lang="en-US" dirty="0"/>
              <a:t>Do you know what your critical information</a:t>
            </a:r>
            <a:r>
              <a:rPr lang="en-NG" dirty="0"/>
              <a:t> </a:t>
            </a:r>
            <a:r>
              <a:rPr lang="en-US" dirty="0"/>
              <a:t>is, understand its value, and have a plan to protect it? </a:t>
            </a:r>
          </a:p>
          <a:p>
            <a:r>
              <a:rPr lang="en-US" dirty="0"/>
              <a:t>Do you have policies and</a:t>
            </a:r>
            <a:r>
              <a:rPr lang="en-NG" dirty="0"/>
              <a:t> </a:t>
            </a:r>
            <a:r>
              <a:rPr lang="en-US" dirty="0"/>
              <a:t>procedures that accompany your plans? </a:t>
            </a:r>
          </a:p>
          <a:p>
            <a:r>
              <a:rPr lang="en-US" dirty="0"/>
              <a:t>Do they follow industry best practices?</a:t>
            </a:r>
            <a:endParaRPr lang="en-NG" dirty="0"/>
          </a:p>
          <a:p>
            <a:r>
              <a:rPr lang="en-US" dirty="0"/>
              <a:t>Do your employees follow them? </a:t>
            </a:r>
          </a:p>
          <a:p>
            <a:r>
              <a:rPr lang="en-US" dirty="0"/>
              <a:t>Do you have accurate and timely metrics that</a:t>
            </a:r>
            <a:r>
              <a:rPr lang="en-NG" dirty="0"/>
              <a:t> </a:t>
            </a:r>
            <a:r>
              <a:rPr lang="en-US" dirty="0"/>
              <a:t>give you visibility into the effectiveness of your plans, policies, and procedures?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193821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6169-243F-D740-A6B5-0FF3BE0D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CEFD-2E4D-BC43-BE58-8C644BFA6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Technology: </a:t>
            </a:r>
          </a:p>
          <a:p>
            <a:r>
              <a:rPr lang="en-US" dirty="0"/>
              <a:t>Is your technology current (up to date)? Does it meet the needs of your</a:t>
            </a:r>
            <a:r>
              <a:rPr lang="en-NG" dirty="0"/>
              <a:t> </a:t>
            </a:r>
            <a:r>
              <a:rPr lang="en-US" dirty="0"/>
              <a:t>anticipated future? </a:t>
            </a:r>
          </a:p>
          <a:p>
            <a:r>
              <a:rPr lang="en-US" dirty="0"/>
              <a:t>Do you expect you’ll need major technology upgrades soon? If</a:t>
            </a:r>
            <a:r>
              <a:rPr lang="en-NG" dirty="0"/>
              <a:t> </a:t>
            </a:r>
            <a:r>
              <a:rPr lang="en-US" dirty="0"/>
              <a:t>so, do you have reasonable cost estimates and the funding already secured? </a:t>
            </a:r>
          </a:p>
          <a:p>
            <a:r>
              <a:rPr lang="en-US" dirty="0"/>
              <a:t>Do you</a:t>
            </a:r>
            <a:r>
              <a:rPr lang="en-NG" dirty="0"/>
              <a:t> </a:t>
            </a:r>
            <a:r>
              <a:rPr lang="en-US" dirty="0"/>
              <a:t>have antivirus and other software to thwart common threats? Is it kept current? </a:t>
            </a:r>
          </a:p>
          <a:p>
            <a:r>
              <a:rPr lang="en-US" dirty="0"/>
              <a:t>Do</a:t>
            </a:r>
            <a:r>
              <a:rPr lang="en-NG" dirty="0"/>
              <a:t> </a:t>
            </a:r>
            <a:r>
              <a:rPr lang="en-US" dirty="0"/>
              <a:t>you employ boundary protection capabilities such as firewalls and intrusion detection</a:t>
            </a:r>
            <a:r>
              <a:rPr lang="en-NG" dirty="0"/>
              <a:t> </a:t>
            </a:r>
            <a:r>
              <a:rPr lang="en-US" dirty="0"/>
              <a:t>systems? </a:t>
            </a:r>
          </a:p>
          <a:p>
            <a:r>
              <a:rPr lang="en-US" dirty="0"/>
              <a:t>Do you protect your information through encryption? </a:t>
            </a:r>
          </a:p>
          <a:p>
            <a:r>
              <a:rPr lang="en-US" dirty="0"/>
              <a:t>Do you have the</a:t>
            </a:r>
            <a:r>
              <a:rPr lang="en-NG" dirty="0"/>
              <a:t> </a:t>
            </a:r>
            <a:r>
              <a:rPr lang="en-US" dirty="0"/>
              <a:t>means to detect and thwart both insider and external threats to your information?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364477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ECF64-093F-9F4B-A5BD-C9CEC11AA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868F-A282-E848-BC14-D52726246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Personnel: </a:t>
            </a:r>
          </a:p>
          <a:p>
            <a:r>
              <a:rPr lang="en-US" dirty="0"/>
              <a:t>Do you have the right type and amount of personnel? Do your technical personnel have the proper certifications and skills to accomplish their assigned</a:t>
            </a:r>
            <a:r>
              <a:rPr lang="en-NG" dirty="0"/>
              <a:t> </a:t>
            </a:r>
            <a:r>
              <a:rPr lang="en-US" dirty="0"/>
              <a:t>work? </a:t>
            </a:r>
          </a:p>
          <a:p>
            <a:r>
              <a:rPr lang="en-US" dirty="0"/>
              <a:t>What type of keep-it-current training is expected to maintain their skills</a:t>
            </a:r>
            <a:r>
              <a:rPr lang="en-NG" dirty="0"/>
              <a:t> </a:t>
            </a:r>
            <a:r>
              <a:rPr lang="en-US" dirty="0"/>
              <a:t>or meet industry standards? </a:t>
            </a:r>
          </a:p>
          <a:p>
            <a:r>
              <a:rPr lang="en-US" dirty="0"/>
              <a:t>Are your people “world class,” average, or “not up-</a:t>
            </a:r>
            <a:r>
              <a:rPr lang="en-NG" dirty="0"/>
              <a:t> </a:t>
            </a:r>
            <a:r>
              <a:rPr lang="en-US" dirty="0"/>
              <a:t>to-snuff”? </a:t>
            </a:r>
          </a:p>
          <a:p>
            <a:r>
              <a:rPr lang="en-US" dirty="0"/>
              <a:t>Do you need to upgrade your workforce? Is there a ready talent pool</a:t>
            </a:r>
            <a:r>
              <a:rPr lang="en-NG" dirty="0"/>
              <a:t> </a:t>
            </a:r>
            <a:r>
              <a:rPr lang="en-US" dirty="0"/>
              <a:t>of people with the skills you need available? </a:t>
            </a:r>
          </a:p>
          <a:p>
            <a:r>
              <a:rPr lang="en-US" dirty="0"/>
              <a:t>Are universities and other means of</a:t>
            </a:r>
            <a:r>
              <a:rPr lang="en-NG" dirty="0"/>
              <a:t> </a:t>
            </a:r>
            <a:r>
              <a:rPr lang="en-US" dirty="0"/>
              <a:t>training and educating your workforce available?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513764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F0C4-4BAE-284E-8FFC-6044827C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2DB5-A62C-8742-8688-C239DE70C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Finances: </a:t>
            </a:r>
          </a:p>
          <a:p>
            <a:r>
              <a:rPr lang="en-US" dirty="0"/>
              <a:t>What is your current financial situation? What does next year look like?</a:t>
            </a:r>
            <a:endParaRPr lang="en-NG" dirty="0"/>
          </a:p>
          <a:p>
            <a:r>
              <a:rPr lang="en-US" dirty="0"/>
              <a:t>If you don’t change anything, what is your forecast for the next five years? What are</a:t>
            </a:r>
            <a:r>
              <a:rPr lang="en-NG" dirty="0"/>
              <a:t> </a:t>
            </a:r>
            <a:r>
              <a:rPr lang="en-US" dirty="0"/>
              <a:t>your “must-pay” bills? </a:t>
            </a:r>
          </a:p>
          <a:p>
            <a:r>
              <a:rPr lang="en-US" dirty="0"/>
              <a:t>What are things you believe you really need to invest in but</a:t>
            </a:r>
            <a:r>
              <a:rPr lang="en-NG" dirty="0"/>
              <a:t> </a:t>
            </a:r>
            <a:r>
              <a:rPr lang="en-US" dirty="0"/>
              <a:t>cannot due to priorities and limited resources. </a:t>
            </a:r>
          </a:p>
          <a:p>
            <a:r>
              <a:rPr lang="en-US" dirty="0"/>
              <a:t>Are there any issues that may spur</a:t>
            </a:r>
            <a:r>
              <a:rPr lang="en-NG" dirty="0"/>
              <a:t> </a:t>
            </a:r>
            <a:r>
              <a:rPr lang="en-US" dirty="0"/>
              <a:t>changes to your forecasts or available revenue (e.g., tax changes, environmental</a:t>
            </a:r>
            <a:r>
              <a:rPr lang="en-NG" dirty="0"/>
              <a:t> </a:t>
            </a:r>
            <a:r>
              <a:rPr lang="en-US" dirty="0"/>
              <a:t>concerns, market changes, etc.)? </a:t>
            </a:r>
          </a:p>
          <a:p>
            <a:r>
              <a:rPr lang="en-US" dirty="0"/>
              <a:t>Do you have sufficient liquidity and cash on hand</a:t>
            </a:r>
            <a:r>
              <a:rPr lang="en-NG" dirty="0"/>
              <a:t> </a:t>
            </a:r>
            <a:r>
              <a:rPr lang="en-US" dirty="0"/>
              <a:t>to address “surprises” that may drive unexpected expenditures?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417623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01B7-E404-E34C-85B2-8162CEB0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Have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Work</a:t>
            </a:r>
            <a:r>
              <a:rPr lang="en-US" dirty="0"/>
              <a:t> </a:t>
            </a:r>
            <a:r>
              <a:rPr lang="en-US" b="1" dirty="0"/>
              <a:t>With?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A454-E2AE-F44D-B088-8B344022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what you have to work with is critical as you evaluate potential next steps in</a:t>
            </a:r>
            <a:r>
              <a:rPr lang="en-NG" dirty="0"/>
              <a:t> </a:t>
            </a:r>
            <a:r>
              <a:rPr lang="en-US" dirty="0"/>
              <a:t>building your strategy. </a:t>
            </a:r>
          </a:p>
          <a:p>
            <a:r>
              <a:rPr lang="en-US" dirty="0"/>
              <a:t>A strategy without the resources to implement it is not feasible</a:t>
            </a:r>
            <a:r>
              <a:rPr lang="en-NG" dirty="0"/>
              <a:t> </a:t>
            </a:r>
            <a:r>
              <a:rPr lang="en-US" dirty="0"/>
              <a:t>and destined to fail. </a:t>
            </a:r>
          </a:p>
          <a:p>
            <a:r>
              <a:rPr lang="en-US" dirty="0"/>
              <a:t>Remember, it is important to “know yourself,” even when building</a:t>
            </a:r>
            <a:r>
              <a:rPr lang="en-NG" dirty="0"/>
              <a:t> </a:t>
            </a:r>
            <a:r>
              <a:rPr lang="en-US" dirty="0"/>
              <a:t>your strategy.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3863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BFA2C-2066-9C44-830B-7D22481B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Want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Be?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3DA47-EFB1-C041-8C27-4911462D1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Where do you want your business to be? Perhaps more importantly, where do your</a:t>
            </a:r>
            <a:r>
              <a:rPr lang="en-NG" dirty="0"/>
              <a:t> </a:t>
            </a:r>
            <a:r>
              <a:rPr lang="en-US" dirty="0"/>
              <a:t>employees think you want to be? </a:t>
            </a:r>
          </a:p>
          <a:p>
            <a:r>
              <a:rPr lang="en-US" dirty="0"/>
              <a:t>Are your visions of the future and theirs congruent or</a:t>
            </a:r>
            <a:r>
              <a:rPr lang="en-NG" dirty="0"/>
              <a:t> </a:t>
            </a:r>
            <a:r>
              <a:rPr lang="en-US" dirty="0"/>
              <a:t>divergent? </a:t>
            </a:r>
          </a:p>
          <a:p>
            <a:r>
              <a:rPr lang="en-US" dirty="0"/>
              <a:t>How do you articulate it to be meaningful, measurable, and understood by</a:t>
            </a:r>
            <a:r>
              <a:rPr lang="en-NG" dirty="0"/>
              <a:t> </a:t>
            </a:r>
            <a:r>
              <a:rPr lang="en-US" dirty="0"/>
              <a:t>all? </a:t>
            </a:r>
          </a:p>
          <a:p>
            <a:r>
              <a:rPr lang="en-US" dirty="0"/>
              <a:t>How do you convince your employees to “buy in” to the vision?</a:t>
            </a:r>
            <a:endParaRPr lang="en-NG" dirty="0"/>
          </a:p>
          <a:p>
            <a:r>
              <a:rPr lang="en-US" dirty="0"/>
              <a:t>We think Bill Gates did a great job identifying where he wanted Microsoft to be when</a:t>
            </a:r>
            <a:r>
              <a:rPr lang="en-NG" dirty="0"/>
              <a:t> </a:t>
            </a:r>
            <a:r>
              <a:rPr lang="en-US" dirty="0"/>
              <a:t>he expressed Microsoft’s vision as “A computer on every desk and in every home, all running Microsoft software.”</a:t>
            </a:r>
          </a:p>
          <a:p>
            <a:r>
              <a:rPr lang="en-US" dirty="0"/>
              <a:t>Such a succinct yet clear vision of the future led Microsoft to phenomenal success and market domination (and Gates’ ultimate recognition as the</a:t>
            </a:r>
            <a:r>
              <a:rPr lang="en-NG" dirty="0"/>
              <a:t> </a:t>
            </a:r>
            <a:r>
              <a:rPr lang="en-US" dirty="0"/>
              <a:t>world’s richest man!). 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124072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530-7178-2E45-ADF6-71091C78A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</a:t>
            </a:r>
            <a:r>
              <a:rPr lang="en-US" dirty="0"/>
              <a:t> </a:t>
            </a:r>
            <a:r>
              <a:rPr lang="en-US" b="1" dirty="0"/>
              <a:t>Do</a:t>
            </a:r>
            <a:r>
              <a:rPr lang="en-US" dirty="0"/>
              <a:t> </a:t>
            </a:r>
            <a:r>
              <a:rPr lang="en-US" b="1" dirty="0"/>
              <a:t>We</a:t>
            </a:r>
            <a:r>
              <a:rPr lang="en-US" dirty="0"/>
              <a:t> </a:t>
            </a:r>
            <a:r>
              <a:rPr lang="en-US" b="1" dirty="0"/>
              <a:t>Want</a:t>
            </a:r>
            <a:r>
              <a:rPr lang="en-US" dirty="0"/>
              <a:t> </a:t>
            </a:r>
            <a:r>
              <a:rPr lang="en-US" b="1" dirty="0"/>
              <a:t>to</a:t>
            </a:r>
            <a:r>
              <a:rPr lang="en-US" dirty="0"/>
              <a:t> </a:t>
            </a:r>
            <a:r>
              <a:rPr lang="en-US" b="1" dirty="0"/>
              <a:t>Be?</a:t>
            </a:r>
            <a:br>
              <a:rPr lang="en-NG" dirty="0"/>
            </a:b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D54F-9965-9F4F-8320-B10E7D05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Do you think that Microsoft employees understood where Gates</a:t>
            </a:r>
            <a:r>
              <a:rPr lang="en-NG" dirty="0"/>
              <a:t> </a:t>
            </a:r>
            <a:r>
              <a:rPr lang="en-US" dirty="0"/>
              <a:t>wanted the company to go? Do you think his shareholders did? What about potential</a:t>
            </a:r>
            <a:r>
              <a:rPr lang="en-NG" dirty="0"/>
              <a:t> </a:t>
            </a:r>
            <a:r>
              <a:rPr lang="en-US" dirty="0"/>
              <a:t>investors and partners? </a:t>
            </a:r>
          </a:p>
          <a:p>
            <a:r>
              <a:rPr lang="en-US" dirty="0"/>
              <a:t>We contend that the success of Microsoft was directly attributed</a:t>
            </a:r>
            <a:r>
              <a:rPr lang="en-NG" dirty="0"/>
              <a:t> </a:t>
            </a:r>
            <a:r>
              <a:rPr lang="en-US" dirty="0"/>
              <a:t>to the vision of putting a computer on every desk and in every home, all running Microsoft</a:t>
            </a:r>
            <a:r>
              <a:rPr lang="en-NG" dirty="0"/>
              <a:t> </a:t>
            </a:r>
            <a:r>
              <a:rPr lang="en-US" dirty="0"/>
              <a:t>software. Gates and his employees relentlessly pursued this vision, and more than 30</a:t>
            </a:r>
            <a:r>
              <a:rPr lang="en-NG" dirty="0"/>
              <a:t> </a:t>
            </a:r>
            <a:r>
              <a:rPr lang="en-US"/>
              <a:t>years </a:t>
            </a:r>
            <a:r>
              <a:rPr lang="en-US" dirty="0"/>
              <a:t>after its founding, it remains the largest software company in the world.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8110208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309F-89B2-2246-BD99-F78359A8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276-031A-2B4C-953A-DF91B16DA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49841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43BA-3F8B-FD43-ADFE-3E8CFDE4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29B74-E9EF-9348-80F5-569D7787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315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60AD-EA1B-8847-8A1C-F4F5EE32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C2C76-6B46-2C43-871B-FA97C5BDD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Incorporating cybersecurity into your strategy is essential in today’s information enabled society but often is an afterthought in many strategies. </a:t>
            </a:r>
          </a:p>
          <a:p>
            <a:r>
              <a:rPr lang="en-US" dirty="0"/>
              <a:t>You can’t afford to</a:t>
            </a:r>
            <a:r>
              <a:rPr lang="en-NG" dirty="0"/>
              <a:t> </a:t>
            </a:r>
            <a:r>
              <a:rPr lang="en-US" dirty="0"/>
              <a:t>ignore cybersecurity as you build or update your next strategy. As you go through the</a:t>
            </a:r>
            <a:r>
              <a:rPr lang="en-NG" dirty="0"/>
              <a:t> </a:t>
            </a:r>
            <a:r>
              <a:rPr lang="en-US" dirty="0"/>
              <a:t>process to build your strategy, we recommend you get input from a diverse variety of</a:t>
            </a:r>
            <a:r>
              <a:rPr lang="en-NG" dirty="0"/>
              <a:t> </a:t>
            </a:r>
            <a:r>
              <a:rPr lang="en-US" dirty="0"/>
              <a:t>sources. </a:t>
            </a:r>
          </a:p>
          <a:p>
            <a:r>
              <a:rPr lang="en-US" dirty="0"/>
              <a:t>Gather the most creative and innovative team you can. </a:t>
            </a:r>
          </a:p>
          <a:p>
            <a:r>
              <a:rPr lang="en-US" dirty="0"/>
              <a:t>When you charter your</a:t>
            </a:r>
            <a:r>
              <a:rPr lang="en-NG" dirty="0"/>
              <a:t> </a:t>
            </a:r>
            <a:r>
              <a:rPr lang="en-US" dirty="0"/>
              <a:t>strategy team, explicitly tell them that you want them to consider cybersecurity as an</a:t>
            </a:r>
            <a:r>
              <a:rPr lang="en-NG" dirty="0"/>
              <a:t> </a:t>
            </a:r>
            <a:r>
              <a:rPr lang="en-US" dirty="0"/>
              <a:t>essential part of their thought process; tell them you want to protect the </a:t>
            </a:r>
            <a:r>
              <a:rPr lang="en-US" dirty="0" err="1"/>
              <a:t>busines’s</a:t>
            </a:r>
            <a:r>
              <a:rPr lang="en-US" dirty="0"/>
              <a:t> vital information. </a:t>
            </a:r>
          </a:p>
          <a:p>
            <a:r>
              <a:rPr lang="en-US" dirty="0"/>
              <a:t>Share your thoughts with them so they have a clear idea of your</a:t>
            </a:r>
            <a:r>
              <a:rPr lang="en-NG" dirty="0"/>
              <a:t> </a:t>
            </a:r>
            <a:r>
              <a:rPr lang="en-US" dirty="0"/>
              <a:t>initial direction. </a:t>
            </a:r>
          </a:p>
          <a:p>
            <a:r>
              <a:rPr lang="en-US" dirty="0"/>
              <a:t>Otherwise, what they come up with may drive you and them back to</a:t>
            </a:r>
            <a:r>
              <a:rPr lang="en-NG" dirty="0"/>
              <a:t> </a:t>
            </a:r>
            <a:r>
              <a:rPr lang="en-US" dirty="0"/>
              <a:t>the drawing board.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765057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8436-0B30-CD4A-83DF-B3CF49AA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B095-21D8-5E48-9CCB-B7664B7B6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Building your strategy is a team effort, and in addition to your senior executives,</a:t>
            </a:r>
            <a:r>
              <a:rPr lang="en-NG" dirty="0"/>
              <a:t> </a:t>
            </a:r>
            <a:r>
              <a:rPr lang="en-US" dirty="0"/>
              <a:t>you will benefit adding high-performing employees to your strategy team. “</a:t>
            </a:r>
          </a:p>
          <a:p>
            <a:pPr algn="just"/>
            <a:r>
              <a:rPr lang="en-US" dirty="0"/>
              <a:t>Disruptive</a:t>
            </a:r>
            <a:r>
              <a:rPr lang="en-NG" dirty="0"/>
              <a:t> </a:t>
            </a:r>
            <a:r>
              <a:rPr lang="en-US" dirty="0"/>
              <a:t>thinkers,” that is, those who look at things from a different direction, are invaluable</a:t>
            </a:r>
            <a:r>
              <a:rPr lang="en-NG" dirty="0"/>
              <a:t> </a:t>
            </a:r>
            <a:r>
              <a:rPr lang="en-US" dirty="0"/>
              <a:t>and ought to be part of your team. Consider also including technical experts such as</a:t>
            </a:r>
            <a:r>
              <a:rPr lang="en-NG" dirty="0"/>
              <a:t> </a:t>
            </a:r>
            <a:r>
              <a:rPr lang="en-US" dirty="0"/>
              <a:t>those who design and/or maintain your software and those who sustain and defend</a:t>
            </a:r>
            <a:r>
              <a:rPr lang="en-NG" dirty="0"/>
              <a:t> </a:t>
            </a:r>
            <a:r>
              <a:rPr lang="en-US" dirty="0"/>
              <a:t>your networks. </a:t>
            </a:r>
          </a:p>
          <a:p>
            <a:pPr algn="just"/>
            <a:r>
              <a:rPr lang="en-US" dirty="0"/>
              <a:t>We recommend you consider including a trusted technical expert who</a:t>
            </a:r>
            <a:r>
              <a:rPr lang="en-NG" dirty="0"/>
              <a:t> </a:t>
            </a:r>
            <a:r>
              <a:rPr lang="en-US" dirty="0"/>
              <a:t>maintains credentials such as a “Certified Ethical Hacker”. </a:t>
            </a:r>
          </a:p>
          <a:p>
            <a:pPr algn="just"/>
            <a:r>
              <a:rPr lang="en-US" dirty="0"/>
              <a:t>This individual may prove</a:t>
            </a:r>
            <a:r>
              <a:rPr lang="en-NG" dirty="0"/>
              <a:t> </a:t>
            </a:r>
            <a:r>
              <a:rPr lang="en-US" dirty="0"/>
              <a:t>valuable in evaluating cybersecurity strengths and weaknesses in your strategy. </a:t>
            </a:r>
          </a:p>
          <a:p>
            <a:pPr algn="just"/>
            <a:r>
              <a:rPr lang="en-US" dirty="0"/>
              <a:t>When</a:t>
            </a:r>
            <a:r>
              <a:rPr lang="en-NG" dirty="0"/>
              <a:t> </a:t>
            </a:r>
            <a:r>
              <a:rPr lang="en-US" dirty="0"/>
              <a:t>creating a strategy, you are making choices about the direction your business will go.</a:t>
            </a:r>
            <a:endParaRPr lang="en-NG" dirty="0"/>
          </a:p>
          <a:p>
            <a:pPr algn="just"/>
            <a:r>
              <a:rPr lang="en-US" dirty="0"/>
              <a:t>Don’t limit yourself by asking the same folks who got you where you are now to recommend where	you should go next.	</a:t>
            </a:r>
          </a:p>
          <a:p>
            <a:pPr algn="just"/>
            <a:r>
              <a:rPr lang="en-US" dirty="0"/>
              <a:t>Broaden your aperture  and include those</a:t>
            </a:r>
            <a:r>
              <a:rPr lang="en-NG" dirty="0"/>
              <a:t> </a:t>
            </a:r>
            <a:r>
              <a:rPr lang="en-US" dirty="0"/>
              <a:t>who don’t fit your standard mold.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52608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764BC-E9D3-AC4F-84B0-4A18EEFE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1C5C0-FA2F-1F48-A6D2-80DCCCC1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As you launch your strategy building, focus on the four key questions we provided</a:t>
            </a:r>
            <a:r>
              <a:rPr lang="en-NG" dirty="0"/>
              <a:t> </a:t>
            </a:r>
            <a:r>
              <a:rPr lang="en-US" dirty="0"/>
              <a:t>earlier. </a:t>
            </a:r>
          </a:p>
          <a:p>
            <a:pPr algn="just"/>
            <a:r>
              <a:rPr lang="en-US" dirty="0"/>
              <a:t>It is easy to stray away from strategic thought (i.e., “why” do things) and dive into</a:t>
            </a:r>
            <a:r>
              <a:rPr lang="en-NG" dirty="0"/>
              <a:t> </a:t>
            </a:r>
            <a:r>
              <a:rPr lang="en-US" dirty="0"/>
              <a:t>tactical matters (i.e., “how” to do things). </a:t>
            </a:r>
          </a:p>
          <a:p>
            <a:pPr algn="just"/>
            <a:r>
              <a:rPr lang="en-US" dirty="0"/>
              <a:t>Don’t drift away from the reason you create</a:t>
            </a:r>
            <a:r>
              <a:rPr lang="en-NG" dirty="0"/>
              <a:t> </a:t>
            </a:r>
            <a:r>
              <a:rPr lang="en-US" dirty="0"/>
              <a:t>a strategy: that is, to chart the course for your business to follow. </a:t>
            </a:r>
          </a:p>
          <a:p>
            <a:pPr algn="just"/>
            <a:r>
              <a:rPr lang="en-US" dirty="0"/>
              <a:t>There will be plenty of</a:t>
            </a:r>
            <a:r>
              <a:rPr lang="en-NG" dirty="0"/>
              <a:t> </a:t>
            </a:r>
            <a:r>
              <a:rPr lang="en-US" dirty="0"/>
              <a:t>time to focus on the details of implementation after you have settled on what you want</a:t>
            </a:r>
            <a:r>
              <a:rPr lang="en-NG" dirty="0"/>
              <a:t> </a:t>
            </a:r>
            <a:r>
              <a:rPr lang="en-US" dirty="0"/>
              <a:t>to accomplish.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48817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0C97-1660-4F46-BA1F-10D8E88B3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02BD-8DDB-9D48-80A1-832DDA2CA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Your organization needs to know where it is going and your strategy sets the compass. </a:t>
            </a:r>
          </a:p>
          <a:p>
            <a:pPr algn="just"/>
            <a:r>
              <a:rPr lang="en-US" dirty="0"/>
              <a:t>Don’t assume that everyone in your business knows what the company strategy is</a:t>
            </a:r>
            <a:r>
              <a:rPr lang="en-NG" dirty="0"/>
              <a:t> </a:t>
            </a:r>
            <a:r>
              <a:rPr lang="en-US" dirty="0"/>
              <a:t>and what direction you are going. </a:t>
            </a:r>
          </a:p>
          <a:p>
            <a:pPr algn="just"/>
            <a:r>
              <a:rPr lang="en-US" dirty="0"/>
              <a:t>Unless you clearly define your strategy, keep it simple</a:t>
            </a:r>
            <a:r>
              <a:rPr lang="en-NG" dirty="0"/>
              <a:t> </a:t>
            </a:r>
            <a:r>
              <a:rPr lang="en-US" dirty="0"/>
              <a:t>and easy to understand, and communicate it well, your workforce may find itself doing</a:t>
            </a:r>
            <a:r>
              <a:rPr lang="en-NG" dirty="0"/>
              <a:t> </a:t>
            </a:r>
            <a:r>
              <a:rPr lang="en-US" dirty="0"/>
              <a:t>things they believe are productive but are not moving your business in the direction you want. </a:t>
            </a:r>
          </a:p>
          <a:p>
            <a:pPr algn="just"/>
            <a:r>
              <a:rPr lang="en-US" dirty="0"/>
              <a:t>This is akin to when Yogi Berra and his wife Carmen were out driving one</a:t>
            </a:r>
            <a:r>
              <a:rPr lang="en-NG" dirty="0"/>
              <a:t> </a:t>
            </a:r>
            <a:r>
              <a:rPr lang="en-US" dirty="0"/>
              <a:t>day when Carmen told him she thought they were lost. </a:t>
            </a:r>
          </a:p>
          <a:p>
            <a:pPr algn="just"/>
            <a:r>
              <a:rPr lang="en-US" dirty="0"/>
              <a:t>“Yeah,” he supposedly said, “but</a:t>
            </a:r>
            <a:r>
              <a:rPr lang="en-NG" dirty="0"/>
              <a:t> </a:t>
            </a:r>
            <a:r>
              <a:rPr lang="en-US" dirty="0"/>
              <a:t>we’re making good time!”</a:t>
            </a: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03842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7675-D835-9145-B2CC-45E56CD9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</a:t>
            </a:r>
            <a:r>
              <a:rPr lang="en-US" dirty="0"/>
              <a:t> </a:t>
            </a:r>
            <a:r>
              <a:rPr lang="en-US" b="1" dirty="0"/>
              <a:t>MECHANICS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BUILDING</a:t>
            </a:r>
            <a:r>
              <a:rPr lang="en-US" dirty="0"/>
              <a:t> </a:t>
            </a:r>
            <a:r>
              <a:rPr lang="en-US" b="1" dirty="0"/>
              <a:t>YOUR</a:t>
            </a:r>
            <a:r>
              <a:rPr lang="en-US" dirty="0"/>
              <a:t> </a:t>
            </a:r>
            <a:r>
              <a:rPr lang="en-US" b="1" dirty="0"/>
              <a:t>STRATEGY</a:t>
            </a:r>
            <a:r>
              <a:rPr lang="en-NG" dirty="0">
                <a:effectLst/>
              </a:rPr>
              <a:t>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B74E1-E512-FE49-8887-B7CB16940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Do you know where you are? </a:t>
            </a:r>
          </a:p>
          <a:p>
            <a:pPr algn="just"/>
            <a:r>
              <a:rPr lang="en-US" dirty="0"/>
              <a:t>Do you know what you have to work with? </a:t>
            </a:r>
          </a:p>
          <a:p>
            <a:pPr algn="just"/>
            <a:r>
              <a:rPr lang="en-US" dirty="0"/>
              <a:t>Do you</a:t>
            </a:r>
            <a:r>
              <a:rPr lang="en-NG" dirty="0"/>
              <a:t> </a:t>
            </a:r>
            <a:r>
              <a:rPr lang="en-US" dirty="0"/>
              <a:t>know where you are going? </a:t>
            </a:r>
          </a:p>
          <a:p>
            <a:pPr algn="just"/>
            <a:r>
              <a:rPr lang="en-US" dirty="0"/>
              <a:t>How are you going to get there? </a:t>
            </a:r>
          </a:p>
          <a:p>
            <a:pPr algn="just"/>
            <a:r>
              <a:rPr lang="en-US" dirty="0"/>
              <a:t>Unlike the stereotypical</a:t>
            </a:r>
            <a:r>
              <a:rPr lang="en-NG" dirty="0"/>
              <a:t> </a:t>
            </a:r>
            <a:r>
              <a:rPr lang="en-US" dirty="0"/>
              <a:t>male driver, who refuses to ask questions when lost on a drive, you need to ask the right</a:t>
            </a:r>
            <a:r>
              <a:rPr lang="en-NG" dirty="0"/>
              <a:t> </a:t>
            </a:r>
            <a:r>
              <a:rPr lang="en-US" dirty="0"/>
              <a:t>questions in order to build the best strategy possible.</a:t>
            </a:r>
            <a:endParaRPr lang="en-NG" dirty="0"/>
          </a:p>
          <a:p>
            <a:pPr algn="just"/>
            <a:r>
              <a:rPr lang="en-US" dirty="0"/>
              <a:t>Our intent in this book is not to focus upon overall strategy development. </a:t>
            </a:r>
          </a:p>
          <a:p>
            <a:pPr algn="just"/>
            <a:r>
              <a:rPr lang="en-US" dirty="0"/>
              <a:t>There are</a:t>
            </a:r>
            <a:r>
              <a:rPr lang="en-NG" dirty="0"/>
              <a:t> </a:t>
            </a:r>
            <a:r>
              <a:rPr lang="en-US" dirty="0"/>
              <a:t>many excellent references that deal with that subject. </a:t>
            </a:r>
          </a:p>
          <a:p>
            <a:pPr algn="just"/>
            <a:r>
              <a:rPr lang="en-US" dirty="0"/>
              <a:t>As we said earlier, cybersecurity</a:t>
            </a:r>
            <a:r>
              <a:rPr lang="en-NG" dirty="0"/>
              <a:t> </a:t>
            </a:r>
            <a:r>
              <a:rPr lang="en-US" dirty="0"/>
              <a:t>must be incorporated within the overall strategy. </a:t>
            </a:r>
          </a:p>
          <a:p>
            <a:pPr algn="just"/>
            <a:r>
              <a:rPr lang="en-US" dirty="0"/>
              <a:t>Hence, the sections that follow help to</a:t>
            </a:r>
            <a:r>
              <a:rPr lang="en-NG" dirty="0"/>
              <a:t> </a:t>
            </a:r>
            <a:r>
              <a:rPr lang="en-US" dirty="0"/>
              <a:t>guide strategy development from a cybersecurity perspective.</a:t>
            </a:r>
            <a:endParaRPr lang="en-NG" dirty="0"/>
          </a:p>
          <a:p>
            <a:pPr marL="0" indent="0" algn="just">
              <a:buNone/>
            </a:pPr>
            <a:endParaRPr lang="en-NG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27679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4338</Words>
  <Application>Microsoft Macintosh PowerPoint</Application>
  <PresentationFormat>Widescreen</PresentationFormat>
  <Paragraphs>303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Calibri Light</vt:lpstr>
      <vt:lpstr>Office Theme</vt:lpstr>
      <vt:lpstr>CYS 301 Lecture VIII</vt:lpstr>
      <vt:lpstr>THE MECHANICS OF BUILDING YOUR STRATEGY </vt:lpstr>
      <vt:lpstr>THE MECHANICS OF BUILDING YOUR STRATEGY </vt:lpstr>
      <vt:lpstr>THE MECHANICS OF BUILDING YOUR STRATEGY </vt:lpstr>
      <vt:lpstr>THE MECHANICS OF BUILDING YOUR STRATEGY </vt:lpstr>
      <vt:lpstr>THE MECHANICS OF BUILDING YOUR STRATEGY </vt:lpstr>
      <vt:lpstr>THE MECHANICS OF BUILDING YOUR STRATEGY </vt:lpstr>
      <vt:lpstr>THE MECHANICS OF BUILDING YOUR STRATEGY </vt:lpstr>
      <vt:lpstr>THE MECHANICS OF BUILDING YOUR STRATEGY </vt:lpstr>
      <vt:lpstr>Where are We Now? </vt:lpstr>
      <vt:lpstr>Where are We Now?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Strengths. </vt:lpstr>
      <vt:lpstr>SWOT Analysis: Weaknesses. </vt:lpstr>
      <vt:lpstr>SWOT Analysis: Weaknesses. </vt:lpstr>
      <vt:lpstr>SWOT Analysis: Weaknesses. </vt:lpstr>
      <vt:lpstr>SWOT Analysis: Weaknesses. </vt:lpstr>
      <vt:lpstr>SWOT Analysis: Opportunities. </vt:lpstr>
      <vt:lpstr>SWOT Analysis: Weaknesses. </vt:lpstr>
      <vt:lpstr>SWOT Analysis: Weaknesses. </vt:lpstr>
      <vt:lpstr>SWOT Analysis: Weaknesses. </vt:lpstr>
      <vt:lpstr>SWOT Analysis: Weaknesses. </vt:lpstr>
      <vt:lpstr>SWOT Analysis: Weaknesses. </vt:lpstr>
      <vt:lpstr>SWOT Analysis: Weaknesses. </vt:lpstr>
      <vt:lpstr>SWOT Analysis: Threats </vt:lpstr>
      <vt:lpstr>SWOT Analysis: Threats </vt:lpstr>
      <vt:lpstr>SWOT Analysis: Threats </vt:lpstr>
      <vt:lpstr>SWOT Analysis: Threats </vt:lpstr>
      <vt:lpstr>SWOT Analysis: Threats </vt:lpstr>
      <vt:lpstr>SWOT Analysis: Threats </vt:lpstr>
      <vt:lpstr>What Do We Have to Work With? </vt:lpstr>
      <vt:lpstr>What Do We Have to Work With? </vt:lpstr>
      <vt:lpstr>What Do We Have to Work With? </vt:lpstr>
      <vt:lpstr>What Do We Have to Work With? </vt:lpstr>
      <vt:lpstr>What Do We Have to Work With? </vt:lpstr>
      <vt:lpstr>What Do We Have to Work With? </vt:lpstr>
      <vt:lpstr>What Do We Have to Work With? </vt:lpstr>
      <vt:lpstr>Where Do We Want to Be? </vt:lpstr>
      <vt:lpstr>Where Do We Want to Be?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CYS 301 Lecture VIII</dc:title>
  <dc:creator>B K Alese</dc:creator>
  <cp:lastModifiedBy>B K Alese</cp:lastModifiedBy>
  <cp:revision>17</cp:revision>
  <dcterms:created xsi:type="dcterms:W3CDTF">2021-03-07T19:49:13Z</dcterms:created>
  <dcterms:modified xsi:type="dcterms:W3CDTF">2021-03-09T08:57:29Z</dcterms:modified>
</cp:coreProperties>
</file>