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iVISE71l2kwZc6GdfSUDPHqM0u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Miguel</a:t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ab91ef1a7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Simão</a:t>
            </a:r>
            <a:endParaRPr/>
          </a:p>
        </p:txBody>
      </p:sp>
      <p:sp>
        <p:nvSpPr>
          <p:cNvPr id="221" name="Google Shape;221;g2ab91ef1a7f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ab91ef1a7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José</a:t>
            </a:r>
            <a:endParaRPr/>
          </a:p>
        </p:txBody>
      </p:sp>
      <p:sp>
        <p:nvSpPr>
          <p:cNvPr id="236" name="Google Shape;236;g2ab91ef1a7f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Miguel</a:t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b91ef1a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Miguel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AES - </a:t>
            </a:r>
            <a:r>
              <a:rPr lang="en-US"/>
              <a:t>Advanced</a:t>
            </a:r>
            <a:r>
              <a:rPr lang="en-US"/>
              <a:t> Encryption Standart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CTR - counter block encryption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(in the code) The nounce (number used only once) and the Counter for the CTR are passed just as IV</a:t>
            </a:r>
            <a:endParaRPr/>
          </a:p>
        </p:txBody>
      </p:sp>
      <p:sp>
        <p:nvSpPr>
          <p:cNvPr id="127" name="Google Shape;127;g2ab91ef1a7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b91ef1a7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falar do sfp</a:t>
            </a:r>
            <a:endParaRPr/>
          </a:p>
        </p:txBody>
      </p:sp>
      <p:sp>
        <p:nvSpPr>
          <p:cNvPr id="141" name="Google Shape;141;g2ab91ef1a7f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b91ef1a7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Miguel</a:t>
            </a:r>
            <a:endParaRPr/>
          </a:p>
        </p:txBody>
      </p:sp>
      <p:sp>
        <p:nvSpPr>
          <p:cNvPr id="155" name="Google Shape;155;g2ab91ef1a7f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b69681ba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Miguel</a:t>
            </a:r>
            <a:endParaRPr/>
          </a:p>
        </p:txBody>
      </p:sp>
      <p:sp>
        <p:nvSpPr>
          <p:cNvPr id="169" name="Google Shape;169;g2ab69681baa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b69681ba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Miguel</a:t>
            </a:r>
            <a:endParaRPr/>
          </a:p>
        </p:txBody>
      </p:sp>
      <p:sp>
        <p:nvSpPr>
          <p:cNvPr id="182" name="Google Shape;182;g2ab69681baa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b91ef1a7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José</a:t>
            </a:r>
            <a:endParaRPr/>
          </a:p>
        </p:txBody>
      </p:sp>
      <p:sp>
        <p:nvSpPr>
          <p:cNvPr id="195" name="Google Shape;195;g2ab91ef1a7f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b91ef1a7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José</a:t>
            </a:r>
            <a:endParaRPr/>
          </a:p>
        </p:txBody>
      </p:sp>
      <p:sp>
        <p:nvSpPr>
          <p:cNvPr id="208" name="Google Shape;208;g2ab91ef1a7f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/>
          <p:nvPr/>
        </p:nvSpPr>
        <p:spPr>
          <a:xfrm>
            <a:off x="0" y="0"/>
            <a:ext cx="3496422" cy="6858000"/>
          </a:xfrm>
          <a:custGeom>
            <a:rect b="b" l="l" r="r" t="t"/>
            <a:pathLst>
              <a:path extrusionOk="0" h="6858000" w="3496422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" name="Google Shape;14;p4"/>
          <p:cNvSpPr txBox="1"/>
          <p:nvPr>
            <p:ph type="ctrTitle"/>
          </p:nvPr>
        </p:nvSpPr>
        <p:spPr>
          <a:xfrm>
            <a:off x="4654295" y="1346268"/>
            <a:ext cx="7060135" cy="328520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Meiryo"/>
              <a:buNone/>
              <a:defRPr sz="54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subTitle"/>
          </p:nvPr>
        </p:nvSpPr>
        <p:spPr>
          <a:xfrm>
            <a:off x="4662312" y="4631475"/>
            <a:ext cx="7052117" cy="11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sz="2400">
                <a:solidFill>
                  <a:srgbClr val="262626"/>
                </a:solidFill>
              </a:defRPr>
            </a:lvl1pPr>
            <a:lvl2pPr lvl="1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600"/>
              <a:buNone/>
              <a:defRPr sz="1600"/>
            </a:lvl6pPr>
            <a:lvl7pPr lvl="6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600"/>
              <a:buNone/>
              <a:defRPr sz="1600"/>
            </a:lvl7pPr>
            <a:lvl8pPr lvl="7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600"/>
              <a:buNone/>
              <a:defRPr sz="1600"/>
            </a:lvl8pPr>
            <a:lvl9pPr lvl="8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4"/>
          <p:cNvSpPr txBox="1"/>
          <p:nvPr>
            <p:ph idx="10" type="dt"/>
          </p:nvPr>
        </p:nvSpPr>
        <p:spPr>
          <a:xfrm>
            <a:off x="4654295" y="617415"/>
            <a:ext cx="712372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1" type="ftr"/>
          </p:nvPr>
        </p:nvSpPr>
        <p:spPr>
          <a:xfrm>
            <a:off x="4654295" y="6170490"/>
            <a:ext cx="558834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10515600" y="6170490"/>
            <a:ext cx="119882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1375409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1155402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924161" y="0"/>
            <a:ext cx="2261351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DCD6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 rot="5400000">
            <a:off x="4479774" y="-247258"/>
            <a:ext cx="3651504" cy="87705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 rot="5400000">
            <a:off x="7393812" y="2391190"/>
            <a:ext cx="5339932" cy="157162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 rot="5400000">
            <a:off x="3252190" y="205883"/>
            <a:ext cx="5322596" cy="59595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0" type="dt"/>
          </p:nvPr>
        </p:nvSpPr>
        <p:spPr>
          <a:xfrm>
            <a:off x="9277965" y="6296615"/>
            <a:ext cx="25059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2933699" y="6296615"/>
            <a:ext cx="59595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 rot="5400000">
            <a:off x="8734643" y="2853201"/>
            <a:ext cx="5383267" cy="604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0" name="Google Shape;100;p14" title="Rule Line"/>
          <p:cNvCxnSpPr/>
          <p:nvPr/>
        </p:nvCxnSpPr>
        <p:spPr>
          <a:xfrm>
            <a:off x="9111582" y="571502"/>
            <a:ext cx="0" cy="5275467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6"/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30" name="Google Shape;30;p6"/>
            <p:cNvSpPr/>
            <p:nvPr/>
          </p:nvSpPr>
          <p:spPr>
            <a:xfrm>
              <a:off x="3320637" y="0"/>
              <a:ext cx="4013331" cy="2742133"/>
            </a:xfrm>
            <a:custGeom>
              <a:rect b="b" l="l" r="r" t="t"/>
              <a:pathLst>
                <a:path extrusionOk="0" h="2742133" w="4013331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1" name="Google Shape;31;p6"/>
            <p:cNvSpPr/>
            <p:nvPr/>
          </p:nvSpPr>
          <p:spPr>
            <a:xfrm>
              <a:off x="3566319" y="0"/>
              <a:ext cx="3401415" cy="2440484"/>
            </a:xfrm>
            <a:custGeom>
              <a:rect b="b" l="l" r="r" t="t"/>
              <a:pathLst>
                <a:path extrusionOk="0" h="2440484" w="3401415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cap="flat" cmpd="sng" w="15875">
              <a:solidFill>
                <a:srgbClr val="DCD6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3232490" y="0"/>
              <a:ext cx="4164597" cy="2817185"/>
            </a:xfrm>
            <a:custGeom>
              <a:rect b="b" l="l" r="r" t="t"/>
              <a:pathLst>
                <a:path extrusionOk="0" h="2806419" w="4130517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3124577" y="0"/>
              <a:ext cx="4389519" cy="2916937"/>
            </a:xfrm>
            <a:custGeom>
              <a:rect b="b" l="l" r="r" t="t"/>
              <a:pathLst>
                <a:path extrusionOk="0" h="2916937" w="4389519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grpSp>
        <p:nvGrpSpPr>
          <p:cNvPr id="34" name="Google Shape;34;p6"/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35" name="Google Shape;35;p6"/>
            <p:cNvSpPr/>
            <p:nvPr/>
          </p:nvSpPr>
          <p:spPr>
            <a:xfrm>
              <a:off x="8122942" y="0"/>
              <a:ext cx="4069058" cy="3547008"/>
            </a:xfrm>
            <a:custGeom>
              <a:rect b="b" l="l" r="r" t="t"/>
              <a:pathLst>
                <a:path extrusionOk="0" h="3547008" w="406905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6" name="Google Shape;36;p6"/>
            <p:cNvSpPr/>
            <p:nvPr/>
          </p:nvSpPr>
          <p:spPr>
            <a:xfrm flipH="1">
              <a:off x="8319994" y="0"/>
              <a:ext cx="3872006" cy="3321595"/>
            </a:xfrm>
            <a:custGeom>
              <a:rect b="b" l="l" r="r" t="t"/>
              <a:pathLst>
                <a:path extrusionOk="0" h="3321595" w="3872006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7" name="Google Shape;37;p6"/>
            <p:cNvSpPr/>
            <p:nvPr/>
          </p:nvSpPr>
          <p:spPr>
            <a:xfrm flipH="1">
              <a:off x="8729240" y="9274"/>
              <a:ext cx="3462454" cy="3010961"/>
            </a:xfrm>
            <a:custGeom>
              <a:rect b="b" l="l" r="r" t="t"/>
              <a:pathLst>
                <a:path extrusionOk="0" h="3010961" w="3462454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cap="flat" cmpd="sng" w="15875">
              <a:solidFill>
                <a:srgbClr val="DCD6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8" name="Google Shape;38;p6"/>
            <p:cNvSpPr/>
            <p:nvPr/>
          </p:nvSpPr>
          <p:spPr>
            <a:xfrm flipH="1">
              <a:off x="8243247" y="9274"/>
              <a:ext cx="3948447" cy="3411460"/>
            </a:xfrm>
            <a:custGeom>
              <a:rect b="b" l="l" r="r" t="t"/>
              <a:pathLst>
                <a:path extrusionOk="0" h="3411460" w="3904481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grpSp>
        <p:nvGrpSpPr>
          <p:cNvPr id="39" name="Google Shape;39;p6"/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40" name="Google Shape;40;p6"/>
            <p:cNvSpPr/>
            <p:nvPr/>
          </p:nvSpPr>
          <p:spPr>
            <a:xfrm>
              <a:off x="0" y="1676545"/>
              <a:ext cx="4174269" cy="5181455"/>
            </a:xfrm>
            <a:custGeom>
              <a:rect b="b" l="l" r="r" t="t"/>
              <a:pathLst>
                <a:path extrusionOk="0" h="5181455" w="4174269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0" y="1347287"/>
              <a:ext cx="4259808" cy="5510713"/>
            </a:xfrm>
            <a:custGeom>
              <a:rect b="b" l="l" r="r" t="t"/>
              <a:pathLst>
                <a:path extrusionOk="0" h="5510713" w="4259808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0" y="1592806"/>
              <a:ext cx="4029221" cy="5265194"/>
            </a:xfrm>
            <a:custGeom>
              <a:rect b="b" l="l" r="r" t="t"/>
              <a:pathLst>
                <a:path extrusionOk="0" h="5265194" w="4029221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DCD6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0" y="2147333"/>
              <a:ext cx="3702048" cy="4710667"/>
            </a:xfrm>
            <a:custGeom>
              <a:rect b="b" l="l" r="r" t="t"/>
              <a:pathLst>
                <a:path extrusionOk="0" h="4710667" w="3702048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cap="flat" cmpd="sng" w="15875">
              <a:solidFill>
                <a:srgbClr val="DCD6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44" name="Google Shape;44;p6"/>
          <p:cNvSpPr txBox="1"/>
          <p:nvPr>
            <p:ph type="title"/>
          </p:nvPr>
        </p:nvSpPr>
        <p:spPr>
          <a:xfrm>
            <a:off x="4654296" y="3420734"/>
            <a:ext cx="6665976" cy="21296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Meiryo"/>
              <a:buNone/>
              <a:defRPr sz="4800" cap="none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654296" y="6170490"/>
            <a:ext cx="5713314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4654295" y="5550408"/>
            <a:ext cx="6665975" cy="512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640080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1920240" y="2438399"/>
            <a:ext cx="4160520" cy="3657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6530290" y="2438399"/>
            <a:ext cx="4160520" cy="3657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" type="body"/>
          </p:nvPr>
        </p:nvSpPr>
        <p:spPr>
          <a:xfrm>
            <a:off x="1920241" y="2456408"/>
            <a:ext cx="416052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8"/>
          <p:cNvSpPr txBox="1"/>
          <p:nvPr>
            <p:ph idx="2" type="body"/>
          </p:nvPr>
        </p:nvSpPr>
        <p:spPr>
          <a:xfrm>
            <a:off x="1920241" y="3316639"/>
            <a:ext cx="4160520" cy="2779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3" type="body"/>
          </p:nvPr>
        </p:nvSpPr>
        <p:spPr>
          <a:xfrm>
            <a:off x="6530290" y="2456408"/>
            <a:ext cx="416052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99000"/>
              </a:lnSpc>
              <a:spcBef>
                <a:spcPts val="93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 cap="none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8"/>
          <p:cNvSpPr txBox="1"/>
          <p:nvPr>
            <p:ph idx="4" type="body"/>
          </p:nvPr>
        </p:nvSpPr>
        <p:spPr>
          <a:xfrm>
            <a:off x="6530290" y="3316639"/>
            <a:ext cx="4160520" cy="2779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8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bg>
      <p:bgPr>
        <a:solidFill>
          <a:schemeClr val="lt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8476488" y="640080"/>
            <a:ext cx="3227715" cy="25517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eiryo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1280160" y="640080"/>
            <a:ext cx="6949440" cy="5455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2pPr>
            <a:lvl3pPr indent="-3302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Char char="–"/>
              <a:defRPr sz="1600"/>
            </a:lvl3pPr>
            <a:lvl4pPr indent="-3175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Char char="–"/>
              <a:defRPr sz="1400"/>
            </a:lvl5pPr>
            <a:lvl6pPr indent="-3175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400"/>
              <a:buChar char="–"/>
              <a:defRPr sz="1400"/>
            </a:lvl6pPr>
            <a:lvl7pPr indent="-3175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400"/>
              <a:buChar char="–"/>
              <a:defRPr sz="1400"/>
            </a:lvl7pPr>
            <a:lvl8pPr indent="-3175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400"/>
              <a:buChar char="–"/>
              <a:defRPr sz="1400"/>
            </a:lvl8pPr>
            <a:lvl9pPr indent="-3175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400"/>
              <a:buChar char="–"/>
              <a:defRPr sz="1400"/>
            </a:lvl9pPr>
          </a:lstStyle>
          <a:p/>
        </p:txBody>
      </p:sp>
      <p:sp>
        <p:nvSpPr>
          <p:cNvPr id="77" name="Google Shape;77;p11"/>
          <p:cNvSpPr txBox="1"/>
          <p:nvPr>
            <p:ph idx="2" type="body"/>
          </p:nvPr>
        </p:nvSpPr>
        <p:spPr>
          <a:xfrm>
            <a:off x="8476488" y="3223803"/>
            <a:ext cx="3227715" cy="28721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8476488" y="6170491"/>
            <a:ext cx="221432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1280160" y="6170490"/>
            <a:ext cx="69494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/>
          <p:nvPr>
            <p:ph idx="2" type="pic"/>
          </p:nvPr>
        </p:nvSpPr>
        <p:spPr>
          <a:xfrm>
            <a:off x="0" y="0"/>
            <a:ext cx="8102651" cy="6857999"/>
          </a:xfrm>
          <a:prstGeom prst="rect">
            <a:avLst/>
          </a:prstGeom>
          <a:solidFill>
            <a:srgbClr val="DCD6C4"/>
          </a:solidFill>
          <a:ln>
            <a:noFill/>
          </a:ln>
        </p:spPr>
      </p:sp>
      <p:sp>
        <p:nvSpPr>
          <p:cNvPr id="83" name="Google Shape;83;p12"/>
          <p:cNvSpPr txBox="1"/>
          <p:nvPr>
            <p:ph type="title"/>
          </p:nvPr>
        </p:nvSpPr>
        <p:spPr>
          <a:xfrm>
            <a:off x="8476488" y="1503910"/>
            <a:ext cx="3230625" cy="16879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eiryo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8476488" y="3223806"/>
            <a:ext cx="3227832" cy="2872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8476488" y="6170491"/>
            <a:ext cx="221432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1280160" y="6170490"/>
            <a:ext cx="64644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  <a:defRPr b="1" i="0" sz="32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rbel"/>
              <a:buNone/>
              <a:defRPr b="0" i="0" sz="18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-228600" lvl="1" marL="9144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orbel"/>
              <a:buNone/>
              <a:defRPr b="0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-317500" lvl="2" marL="13716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-317500" lvl="3" marL="18288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-317500" lvl="4" marL="22860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-317500" lvl="5" marL="27432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BC2818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-317500" lvl="6" marL="32004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BC2818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-317500" lvl="7" marL="36576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BC2818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-317500" lvl="8" marL="41148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BC2818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3" title="Rule Line"/>
          <p:cNvCxnSpPr/>
          <p:nvPr/>
        </p:nvCxnSpPr>
        <p:spPr>
          <a:xfrm>
            <a:off x="1920240" y="2176009"/>
            <a:ext cx="8770571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6" name="Google Shape;106;p1"/>
          <p:cNvSpPr txBox="1"/>
          <p:nvPr>
            <p:ph type="ctrTitle"/>
          </p:nvPr>
        </p:nvSpPr>
        <p:spPr>
          <a:xfrm>
            <a:off x="6090045" y="1346200"/>
            <a:ext cx="5624118" cy="3284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Meiryo"/>
              <a:buNone/>
            </a:pPr>
            <a:r>
              <a:rPr lang="en-US"/>
              <a:t>GrooveGalaxy</a:t>
            </a:r>
            <a:endParaRPr/>
          </a:p>
        </p:txBody>
      </p:sp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6096369" y="4630737"/>
            <a:ext cx="5617794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 fontScale="77500" lnSpcReduction="2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/>
              <a:t>Grupo A42</a:t>
            </a:r>
            <a:endParaRPr/>
          </a:p>
          <a:p>
            <a:pPr indent="-285750" lvl="0" marL="28575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sz="1800"/>
              <a:t>José Cruz nº 99260</a:t>
            </a:r>
            <a:endParaRPr/>
          </a:p>
          <a:p>
            <a:pPr indent="-285750" lvl="0" marL="28575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sz="1800"/>
              <a:t>Miguel Pato nº 110833</a:t>
            </a:r>
            <a:endParaRPr/>
          </a:p>
          <a:p>
            <a:pPr indent="-285750" lvl="0" marL="28575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sz="1800"/>
              <a:t>Simão Silva nº 99329</a:t>
            </a:r>
            <a:endParaRPr/>
          </a:p>
        </p:txBody>
      </p:sp>
      <p:sp>
        <p:nvSpPr>
          <p:cNvPr id="108" name="Google Shape;108;p1"/>
          <p:cNvSpPr/>
          <p:nvPr/>
        </p:nvSpPr>
        <p:spPr>
          <a:xfrm>
            <a:off x="0" y="0"/>
            <a:ext cx="5205951" cy="6858000"/>
          </a:xfrm>
          <a:custGeom>
            <a:rect b="b" l="l" r="r" t="t"/>
            <a:pathLst>
              <a:path extrusionOk="0" h="6858000" w="5205951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3084938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2925575" y="0"/>
            <a:ext cx="2486322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11" name="Google Shape;11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2571" y="2715356"/>
            <a:ext cx="3217333" cy="1375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ab91ef1a7f_0_48"/>
          <p:cNvSpPr/>
          <p:nvPr/>
        </p:nvSpPr>
        <p:spPr>
          <a:xfrm>
            <a:off x="305" y="0"/>
            <a:ext cx="121917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224" name="Google Shape;224;g2ab91ef1a7f_0_48"/>
          <p:cNvGrpSpPr/>
          <p:nvPr/>
        </p:nvGrpSpPr>
        <p:grpSpPr>
          <a:xfrm>
            <a:off x="298" y="0"/>
            <a:ext cx="12191696" cy="6168644"/>
            <a:chOff x="-2" y="0"/>
            <a:chExt cx="12191696" cy="6168644"/>
          </a:xfrm>
        </p:grpSpPr>
        <p:sp>
          <p:nvSpPr>
            <p:cNvPr id="225" name="Google Shape;225;g2ab91ef1a7f_0_48"/>
            <p:cNvSpPr/>
            <p:nvPr/>
          </p:nvSpPr>
          <p:spPr>
            <a:xfrm rot="5400000">
              <a:off x="3167675" y="-3167677"/>
              <a:ext cx="5856341" cy="12191695"/>
            </a:xfrm>
            <a:custGeom>
              <a:rect b="b" l="l" r="r" t="t"/>
              <a:pathLst>
                <a:path extrusionOk="0" h="12191695" w="5856341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26" name="Google Shape;226;g2ab91ef1a7f_0_48"/>
            <p:cNvSpPr/>
            <p:nvPr/>
          </p:nvSpPr>
          <p:spPr>
            <a:xfrm rot="5400000">
              <a:off x="5148000" y="-875050"/>
              <a:ext cx="1897292" cy="12190095"/>
            </a:xfrm>
            <a:custGeom>
              <a:rect b="b" l="l" r="r" t="t"/>
              <a:pathLst>
                <a:path extrusionOk="0" h="6858000" w="2529723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27" name="Google Shape;227;g2ab91ef1a7f_0_48"/>
            <p:cNvSpPr/>
            <p:nvPr/>
          </p:nvSpPr>
          <p:spPr>
            <a:xfrm rot="5400000">
              <a:off x="5145483" y="-1037699"/>
              <a:ext cx="1902325" cy="12190095"/>
            </a:xfrm>
            <a:custGeom>
              <a:rect b="b" l="l" r="r" t="t"/>
              <a:pathLst>
                <a:path extrusionOk="0" h="6858000" w="2536434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28" name="Google Shape;228;g2ab91ef1a7f_0_48"/>
            <p:cNvSpPr/>
            <p:nvPr/>
          </p:nvSpPr>
          <p:spPr>
            <a:xfrm rot="5400000">
              <a:off x="5248817" y="-1314631"/>
              <a:ext cx="1695658" cy="12190095"/>
            </a:xfrm>
            <a:custGeom>
              <a:rect b="b" l="l" r="r" t="t"/>
              <a:pathLst>
                <a:path extrusionOk="0" h="6858000" w="2521425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DCD6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229" name="Google Shape;229;g2ab91ef1a7f_0_48"/>
          <p:cNvSpPr txBox="1"/>
          <p:nvPr>
            <p:ph type="title"/>
          </p:nvPr>
        </p:nvSpPr>
        <p:spPr>
          <a:xfrm>
            <a:off x="1408450" y="315913"/>
            <a:ext cx="6857400" cy="13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Security Challenge Implementation</a:t>
            </a:r>
            <a:endParaRPr/>
          </a:p>
        </p:txBody>
      </p:sp>
      <p:pic>
        <p:nvPicPr>
          <p:cNvPr id="230" name="Google Shape;230;g2ab91ef1a7f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" y="6140221"/>
            <a:ext cx="976654" cy="417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2ab91ef1a7f_0_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2975" y="2021688"/>
            <a:ext cx="4591050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2ab91ef1a7f_0_48"/>
          <p:cNvSpPr txBox="1"/>
          <p:nvPr/>
        </p:nvSpPr>
        <p:spPr>
          <a:xfrm>
            <a:off x="1272725" y="2021700"/>
            <a:ext cx="5572200" cy="26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eiryo"/>
              <a:buChar char="●"/>
            </a:pP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In order to allow for playback of a music from the middle of it we used </a:t>
            </a:r>
            <a:r>
              <a:rPr b="1"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Counter </a:t>
            </a: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mode for our symmetric block encryption keys.</a:t>
            </a:r>
            <a:endParaRPr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eiryo"/>
              <a:buChar char="●"/>
            </a:pP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To implement the concept of family sharing, we made it so that the temporary keys (used to </a:t>
            </a: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encrypt</a:t>
            </a: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 the documents) would be a family key, also temporary, shared by all the users of a family.</a:t>
            </a:r>
            <a:endParaRPr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eiryo"/>
              <a:buChar char="○"/>
            </a:pP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This change is invisible to the clients.</a:t>
            </a:r>
            <a:endParaRPr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233" name="Google Shape;233;g2ab91ef1a7f_0_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91025" y="3649696"/>
            <a:ext cx="3394950" cy="30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b91ef1a7f_0_61"/>
          <p:cNvSpPr/>
          <p:nvPr/>
        </p:nvSpPr>
        <p:spPr>
          <a:xfrm>
            <a:off x="305" y="0"/>
            <a:ext cx="121917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239" name="Google Shape;239;g2ab91ef1a7f_0_61"/>
          <p:cNvGrpSpPr/>
          <p:nvPr/>
        </p:nvGrpSpPr>
        <p:grpSpPr>
          <a:xfrm>
            <a:off x="-2" y="0"/>
            <a:ext cx="12191696" cy="6168644"/>
            <a:chOff x="-2" y="0"/>
            <a:chExt cx="12191696" cy="6168644"/>
          </a:xfrm>
        </p:grpSpPr>
        <p:sp>
          <p:nvSpPr>
            <p:cNvPr id="240" name="Google Shape;240;g2ab91ef1a7f_0_61"/>
            <p:cNvSpPr/>
            <p:nvPr/>
          </p:nvSpPr>
          <p:spPr>
            <a:xfrm rot="5400000">
              <a:off x="3167675" y="-3167677"/>
              <a:ext cx="5856341" cy="12191695"/>
            </a:xfrm>
            <a:custGeom>
              <a:rect b="b" l="l" r="r" t="t"/>
              <a:pathLst>
                <a:path extrusionOk="0" h="12191695" w="5856341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41" name="Google Shape;241;g2ab91ef1a7f_0_61"/>
            <p:cNvSpPr/>
            <p:nvPr/>
          </p:nvSpPr>
          <p:spPr>
            <a:xfrm rot="5400000">
              <a:off x="5148000" y="-875050"/>
              <a:ext cx="1897292" cy="12190095"/>
            </a:xfrm>
            <a:custGeom>
              <a:rect b="b" l="l" r="r" t="t"/>
              <a:pathLst>
                <a:path extrusionOk="0" h="6858000" w="2529723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42" name="Google Shape;242;g2ab91ef1a7f_0_61"/>
            <p:cNvSpPr/>
            <p:nvPr/>
          </p:nvSpPr>
          <p:spPr>
            <a:xfrm rot="5400000">
              <a:off x="5145483" y="-1037699"/>
              <a:ext cx="1902325" cy="12190095"/>
            </a:xfrm>
            <a:custGeom>
              <a:rect b="b" l="l" r="r" t="t"/>
              <a:pathLst>
                <a:path extrusionOk="0" h="6858000" w="2536434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43" name="Google Shape;243;g2ab91ef1a7f_0_61"/>
            <p:cNvSpPr/>
            <p:nvPr/>
          </p:nvSpPr>
          <p:spPr>
            <a:xfrm rot="5400000">
              <a:off x="5248817" y="-1314631"/>
              <a:ext cx="1695658" cy="12190095"/>
            </a:xfrm>
            <a:custGeom>
              <a:rect b="b" l="l" r="r" t="t"/>
              <a:pathLst>
                <a:path extrusionOk="0" h="6858000" w="2521425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DCD6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244" name="Google Shape;244;g2ab91ef1a7f_0_61"/>
          <p:cNvSpPr txBox="1"/>
          <p:nvPr>
            <p:ph type="title"/>
          </p:nvPr>
        </p:nvSpPr>
        <p:spPr>
          <a:xfrm>
            <a:off x="1408450" y="315913"/>
            <a:ext cx="6857400" cy="13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Main Results and Conclusions</a:t>
            </a:r>
            <a:endParaRPr/>
          </a:p>
        </p:txBody>
      </p:sp>
      <p:pic>
        <p:nvPicPr>
          <p:cNvPr id="245" name="Google Shape;245;g2ab91ef1a7f_0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" y="6140221"/>
            <a:ext cx="976654" cy="41751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2ab91ef1a7f_0_61"/>
          <p:cNvSpPr txBox="1"/>
          <p:nvPr/>
        </p:nvSpPr>
        <p:spPr>
          <a:xfrm>
            <a:off x="1240975" y="2021700"/>
            <a:ext cx="6540600" cy="22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eiryo"/>
              <a:buChar char="●"/>
            </a:pP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We were able to secure the documents and the communication channels.</a:t>
            </a:r>
            <a:endParaRPr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eiryo"/>
              <a:buChar char="●"/>
            </a:pP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Unfortunately, our clients do not store the song documents in a confidential way.</a:t>
            </a:r>
            <a:endParaRPr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eiryo"/>
              <a:buChar char="●"/>
            </a:pP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We also did not setup the firewalls in the application server and the database, which would have improved security</a:t>
            </a:r>
            <a:endParaRPr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117" name="Google Shape;117;p2"/>
          <p:cNvGrpSpPr/>
          <p:nvPr/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8" name="Google Shape;118;p2"/>
            <p:cNvSpPr/>
            <p:nvPr/>
          </p:nvSpPr>
          <p:spPr>
            <a:xfrm rot="5400000">
              <a:off x="3167675" y="-3167677"/>
              <a:ext cx="5856341" cy="12191695"/>
            </a:xfrm>
            <a:custGeom>
              <a:rect b="b" l="l" r="r" t="t"/>
              <a:pathLst>
                <a:path extrusionOk="0" h="12191695" w="5856341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 rot="5400000">
              <a:off x="5146277" y="-874927"/>
              <a:ext cx="1899138" cy="12191695"/>
            </a:xfrm>
            <a:custGeom>
              <a:rect b="b" l="l" r="r" t="t"/>
              <a:pathLst>
                <a:path extrusionOk="0" h="6858000" w="2529723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 rot="5400000">
              <a:off x="5143758" y="-1037574"/>
              <a:ext cx="1904176" cy="12191695"/>
            </a:xfrm>
            <a:custGeom>
              <a:rect b="b" l="l" r="r" t="t"/>
              <a:pathLst>
                <a:path extrusionOk="0" h="6858000" w="2536434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 rot="5400000">
              <a:off x="5247015" y="-1314429"/>
              <a:ext cx="1697663" cy="12191695"/>
            </a:xfrm>
            <a:custGeom>
              <a:rect b="b" l="l" r="r" t="t"/>
              <a:pathLst>
                <a:path extrusionOk="0" h="6858000" w="2521425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DCD6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122" name="Google Shape;122;p2"/>
          <p:cNvSpPr txBox="1"/>
          <p:nvPr>
            <p:ph type="title"/>
          </p:nvPr>
        </p:nvSpPr>
        <p:spPr>
          <a:xfrm>
            <a:off x="1408450" y="315913"/>
            <a:ext cx="6857400" cy="13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Points of Discussion</a:t>
            </a:r>
            <a:endParaRPr/>
          </a:p>
        </p:txBody>
      </p:sp>
      <p:sp>
        <p:nvSpPr>
          <p:cNvPr id="123" name="Google Shape;123;p2"/>
          <p:cNvSpPr txBox="1"/>
          <p:nvPr>
            <p:ph idx="1" type="body"/>
          </p:nvPr>
        </p:nvSpPr>
        <p:spPr>
          <a:xfrm>
            <a:off x="1503700" y="2122971"/>
            <a:ext cx="8391900" cy="28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Secure Document Format implementation</a:t>
            </a:r>
            <a:endParaRPr/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Built infrastructure</a:t>
            </a:r>
            <a:endParaRPr/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Secured channels</a:t>
            </a:r>
            <a:endParaRPr/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Key distribution</a:t>
            </a:r>
            <a:endParaRPr/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Security challenge implementation</a:t>
            </a:r>
            <a:endParaRPr/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Main results and conclusions</a:t>
            </a:r>
            <a:endParaRPr/>
          </a:p>
        </p:txBody>
      </p:sp>
      <p:pic>
        <p:nvPicPr>
          <p:cNvPr id="124" name="Google Shape;12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" y="6140221"/>
            <a:ext cx="976654" cy="41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b91ef1a7f_0_0"/>
          <p:cNvSpPr/>
          <p:nvPr/>
        </p:nvSpPr>
        <p:spPr>
          <a:xfrm>
            <a:off x="305" y="0"/>
            <a:ext cx="121917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130" name="Google Shape;130;g2ab91ef1a7f_0_0"/>
          <p:cNvGrpSpPr/>
          <p:nvPr/>
        </p:nvGrpSpPr>
        <p:grpSpPr>
          <a:xfrm>
            <a:off x="148" y="0"/>
            <a:ext cx="12191696" cy="6168644"/>
            <a:chOff x="-2" y="0"/>
            <a:chExt cx="12191696" cy="6168644"/>
          </a:xfrm>
        </p:grpSpPr>
        <p:sp>
          <p:nvSpPr>
            <p:cNvPr id="131" name="Google Shape;131;g2ab91ef1a7f_0_0"/>
            <p:cNvSpPr/>
            <p:nvPr/>
          </p:nvSpPr>
          <p:spPr>
            <a:xfrm rot="5400000">
              <a:off x="3167675" y="-3167677"/>
              <a:ext cx="5856341" cy="12191695"/>
            </a:xfrm>
            <a:custGeom>
              <a:rect b="b" l="l" r="r" t="t"/>
              <a:pathLst>
                <a:path extrusionOk="0" h="12191695" w="5856341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32" name="Google Shape;132;g2ab91ef1a7f_0_0"/>
            <p:cNvSpPr/>
            <p:nvPr/>
          </p:nvSpPr>
          <p:spPr>
            <a:xfrm rot="5400000">
              <a:off x="5148000" y="-875050"/>
              <a:ext cx="1897292" cy="12190095"/>
            </a:xfrm>
            <a:custGeom>
              <a:rect b="b" l="l" r="r" t="t"/>
              <a:pathLst>
                <a:path extrusionOk="0" h="6858000" w="2529723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33" name="Google Shape;133;g2ab91ef1a7f_0_0"/>
            <p:cNvSpPr/>
            <p:nvPr/>
          </p:nvSpPr>
          <p:spPr>
            <a:xfrm rot="5400000">
              <a:off x="5145483" y="-1037699"/>
              <a:ext cx="1902325" cy="12190095"/>
            </a:xfrm>
            <a:custGeom>
              <a:rect b="b" l="l" r="r" t="t"/>
              <a:pathLst>
                <a:path extrusionOk="0" h="6858000" w="2536434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34" name="Google Shape;134;g2ab91ef1a7f_0_0"/>
            <p:cNvSpPr/>
            <p:nvPr/>
          </p:nvSpPr>
          <p:spPr>
            <a:xfrm rot="5400000">
              <a:off x="5248817" y="-1314631"/>
              <a:ext cx="1695658" cy="12190095"/>
            </a:xfrm>
            <a:custGeom>
              <a:rect b="b" l="l" r="r" t="t"/>
              <a:pathLst>
                <a:path extrusionOk="0" h="6858000" w="2521425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DCD6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135" name="Google Shape;135;g2ab91ef1a7f_0_0"/>
          <p:cNvSpPr txBox="1"/>
          <p:nvPr>
            <p:ph type="title"/>
          </p:nvPr>
        </p:nvSpPr>
        <p:spPr>
          <a:xfrm>
            <a:off x="1138575" y="236550"/>
            <a:ext cx="9575400" cy="13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Secure Document Format Implementation</a:t>
            </a:r>
            <a:endParaRPr/>
          </a:p>
        </p:txBody>
      </p:sp>
      <p:pic>
        <p:nvPicPr>
          <p:cNvPr id="136" name="Google Shape;136;g2ab91ef1a7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" y="6140221"/>
            <a:ext cx="976654" cy="417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2ab91ef1a7f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6699" y="1739899"/>
            <a:ext cx="4293376" cy="458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2ab91ef1a7f_0_0"/>
          <p:cNvSpPr txBox="1"/>
          <p:nvPr/>
        </p:nvSpPr>
        <p:spPr>
          <a:xfrm>
            <a:off x="1138575" y="1739888"/>
            <a:ext cx="6230100" cy="48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eiryo"/>
              <a:buChar char="●"/>
            </a:pP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Only the audio (field “audioBase64”) is encrypted.</a:t>
            </a:r>
            <a:endParaRPr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eiryo"/>
              <a:buChar char="○"/>
            </a:pP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The encryption algorithm used was AES with CTR block encryption and zero padding.</a:t>
            </a:r>
            <a:endParaRPr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eiryo"/>
              <a:buChar char="○"/>
            </a:pP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The encryption is made using a temporary key sent encrypted by a permanent key to the client.</a:t>
            </a:r>
            <a:endParaRPr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eiryo"/>
              <a:buChar char="●"/>
            </a:pP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The document is sent as whole in “bytes” format.</a:t>
            </a:r>
            <a:endParaRPr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eiryo"/>
              <a:buChar char="●"/>
            </a:pP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The digital </a:t>
            </a: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signature</a:t>
            </a: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 used to authenticate the server is made from the content plus the IV used to encrypt plus the encrypted temporary key, also the one used to encrypt.</a:t>
            </a:r>
            <a:endParaRPr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eiryo"/>
              <a:buChar char="○"/>
            </a:pP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The secure hash algorithm used was SHA-256.</a:t>
            </a:r>
            <a:endParaRPr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eiryo"/>
              <a:buChar char="●"/>
            </a:pP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For freshness we use a nonce, composed of a random number and a timestamp.</a:t>
            </a:r>
            <a:endParaRPr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This ensures confidentiality of the audio and authenticity of the document.</a:t>
            </a:r>
            <a:endParaRPr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b91ef1a7f_0_12"/>
          <p:cNvSpPr/>
          <p:nvPr/>
        </p:nvSpPr>
        <p:spPr>
          <a:xfrm>
            <a:off x="305" y="0"/>
            <a:ext cx="121917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144" name="Google Shape;144;g2ab91ef1a7f_0_12"/>
          <p:cNvGrpSpPr/>
          <p:nvPr/>
        </p:nvGrpSpPr>
        <p:grpSpPr>
          <a:xfrm>
            <a:off x="-2" y="0"/>
            <a:ext cx="12191696" cy="6168644"/>
            <a:chOff x="-2" y="0"/>
            <a:chExt cx="12191696" cy="6168644"/>
          </a:xfrm>
        </p:grpSpPr>
        <p:sp>
          <p:nvSpPr>
            <p:cNvPr id="145" name="Google Shape;145;g2ab91ef1a7f_0_12"/>
            <p:cNvSpPr/>
            <p:nvPr/>
          </p:nvSpPr>
          <p:spPr>
            <a:xfrm rot="5400000">
              <a:off x="3167675" y="-3167677"/>
              <a:ext cx="5856341" cy="12191695"/>
            </a:xfrm>
            <a:custGeom>
              <a:rect b="b" l="l" r="r" t="t"/>
              <a:pathLst>
                <a:path extrusionOk="0" h="12191695" w="5856341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g2ab91ef1a7f_0_12"/>
            <p:cNvSpPr/>
            <p:nvPr/>
          </p:nvSpPr>
          <p:spPr>
            <a:xfrm rot="5400000">
              <a:off x="5148000" y="-875050"/>
              <a:ext cx="1897292" cy="12190095"/>
            </a:xfrm>
            <a:custGeom>
              <a:rect b="b" l="l" r="r" t="t"/>
              <a:pathLst>
                <a:path extrusionOk="0" h="6858000" w="2529723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g2ab91ef1a7f_0_12"/>
            <p:cNvSpPr/>
            <p:nvPr/>
          </p:nvSpPr>
          <p:spPr>
            <a:xfrm rot="5400000">
              <a:off x="5145483" y="-1037699"/>
              <a:ext cx="1902325" cy="12190095"/>
            </a:xfrm>
            <a:custGeom>
              <a:rect b="b" l="l" r="r" t="t"/>
              <a:pathLst>
                <a:path extrusionOk="0" h="6858000" w="2536434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g2ab91ef1a7f_0_12"/>
            <p:cNvSpPr/>
            <p:nvPr/>
          </p:nvSpPr>
          <p:spPr>
            <a:xfrm rot="5400000">
              <a:off x="5248817" y="-1314631"/>
              <a:ext cx="1695658" cy="12190095"/>
            </a:xfrm>
            <a:custGeom>
              <a:rect b="b" l="l" r="r" t="t"/>
              <a:pathLst>
                <a:path extrusionOk="0" h="6858000" w="2521425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DCD6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g2ab91ef1a7f_0_12"/>
          <p:cNvSpPr txBox="1"/>
          <p:nvPr>
            <p:ph type="title"/>
          </p:nvPr>
        </p:nvSpPr>
        <p:spPr>
          <a:xfrm>
            <a:off x="1408450" y="315913"/>
            <a:ext cx="6857400" cy="13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Built I</a:t>
            </a:r>
            <a:r>
              <a:rPr lang="en-US"/>
              <a:t>nfrastructure</a:t>
            </a:r>
            <a:endParaRPr/>
          </a:p>
        </p:txBody>
      </p:sp>
      <p:pic>
        <p:nvPicPr>
          <p:cNvPr id="150" name="Google Shape;150;g2ab91ef1a7f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" y="6140221"/>
            <a:ext cx="976654" cy="417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2ab91ef1a7f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394" y="0"/>
            <a:ext cx="395431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2ab91ef1a7f_0_12"/>
          <p:cNvSpPr txBox="1"/>
          <p:nvPr/>
        </p:nvSpPr>
        <p:spPr>
          <a:xfrm>
            <a:off x="875850" y="1989950"/>
            <a:ext cx="6667500" cy="41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eiryo"/>
              <a:buChar char="●"/>
            </a:pP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Database server:</a:t>
            </a:r>
            <a:endParaRPr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eiryo"/>
              <a:buChar char="○"/>
            </a:pP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Authentication and TLS implemented by MySQL.</a:t>
            </a:r>
            <a:endParaRPr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eiryo"/>
              <a:buChar char="○"/>
            </a:pP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All the data in the database supposedly encrypted, also using MySQL already provided encryption.</a:t>
            </a:r>
            <a:endParaRPr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eiryo"/>
              <a:buChar char="●"/>
            </a:pP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Application server:</a:t>
            </a:r>
            <a:endParaRPr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eiryo"/>
              <a:buChar char="○"/>
            </a:pP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Deals with business logic and communicates with the clients and database server </a:t>
            </a:r>
            <a:endParaRPr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eiryo"/>
              <a:buChar char="●"/>
            </a:pP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Clients:</a:t>
            </a:r>
            <a:endParaRPr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eiryo"/>
              <a:buChar char="○"/>
            </a:pP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Connect to the application server through the internet.</a:t>
            </a:r>
            <a:endParaRPr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eiryo"/>
              <a:buChar char="○"/>
            </a:pP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Cannot be trusted</a:t>
            </a:r>
            <a:endParaRPr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b91ef1a7f_0_24"/>
          <p:cNvSpPr/>
          <p:nvPr/>
        </p:nvSpPr>
        <p:spPr>
          <a:xfrm>
            <a:off x="305" y="0"/>
            <a:ext cx="121917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158" name="Google Shape;158;g2ab91ef1a7f_0_24"/>
          <p:cNvGrpSpPr/>
          <p:nvPr/>
        </p:nvGrpSpPr>
        <p:grpSpPr>
          <a:xfrm>
            <a:off x="-2" y="0"/>
            <a:ext cx="12191696" cy="6168644"/>
            <a:chOff x="-2" y="0"/>
            <a:chExt cx="12191696" cy="6168644"/>
          </a:xfrm>
        </p:grpSpPr>
        <p:sp>
          <p:nvSpPr>
            <p:cNvPr id="159" name="Google Shape;159;g2ab91ef1a7f_0_24"/>
            <p:cNvSpPr/>
            <p:nvPr/>
          </p:nvSpPr>
          <p:spPr>
            <a:xfrm rot="5400000">
              <a:off x="3167675" y="-3167677"/>
              <a:ext cx="5856341" cy="12191695"/>
            </a:xfrm>
            <a:custGeom>
              <a:rect b="b" l="l" r="r" t="t"/>
              <a:pathLst>
                <a:path extrusionOk="0" h="12191695" w="5856341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60" name="Google Shape;160;g2ab91ef1a7f_0_24"/>
            <p:cNvSpPr/>
            <p:nvPr/>
          </p:nvSpPr>
          <p:spPr>
            <a:xfrm rot="5400000">
              <a:off x="5148000" y="-875050"/>
              <a:ext cx="1897292" cy="12190095"/>
            </a:xfrm>
            <a:custGeom>
              <a:rect b="b" l="l" r="r" t="t"/>
              <a:pathLst>
                <a:path extrusionOk="0" h="6858000" w="2529723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61" name="Google Shape;161;g2ab91ef1a7f_0_24"/>
            <p:cNvSpPr/>
            <p:nvPr/>
          </p:nvSpPr>
          <p:spPr>
            <a:xfrm rot="5400000">
              <a:off x="5145483" y="-1037699"/>
              <a:ext cx="1902325" cy="12190095"/>
            </a:xfrm>
            <a:custGeom>
              <a:rect b="b" l="l" r="r" t="t"/>
              <a:pathLst>
                <a:path extrusionOk="0" h="6858000" w="2536434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62" name="Google Shape;162;g2ab91ef1a7f_0_24"/>
            <p:cNvSpPr/>
            <p:nvPr/>
          </p:nvSpPr>
          <p:spPr>
            <a:xfrm rot="5400000">
              <a:off x="5248817" y="-1314631"/>
              <a:ext cx="1695658" cy="12190095"/>
            </a:xfrm>
            <a:custGeom>
              <a:rect b="b" l="l" r="r" t="t"/>
              <a:pathLst>
                <a:path extrusionOk="0" h="6858000" w="2521425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DCD6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163" name="Google Shape;163;g2ab91ef1a7f_0_24"/>
          <p:cNvSpPr txBox="1"/>
          <p:nvPr>
            <p:ph type="title"/>
          </p:nvPr>
        </p:nvSpPr>
        <p:spPr>
          <a:xfrm>
            <a:off x="1408450" y="315913"/>
            <a:ext cx="6857400" cy="13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Secured Channels</a:t>
            </a:r>
            <a:endParaRPr/>
          </a:p>
        </p:txBody>
      </p:sp>
      <p:pic>
        <p:nvPicPr>
          <p:cNvPr id="164" name="Google Shape;164;g2ab91ef1a7f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" y="6140221"/>
            <a:ext cx="976654" cy="41751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2ab91ef1a7f_0_24"/>
          <p:cNvSpPr txBox="1"/>
          <p:nvPr/>
        </p:nvSpPr>
        <p:spPr>
          <a:xfrm>
            <a:off x="796475" y="2063700"/>
            <a:ext cx="6302400" cy="27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eiryo"/>
              <a:buChar char="●"/>
            </a:pP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Both </a:t>
            </a: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the</a:t>
            </a: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 channels between the clients and the application server and this last and the database implement TLS/SSL.</a:t>
            </a:r>
            <a:endParaRPr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eiryo"/>
              <a:buChar char="○"/>
            </a:pP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This allows for encryption of the transmitted content.</a:t>
            </a:r>
            <a:endParaRPr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eiryo"/>
              <a:buChar char="○"/>
            </a:pP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Also provides authentication</a:t>
            </a:r>
            <a:endParaRPr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eiryo"/>
              <a:buChar char="■"/>
            </a:pP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The clients and the application server authenticate themselves to each other.</a:t>
            </a:r>
            <a:endParaRPr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eiryo"/>
              <a:buChar char="■"/>
            </a:pP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The database and the application server do this as well.</a:t>
            </a:r>
            <a:endParaRPr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66" name="Google Shape;166;g2ab91ef1a7f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7207" y="751600"/>
            <a:ext cx="4673042" cy="27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b69681baa_0_13"/>
          <p:cNvSpPr/>
          <p:nvPr/>
        </p:nvSpPr>
        <p:spPr>
          <a:xfrm>
            <a:off x="305" y="0"/>
            <a:ext cx="121917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172" name="Google Shape;172;g2ab69681baa_0_13"/>
          <p:cNvGrpSpPr/>
          <p:nvPr/>
        </p:nvGrpSpPr>
        <p:grpSpPr>
          <a:xfrm>
            <a:off x="-2" y="0"/>
            <a:ext cx="12191696" cy="6168644"/>
            <a:chOff x="-2" y="0"/>
            <a:chExt cx="12191696" cy="6168644"/>
          </a:xfrm>
        </p:grpSpPr>
        <p:sp>
          <p:nvSpPr>
            <p:cNvPr id="173" name="Google Shape;173;g2ab69681baa_0_13"/>
            <p:cNvSpPr/>
            <p:nvPr/>
          </p:nvSpPr>
          <p:spPr>
            <a:xfrm rot="5400000">
              <a:off x="3167675" y="-3167677"/>
              <a:ext cx="5856341" cy="12191695"/>
            </a:xfrm>
            <a:custGeom>
              <a:rect b="b" l="l" r="r" t="t"/>
              <a:pathLst>
                <a:path extrusionOk="0" h="12191695" w="5856341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74" name="Google Shape;174;g2ab69681baa_0_13"/>
            <p:cNvSpPr/>
            <p:nvPr/>
          </p:nvSpPr>
          <p:spPr>
            <a:xfrm rot="5400000">
              <a:off x="5148000" y="-875050"/>
              <a:ext cx="1897292" cy="12190095"/>
            </a:xfrm>
            <a:custGeom>
              <a:rect b="b" l="l" r="r" t="t"/>
              <a:pathLst>
                <a:path extrusionOk="0" h="6858000" w="2529723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75" name="Google Shape;175;g2ab69681baa_0_13"/>
            <p:cNvSpPr/>
            <p:nvPr/>
          </p:nvSpPr>
          <p:spPr>
            <a:xfrm rot="5400000">
              <a:off x="5145483" y="-1037699"/>
              <a:ext cx="1902325" cy="12190095"/>
            </a:xfrm>
            <a:custGeom>
              <a:rect b="b" l="l" r="r" t="t"/>
              <a:pathLst>
                <a:path extrusionOk="0" h="6858000" w="2536434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76" name="Google Shape;176;g2ab69681baa_0_13"/>
            <p:cNvSpPr/>
            <p:nvPr/>
          </p:nvSpPr>
          <p:spPr>
            <a:xfrm rot="5400000">
              <a:off x="5248817" y="-1314631"/>
              <a:ext cx="1695658" cy="12190095"/>
            </a:xfrm>
            <a:custGeom>
              <a:rect b="b" l="l" r="r" t="t"/>
              <a:pathLst>
                <a:path extrusionOk="0" h="6858000" w="2521425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DCD6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177" name="Google Shape;177;g2ab69681baa_0_13"/>
          <p:cNvSpPr txBox="1"/>
          <p:nvPr>
            <p:ph type="title"/>
          </p:nvPr>
        </p:nvSpPr>
        <p:spPr>
          <a:xfrm>
            <a:off x="1408450" y="315913"/>
            <a:ext cx="6857400" cy="13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Secured Communication Between Client and Application Server</a:t>
            </a:r>
            <a:endParaRPr/>
          </a:p>
        </p:txBody>
      </p:sp>
      <p:pic>
        <p:nvPicPr>
          <p:cNvPr id="178" name="Google Shape;178;g2ab69681baa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" y="6140221"/>
            <a:ext cx="976654" cy="417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2ab69681baa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425" y="1947875"/>
            <a:ext cx="10725150" cy="307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b69681baa_0_39"/>
          <p:cNvSpPr/>
          <p:nvPr/>
        </p:nvSpPr>
        <p:spPr>
          <a:xfrm>
            <a:off x="305" y="0"/>
            <a:ext cx="121917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185" name="Google Shape;185;g2ab69681baa_0_39"/>
          <p:cNvGrpSpPr/>
          <p:nvPr/>
        </p:nvGrpSpPr>
        <p:grpSpPr>
          <a:xfrm>
            <a:off x="-2" y="0"/>
            <a:ext cx="12191696" cy="6168644"/>
            <a:chOff x="-2" y="0"/>
            <a:chExt cx="12191696" cy="6168644"/>
          </a:xfrm>
        </p:grpSpPr>
        <p:sp>
          <p:nvSpPr>
            <p:cNvPr id="186" name="Google Shape;186;g2ab69681baa_0_39"/>
            <p:cNvSpPr/>
            <p:nvPr/>
          </p:nvSpPr>
          <p:spPr>
            <a:xfrm rot="5400000">
              <a:off x="3167675" y="-3167677"/>
              <a:ext cx="5856341" cy="12191695"/>
            </a:xfrm>
            <a:custGeom>
              <a:rect b="b" l="l" r="r" t="t"/>
              <a:pathLst>
                <a:path extrusionOk="0" h="12191695" w="5856341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87" name="Google Shape;187;g2ab69681baa_0_39"/>
            <p:cNvSpPr/>
            <p:nvPr/>
          </p:nvSpPr>
          <p:spPr>
            <a:xfrm rot="5400000">
              <a:off x="5148000" y="-875050"/>
              <a:ext cx="1897292" cy="12190095"/>
            </a:xfrm>
            <a:custGeom>
              <a:rect b="b" l="l" r="r" t="t"/>
              <a:pathLst>
                <a:path extrusionOk="0" h="6858000" w="2529723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88" name="Google Shape;188;g2ab69681baa_0_39"/>
            <p:cNvSpPr/>
            <p:nvPr/>
          </p:nvSpPr>
          <p:spPr>
            <a:xfrm rot="5400000">
              <a:off x="5145483" y="-1037699"/>
              <a:ext cx="1902325" cy="12190095"/>
            </a:xfrm>
            <a:custGeom>
              <a:rect b="b" l="l" r="r" t="t"/>
              <a:pathLst>
                <a:path extrusionOk="0" h="6858000" w="2536434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89" name="Google Shape;189;g2ab69681baa_0_39"/>
            <p:cNvSpPr/>
            <p:nvPr/>
          </p:nvSpPr>
          <p:spPr>
            <a:xfrm rot="5400000">
              <a:off x="5248817" y="-1314631"/>
              <a:ext cx="1695658" cy="12190095"/>
            </a:xfrm>
            <a:custGeom>
              <a:rect b="b" l="l" r="r" t="t"/>
              <a:pathLst>
                <a:path extrusionOk="0" h="6858000" w="2521425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DCD6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190" name="Google Shape;190;g2ab69681baa_0_39"/>
          <p:cNvSpPr txBox="1"/>
          <p:nvPr>
            <p:ph type="title"/>
          </p:nvPr>
        </p:nvSpPr>
        <p:spPr>
          <a:xfrm>
            <a:off x="1408450" y="315913"/>
            <a:ext cx="6857400" cy="13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Secured Communication Between Application Server and Database</a:t>
            </a:r>
            <a:endParaRPr/>
          </a:p>
        </p:txBody>
      </p:sp>
      <p:pic>
        <p:nvPicPr>
          <p:cNvPr id="191" name="Google Shape;191;g2ab69681baa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" y="6140221"/>
            <a:ext cx="976654" cy="417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2ab69681baa_0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1125" y="1660523"/>
            <a:ext cx="9364449" cy="46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b91ef1a7f_0_36"/>
          <p:cNvSpPr/>
          <p:nvPr/>
        </p:nvSpPr>
        <p:spPr>
          <a:xfrm>
            <a:off x="305" y="0"/>
            <a:ext cx="121917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198" name="Google Shape;198;g2ab91ef1a7f_0_36"/>
          <p:cNvGrpSpPr/>
          <p:nvPr/>
        </p:nvGrpSpPr>
        <p:grpSpPr>
          <a:xfrm>
            <a:off x="-2" y="0"/>
            <a:ext cx="12191696" cy="6168644"/>
            <a:chOff x="-2" y="0"/>
            <a:chExt cx="12191696" cy="6168644"/>
          </a:xfrm>
        </p:grpSpPr>
        <p:sp>
          <p:nvSpPr>
            <p:cNvPr id="199" name="Google Shape;199;g2ab91ef1a7f_0_36"/>
            <p:cNvSpPr/>
            <p:nvPr/>
          </p:nvSpPr>
          <p:spPr>
            <a:xfrm rot="5400000">
              <a:off x="3167675" y="-3167677"/>
              <a:ext cx="5856341" cy="12191695"/>
            </a:xfrm>
            <a:custGeom>
              <a:rect b="b" l="l" r="r" t="t"/>
              <a:pathLst>
                <a:path extrusionOk="0" h="12191695" w="5856341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00" name="Google Shape;200;g2ab91ef1a7f_0_36"/>
            <p:cNvSpPr/>
            <p:nvPr/>
          </p:nvSpPr>
          <p:spPr>
            <a:xfrm rot="5400000">
              <a:off x="5148000" y="-875050"/>
              <a:ext cx="1897292" cy="12190095"/>
            </a:xfrm>
            <a:custGeom>
              <a:rect b="b" l="l" r="r" t="t"/>
              <a:pathLst>
                <a:path extrusionOk="0" h="6858000" w="2529723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01" name="Google Shape;201;g2ab91ef1a7f_0_36"/>
            <p:cNvSpPr/>
            <p:nvPr/>
          </p:nvSpPr>
          <p:spPr>
            <a:xfrm rot="5400000">
              <a:off x="5145483" y="-1037699"/>
              <a:ext cx="1902325" cy="12190095"/>
            </a:xfrm>
            <a:custGeom>
              <a:rect b="b" l="l" r="r" t="t"/>
              <a:pathLst>
                <a:path extrusionOk="0" h="6858000" w="2536434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02" name="Google Shape;202;g2ab91ef1a7f_0_36"/>
            <p:cNvSpPr/>
            <p:nvPr/>
          </p:nvSpPr>
          <p:spPr>
            <a:xfrm rot="5400000">
              <a:off x="5248817" y="-1314631"/>
              <a:ext cx="1695658" cy="12190095"/>
            </a:xfrm>
            <a:custGeom>
              <a:rect b="b" l="l" r="r" t="t"/>
              <a:pathLst>
                <a:path extrusionOk="0" h="6858000" w="2521425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DCD6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203" name="Google Shape;203;g2ab91ef1a7f_0_36"/>
          <p:cNvSpPr txBox="1"/>
          <p:nvPr>
            <p:ph type="title"/>
          </p:nvPr>
        </p:nvSpPr>
        <p:spPr>
          <a:xfrm>
            <a:off x="1408450" y="315913"/>
            <a:ext cx="6857400" cy="13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Key Distribution</a:t>
            </a:r>
            <a:endParaRPr/>
          </a:p>
        </p:txBody>
      </p:sp>
      <p:pic>
        <p:nvPicPr>
          <p:cNvPr id="204" name="Google Shape;204;g2ab91ef1a7f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" y="6140221"/>
            <a:ext cx="976654" cy="41751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2ab91ef1a7f_0_36"/>
          <p:cNvSpPr txBox="1"/>
          <p:nvPr/>
        </p:nvSpPr>
        <p:spPr>
          <a:xfrm>
            <a:off x="875850" y="2259825"/>
            <a:ext cx="77151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eiryo"/>
              <a:buChar char="●"/>
            </a:pP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The client and the application server share a secret (symmetric) key from the </a:t>
            </a: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beginning</a:t>
            </a: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.</a:t>
            </a:r>
            <a:endParaRPr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eiryo"/>
              <a:buChar char="○"/>
            </a:pP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This symmetric key is permanent (stored securely in java keystores).</a:t>
            </a:r>
            <a:endParaRPr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eiryo"/>
              <a:buChar char="○"/>
            </a:pP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It is used to </a:t>
            </a: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encrypt</a:t>
            </a: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 a </a:t>
            </a:r>
            <a:r>
              <a:rPr b="1"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temporary key </a:t>
            </a: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(stored in the database).</a:t>
            </a:r>
            <a:endParaRPr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eiryo"/>
              <a:buChar char="●"/>
            </a:pP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The document is encrypted using a symmetric temporary key</a:t>
            </a:r>
            <a:endParaRPr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eiryo"/>
              <a:buChar char="○"/>
            </a:pP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The temporary keys are renewed all at the same time by the database server.</a:t>
            </a:r>
            <a:endParaRPr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eiryo"/>
              <a:buChar char="●"/>
            </a:pP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The client also has the application server public key (not in a keystore) from the get go to verify the digital signature of received documents.</a:t>
            </a:r>
            <a:endParaRPr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eiryo"/>
              <a:buChar char="●"/>
            </a:pP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The server has its own private key (not in a keystore) to sign digital signatures.</a:t>
            </a:r>
            <a:endParaRPr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 </a:t>
            </a:r>
            <a:endParaRPr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b91ef1a7f_0_81"/>
          <p:cNvSpPr/>
          <p:nvPr/>
        </p:nvSpPr>
        <p:spPr>
          <a:xfrm>
            <a:off x="305" y="0"/>
            <a:ext cx="121917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211" name="Google Shape;211;g2ab91ef1a7f_0_81"/>
          <p:cNvGrpSpPr/>
          <p:nvPr/>
        </p:nvGrpSpPr>
        <p:grpSpPr>
          <a:xfrm>
            <a:off x="-2" y="0"/>
            <a:ext cx="12191696" cy="6168644"/>
            <a:chOff x="-2" y="0"/>
            <a:chExt cx="12191696" cy="6168644"/>
          </a:xfrm>
        </p:grpSpPr>
        <p:sp>
          <p:nvSpPr>
            <p:cNvPr id="212" name="Google Shape;212;g2ab91ef1a7f_0_81"/>
            <p:cNvSpPr/>
            <p:nvPr/>
          </p:nvSpPr>
          <p:spPr>
            <a:xfrm rot="5400000">
              <a:off x="3167675" y="-3167677"/>
              <a:ext cx="5856341" cy="12191695"/>
            </a:xfrm>
            <a:custGeom>
              <a:rect b="b" l="l" r="r" t="t"/>
              <a:pathLst>
                <a:path extrusionOk="0" h="12191695" w="5856341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13" name="Google Shape;213;g2ab91ef1a7f_0_81"/>
            <p:cNvSpPr/>
            <p:nvPr/>
          </p:nvSpPr>
          <p:spPr>
            <a:xfrm rot="5400000">
              <a:off x="5148000" y="-875050"/>
              <a:ext cx="1897292" cy="12190095"/>
            </a:xfrm>
            <a:custGeom>
              <a:rect b="b" l="l" r="r" t="t"/>
              <a:pathLst>
                <a:path extrusionOk="0" h="6858000" w="2529723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14" name="Google Shape;214;g2ab91ef1a7f_0_81"/>
            <p:cNvSpPr/>
            <p:nvPr/>
          </p:nvSpPr>
          <p:spPr>
            <a:xfrm rot="5400000">
              <a:off x="5145483" y="-1037699"/>
              <a:ext cx="1902325" cy="12190095"/>
            </a:xfrm>
            <a:custGeom>
              <a:rect b="b" l="l" r="r" t="t"/>
              <a:pathLst>
                <a:path extrusionOk="0" h="6858000" w="2536434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15" name="Google Shape;215;g2ab91ef1a7f_0_81"/>
            <p:cNvSpPr/>
            <p:nvPr/>
          </p:nvSpPr>
          <p:spPr>
            <a:xfrm rot="5400000">
              <a:off x="5248817" y="-1314631"/>
              <a:ext cx="1695658" cy="12190095"/>
            </a:xfrm>
            <a:custGeom>
              <a:rect b="b" l="l" r="r" t="t"/>
              <a:pathLst>
                <a:path extrusionOk="0" h="6858000" w="2521425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DCD6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216" name="Google Shape;216;g2ab91ef1a7f_0_81"/>
          <p:cNvSpPr txBox="1"/>
          <p:nvPr>
            <p:ph type="title"/>
          </p:nvPr>
        </p:nvSpPr>
        <p:spPr>
          <a:xfrm>
            <a:off x="1408450" y="315913"/>
            <a:ext cx="6857400" cy="13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Certificate </a:t>
            </a:r>
            <a:r>
              <a:rPr lang="en-US"/>
              <a:t>Distribution</a:t>
            </a:r>
            <a:endParaRPr/>
          </a:p>
        </p:txBody>
      </p:sp>
      <p:pic>
        <p:nvPicPr>
          <p:cNvPr id="217" name="Google Shape;217;g2ab91ef1a7f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" y="6140221"/>
            <a:ext cx="976654" cy="41751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2ab91ef1a7f_0_81"/>
          <p:cNvSpPr txBox="1"/>
          <p:nvPr/>
        </p:nvSpPr>
        <p:spPr>
          <a:xfrm>
            <a:off x="875850" y="1942325"/>
            <a:ext cx="82710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eiryo"/>
              <a:buChar char="●"/>
            </a:pP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The clients and application server posses two java keystores.</a:t>
            </a:r>
            <a:endParaRPr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eiryo"/>
              <a:buChar char="○"/>
            </a:pP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One containing the certificate of application server, allowing it to authenticate itself towards the clients.</a:t>
            </a:r>
            <a:endParaRPr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eiryo"/>
              <a:buChar char="○"/>
            </a:pP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Another </a:t>
            </a: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containing</a:t>
            </a: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 client certificates (each client only has its own) so that the clients can authenticate themselves towards the application server. </a:t>
            </a:r>
            <a:endParaRPr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This combination allows for the clients and application server to ensure that they are talking to each other and not a malicious attacker. </a:t>
            </a:r>
            <a:endParaRPr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eiryo"/>
              <a:buChar char="●"/>
            </a:pP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The database already has a certificate, made available by MySQL.</a:t>
            </a:r>
            <a:endParaRPr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 </a:t>
            </a:r>
            <a:endParaRPr sz="180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ketchLinesVTI">
  <a:themeElements>
    <a:clrScheme name="SketchLines">
      <a:dk1>
        <a:srgbClr val="000000"/>
      </a:dk1>
      <a:lt1>
        <a:srgbClr val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2024-01-02T17:58:44Z</dcterms:created>
  <dc:creator>simão silva</dc:creator>
</cp:coreProperties>
</file>