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80" r:id="rId11"/>
    <p:sldId id="281" r:id="rId12"/>
    <p:sldId id="282" r:id="rId13"/>
    <p:sldId id="283" r:id="rId14"/>
    <p:sldId id="284" r:id="rId15"/>
    <p:sldId id="274" r:id="rId16"/>
    <p:sldId id="264" r:id="rId17"/>
    <p:sldId id="267" r:id="rId18"/>
    <p:sldId id="285" r:id="rId19"/>
    <p:sldId id="268" r:id="rId20"/>
    <p:sldId id="286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9" autoAdjust="0"/>
  </p:normalViewPr>
  <p:slideViewPr>
    <p:cSldViewPr snapToGrid="0">
      <p:cViewPr varScale="1">
        <p:scale>
          <a:sx n="67" d="100"/>
          <a:sy n="67" d="100"/>
        </p:scale>
        <p:origin x="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C522F-C124-419B-8961-0BA7C5D13E32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F4B5D-AF74-45E0-8A20-5C493EB8B5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313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F4B5D-AF74-45E0-8A20-5C493EB8B56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274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61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2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533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178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994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25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39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58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9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94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B2E0-B80F-44B8-99FE-0EF4F828E86A}" type="datetimeFigureOut">
              <a:rPr lang="sv-SE" smtClean="0"/>
              <a:t>2016-06-29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F121-9700-4BD0-9E18-784659BFE0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60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557"/>
            <a:ext cx="9144000" cy="2387600"/>
          </a:xfrm>
        </p:spPr>
        <p:txBody>
          <a:bodyPr/>
          <a:lstStyle/>
          <a:p>
            <a:r>
              <a:rPr lang="sv-SE" b="1" dirty="0"/>
              <a:t>Simultaneous Localization and Mapping (SLAM)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9564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By: Johan Lewenhaupt</a:t>
            </a:r>
          </a:p>
          <a:p>
            <a:r>
              <a:rPr lang="sv-SE" dirty="0"/>
              <a:t>Regi: José A. López Orozco</a:t>
            </a:r>
          </a:p>
          <a:p>
            <a:r>
              <a:rPr lang="sv-SE" dirty="0"/>
              <a:t>Faculty of Physical Sciences, Degree in Electronic Engineering</a:t>
            </a:r>
          </a:p>
          <a:p>
            <a:r>
              <a:rPr lang="sv-SE" dirty="0"/>
              <a:t>June 29, 2016, Madrid</a:t>
            </a:r>
          </a:p>
        </p:txBody>
      </p:sp>
      <p:pic>
        <p:nvPicPr>
          <p:cNvPr id="2050" name="Picture 2" descr="Logo (KTH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69" y="5257800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Logo (UC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68" y="5257800"/>
            <a:ext cx="142081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2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 rot="14517766">
            <a:off x="4662488" y="3186113"/>
            <a:ext cx="423863" cy="1214438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 rot="3731142">
            <a:off x="4076700" y="46101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 rot="16866152">
            <a:off x="5805488" y="4100513"/>
            <a:ext cx="423863" cy="1214438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6811" name="AutoShape 11"/>
          <p:cNvSpPr>
            <a:spLocks noChangeArrowheads="1"/>
          </p:cNvSpPr>
          <p:nvPr/>
        </p:nvSpPr>
        <p:spPr bwMode="auto">
          <a:xfrm rot="16006407">
            <a:off x="5676900" y="2857500"/>
            <a:ext cx="914400" cy="22098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9075592" y="1744207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Landmarks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98430" y="1950498"/>
            <a:ext cx="3151301" cy="79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248454" y="2205872"/>
            <a:ext cx="1008668" cy="61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77200" y="2205872"/>
            <a:ext cx="1660689" cy="205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69443" y="5109328"/>
            <a:ext cx="980388" cy="5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14310" y="5656082"/>
            <a:ext cx="9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Robot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49511" y="2971800"/>
            <a:ext cx="920522" cy="66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93349" y="2836352"/>
            <a:ext cx="1997851" cy="8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8764" y="3009900"/>
            <a:ext cx="1710246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805" name="TextBox 76804"/>
          <p:cNvSpPr txBox="1"/>
          <p:nvPr/>
        </p:nvSpPr>
        <p:spPr>
          <a:xfrm>
            <a:off x="941256" y="2472820"/>
            <a:ext cx="279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Sonar Measurement</a:t>
            </a:r>
          </a:p>
        </p:txBody>
      </p:sp>
    </p:spTree>
    <p:extLst>
      <p:ext uri="{BB962C8B-B14F-4D97-AF65-F5344CB8AC3E}">
        <p14:creationId xmlns:p14="http://schemas.microsoft.com/office/powerpoint/2010/main" val="248555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7827" name="AutoShape 3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V="1">
            <a:off x="4114800" y="4114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 rot="3731142">
            <a:off x="5676900" y="37719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" name="TextBox 1"/>
          <p:cNvSpPr txBox="1"/>
          <p:nvPr/>
        </p:nvSpPr>
        <p:spPr>
          <a:xfrm rot="19885969">
            <a:off x="3995370" y="4112221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Movement</a:t>
            </a:r>
          </a:p>
        </p:txBody>
      </p:sp>
    </p:spTree>
    <p:extLst>
      <p:ext uri="{BB962C8B-B14F-4D97-AF65-F5344CB8AC3E}">
        <p14:creationId xmlns:p14="http://schemas.microsoft.com/office/powerpoint/2010/main" val="226592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8851" name="AutoShape 3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4114800" y="4114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78854" name="AutoShape 6"/>
          <p:cNvSpPr>
            <a:spLocks noChangeArrowheads="1"/>
          </p:cNvSpPr>
          <p:nvPr/>
        </p:nvSpPr>
        <p:spPr bwMode="auto">
          <a:xfrm rot="3731142">
            <a:off x="5676900" y="37719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 rot="20455133">
            <a:off x="6172200" y="4114800"/>
            <a:ext cx="1219200" cy="533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 rot="13404682">
            <a:off x="5410200" y="3276600"/>
            <a:ext cx="762000" cy="3048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8857" name="AutoShape 9"/>
          <p:cNvSpPr>
            <a:spLocks noChangeArrowheads="1"/>
          </p:cNvSpPr>
          <p:nvPr/>
        </p:nvSpPr>
        <p:spPr bwMode="auto">
          <a:xfrm rot="18405551">
            <a:off x="6286500" y="3314700"/>
            <a:ext cx="1219200" cy="533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0" name="TextBox 9"/>
          <p:cNvSpPr txBox="1"/>
          <p:nvPr/>
        </p:nvSpPr>
        <p:spPr>
          <a:xfrm rot="19885969">
            <a:off x="3995370" y="4112221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Movement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40765" y="1668545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New Measurements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24588" y="2109107"/>
            <a:ext cx="2414439" cy="9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77174" y="2185639"/>
            <a:ext cx="1285972" cy="104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15201" y="2299645"/>
            <a:ext cx="2017335" cy="192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9875" name="AutoShape 3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 rot="3731142">
            <a:off x="5676900" y="37719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 rot="20455133">
            <a:off x="6172200" y="4114800"/>
            <a:ext cx="1219200" cy="533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9880" name="AutoShape 8"/>
          <p:cNvSpPr>
            <a:spLocks noChangeArrowheads="1"/>
          </p:cNvSpPr>
          <p:nvPr/>
        </p:nvSpPr>
        <p:spPr bwMode="auto">
          <a:xfrm rot="13404682">
            <a:off x="5410200" y="3276600"/>
            <a:ext cx="762000" cy="3048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 rot="18405551">
            <a:off x="6286500" y="3314700"/>
            <a:ext cx="1219200" cy="533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79883" name="AutoShape 11"/>
          <p:cNvSpPr>
            <a:spLocks noChangeArrowheads="1"/>
          </p:cNvSpPr>
          <p:nvPr/>
        </p:nvSpPr>
        <p:spPr bwMode="auto">
          <a:xfrm rot="4602350">
            <a:off x="5676900" y="43053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18307" y="4751698"/>
            <a:ext cx="961022" cy="47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9329" y="5105054"/>
            <a:ext cx="185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True Position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730" y="3200400"/>
            <a:ext cx="1554129" cy="65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56275" y="2819400"/>
            <a:ext cx="250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Predicted Position</a:t>
            </a:r>
          </a:p>
        </p:txBody>
      </p:sp>
    </p:spTree>
    <p:extLst>
      <p:ext uri="{BB962C8B-B14F-4D97-AF65-F5344CB8AC3E}">
        <p14:creationId xmlns:p14="http://schemas.microsoft.com/office/powerpoint/2010/main" val="329345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899" name="AutoShape 3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V="1">
            <a:off x="3704118" y="4182545"/>
            <a:ext cx="1955680" cy="2498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 rot="2609901">
            <a:off x="5562600" y="36576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 rot="20455133">
            <a:off x="6172200" y="4114800"/>
            <a:ext cx="1219200" cy="533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 rot="13404682">
            <a:off x="5410200" y="3276600"/>
            <a:ext cx="762000" cy="3048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 rot="18405551">
            <a:off x="6286500" y="3314700"/>
            <a:ext cx="1219200" cy="533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906" name="AutoShape 10"/>
          <p:cNvSpPr>
            <a:spLocks noChangeArrowheads="1"/>
          </p:cNvSpPr>
          <p:nvPr/>
        </p:nvSpPr>
        <p:spPr bwMode="auto">
          <a:xfrm rot="4602350">
            <a:off x="5676900" y="43053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 rot="3708005">
            <a:off x="5676900" y="38481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18307" y="4751698"/>
            <a:ext cx="961022" cy="47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79329" y="5105054"/>
            <a:ext cx="185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True Position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62730" y="3200400"/>
            <a:ext cx="1378256" cy="60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56275" y="2819400"/>
            <a:ext cx="250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Predicted 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481" y="4260977"/>
            <a:ext cx="2540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Corrected Position</a:t>
            </a:r>
          </a:p>
        </p:txBody>
      </p:sp>
    </p:spTree>
    <p:extLst>
      <p:ext uri="{BB962C8B-B14F-4D97-AF65-F5344CB8AC3E}">
        <p14:creationId xmlns:p14="http://schemas.microsoft.com/office/powerpoint/2010/main" val="423679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MatLab Implementation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2318834"/>
            <a:ext cx="3114965" cy="315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Route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2318834"/>
            <a:ext cx="3159125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Robo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060" y="2318834"/>
            <a:ext cx="3318164" cy="315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9076" y="5552388"/>
            <a:ext cx="306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Example Map with Landmarks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1030" y="5552388"/>
            <a:ext cx="25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Example Map with Route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4068" y="5552388"/>
            <a:ext cx="269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Example Map with Robots</a:t>
            </a:r>
          </a:p>
          <a:p>
            <a:pPr algn="ctr"/>
            <a:r>
              <a:rPr lang="sv-SE" b="1" dirty="0"/>
              <a:t>Red: Estimated Position</a:t>
            </a:r>
          </a:p>
          <a:p>
            <a:pPr algn="ctr"/>
            <a:r>
              <a:rPr lang="sv-SE" b="1" dirty="0"/>
              <a:t>Black: True Position</a:t>
            </a:r>
          </a:p>
        </p:txBody>
      </p:sp>
    </p:spTree>
    <p:extLst>
      <p:ext uri="{BB962C8B-B14F-4D97-AF65-F5344CB8AC3E}">
        <p14:creationId xmlns:p14="http://schemas.microsoft.com/office/powerpoint/2010/main" val="959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Results</a:t>
            </a:r>
          </a:p>
        </p:txBody>
      </p:sp>
      <p:pic>
        <p:nvPicPr>
          <p:cNvPr id="9219" name="Picture 3" descr="totalErrorM2T1_foundBea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84" y="1359859"/>
            <a:ext cx="6781716" cy="509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4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otalError_no_beacons_track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11301"/>
            <a:ext cx="5661457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error_diff_track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8" y="1511301"/>
            <a:ext cx="564930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7433" y="5829300"/>
            <a:ext cx="446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No landmarks. Error only increases since the </a:t>
            </a:r>
          </a:p>
          <a:p>
            <a:pPr algn="ctr"/>
            <a:r>
              <a:rPr lang="sv-SE" b="1" dirty="0"/>
              <a:t>correction step never happens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6923" y="5829300"/>
            <a:ext cx="449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Error difference. Ends up larger than 0, which</a:t>
            </a:r>
          </a:p>
          <a:p>
            <a:pPr algn="ctr"/>
            <a:r>
              <a:rPr lang="sv-SE" b="1" dirty="0"/>
              <a:t>means that the SLAM is working</a:t>
            </a:r>
          </a:p>
        </p:txBody>
      </p:sp>
    </p:spTree>
    <p:extLst>
      <p:ext uri="{BB962C8B-B14F-4D97-AF65-F5344CB8AC3E}">
        <p14:creationId xmlns:p14="http://schemas.microsoft.com/office/powerpoint/2010/main" val="15721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duced_error_track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66" y="1487339"/>
            <a:ext cx="6335467" cy="476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5999" y="4798243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The robot returns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31118" y="2931736"/>
            <a:ext cx="461913" cy="186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777114" y="2363280"/>
            <a:ext cx="1564849" cy="110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63733" y="202880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Error reduced significantly</a:t>
            </a:r>
          </a:p>
        </p:txBody>
      </p:sp>
    </p:spTree>
    <p:extLst>
      <p:ext uri="{BB962C8B-B14F-4D97-AF65-F5344CB8AC3E}">
        <p14:creationId xmlns:p14="http://schemas.microsoft.com/office/powerpoint/2010/main" val="414765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SLAM is a great algorithm, with a lot of future applications</a:t>
            </a:r>
          </a:p>
          <a:p>
            <a:r>
              <a:rPr lang="sv-SE" dirty="0"/>
              <a:t>Interested in 3-dimensional state estimation, instead of 2-dimensional, like in this project</a:t>
            </a:r>
          </a:p>
          <a:p>
            <a:r>
              <a:rPr lang="sv-SE" dirty="0"/>
              <a:t>Future work such as moving landmarks or more robots contributing to one map at once.</a:t>
            </a:r>
          </a:p>
        </p:txBody>
      </p:sp>
    </p:spTree>
    <p:extLst>
      <p:ext uri="{BB962C8B-B14F-4D97-AF65-F5344CB8AC3E}">
        <p14:creationId xmlns:p14="http://schemas.microsoft.com/office/powerpoint/2010/main" val="41726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Objectives</a:t>
            </a:r>
          </a:p>
          <a:p>
            <a:r>
              <a:rPr lang="sv-SE" dirty="0"/>
              <a:t>Kalman Filter</a:t>
            </a:r>
          </a:p>
          <a:p>
            <a:r>
              <a:rPr lang="sv-SE" dirty="0"/>
              <a:t>Extended Kalman Filter</a:t>
            </a:r>
          </a:p>
          <a:p>
            <a:r>
              <a:rPr lang="sv-SE" dirty="0"/>
              <a:t>SLAM</a:t>
            </a:r>
          </a:p>
          <a:p>
            <a:r>
              <a:rPr lang="sv-SE" dirty="0"/>
              <a:t>MatLab Implementation</a:t>
            </a:r>
          </a:p>
          <a:p>
            <a:r>
              <a:rPr lang="sv-SE" dirty="0"/>
              <a:t>Results</a:t>
            </a:r>
          </a:p>
          <a:p>
            <a:r>
              <a:rPr lang="sv-SE" dirty="0"/>
              <a:t>Conclusion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62953" y="2573518"/>
            <a:ext cx="1753385" cy="3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85122" y="3120272"/>
            <a:ext cx="1140643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30977" y="3280528"/>
            <a:ext cx="1885361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4028" y="2898866"/>
            <a:ext cx="273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Relevant algorithms</a:t>
            </a:r>
          </a:p>
        </p:txBody>
      </p:sp>
    </p:spTree>
    <p:extLst>
      <p:ext uri="{BB962C8B-B14F-4D97-AF65-F5344CB8AC3E}">
        <p14:creationId xmlns:p14="http://schemas.microsoft.com/office/powerpoint/2010/main" val="11140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053" y="2768959"/>
            <a:ext cx="10515600" cy="1325563"/>
          </a:xfrm>
        </p:spPr>
        <p:txBody>
          <a:bodyPr/>
          <a:lstStyle/>
          <a:p>
            <a:pPr algn="ctr"/>
            <a:r>
              <a:rPr lang="sv-SE" b="1" dirty="0"/>
              <a:t>Thanks for listening.</a:t>
            </a:r>
            <a:br>
              <a:rPr lang="sv-SE" b="1" dirty="0"/>
            </a:br>
            <a:r>
              <a:rPr lang="sv-SE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119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SLAM</a:t>
            </a:r>
          </a:p>
          <a:p>
            <a:r>
              <a:rPr lang="sv-SE" dirty="0"/>
              <a:t>Extended Kalman Filter</a:t>
            </a:r>
          </a:p>
          <a:p>
            <a:r>
              <a:rPr lang="sv-SE" dirty="0"/>
              <a:t>Kalman Filter</a:t>
            </a:r>
          </a:p>
          <a:p>
            <a:r>
              <a:rPr lang="sv-SE" dirty="0"/>
              <a:t>MatLab Implementation</a:t>
            </a:r>
          </a:p>
          <a:p>
            <a:r>
              <a:rPr lang="sv-SE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95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What is a Kalman Filter (KF)?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Developed by Rudolf E. Kalman in the 1950s.</a:t>
            </a:r>
          </a:p>
          <a:p>
            <a:r>
              <a:rPr lang="sv-SE" dirty="0"/>
              <a:t>Used for state Estimation</a:t>
            </a:r>
          </a:p>
          <a:p>
            <a:r>
              <a:rPr lang="sv-SE" dirty="0"/>
              <a:t>Uses a linear system</a:t>
            </a: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805906"/>
            <a:ext cx="5876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Kalman Filter Algorithm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31035"/>
              </p:ext>
            </p:extLst>
          </p:nvPr>
        </p:nvGraphicFramePr>
        <p:xfrm>
          <a:off x="4114800" y="2019300"/>
          <a:ext cx="3962400" cy="396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1778000" imgH="1778000" progId="Equation.3">
                  <p:embed/>
                </p:oleObj>
              </mc:Choice>
              <mc:Fallback>
                <p:oleObj name="Equation" r:id="rId3" imgW="1778000" imgH="177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19300"/>
                        <a:ext cx="3962400" cy="3963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7629898" y="2512242"/>
            <a:ext cx="1234912" cy="1150070"/>
          </a:xfrm>
          <a:prstGeom prst="rightArrow">
            <a:avLst>
              <a:gd name="adj1" fmla="val 50000"/>
              <a:gd name="adj2" fmla="val 448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ight Arrow 14"/>
          <p:cNvSpPr/>
          <p:nvPr/>
        </p:nvSpPr>
        <p:spPr>
          <a:xfrm>
            <a:off x="7629898" y="4344004"/>
            <a:ext cx="1234912" cy="1150070"/>
          </a:xfrm>
          <a:prstGeom prst="rightArrow">
            <a:avLst>
              <a:gd name="adj1" fmla="val 50000"/>
              <a:gd name="adj2" fmla="val 448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8864810" y="2810278"/>
            <a:ext cx="2479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dirty="0">
                <a:latin typeface="+mj-lt"/>
                <a:cs typeface="Times New Roman" panose="02020603050405020304" pitchFamily="18" charset="0"/>
              </a:rPr>
              <a:t>Prediction Step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64810" y="4642040"/>
            <a:ext cx="25925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dirty="0">
                <a:latin typeface="+mj-lt"/>
                <a:cs typeface="Times New Roman" panose="02020603050405020304" pitchFamily="18" charset="0"/>
              </a:rPr>
              <a:t>Correction Step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415758"/>
              </p:ext>
            </p:extLst>
          </p:nvPr>
        </p:nvGraphicFramePr>
        <p:xfrm>
          <a:off x="510586" y="2785498"/>
          <a:ext cx="2816604" cy="60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1066800" imgH="228600" progId="Equation.3">
                  <p:embed/>
                </p:oleObj>
              </mc:Choice>
              <mc:Fallback>
                <p:oleObj name="Equation" r:id="rId5" imgW="10668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86" y="2785498"/>
                        <a:ext cx="2816604" cy="603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96399"/>
              </p:ext>
            </p:extLst>
          </p:nvPr>
        </p:nvGraphicFramePr>
        <p:xfrm>
          <a:off x="982574" y="3429984"/>
          <a:ext cx="1872627" cy="57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7" imgW="749300" imgH="228600" progId="Equation.3">
                  <p:embed/>
                </p:oleObj>
              </mc:Choice>
              <mc:Fallback>
                <p:oleObj name="Equation" r:id="rId7" imgW="7493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574" y="3429984"/>
                        <a:ext cx="1872627" cy="571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6127423" y="4344004"/>
            <a:ext cx="1376313" cy="57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55201" y="2422689"/>
            <a:ext cx="20851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7336" y="2102177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Random error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384982" y="4001294"/>
            <a:ext cx="254523" cy="5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66698" y="4457374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Random error</a:t>
            </a:r>
          </a:p>
        </p:txBody>
      </p:sp>
    </p:spTree>
    <p:extLst>
      <p:ext uri="{BB962C8B-B14F-4D97-AF65-F5344CB8AC3E}">
        <p14:creationId xmlns:p14="http://schemas.microsoft.com/office/powerpoint/2010/main" val="238456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What is an Extended Kalman Filter (EKF)?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Extension of the Kalman Filter</a:t>
            </a:r>
          </a:p>
          <a:p>
            <a:r>
              <a:rPr lang="sv-SE" dirty="0"/>
              <a:t>Created by NASA Ames Research Center</a:t>
            </a:r>
          </a:p>
          <a:p>
            <a:r>
              <a:rPr lang="sv-SE" dirty="0"/>
              <a:t>Uses Non-linear systems</a:t>
            </a:r>
          </a:p>
          <a:p>
            <a:r>
              <a:rPr lang="sv-SE" dirty="0"/>
              <a:t>Linearizes the equations using Taylor expansion</a:t>
            </a:r>
          </a:p>
        </p:txBody>
      </p:sp>
      <p:pic>
        <p:nvPicPr>
          <p:cNvPr id="4102" name="Picture 6" descr="http://i.stack.imgur.com/MAM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4152900"/>
            <a:ext cx="43624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920033" y="4450040"/>
            <a:ext cx="923826" cy="3582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01656"/>
              </p:ext>
            </p:extLst>
          </p:nvPr>
        </p:nvGraphicFramePr>
        <p:xfrm>
          <a:off x="6905226" y="4407324"/>
          <a:ext cx="4387206" cy="44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2260600" imgH="228600" progId="Equation.3">
                  <p:embed/>
                </p:oleObj>
              </mc:Choice>
              <mc:Fallback>
                <p:oleObj name="Equation" r:id="rId4" imgW="22606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226" y="4407324"/>
                        <a:ext cx="4387206" cy="44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257122" y="4850974"/>
            <a:ext cx="509047" cy="72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04622" y="57862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80587"/>
              </p:ext>
            </p:extLst>
          </p:nvPr>
        </p:nvGraphicFramePr>
        <p:xfrm>
          <a:off x="8332540" y="5618790"/>
          <a:ext cx="1849163" cy="44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6" imgW="952087" imgH="228501" progId="Equation.3">
                  <p:embed/>
                </p:oleObj>
              </mc:Choice>
              <mc:Fallback>
                <p:oleObj name="Equation" r:id="rId6" imgW="95208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540" y="5618790"/>
                        <a:ext cx="1849163" cy="443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3751869" y="5363852"/>
            <a:ext cx="18853" cy="5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5493" y="5861949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Taylor Expansion</a:t>
            </a:r>
          </a:p>
        </p:txBody>
      </p:sp>
    </p:spTree>
    <p:extLst>
      <p:ext uri="{BB962C8B-B14F-4D97-AF65-F5344CB8AC3E}">
        <p14:creationId xmlns:p14="http://schemas.microsoft.com/office/powerpoint/2010/main" val="3625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Extended Kalman Filter Algorithm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569606"/>
              </p:ext>
            </p:extLst>
          </p:nvPr>
        </p:nvGraphicFramePr>
        <p:xfrm>
          <a:off x="3727350" y="1665250"/>
          <a:ext cx="4737299" cy="45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1866900" imgH="1778000" progId="Equation.3">
                  <p:embed/>
                </p:oleObj>
              </mc:Choice>
              <mc:Fallback>
                <p:oleObj name="Equation" r:id="rId3" imgW="1866900" imgH="177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350" y="1665250"/>
                        <a:ext cx="4737299" cy="4511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7761874" y="2290713"/>
            <a:ext cx="1234912" cy="1150070"/>
          </a:xfrm>
          <a:prstGeom prst="rightArrow">
            <a:avLst>
              <a:gd name="adj1" fmla="val 50000"/>
              <a:gd name="adj2" fmla="val 448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ight Arrow 6"/>
          <p:cNvSpPr/>
          <p:nvPr/>
        </p:nvSpPr>
        <p:spPr>
          <a:xfrm>
            <a:off x="7761874" y="4449451"/>
            <a:ext cx="1234912" cy="1150070"/>
          </a:xfrm>
          <a:prstGeom prst="rightArrow">
            <a:avLst>
              <a:gd name="adj1" fmla="val 50000"/>
              <a:gd name="adj2" fmla="val 448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8996786" y="2588749"/>
            <a:ext cx="2557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dirty="0">
                <a:latin typeface="+mj-lt"/>
              </a:rPr>
              <a:t>Prediction Step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6786" y="4747487"/>
            <a:ext cx="25925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b="1" dirty="0">
                <a:latin typeface="+mj-lt"/>
              </a:rPr>
              <a:t>Correction Step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4301" y="4308050"/>
            <a:ext cx="1602557" cy="64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11002"/>
              </p:ext>
            </p:extLst>
          </p:nvPr>
        </p:nvGraphicFramePr>
        <p:xfrm>
          <a:off x="559779" y="3242821"/>
          <a:ext cx="2544714" cy="10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1092200" imgH="457200" progId="Equation.3">
                  <p:embed/>
                </p:oleObj>
              </mc:Choice>
              <mc:Fallback>
                <p:oleObj name="Equation" r:id="rId5" imgW="1092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79" y="3242821"/>
                        <a:ext cx="2544714" cy="1065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671152" y="2781184"/>
            <a:ext cx="20851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3287" y="2460672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Random error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44973" y="4308326"/>
            <a:ext cx="254523" cy="5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6689" y="4764406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Random error</a:t>
            </a:r>
          </a:p>
        </p:txBody>
      </p:sp>
    </p:spTree>
    <p:extLst>
      <p:ext uri="{BB962C8B-B14F-4D97-AF65-F5344CB8AC3E}">
        <p14:creationId xmlns:p14="http://schemas.microsoft.com/office/powerpoint/2010/main" val="31442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/>
              <a:t>Simultaneous Localization and Mapping (SLAM)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SLAM problems: Whenever we have no information of the environment nor of our position within it</a:t>
            </a:r>
          </a:p>
          <a:p>
            <a:r>
              <a:rPr lang="sv-SE" dirty="0"/>
              <a:t>Uses extended Kalman Filter</a:t>
            </a:r>
          </a:p>
          <a:p>
            <a:r>
              <a:rPr lang="sv-SE"/>
              <a:t>Major difference: Uses ”Landmarks”</a:t>
            </a:r>
            <a:endParaRPr lang="sv-SE" dirty="0"/>
          </a:p>
          <a:p>
            <a:r>
              <a:rPr lang="sv-SE" dirty="0"/>
              <a:t>What is a landmark?</a:t>
            </a:r>
          </a:p>
        </p:txBody>
      </p:sp>
    </p:spTree>
    <p:extLst>
      <p:ext uri="{BB962C8B-B14F-4D97-AF65-F5344CB8AC3E}">
        <p14:creationId xmlns:p14="http://schemas.microsoft.com/office/powerpoint/2010/main" val="42779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SLAM Algorithm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08573"/>
              </p:ext>
            </p:extLst>
          </p:nvPr>
        </p:nvGraphicFramePr>
        <p:xfrm>
          <a:off x="5511800" y="254000"/>
          <a:ext cx="6134100" cy="641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3" imgW="3835080" imgH="4012920" progId="Equation.3">
                  <p:embed/>
                </p:oleObj>
              </mc:Choice>
              <mc:Fallback>
                <p:oleObj name="Equation" r:id="rId3" imgW="3835080" imgH="4012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54000"/>
                        <a:ext cx="6134100" cy="641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8578850" y="650834"/>
            <a:ext cx="1080468" cy="754144"/>
          </a:xfrm>
          <a:prstGeom prst="rightArrow">
            <a:avLst>
              <a:gd name="adj1" fmla="val 50000"/>
              <a:gd name="adj2" fmla="val 448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9659318" y="750907"/>
            <a:ext cx="202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latin typeface="+mj-lt"/>
              </a:rPr>
              <a:t>Prediction Step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9268106" y="3463231"/>
            <a:ext cx="518474" cy="1998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9786580" y="4185473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latin typeface="+mj-lt"/>
              </a:rPr>
              <a:t>Correction Step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56895"/>
              </p:ext>
            </p:extLst>
          </p:nvPr>
        </p:nvGraphicFramePr>
        <p:xfrm>
          <a:off x="1150070" y="2834303"/>
          <a:ext cx="3004876" cy="125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5" imgW="1092200" imgH="457200" progId="Equation.3">
                  <p:embed/>
                </p:oleObj>
              </mc:Choice>
              <mc:Fallback>
                <p:oleObj name="Equation" r:id="rId5" imgW="10922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070" y="2834303"/>
                        <a:ext cx="3004876" cy="1257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602896" y="2415474"/>
            <a:ext cx="20851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5031" y="2094962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Random error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4778" y="4092158"/>
            <a:ext cx="254523" cy="5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6494" y="4548238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Random error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4301" y="3280529"/>
            <a:ext cx="3214768" cy="2337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29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312</Words>
  <Application>Microsoft Office PowerPoint</Application>
  <PresentationFormat>Widescreen</PresentationFormat>
  <Paragraphs>82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Equation</vt:lpstr>
      <vt:lpstr>Simultaneous Localization and Mapping (SLAM)</vt:lpstr>
      <vt:lpstr>Scheme</vt:lpstr>
      <vt:lpstr>Objectives</vt:lpstr>
      <vt:lpstr>What is a Kalman Filter (KF)?</vt:lpstr>
      <vt:lpstr>Kalman Filter Algorithm</vt:lpstr>
      <vt:lpstr>What is an Extended Kalman Filter (EKF)?</vt:lpstr>
      <vt:lpstr>Extended Kalman Filter Algorithm</vt:lpstr>
      <vt:lpstr>Simultaneous Localization and Mapping (SLAM)</vt:lpstr>
      <vt:lpstr>SLAM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Implementation</vt:lpstr>
      <vt:lpstr>Results</vt:lpstr>
      <vt:lpstr>Results</vt:lpstr>
      <vt:lpstr>Results</vt:lpstr>
      <vt:lpstr>Conclusion</vt:lpstr>
      <vt:lpstr>Thanks for listening.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Localization and Mapping</dc:title>
  <dc:creator>Johan Lewenhaupt</dc:creator>
  <cp:lastModifiedBy>Johan Lewenhaupt</cp:lastModifiedBy>
  <cp:revision>40</cp:revision>
  <dcterms:created xsi:type="dcterms:W3CDTF">2016-06-26T20:16:55Z</dcterms:created>
  <dcterms:modified xsi:type="dcterms:W3CDTF">2016-06-29T07:36:36Z</dcterms:modified>
</cp:coreProperties>
</file>