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0655" autoAdjust="0"/>
  </p:normalViewPr>
  <p:slideViewPr>
    <p:cSldViewPr snapToGrid="0">
      <p:cViewPr varScale="1">
        <p:scale>
          <a:sx n="72" d="100"/>
          <a:sy n="72" d="100"/>
        </p:scale>
        <p:origin x="288" y="6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ASP.NET Core API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506315-F6A5-4C79-8146-686558A4C482}"/>
              </a:ext>
            </a:extLst>
          </p:cNvPr>
          <p:cNvSpPr txBox="1"/>
          <p:nvPr/>
        </p:nvSpPr>
        <p:spPr>
          <a:xfrm>
            <a:off x="1841659" y="632579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Bold"/>
              </a:rPr>
              <a:t>Clarifying the MVC Pattern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112D3-D79F-022E-1BC6-3624D812528D}"/>
              </a:ext>
            </a:extLst>
          </p:cNvPr>
          <p:cNvSpPr txBox="1"/>
          <p:nvPr/>
        </p:nvSpPr>
        <p:spPr>
          <a:xfrm>
            <a:off x="1087279" y="2833211"/>
            <a:ext cx="4547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FF1675"/>
                </a:solidFill>
                <a:latin typeface="PSTTCommons-DemiBold"/>
              </a:rPr>
              <a:t>Very common pattern</a:t>
            </a:r>
          </a:p>
          <a:p>
            <a:pPr algn="l"/>
            <a:endParaRPr lang="en-US" sz="1800" b="0" i="0" u="none" strike="noStrike" baseline="0" dirty="0">
              <a:solidFill>
                <a:srgbClr val="FF1675"/>
              </a:solidFill>
              <a:latin typeface="LucidaGrande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1675"/>
                </a:solidFill>
                <a:latin typeface="LucidaGrande"/>
              </a:rPr>
              <a:t>- </a:t>
            </a:r>
            <a:r>
              <a:rPr lang="en-US" sz="1800" b="0" i="0" u="none" strike="noStrike" baseline="0" dirty="0">
                <a:solidFill>
                  <a:srgbClr val="FF1675"/>
                </a:solidFill>
                <a:latin typeface="PSTTCommons-Regular"/>
              </a:rPr>
              <a:t>Exists in many languages, supported by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1675"/>
                </a:solidFill>
                <a:latin typeface="PSTTCommons-Regular"/>
              </a:rPr>
              <a:t>many frameworks</a:t>
            </a:r>
          </a:p>
          <a:p>
            <a:pPr algn="l"/>
            <a:endParaRPr lang="en-US" sz="1800" b="0" i="0" u="none" strike="noStrike" baseline="0" dirty="0">
              <a:solidFill>
                <a:srgbClr val="FF1675"/>
              </a:solidFill>
              <a:latin typeface="PSTTCommons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1675"/>
                </a:solidFill>
                <a:latin typeface="LucidaGrande"/>
              </a:rPr>
              <a:t>- </a:t>
            </a:r>
            <a:r>
              <a:rPr lang="en-US" sz="1800" b="0" i="0" u="none" strike="noStrike" baseline="0" dirty="0">
                <a:solidFill>
                  <a:srgbClr val="FF1675"/>
                </a:solidFill>
                <a:latin typeface="PSTTCommons-Regular"/>
              </a:rPr>
              <a:t>Used to build client-facing ASP.NET Core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1675"/>
                </a:solidFill>
                <a:latin typeface="PSTTCommons-Regular"/>
              </a:rPr>
              <a:t>web applications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5743E-435A-0C29-43EE-1036A7093DAA}"/>
              </a:ext>
            </a:extLst>
          </p:cNvPr>
          <p:cNvSpPr txBox="1"/>
          <p:nvPr/>
        </p:nvSpPr>
        <p:spPr>
          <a:xfrm>
            <a:off x="6785134" y="2967335"/>
            <a:ext cx="6095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Improves separation of concerns</a:t>
            </a:r>
          </a:p>
          <a:p>
            <a:pPr algn="l"/>
            <a:endParaRPr lang="en-US" sz="1800" b="1" i="0" u="none" strike="noStrike" baseline="0" dirty="0">
              <a:solidFill>
                <a:srgbClr val="130F25"/>
              </a:solidFill>
              <a:latin typeface="PSTTCommons-DemiBol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Improves testability</a:t>
            </a:r>
          </a:p>
          <a:p>
            <a:pPr algn="l"/>
            <a:endParaRPr lang="en-US" sz="1800" b="1" i="0" u="none" strike="noStrike" baseline="0" dirty="0">
              <a:solidFill>
                <a:srgbClr val="130F25"/>
              </a:solidFill>
              <a:latin typeface="PSTTCommons-DemiBol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Promotes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506315-F6A5-4C79-8146-686558A4C482}"/>
              </a:ext>
            </a:extLst>
          </p:cNvPr>
          <p:cNvSpPr txBox="1"/>
          <p:nvPr/>
        </p:nvSpPr>
        <p:spPr>
          <a:xfrm>
            <a:off x="1841659" y="632579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Bold"/>
              </a:rPr>
              <a:t>Clarifying the MVC Pattern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5F8B0-C533-861E-AD3F-3AE19164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99" y="1824171"/>
            <a:ext cx="5641401" cy="3333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7E54C-ED7B-BF3C-AAEE-399BDDB1DDEB}"/>
              </a:ext>
            </a:extLst>
          </p:cNvPr>
          <p:cNvSpPr txBox="1"/>
          <p:nvPr/>
        </p:nvSpPr>
        <p:spPr>
          <a:xfrm>
            <a:off x="280036" y="1905655"/>
            <a:ext cx="51092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PSTTCommons-Bold"/>
              </a:rPr>
              <a:t>Model</a:t>
            </a:r>
          </a:p>
          <a:p>
            <a:pPr algn="l"/>
            <a:r>
              <a:rPr lang="en-US" sz="2000" i="0" u="none" strike="noStrike" baseline="0" dirty="0">
                <a:latin typeface="PSTTCommons-DemiBold"/>
              </a:rPr>
              <a:t>Application data and/or business logic &amp; rules</a:t>
            </a:r>
            <a:br>
              <a:rPr lang="en-US" sz="2000" i="0" u="none" strike="noStrike" baseline="0" dirty="0">
                <a:latin typeface="PSTTCommons-DemiBold"/>
              </a:rPr>
            </a:br>
            <a:r>
              <a:rPr lang="en-US" sz="2000" b="1" i="0" u="none" strike="noStrike" baseline="0" dirty="0">
                <a:latin typeface="PSTTCommons-DemiBold"/>
              </a:rPr>
              <a:t/>
            </a:r>
            <a:br>
              <a:rPr lang="en-US" sz="2000" b="1" i="0" u="none" strike="noStrike" baseline="0" dirty="0">
                <a:latin typeface="PSTTCommons-DemiBold"/>
              </a:rPr>
            </a:br>
            <a:r>
              <a:rPr lang="en-US" sz="2000" b="1" i="0" u="none" strike="noStrike" baseline="0" dirty="0">
                <a:latin typeface="PSTTCommons-Bold"/>
              </a:rPr>
              <a:t>View</a:t>
            </a:r>
          </a:p>
          <a:p>
            <a:pPr algn="l"/>
            <a:r>
              <a:rPr lang="en-US" sz="2000" i="0" u="none" strike="noStrike" baseline="0" dirty="0">
                <a:latin typeface="PSTTCommons-DemiBold"/>
              </a:rPr>
              <a:t>Representation of model data</a:t>
            </a:r>
          </a:p>
          <a:p>
            <a:pPr algn="l"/>
            <a:endParaRPr lang="en-US" sz="2000" b="1" dirty="0">
              <a:latin typeface="PSTTCommons-DemiBold"/>
            </a:endParaRPr>
          </a:p>
          <a:p>
            <a:pPr algn="l"/>
            <a:r>
              <a:rPr lang="en-US" sz="2000" b="1" i="0" u="none" strike="noStrike" baseline="0" dirty="0">
                <a:latin typeface="PSTTCommons-Bold"/>
              </a:rPr>
              <a:t>Controller</a:t>
            </a:r>
          </a:p>
          <a:p>
            <a:pPr algn="l"/>
            <a:r>
              <a:rPr lang="en-US" sz="2000" i="0" u="none" strike="noStrike" baseline="0" dirty="0">
                <a:latin typeface="PSTTCommons-DemiBold"/>
              </a:rPr>
              <a:t>Enables accepting user input and translating that to model data the view</a:t>
            </a:r>
          </a:p>
          <a:p>
            <a:pPr algn="l"/>
            <a:r>
              <a:rPr lang="en-US" sz="2000" i="0" u="none" strike="noStrike" baseline="0" dirty="0">
                <a:latin typeface="PSTTCommons-DemiBold"/>
              </a:rPr>
              <a:t>can work with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37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506315-F6A5-4C79-8146-686558A4C482}"/>
              </a:ext>
            </a:extLst>
          </p:cNvPr>
          <p:cNvSpPr txBox="1"/>
          <p:nvPr/>
        </p:nvSpPr>
        <p:spPr>
          <a:xfrm>
            <a:off x="1841659" y="632579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Bold"/>
              </a:rPr>
              <a:t>The Importance of Status Codes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DF0E6-1B26-33C0-3C61-46CEFA29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77" y="1632319"/>
            <a:ext cx="860227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Big Picture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Approaches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pipeline and middleware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E84E5EB-640C-D34F-A821-2BD1C399F5ED}"/>
              </a:ext>
            </a:extLst>
          </p:cNvPr>
          <p:cNvSpPr txBox="1"/>
          <p:nvPr/>
        </p:nvSpPr>
        <p:spPr>
          <a:xfrm>
            <a:off x="2179082" y="1908810"/>
            <a:ext cx="78338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u="none" strike="noStrike" baseline="0" dirty="0">
                <a:latin typeface="PSTTCommons-Bold"/>
              </a:rPr>
              <a:t>ASP.NET Core</a:t>
            </a:r>
          </a:p>
          <a:p>
            <a:pPr algn="l"/>
            <a:r>
              <a:rPr lang="en-US" sz="1800" b="1" i="0" u="none" strike="noStrike" baseline="0" dirty="0">
                <a:latin typeface="PSTTCommons-DemiBold"/>
              </a:rPr>
              <a:t>A cross-platform, high-performance, open-source framework for building</a:t>
            </a:r>
          </a:p>
          <a:p>
            <a:pPr algn="l"/>
            <a:r>
              <a:rPr lang="en-US" sz="1800" b="1" i="0" u="none" strike="noStrike" baseline="0" dirty="0">
                <a:latin typeface="PSTTCommons-DemiBold"/>
              </a:rPr>
              <a:t>modern, cloud-enabled, internet-connected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3EC83C-6C52-4159-941E-FFA904640446}"/>
              </a:ext>
            </a:extLst>
          </p:cNvPr>
          <p:cNvSpPr txBox="1"/>
          <p:nvPr/>
        </p:nvSpPr>
        <p:spPr>
          <a:xfrm>
            <a:off x="1910239" y="472559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130F25"/>
                </a:solidFill>
                <a:latin typeface="PSTTCommons-Bold"/>
              </a:rPr>
              <a:t>ASP.NET Core: The Big Picture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C62B4-9E80-C545-FA4F-3C9C4DD68321}"/>
              </a:ext>
            </a:extLst>
          </p:cNvPr>
          <p:cNvSpPr txBox="1"/>
          <p:nvPr/>
        </p:nvSpPr>
        <p:spPr>
          <a:xfrm>
            <a:off x="1910239" y="1617256"/>
            <a:ext cx="60950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Build web apps and services, IoT apps and mobile backends</a:t>
            </a:r>
          </a:p>
          <a:p>
            <a:pPr algn="l"/>
            <a:endParaRPr lang="en-US" sz="1800" b="1" i="0" u="none" strike="noStrike" baseline="0" dirty="0">
              <a:solidFill>
                <a:srgbClr val="130F25"/>
              </a:solidFill>
              <a:latin typeface="PSTTCommons-DemiBol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Develop on Windows, Linux and macOS</a:t>
            </a:r>
          </a:p>
          <a:p>
            <a:pPr algn="l"/>
            <a:endParaRPr lang="en-US" sz="1800" b="1" i="0" u="none" strike="noStrike" baseline="0" dirty="0">
              <a:solidFill>
                <a:srgbClr val="130F25"/>
              </a:solidFill>
              <a:latin typeface="PSTTCommons-DemiBol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Deploy to the cloud or on-premises</a:t>
            </a:r>
          </a:p>
          <a:p>
            <a:pPr algn="l"/>
            <a:endParaRPr lang="en-US" sz="1800" b="1" i="0" u="none" strike="noStrike" baseline="0" dirty="0">
              <a:solidFill>
                <a:srgbClr val="130F25"/>
              </a:solidFill>
              <a:latin typeface="PSTTCommons-DemiBol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Run on .NET (or .NET Core, depending on the version)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4FA85F-CFC4-3F4A-87FC-0A33263C91D6}"/>
              </a:ext>
            </a:extLst>
          </p:cNvPr>
          <p:cNvSpPr/>
          <p:nvPr/>
        </p:nvSpPr>
        <p:spPr>
          <a:xfrm>
            <a:off x="1527710" y="1694754"/>
            <a:ext cx="276726" cy="2235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07348C-E591-5744-31EC-C4ADFED4E95B}"/>
              </a:ext>
            </a:extLst>
          </p:cNvPr>
          <p:cNvSpPr/>
          <p:nvPr/>
        </p:nvSpPr>
        <p:spPr>
          <a:xfrm>
            <a:off x="1527710" y="2266254"/>
            <a:ext cx="276726" cy="2235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589F99-E06C-525B-97D3-A487B77D029D}"/>
              </a:ext>
            </a:extLst>
          </p:cNvPr>
          <p:cNvSpPr/>
          <p:nvPr/>
        </p:nvSpPr>
        <p:spPr>
          <a:xfrm>
            <a:off x="1527710" y="2786921"/>
            <a:ext cx="276726" cy="2235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3CD519E-C567-B489-9472-813887D1D88F}"/>
              </a:ext>
            </a:extLst>
          </p:cNvPr>
          <p:cNvSpPr/>
          <p:nvPr/>
        </p:nvSpPr>
        <p:spPr>
          <a:xfrm>
            <a:off x="1527710" y="3353308"/>
            <a:ext cx="276726" cy="2235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506315-F6A5-4C79-8146-686558A4C482}"/>
              </a:ext>
            </a:extLst>
          </p:cNvPr>
          <p:cNvSpPr txBox="1"/>
          <p:nvPr/>
        </p:nvSpPr>
        <p:spPr>
          <a:xfrm>
            <a:off x="1841659" y="632579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130F25"/>
                </a:solidFill>
                <a:latin typeface="PSTTCommons-Bold"/>
              </a:rPr>
              <a:t>ASP.NET Core History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9A5B95-5361-5E86-A550-756AC621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6" y="1592674"/>
            <a:ext cx="10561320" cy="40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506315-F6A5-4C79-8146-686558A4C482}"/>
              </a:ext>
            </a:extLst>
          </p:cNvPr>
          <p:cNvSpPr txBox="1"/>
          <p:nvPr/>
        </p:nvSpPr>
        <p:spPr>
          <a:xfrm>
            <a:off x="1841659" y="632579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130F25"/>
                </a:solidFill>
                <a:latin typeface="PSTTCommons-Bold"/>
              </a:rPr>
              <a:t>ASP.NET Core History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336A2-712B-D668-E5BA-DB89211E3958}"/>
              </a:ext>
            </a:extLst>
          </p:cNvPr>
          <p:cNvSpPr txBox="1"/>
          <p:nvPr/>
        </p:nvSpPr>
        <p:spPr>
          <a:xfrm>
            <a:off x="1493044" y="4111586"/>
            <a:ext cx="60950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130F25"/>
                </a:solidFill>
                <a:latin typeface="PSTTCommons-DemiBold"/>
              </a:rPr>
              <a:t>Full .NET framework (4.8)</a:t>
            </a:r>
          </a:p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No new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38914-E119-4175-8F47-0A00F4897D32}"/>
              </a:ext>
            </a:extLst>
          </p:cNvPr>
          <p:cNvSpPr txBox="1"/>
          <p:nvPr/>
        </p:nvSpPr>
        <p:spPr>
          <a:xfrm>
            <a:off x="6665119" y="4111586"/>
            <a:ext cx="489632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130F25"/>
                </a:solidFill>
                <a:latin typeface="PSTTCommons-DemiBold"/>
              </a:rPr>
              <a:t>.NET Core </a:t>
            </a:r>
            <a:r>
              <a:rPr lang="en-US" sz="2400" b="1" i="0" u="none" strike="noStrike" baseline="0" dirty="0" err="1">
                <a:solidFill>
                  <a:srgbClr val="130F25"/>
                </a:solidFill>
                <a:latin typeface="PSTTCommons-DemiBold"/>
              </a:rPr>
              <a:t>vNext</a:t>
            </a:r>
            <a:r>
              <a:rPr lang="en-US" sz="2400" b="1" i="0" u="none" strike="noStrike" baseline="0" dirty="0">
                <a:solidFill>
                  <a:srgbClr val="130F25"/>
                </a:solidFill>
                <a:latin typeface="PSTTCommons-DemiBold"/>
              </a:rPr>
              <a:t> (“4.x”)</a:t>
            </a:r>
          </a:p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Useful functionality from the full .NET</a:t>
            </a:r>
          </a:p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framework ported to increase performance</a:t>
            </a:r>
          </a:p>
          <a:p>
            <a:pPr algn="l"/>
            <a:r>
              <a:rPr lang="en-US" sz="1800" b="1" i="0" u="none" strike="noStrike" baseline="0" dirty="0">
                <a:solidFill>
                  <a:srgbClr val="130F25"/>
                </a:solidFill>
                <a:latin typeface="PSTTCommons-DemiBold"/>
              </a:rPr>
              <a:t>and support cross-platform development</a:t>
            </a:r>
            <a:endParaRPr lang="en-US" dirty="0"/>
          </a:p>
        </p:txBody>
      </p:sp>
      <p:pic>
        <p:nvPicPr>
          <p:cNvPr id="8" name="Graphic 7" descr="Atom outline">
            <a:extLst>
              <a:ext uri="{FF2B5EF4-FFF2-40B4-BE49-F238E27FC236}">
                <a16:creationId xmlns:a16="http://schemas.microsoft.com/office/drawing/2014/main" id="{00E2E041-C757-CBF9-C159-6CAB4EDF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10924" y="1941670"/>
            <a:ext cx="1950245" cy="1950245"/>
          </a:xfrm>
          <a:prstGeom prst="rect">
            <a:avLst/>
          </a:prstGeom>
        </p:spPr>
      </p:pic>
      <p:pic>
        <p:nvPicPr>
          <p:cNvPr id="11" name="Graphic 10" descr="Neanderthal Male outline">
            <a:extLst>
              <a:ext uri="{FF2B5EF4-FFF2-40B4-BE49-F238E27FC236}">
                <a16:creationId xmlns:a16="http://schemas.microsoft.com/office/drawing/2014/main" id="{BED3EF53-AE36-EC9A-A864-A203A59F4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19744" y="1941670"/>
            <a:ext cx="1950245" cy="195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506315-F6A5-4C79-8146-686558A4C482}"/>
              </a:ext>
            </a:extLst>
          </p:cNvPr>
          <p:cNvSpPr txBox="1"/>
          <p:nvPr/>
        </p:nvSpPr>
        <p:spPr>
          <a:xfrm>
            <a:off x="1841659" y="632579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130F25"/>
                </a:solidFill>
                <a:latin typeface="PSTTCommons-Bold"/>
              </a:rPr>
              <a:t>Approaches to Building APIs with ASP.NET Core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02D71-05FA-E21B-F211-81230EE9661E}"/>
              </a:ext>
            </a:extLst>
          </p:cNvPr>
          <p:cNvSpPr txBox="1"/>
          <p:nvPr/>
        </p:nvSpPr>
        <p:spPr>
          <a:xfrm>
            <a:off x="7863839" y="4578965"/>
            <a:ext cx="3078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130F25"/>
                </a:solidFill>
                <a:latin typeface="PSTTCommons-DemiBold"/>
              </a:rPr>
              <a:t>ASP.NET Core MVC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15FEA-AFFF-95C3-BC4C-7496F51BBF62}"/>
              </a:ext>
            </a:extLst>
          </p:cNvPr>
          <p:cNvSpPr txBox="1"/>
          <p:nvPr/>
        </p:nvSpPr>
        <p:spPr>
          <a:xfrm>
            <a:off x="1249206" y="4578965"/>
            <a:ext cx="6095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130F25"/>
                </a:solidFill>
                <a:latin typeface="PSTTCommons-DemiBold"/>
              </a:rPr>
              <a:t>ASP.NET Core Minimal API</a:t>
            </a:r>
            <a:endParaRPr lang="en-US" sz="2000" dirty="0"/>
          </a:p>
        </p:txBody>
      </p:sp>
      <p:pic>
        <p:nvPicPr>
          <p:cNvPr id="12" name="Graphic 11" descr="Scientific Thought outline">
            <a:extLst>
              <a:ext uri="{FF2B5EF4-FFF2-40B4-BE49-F238E27FC236}">
                <a16:creationId xmlns:a16="http://schemas.microsoft.com/office/drawing/2014/main" id="{98C488EA-F1CF-C875-8461-1017FA41A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5985" y="2279035"/>
            <a:ext cx="1989315" cy="1989315"/>
          </a:xfrm>
          <a:prstGeom prst="rect">
            <a:avLst/>
          </a:prstGeom>
        </p:spPr>
      </p:pic>
      <p:pic>
        <p:nvPicPr>
          <p:cNvPr id="14" name="Graphic 13" descr="Baby outline">
            <a:extLst>
              <a:ext uri="{FF2B5EF4-FFF2-40B4-BE49-F238E27FC236}">
                <a16:creationId xmlns:a16="http://schemas.microsoft.com/office/drawing/2014/main" id="{D8A38E51-0AE8-40C9-EE92-94047EFB0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71129" y="2279035"/>
            <a:ext cx="1989315" cy="19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506315-F6A5-4C79-8146-686558A4C482}"/>
              </a:ext>
            </a:extLst>
          </p:cNvPr>
          <p:cNvSpPr txBox="1"/>
          <p:nvPr/>
        </p:nvSpPr>
        <p:spPr>
          <a:xfrm>
            <a:off x="1841659" y="632579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130F25"/>
                </a:solidFill>
                <a:latin typeface="PSTTCommons-Bold"/>
              </a:rPr>
              <a:t>The ASP.NET Core Request Pipeline &amp; Middleware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8B703-1855-8129-BC4E-91910B777CA4}"/>
              </a:ext>
            </a:extLst>
          </p:cNvPr>
          <p:cNvSpPr txBox="1"/>
          <p:nvPr/>
        </p:nvSpPr>
        <p:spPr>
          <a:xfrm>
            <a:off x="1510427" y="5309116"/>
            <a:ext cx="91711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u="none" strike="noStrike" baseline="0" dirty="0">
                <a:latin typeface="PSTTCommons-Bold"/>
              </a:rPr>
              <a:t>Middleware</a:t>
            </a:r>
          </a:p>
          <a:p>
            <a:pPr algn="l"/>
            <a:r>
              <a:rPr lang="en-US" sz="1800" b="1" i="0" u="none" strike="noStrike" baseline="0" dirty="0">
                <a:latin typeface="PSTTCommons-DemiBold"/>
              </a:rPr>
              <a:t>Software components that are assembles into an application pipeline to</a:t>
            </a:r>
          </a:p>
          <a:p>
            <a:pPr algn="l"/>
            <a:r>
              <a:rPr lang="en-US" sz="1800" b="1" i="0" u="none" strike="noStrike" baseline="0" dirty="0">
                <a:latin typeface="PSTTCommons-DemiBold"/>
              </a:rPr>
              <a:t>handle requests and responses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3FEC4-3F48-B16F-C134-530AF48D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161587"/>
            <a:ext cx="9475470" cy="398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Clarifying the MVC pattern</a:t>
            </a:r>
          </a:p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Status codes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Problem details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Content negotiation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sharepoint/v3"/>
    <ds:schemaRef ds:uri="http://schemas.microsoft.com/office/2006/metadata/properties"/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{7BECA503-DB58-4942-AB45-22D7628B8C07}tf67328976_win32</Template>
  <TotalTime>336</TotalTime>
  <Words>239</Words>
  <Application>Microsoft Office PowerPoint</Application>
  <PresentationFormat>מסך רחב</PresentationFormat>
  <Paragraphs>63</Paragraphs>
  <Slides>12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LucidaGrande</vt:lpstr>
      <vt:lpstr>PSTTCommons-Bold</vt:lpstr>
      <vt:lpstr>PSTTCommons-DemiBold</vt:lpstr>
      <vt:lpstr>PSTTCommons-Regular</vt:lpstr>
      <vt:lpstr>Tenorite</vt:lpstr>
      <vt:lpstr>Custom</vt:lpstr>
      <vt:lpstr>ASP.NET Core API</vt:lpstr>
      <vt:lpstr>AGENDA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AGENDA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API</dc:title>
  <dc:creator>Simon</dc:creator>
  <cp:lastModifiedBy>B100324M_T</cp:lastModifiedBy>
  <cp:revision>20</cp:revision>
  <dcterms:created xsi:type="dcterms:W3CDTF">2024-03-16T14:39:42Z</dcterms:created>
  <dcterms:modified xsi:type="dcterms:W3CDTF">2024-03-17T10:21:53Z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