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4" r:id="rId7"/>
    <p:sldId id="263" r:id="rId8"/>
    <p:sldId id="270" r:id="rId9"/>
    <p:sldId id="269" r:id="rId10"/>
    <p:sldId id="268" r:id="rId11"/>
    <p:sldId id="272" r:id="rId12"/>
    <p:sldId id="273" r:id="rId13"/>
    <p:sldId id="262"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9999"/>
    <a:srgbClr val="66FF33"/>
    <a:srgbClr val="F6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098" y="-5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990D77-DADE-4C16-AA3B-89BD02FB433A}" type="datetimeFigureOut">
              <a:rPr lang="en-US" smtClean="0"/>
              <a:pPr/>
              <a:t>5/3/2018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478A9-0757-41EC-999B-D838D5E1B54D}" type="slidenum">
              <a:rPr lang="en-IN" smtClean="0"/>
              <a:pPr/>
              <a:t>‹#›</a:t>
            </a:fld>
            <a:endParaRPr lang="en-IN"/>
          </a:p>
        </p:txBody>
      </p:sp>
    </p:spTree>
    <p:extLst>
      <p:ext uri="{BB962C8B-B14F-4D97-AF65-F5344CB8AC3E}">
        <p14:creationId xmlns:p14="http://schemas.microsoft.com/office/powerpoint/2010/main" val="215564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1</a:t>
            </a:fld>
            <a:endParaRPr lang="en-IN"/>
          </a:p>
        </p:txBody>
      </p:sp>
    </p:spTree>
    <p:extLst>
      <p:ext uri="{BB962C8B-B14F-4D97-AF65-F5344CB8AC3E}">
        <p14:creationId xmlns:p14="http://schemas.microsoft.com/office/powerpoint/2010/main" val="260057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5/3/2018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5/3/2018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5/3/2018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5/3/2018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5CB7A-6AE5-47FD-93BA-A821D5EC204D}" type="datetimeFigureOut">
              <a:rPr lang="en-US" smtClean="0"/>
              <a:pPr/>
              <a:t>5/3/2018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25CB7A-6AE5-47FD-93BA-A821D5EC204D}" type="datetimeFigureOut">
              <a:rPr lang="en-US" smtClean="0"/>
              <a:pPr/>
              <a:t>5/3/2018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25CB7A-6AE5-47FD-93BA-A821D5EC204D}" type="datetimeFigureOut">
              <a:rPr lang="en-US" smtClean="0"/>
              <a:pPr/>
              <a:t>5/3/2018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25CB7A-6AE5-47FD-93BA-A821D5EC204D}" type="datetimeFigureOut">
              <a:rPr lang="en-US" smtClean="0"/>
              <a:pPr/>
              <a:t>5/3/2018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CB7A-6AE5-47FD-93BA-A821D5EC204D}" type="datetimeFigureOut">
              <a:rPr lang="en-US" smtClean="0"/>
              <a:pPr/>
              <a:t>5/3/2018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CB7A-6AE5-47FD-93BA-A821D5EC204D}" type="datetimeFigureOut">
              <a:rPr lang="en-US" smtClean="0"/>
              <a:pPr/>
              <a:t>5/3/2018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CB7A-6AE5-47FD-93BA-A821D5EC204D}" type="datetimeFigureOut">
              <a:rPr lang="en-US" smtClean="0"/>
              <a:pPr/>
              <a:t>5/3/2018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5CB7A-6AE5-47FD-93BA-A821D5EC204D}" type="datetimeFigureOut">
              <a:rPr lang="en-US" smtClean="0"/>
              <a:pPr/>
              <a:t>5/3/2018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97F9C-1F92-465B-A2CE-22A503BBDF2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Users\common\Desktop\Parcel%20sorting%20line%20for%20courier%20services%20(%20480%20X%20640%20)_PART_01_1521628349_PART_01_1521628519.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odeMCU"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accent1">
                <a:shade val="45000"/>
                <a:satMod val="135000"/>
              </a:schemeClr>
              <a:prstClr val="white"/>
            </a:duotone>
            <a:lum bright="-54000" contrast="8000"/>
          </a:blip>
          <a:srcRect/>
          <a:tile tx="0" ty="0" sx="100000" sy="100000" flip="none" algn="ctr"/>
        </a:blipFill>
        <a:effectLst/>
      </p:bgPr>
    </p:bg>
    <p:spTree>
      <p:nvGrpSpPr>
        <p:cNvPr id="1" name=""/>
        <p:cNvGrpSpPr/>
        <p:nvPr/>
      </p:nvGrpSpPr>
      <p:grpSpPr>
        <a:xfrm>
          <a:off x="0" y="0"/>
          <a:ext cx="0" cy="0"/>
          <a:chOff x="0" y="0"/>
          <a:chExt cx="0" cy="0"/>
        </a:xfrm>
      </p:grpSpPr>
      <p:sp>
        <p:nvSpPr>
          <p:cNvPr id="4" name="TextBox 3"/>
          <p:cNvSpPr txBox="1"/>
          <p:nvPr/>
        </p:nvSpPr>
        <p:spPr>
          <a:xfrm>
            <a:off x="0" y="500042"/>
            <a:ext cx="9144000" cy="1143903"/>
          </a:xfrm>
          <a:prstGeom prst="rect">
            <a:avLst/>
          </a:prstGeom>
          <a:noFill/>
          <a:ln>
            <a:noFill/>
          </a:ln>
        </p:spPr>
        <p:txBody>
          <a:bodyPr wrap="square" rtlCol="0">
            <a:spAutoFit/>
          </a:bodyPr>
          <a:lstStyle/>
          <a:p>
            <a:pPr algn="ctr">
              <a:lnSpc>
                <a:spcPts val="3840"/>
              </a:lnSpc>
              <a:spcBef>
                <a:spcPts val="600"/>
              </a:spcBef>
            </a:pPr>
            <a:r>
              <a:rPr lang="en-US" sz="3600" b="1" kern="0" cap="all" normalizeH="1" dirty="0" smtClean="0">
                <a:solidFill>
                  <a:srgbClr val="66FF33"/>
                </a:solidFill>
                <a:effectLst>
                  <a:outerShdw blurRad="38100" dist="38100" dir="2700000" algn="tl">
                    <a:srgbClr val="000000">
                      <a:alpha val="43137"/>
                    </a:srgbClr>
                  </a:outerShdw>
                </a:effectLst>
                <a:latin typeface="Arial Narrow" pitchFamily="34" charset="0"/>
                <a:cs typeface="Times New Roman" pitchFamily="18" charset="0"/>
              </a:rPr>
              <a:t>INDUSTRIAL  SIZE  SORTER  AND </a:t>
            </a:r>
          </a:p>
          <a:p>
            <a:pPr algn="ctr">
              <a:lnSpc>
                <a:spcPts val="3840"/>
              </a:lnSpc>
              <a:spcBef>
                <a:spcPts val="600"/>
              </a:spcBef>
            </a:pPr>
            <a:r>
              <a:rPr lang="en-US" sz="3600" b="1" kern="0" cap="all" normalizeH="1" dirty="0" smtClean="0">
                <a:solidFill>
                  <a:srgbClr val="66FF33"/>
                </a:solidFill>
                <a:effectLst>
                  <a:outerShdw blurRad="38100" dist="38100" dir="2700000" algn="tl">
                    <a:srgbClr val="000000">
                      <a:alpha val="43137"/>
                    </a:srgbClr>
                  </a:outerShdw>
                </a:effectLst>
                <a:latin typeface="Arial Narrow" pitchFamily="34" charset="0"/>
                <a:cs typeface="Times New Roman" pitchFamily="18" charset="0"/>
              </a:rPr>
              <a:t>PRODUCTION  COUNTER  USING  IOT</a:t>
            </a:r>
            <a:endParaRPr lang="en-IN" sz="3600" b="1" kern="0" cap="all" normalizeH="1" dirty="0">
              <a:solidFill>
                <a:srgbClr val="66FF33"/>
              </a:solidFill>
              <a:effectLst>
                <a:outerShdw blurRad="38100" dist="38100" dir="2700000" algn="tl">
                  <a:srgbClr val="000000">
                    <a:alpha val="43137"/>
                  </a:srgbClr>
                </a:outerShdw>
              </a:effectLst>
              <a:latin typeface="Arial Narrow" pitchFamily="34" charset="0"/>
              <a:cs typeface="Times New Roman"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6182" y="2000240"/>
            <a:ext cx="1371600" cy="888352"/>
          </a:xfrm>
          <a:prstGeom prst="rect">
            <a:avLst/>
          </a:prstGeom>
        </p:spPr>
      </p:pic>
      <p:sp>
        <p:nvSpPr>
          <p:cNvPr id="7" name="Title 1"/>
          <p:cNvSpPr txBox="1">
            <a:spLocks/>
          </p:cNvSpPr>
          <p:nvPr/>
        </p:nvSpPr>
        <p:spPr>
          <a:xfrm>
            <a:off x="428596" y="2928934"/>
            <a:ext cx="8305800" cy="1500198"/>
          </a:xfrm>
          <a:prstGeom prst="rect">
            <a:avLst/>
          </a:prstGeom>
        </p:spPr>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600" b="1" i="0" u="none" strike="noStrike" kern="1200" cap="none" spc="0" normalizeH="0" baseline="0" noProof="0" dirty="0" smtClean="0">
                <a:ln>
                  <a:noFill/>
                </a:ln>
                <a:solidFill>
                  <a:srgbClr val="FFFF00"/>
                </a:solidFill>
                <a:effectLst/>
                <a:uLnTx/>
                <a:uFillTx/>
                <a:latin typeface="+mj-lt"/>
                <a:ea typeface="+mj-ea"/>
                <a:cs typeface="+mj-cs"/>
              </a:rPr>
              <a:t>KAKINADA INSTITUTE OF ENGINEERING &amp; TECHNOLOGY-2</a:t>
            </a:r>
            <a:endParaRPr lang="en-US" sz="2800" dirty="0">
              <a:solidFill>
                <a:srgbClr val="FFFF00"/>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rgbClr val="FFFF00"/>
                </a:solidFill>
                <a:effectLst/>
                <a:uLnTx/>
                <a:uFillTx/>
                <a:latin typeface="+mj-lt"/>
                <a:ea typeface="+mj-ea"/>
                <a:cs typeface="+mj-cs"/>
              </a:rPr>
              <a:t>(Affiliated to JNTU KAKINADA)</a:t>
            </a:r>
            <a:r>
              <a:rPr kumimoji="0" lang="en-US" sz="2800" b="0" i="0" u="none" strike="noStrike" kern="1200" cap="none" spc="0" normalizeH="0" baseline="0" noProof="0" dirty="0" smtClean="0">
                <a:ln>
                  <a:noFill/>
                </a:ln>
                <a:solidFill>
                  <a:srgbClr val="FFFF00"/>
                </a:solidFill>
                <a:effectLst/>
                <a:uLnTx/>
                <a:uFillTx/>
                <a:latin typeface="Adobe Hebrew" pitchFamily="18" charset="-79"/>
                <a:ea typeface="+mj-ea"/>
                <a:cs typeface="Adobe Hebrew" pitchFamily="18" charset="-79"/>
              </a:rPr>
              <a:t/>
            </a:r>
            <a:br>
              <a:rPr kumimoji="0" lang="en-US" sz="2800" b="0" i="0" u="none" strike="noStrike" kern="1200" cap="none" spc="0" normalizeH="0" baseline="0" noProof="0" dirty="0" smtClean="0">
                <a:ln>
                  <a:noFill/>
                </a:ln>
                <a:solidFill>
                  <a:srgbClr val="FFFF00"/>
                </a:solidFill>
                <a:effectLst/>
                <a:uLnTx/>
                <a:uFillTx/>
                <a:latin typeface="Adobe Hebrew" pitchFamily="18" charset="-79"/>
                <a:ea typeface="+mj-ea"/>
                <a:cs typeface="Adobe Hebrew" pitchFamily="18" charset="-79"/>
              </a:rPr>
            </a:br>
            <a:endParaRPr kumimoji="0" lang="en-US" sz="2400" b="1" i="0" u="none" strike="noStrike" kern="1200" cap="none" spc="0" normalizeH="0" baseline="0" noProof="0" dirty="0" smtClean="0">
              <a:ln>
                <a:noFill/>
              </a:ln>
              <a:solidFill>
                <a:srgbClr val="FFFF00"/>
              </a:solidFill>
              <a:effectLst/>
              <a:uLnTx/>
              <a:uFillTx/>
              <a:latin typeface="+mj-lt"/>
              <a:ea typeface="+mj-ea"/>
              <a:cs typeface="+mj-cs"/>
            </a:endParaRPr>
          </a:p>
        </p:txBody>
      </p:sp>
      <p:sp>
        <p:nvSpPr>
          <p:cNvPr id="8" name="TextBox 7"/>
          <p:cNvSpPr txBox="1"/>
          <p:nvPr/>
        </p:nvSpPr>
        <p:spPr>
          <a:xfrm>
            <a:off x="500034" y="4244895"/>
            <a:ext cx="4286280" cy="1200329"/>
          </a:xfrm>
          <a:prstGeom prst="rect">
            <a:avLst/>
          </a:prstGeom>
          <a:noFill/>
        </p:spPr>
        <p:txBody>
          <a:bodyPr wrap="square" rtlCol="0">
            <a:spAutoFit/>
          </a:bodyPr>
          <a:lstStyle/>
          <a:p>
            <a:endParaRPr lang="en-US" sz="2400" dirty="0" smtClean="0">
              <a:solidFill>
                <a:schemeClr val="bg1"/>
              </a:solidFill>
            </a:endParaRPr>
          </a:p>
          <a:p>
            <a:r>
              <a:rPr lang="en-US" sz="2400" b="1" kern="600" dirty="0" smtClean="0">
                <a:solidFill>
                  <a:schemeClr val="tx2">
                    <a:lumMod val="40000"/>
                    <a:lumOff val="60000"/>
                  </a:schemeClr>
                </a:solidFill>
              </a:rPr>
              <a:t>Mr. K.Manikanta Prasad</a:t>
            </a:r>
            <a:r>
              <a:rPr lang="en-US" sz="2400" kern="600" dirty="0" smtClean="0">
                <a:solidFill>
                  <a:srgbClr val="FF0000"/>
                </a:solidFill>
              </a:rPr>
              <a:t> </a:t>
            </a:r>
          </a:p>
          <a:p>
            <a:r>
              <a:rPr lang="en-US" sz="2400" i="1" kern="600" dirty="0" smtClean="0">
                <a:solidFill>
                  <a:srgbClr val="FF9999"/>
                </a:solidFill>
              </a:rPr>
              <a:t>	</a:t>
            </a:r>
            <a:r>
              <a:rPr lang="en-US" sz="2000" i="1" kern="600" dirty="0" smtClean="0">
                <a:solidFill>
                  <a:srgbClr val="FF9999"/>
                </a:solidFill>
              </a:rPr>
              <a:t>Assistant professor </a:t>
            </a:r>
            <a:endParaRPr lang="en-IN" sz="2400" i="1" kern="600" dirty="0">
              <a:solidFill>
                <a:srgbClr val="FF9999"/>
              </a:solidFill>
            </a:endParaRPr>
          </a:p>
        </p:txBody>
      </p:sp>
      <p:sp>
        <p:nvSpPr>
          <p:cNvPr id="9" name="TextBox 8"/>
          <p:cNvSpPr txBox="1"/>
          <p:nvPr/>
        </p:nvSpPr>
        <p:spPr>
          <a:xfrm>
            <a:off x="4786314" y="4180344"/>
            <a:ext cx="4857784" cy="2677656"/>
          </a:xfrm>
          <a:prstGeom prst="rect">
            <a:avLst/>
          </a:prstGeom>
          <a:noFill/>
        </p:spPr>
        <p:txBody>
          <a:bodyPr wrap="square" rtlCol="0">
            <a:spAutoFit/>
          </a:bodyPr>
          <a:lstStyle/>
          <a:p>
            <a:r>
              <a:rPr lang="en-US" sz="2400" b="1" u="sng" dirty="0" smtClean="0">
                <a:solidFill>
                  <a:schemeClr val="accent6"/>
                </a:solidFill>
              </a:rPr>
              <a:t>Presented by :</a:t>
            </a:r>
          </a:p>
          <a:p>
            <a:r>
              <a:rPr lang="en-US" sz="2400" b="1" dirty="0" smtClean="0">
                <a:solidFill>
                  <a:schemeClr val="bg1"/>
                </a:solidFill>
              </a:rPr>
              <a:t>G.Siman Babu</a:t>
            </a:r>
            <a:r>
              <a:rPr lang="en-US" sz="2400" b="1" dirty="0">
                <a:solidFill>
                  <a:schemeClr val="bg1"/>
                </a:solidFill>
              </a:rPr>
              <a:t> </a:t>
            </a:r>
            <a:r>
              <a:rPr lang="en-US" sz="2400" b="1" dirty="0" smtClean="0">
                <a:solidFill>
                  <a:schemeClr val="bg1"/>
                </a:solidFill>
              </a:rPr>
              <a:t>(146Q1A0401)</a:t>
            </a:r>
          </a:p>
          <a:p>
            <a:r>
              <a:rPr lang="en-US" sz="2400" b="1" dirty="0" smtClean="0">
                <a:solidFill>
                  <a:schemeClr val="bg1"/>
                </a:solidFill>
              </a:rPr>
              <a:t>B.Swathi Kiran (146Q1A0404)</a:t>
            </a:r>
          </a:p>
          <a:p>
            <a:r>
              <a:rPr lang="en-US" sz="2400" b="1" dirty="0" smtClean="0">
                <a:solidFill>
                  <a:schemeClr val="bg1"/>
                </a:solidFill>
              </a:rPr>
              <a:t>P.J.S.Sagar (146Q1A0413)</a:t>
            </a:r>
          </a:p>
          <a:p>
            <a:r>
              <a:rPr lang="en-US" sz="2400" b="1" dirty="0" smtClean="0">
                <a:solidFill>
                  <a:schemeClr val="bg1"/>
                </a:solidFill>
              </a:rPr>
              <a:t>L.Mahesh Kumar (146Q1A0422)</a:t>
            </a:r>
          </a:p>
          <a:p>
            <a:r>
              <a:rPr lang="en-US" sz="2400" b="1" dirty="0" smtClean="0">
                <a:solidFill>
                  <a:schemeClr val="bg1"/>
                </a:solidFill>
              </a:rPr>
              <a:t>B.Vinay Teja (156Q5A0403)</a:t>
            </a:r>
          </a:p>
          <a:p>
            <a:endParaRPr lang="en-IN" sz="2400" b="1" dirty="0">
              <a:solidFill>
                <a:schemeClr val="bg1"/>
              </a:solidFill>
            </a:endParaRPr>
          </a:p>
        </p:txBody>
      </p:sp>
      <p:sp>
        <p:nvSpPr>
          <p:cNvPr id="2" name="TextBox 1"/>
          <p:cNvSpPr txBox="1"/>
          <p:nvPr/>
        </p:nvSpPr>
        <p:spPr>
          <a:xfrm>
            <a:off x="500034" y="4244895"/>
            <a:ext cx="3827475" cy="461665"/>
          </a:xfrm>
          <a:prstGeom prst="rect">
            <a:avLst/>
          </a:prstGeom>
          <a:noFill/>
        </p:spPr>
        <p:txBody>
          <a:bodyPr wrap="square" rtlCol="0">
            <a:spAutoFit/>
          </a:bodyPr>
          <a:lstStyle/>
          <a:p>
            <a:r>
              <a:rPr lang="en-US" sz="2400" b="1" u="sng" kern="1500" dirty="0">
                <a:solidFill>
                  <a:srgbClr val="F6004C"/>
                </a:solidFill>
              </a:rPr>
              <a:t>Under the Guidence of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u="sng" dirty="0" smtClean="0"/>
              <a:t>WORKING</a:t>
            </a:r>
            <a:endParaRPr lang="en-IN" b="1" u="sng" dirty="0"/>
          </a:p>
        </p:txBody>
      </p:sp>
      <p:pic>
        <p:nvPicPr>
          <p:cNvPr id="1026" name="Picture 2"/>
          <p:cNvPicPr>
            <a:picLocks noGrp="1" noChangeAspect="1" noChangeArrowheads="1"/>
          </p:cNvPicPr>
          <p:nvPr>
            <p:ph sz="half" idx="1"/>
          </p:nvPr>
        </p:nvPicPr>
        <p:blipFill>
          <a:blip r:embed="rId2"/>
          <a:srcRect/>
          <a:stretch>
            <a:fillRect/>
          </a:stretch>
        </p:blipFill>
        <p:spPr bwMode="auto">
          <a:xfrm>
            <a:off x="428596" y="2500306"/>
            <a:ext cx="4038600" cy="3028950"/>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a:srcRect/>
          <a:stretch>
            <a:fillRect/>
          </a:stretch>
        </p:blipFill>
        <p:spPr bwMode="auto">
          <a:xfrm>
            <a:off x="4643438" y="2571744"/>
            <a:ext cx="3962228" cy="3000396"/>
          </a:xfrm>
          <a:prstGeom prst="rect">
            <a:avLst/>
          </a:prstGeom>
          <a:noFill/>
          <a:ln w="9525">
            <a:noFill/>
            <a:miter lim="800000"/>
            <a:headEnd/>
            <a:tailEnd/>
          </a:ln>
          <a:effectLst/>
        </p:spPr>
      </p:pic>
      <p:sp>
        <p:nvSpPr>
          <p:cNvPr id="11" name="TextBox 10"/>
          <p:cNvSpPr txBox="1"/>
          <p:nvPr/>
        </p:nvSpPr>
        <p:spPr>
          <a:xfrm>
            <a:off x="857224" y="1428736"/>
            <a:ext cx="3429024" cy="954107"/>
          </a:xfrm>
          <a:prstGeom prst="rect">
            <a:avLst/>
          </a:prstGeom>
          <a:noFill/>
        </p:spPr>
        <p:txBody>
          <a:bodyPr wrap="square" rtlCol="0">
            <a:spAutoFit/>
          </a:bodyPr>
          <a:lstStyle/>
          <a:p>
            <a:r>
              <a:rPr lang="en-US" sz="2800" b="1" dirty="0" smtClean="0"/>
              <a:t>CONVEYOR BELT WITH PRODUCTS</a:t>
            </a:r>
            <a:endParaRPr lang="en-IN" sz="2800" b="1" dirty="0"/>
          </a:p>
        </p:txBody>
      </p:sp>
      <p:sp>
        <p:nvSpPr>
          <p:cNvPr id="12" name="TextBox 11"/>
          <p:cNvSpPr txBox="1"/>
          <p:nvPr/>
        </p:nvSpPr>
        <p:spPr>
          <a:xfrm>
            <a:off x="4643438" y="1428736"/>
            <a:ext cx="4071934" cy="954107"/>
          </a:xfrm>
          <a:prstGeom prst="rect">
            <a:avLst/>
          </a:prstGeom>
          <a:noFill/>
        </p:spPr>
        <p:txBody>
          <a:bodyPr wrap="square" rtlCol="0">
            <a:spAutoFit/>
          </a:bodyPr>
          <a:lstStyle/>
          <a:p>
            <a:r>
              <a:rPr lang="en-US" sz="2800" b="1" dirty="0" smtClean="0"/>
              <a:t>SORTING TECHNIQUE</a:t>
            </a:r>
            <a:endParaRPr lang="en-IN" sz="2800" b="1" dirty="0" smtClean="0"/>
          </a:p>
          <a:p>
            <a:r>
              <a:rPr lang="en-US" sz="2800" b="1" dirty="0" smtClean="0"/>
              <a:t>USING SERVO MOTOR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a:t>
            </a:r>
            <a:endParaRPr lang="en-IN" b="1" u="sng" dirty="0"/>
          </a:p>
        </p:txBody>
      </p:sp>
      <p:pic>
        <p:nvPicPr>
          <p:cNvPr id="9" name="Parcel sorting line for courier services ( 480 X 640 )_PART_01_1521628349_PART_01_1521628519.mp4">
            <a:hlinkClick r:id="" action="ppaction://media"/>
          </p:cNvPr>
          <p:cNvPicPr>
            <a:picLocks noRot="1" noChangeAspect="1"/>
          </p:cNvPicPr>
          <p:nvPr>
            <a:videoFile r:link="rId1"/>
          </p:nvPr>
        </p:nvPicPr>
        <p:blipFill>
          <a:blip r:embed="rId3"/>
          <a:stretch>
            <a:fillRect/>
          </a:stretch>
        </p:blipFill>
        <p:spPr>
          <a:xfrm>
            <a:off x="1000100" y="1214422"/>
            <a:ext cx="7215238" cy="541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a:t>
            </a:r>
            <a:endParaRPr lang="en-IN" b="1" u="sng" dirty="0"/>
          </a:p>
        </p:txBody>
      </p:sp>
      <p:sp>
        <p:nvSpPr>
          <p:cNvPr id="5" name="TextBox 4"/>
          <p:cNvSpPr txBox="1"/>
          <p:nvPr/>
        </p:nvSpPr>
        <p:spPr>
          <a:xfrm>
            <a:off x="500034" y="1071546"/>
            <a:ext cx="8215370" cy="4832092"/>
          </a:xfrm>
          <a:prstGeom prst="rect">
            <a:avLst/>
          </a:prstGeom>
          <a:noFill/>
        </p:spPr>
        <p:txBody>
          <a:bodyPr wrap="square" rtlCol="0">
            <a:spAutoFit/>
          </a:bodyPr>
          <a:lstStyle/>
          <a:p>
            <a:pPr lvl="1">
              <a:buFont typeface="Wingdings" pitchFamily="2" charset="2"/>
              <a:buChar char="Ø"/>
            </a:pPr>
            <a:endParaRPr lang="en-IN" sz="2800" b="1" dirty="0" smtClean="0"/>
          </a:p>
          <a:p>
            <a:pPr>
              <a:buFont typeface="Wingdings" pitchFamily="2" charset="2"/>
              <a:buChar char="Ø"/>
            </a:pPr>
            <a:r>
              <a:rPr lang="en-IN" sz="2800" b="1" dirty="0" smtClean="0"/>
              <a:t>  Conveying product from machine to packaging                    </a:t>
            </a:r>
          </a:p>
          <a:p>
            <a:r>
              <a:rPr lang="en-IN" sz="2800" b="1" dirty="0" smtClean="0"/>
              <a:t>      area and product delivery section</a:t>
            </a:r>
          </a:p>
          <a:p>
            <a:pPr>
              <a:buFont typeface="Wingdings" pitchFamily="2" charset="2"/>
              <a:buChar char="Ø"/>
            </a:pPr>
            <a:r>
              <a:rPr lang="en-IN" sz="2800" b="1" dirty="0" smtClean="0"/>
              <a:t>  Soft Drop conveying systems for PET performs  </a:t>
            </a:r>
          </a:p>
          <a:p>
            <a:r>
              <a:rPr lang="en-IN" sz="2800" b="1" dirty="0" smtClean="0"/>
              <a:t>      to eliminate damage </a:t>
            </a:r>
          </a:p>
          <a:p>
            <a:pPr>
              <a:buFont typeface="Wingdings" pitchFamily="2" charset="2"/>
              <a:buChar char="Ø"/>
            </a:pPr>
            <a:r>
              <a:rPr lang="en-IN" sz="2800" b="1" dirty="0" smtClean="0"/>
              <a:t>  Parts distribution for multiple box filling ,</a:t>
            </a:r>
          </a:p>
          <a:p>
            <a:r>
              <a:rPr lang="en-IN" sz="2800" b="1" dirty="0" smtClean="0"/>
              <a:t>      Programmable to dispense precise number of </a:t>
            </a:r>
          </a:p>
          <a:p>
            <a:r>
              <a:rPr lang="en-IN" sz="2800" b="1" dirty="0" smtClean="0"/>
              <a:t>      parts into each box </a:t>
            </a:r>
          </a:p>
          <a:p>
            <a:pPr>
              <a:buFont typeface="Wingdings" pitchFamily="2" charset="2"/>
              <a:buChar char="Ø"/>
            </a:pPr>
            <a:r>
              <a:rPr lang="en-IN" sz="2800" b="1" dirty="0" smtClean="0"/>
              <a:t>  Pharmaceutical</a:t>
            </a:r>
          </a:p>
          <a:p>
            <a:pPr>
              <a:buFont typeface="Wingdings" pitchFamily="2" charset="2"/>
              <a:buChar char="Ø"/>
            </a:pPr>
            <a:r>
              <a:rPr lang="en-IN" sz="2800" b="1" dirty="0" smtClean="0"/>
              <a:t>  Food beverage </a:t>
            </a:r>
          </a:p>
          <a:p>
            <a:pPr>
              <a:buFont typeface="Wingdings" pitchFamily="2" charset="2"/>
              <a:buChar char="Ø"/>
            </a:pPr>
            <a:r>
              <a:rPr lang="en-IN" sz="2800" b="1" dirty="0" smtClean="0"/>
              <a:t>  Ceramic and tiles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idx="1"/>
          </p:nvPr>
        </p:nvSpPr>
        <p:spPr/>
        <p:txBody>
          <a:bodyPr/>
          <a:lstStyle/>
          <a:p>
            <a:pPr>
              <a:buFont typeface="Wingdings" pitchFamily="2" charset="2"/>
              <a:buChar char="Ø"/>
            </a:pPr>
            <a:r>
              <a:rPr lang="en-US" b="1" dirty="0" smtClean="0"/>
              <a:t>Cost efficient</a:t>
            </a:r>
            <a:endParaRPr lang="en-IN" b="1" dirty="0" smtClean="0"/>
          </a:p>
          <a:p>
            <a:pPr>
              <a:buFont typeface="Wingdings" pitchFamily="2" charset="2"/>
              <a:buChar char="Ø"/>
            </a:pPr>
            <a:r>
              <a:rPr lang="en-IN" b="1" dirty="0" smtClean="0"/>
              <a:t>Reduce labour by automation </a:t>
            </a:r>
          </a:p>
          <a:p>
            <a:pPr>
              <a:buFont typeface="Wingdings" pitchFamily="2" charset="2"/>
              <a:buChar char="Ø"/>
            </a:pPr>
            <a:r>
              <a:rPr lang="en-IN" b="1" dirty="0" smtClean="0"/>
              <a:t>Eliminates manual sorting </a:t>
            </a:r>
          </a:p>
          <a:p>
            <a:pPr>
              <a:buFont typeface="Wingdings" pitchFamily="2" charset="2"/>
              <a:buChar char="Ø"/>
            </a:pPr>
            <a:r>
              <a:rPr lang="en-IN" b="1" dirty="0" smtClean="0"/>
              <a:t>Reduces possibility of surface damage to product</a:t>
            </a:r>
          </a:p>
          <a:p>
            <a:pPr>
              <a:buFont typeface="Wingdings" pitchFamily="2" charset="2"/>
              <a:buChar char="Ø"/>
            </a:pPr>
            <a:r>
              <a:rPr lang="en-US" b="1" dirty="0" smtClean="0"/>
              <a:t>Provides facility of using it from any where</a:t>
            </a:r>
          </a:p>
          <a:p>
            <a:pPr>
              <a:buFont typeface="Wingdings" pitchFamily="2" charset="2"/>
              <a:buChar char="Ø"/>
            </a:pPr>
            <a:r>
              <a:rPr lang="en-US" b="1" dirty="0" smtClean="0"/>
              <a:t>Accurate results</a:t>
            </a:r>
          </a:p>
          <a:p>
            <a:pPr>
              <a:buFont typeface="Wingdings" pitchFamily="2" charset="2"/>
              <a:buChar char="Ø"/>
            </a:pPr>
            <a:endParaRPr lang="en-IN" b="1" dirty="0" smtClean="0"/>
          </a:p>
          <a:p>
            <a:pPr>
              <a:buFont typeface="Wingdings" pitchFamily="2" charset="2"/>
              <a:buChar char="Ø"/>
            </a:pPr>
            <a:endParaRPr lang="en-IN" b="1" dirty="0" smtClean="0"/>
          </a:p>
          <a:p>
            <a:pPr>
              <a:buFont typeface="Wingdings" pitchFamily="2" charset="2"/>
              <a:buChar char="Ø"/>
            </a:pPr>
            <a:endParaRPr lang="en-IN" b="1" dirty="0" smtClean="0"/>
          </a:p>
          <a:p>
            <a:pPr>
              <a:buFont typeface="Wingdings" pitchFamily="2" charset="2"/>
              <a:buChar char="Ø"/>
            </a:pP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IN" b="1" u="sng" dirty="0"/>
          </a:p>
        </p:txBody>
      </p:sp>
      <p:sp>
        <p:nvSpPr>
          <p:cNvPr id="3" name="Content Placeholder 2"/>
          <p:cNvSpPr>
            <a:spLocks noGrp="1"/>
          </p:cNvSpPr>
          <p:nvPr>
            <p:ph idx="1"/>
          </p:nvPr>
        </p:nvSpPr>
        <p:spPr/>
        <p:txBody>
          <a:bodyPr/>
          <a:lstStyle/>
          <a:p>
            <a:pPr>
              <a:buNone/>
            </a:pPr>
            <a:r>
              <a:rPr lang="en-IN" b="1" dirty="0" smtClean="0"/>
              <a:t>	Our objective of making this project is to provide a system that helps in industrial automation It not only decreases the manpower but also enables the user to check and operate from anywhere in the world with the help of latest technology which is know as </a:t>
            </a:r>
            <a:r>
              <a:rPr lang="en-IN" b="1" dirty="0" err="1" smtClean="0"/>
              <a:t>Intenet</a:t>
            </a:r>
            <a:r>
              <a:rPr lang="en-IN" b="1" dirty="0" smtClean="0"/>
              <a:t> of things(IOT).</a:t>
            </a:r>
          </a:p>
          <a:p>
            <a:pPr>
              <a:buNone/>
            </a:pPr>
            <a:endParaRPr lang="en-IN"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WORK</a:t>
            </a:r>
            <a:endParaRPr lang="en-IN" b="1" u="sng" dirty="0"/>
          </a:p>
        </p:txBody>
      </p:sp>
      <p:sp>
        <p:nvSpPr>
          <p:cNvPr id="3" name="Content Placeholder 2"/>
          <p:cNvSpPr>
            <a:spLocks noGrp="1"/>
          </p:cNvSpPr>
          <p:nvPr>
            <p:ph idx="1"/>
          </p:nvPr>
        </p:nvSpPr>
        <p:spPr/>
        <p:txBody>
          <a:bodyPr/>
          <a:lstStyle/>
          <a:p>
            <a:pPr>
              <a:buFont typeface="Wingdings" pitchFamily="2" charset="2"/>
              <a:buChar char="Ø"/>
            </a:pPr>
            <a:r>
              <a:rPr lang="en-IN" b="1" dirty="0" smtClean="0"/>
              <a:t>We did sorting on the basis of height of the products. </a:t>
            </a:r>
          </a:p>
          <a:p>
            <a:pPr>
              <a:buFont typeface="Wingdings" pitchFamily="2" charset="2"/>
              <a:buChar char="Ø"/>
            </a:pPr>
            <a:r>
              <a:rPr lang="en-IN" b="1" dirty="0" smtClean="0"/>
              <a:t>However, sorting can be improved through image processing. </a:t>
            </a:r>
          </a:p>
          <a:p>
            <a:pPr>
              <a:buFont typeface="Wingdings" pitchFamily="2" charset="2"/>
              <a:buChar char="Ø"/>
            </a:pPr>
            <a:r>
              <a:rPr lang="en-IN" b="1" dirty="0" smtClean="0"/>
              <a:t>In image processing products can be sorted on the basis of </a:t>
            </a:r>
            <a:r>
              <a:rPr lang="en-IN" b="1" dirty="0" err="1" smtClean="0"/>
              <a:t>colors</a:t>
            </a:r>
            <a:r>
              <a:rPr lang="en-IN" b="1" dirty="0" smtClean="0"/>
              <a:t> and shapes. </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contrast="2000"/>
          </a:blip>
          <a:srcRect/>
          <a:stretch>
            <a:fillRect l="-16000" t="-16000" r="-19000" b="-1000"/>
          </a:stretch>
        </a:blipFill>
        <a:effectLst/>
      </p:bgPr>
    </p:bg>
    <p:spTree>
      <p:nvGrpSpPr>
        <p:cNvPr id="1" name=""/>
        <p:cNvGrpSpPr/>
        <p:nvPr/>
      </p:nvGrpSpPr>
      <p:grpSpPr>
        <a:xfrm>
          <a:off x="0" y="0"/>
          <a:ext cx="0" cy="0"/>
          <a:chOff x="0" y="0"/>
          <a:chExt cx="0" cy="0"/>
        </a:xfrm>
      </p:grpSpPr>
      <p:sp>
        <p:nvSpPr>
          <p:cNvPr id="4" name="Rectangle 3"/>
          <p:cNvSpPr/>
          <p:nvPr/>
        </p:nvSpPr>
        <p:spPr>
          <a:xfrm>
            <a:off x="357158" y="3000372"/>
            <a:ext cx="3857652" cy="2554545"/>
          </a:xfrm>
          <a:prstGeom prst="rect">
            <a:avLst/>
          </a:prstGeom>
          <a:noFill/>
        </p:spPr>
        <p:txBody>
          <a:bodyPr wrap="square" lIns="91440" tIns="45720" rIns="91440" bIns="45720">
            <a:spAutoFit/>
            <a:scene3d>
              <a:camera prst="perspectiveFront"/>
              <a:lightRig rig="threePt" dir="t"/>
            </a:scene3d>
          </a:bodyPr>
          <a:lstStyle/>
          <a:p>
            <a:r>
              <a:rPr lang="en-US" sz="8000" b="1" cap="none" spc="0" dirty="0" smtClean="0">
                <a:ln w="17780" cmpd="sng">
                  <a:solidFill>
                    <a:schemeClr val="tx1"/>
                  </a:solidFill>
                  <a:prstDash val="solid"/>
                  <a:miter lim="800000"/>
                </a:ln>
                <a:solidFill>
                  <a:schemeClr val="bg1"/>
                </a:solidFill>
                <a:effectLst>
                  <a:outerShdw blurRad="38100" dist="38100" dir="2700000" algn="tl">
                    <a:srgbClr val="000000">
                      <a:alpha val="43137"/>
                    </a:srgbClr>
                  </a:outerShdw>
                </a:effectLst>
                <a:latin typeface="Algerian" pitchFamily="82" charset="0"/>
              </a:rPr>
              <a:t>THANK</a:t>
            </a:r>
          </a:p>
          <a:p>
            <a:pPr algn="ctr"/>
            <a:r>
              <a:rPr lang="en-US" sz="8000" b="1" cap="none" spc="0" dirty="0" smtClean="0">
                <a:ln w="17780" cmpd="sng">
                  <a:solidFill>
                    <a:schemeClr val="tx1"/>
                  </a:solidFill>
                  <a:prstDash val="solid"/>
                  <a:miter lim="800000"/>
                </a:ln>
                <a:solidFill>
                  <a:schemeClr val="bg1"/>
                </a:solidFill>
                <a:effectLst>
                  <a:outerShdw blurRad="38100" dist="38100" dir="2700000" algn="tl">
                    <a:srgbClr val="000000">
                      <a:alpha val="43137"/>
                    </a:srgbClr>
                  </a:outerShdw>
                </a:effectLst>
                <a:latin typeface="Algerian" pitchFamily="82" charset="0"/>
              </a:rPr>
              <a:t> </a:t>
            </a:r>
            <a:r>
              <a:rPr lang="en-US" sz="8000" b="1" cap="none" spc="0" dirty="0" smtClean="0">
                <a:ln w="17780" cmpd="sng">
                  <a:solidFill>
                    <a:schemeClr val="tx1"/>
                  </a:solidFill>
                  <a:prstDash val="solid"/>
                  <a:miter lim="800000"/>
                </a:ln>
                <a:solidFill>
                  <a:schemeClr val="bg1"/>
                </a:solidFill>
                <a:effectLst>
                  <a:glow rad="63500">
                    <a:schemeClr val="accent1">
                      <a:satMod val="175000"/>
                      <a:alpha val="40000"/>
                    </a:schemeClr>
                  </a:glow>
                  <a:outerShdw blurRad="38100" dist="38100" dir="2700000" algn="tl">
                    <a:srgbClr val="000000">
                      <a:alpha val="43137"/>
                    </a:srgbClr>
                  </a:outerShdw>
                </a:effectLst>
                <a:latin typeface="Algerian" pitchFamily="82" charset="0"/>
              </a:rPr>
              <a:t>YOU</a:t>
            </a:r>
            <a:endParaRPr lang="en-US" sz="8000" b="1" cap="none" spc="0" dirty="0">
              <a:ln w="17780" cmpd="sng">
                <a:solidFill>
                  <a:schemeClr val="tx1"/>
                </a:solidFill>
                <a:prstDash val="solid"/>
                <a:miter lim="800000"/>
              </a:ln>
              <a:solidFill>
                <a:schemeClr val="bg1"/>
              </a:solidFill>
              <a:effectLst>
                <a:glow rad="63500">
                  <a:schemeClr val="accent1">
                    <a:satMod val="175000"/>
                    <a:alpha val="40000"/>
                  </a:schemeClr>
                </a:glow>
                <a:outerShdw blurRad="38100" dist="38100" dir="2700000" algn="tl">
                  <a:srgbClr val="000000">
                    <a:alpha val="43137"/>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46000"/>
          </a:blip>
          <a:srcRect/>
          <a:stretch>
            <a:fillRect l="-2000" r="-9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4800" b="1" u="sng" dirty="0" smtClean="0">
                <a:solidFill>
                  <a:schemeClr val="bg1"/>
                </a:solidFill>
              </a:rPr>
              <a:t>CONTENTS:</a:t>
            </a:r>
            <a:endParaRPr lang="en-IN" sz="4800" b="1" u="sng" dirty="0">
              <a:solidFill>
                <a:schemeClr val="bg1"/>
              </a:solidFill>
            </a:endParaRPr>
          </a:p>
        </p:txBody>
      </p:sp>
      <p:sp>
        <p:nvSpPr>
          <p:cNvPr id="7" name="Content Placeholder 6"/>
          <p:cNvSpPr>
            <a:spLocks noGrp="1"/>
          </p:cNvSpPr>
          <p:nvPr>
            <p:ph sz="half" idx="1"/>
          </p:nvPr>
        </p:nvSpPr>
        <p:spPr>
          <a:xfrm>
            <a:off x="428596" y="1571612"/>
            <a:ext cx="4038600" cy="4525963"/>
          </a:xfrm>
        </p:spPr>
        <p:txBody>
          <a:bodyPr>
            <a:noAutofit/>
          </a:bodyPr>
          <a:lstStyle/>
          <a:p>
            <a:pPr>
              <a:buFont typeface="Wingdings" pitchFamily="2" charset="2"/>
              <a:buChar char="Ø"/>
            </a:pPr>
            <a:r>
              <a:rPr lang="en-US" sz="3200" b="1" dirty="0" smtClean="0">
                <a:solidFill>
                  <a:schemeClr val="bg1"/>
                </a:solidFill>
              </a:rPr>
              <a:t> ABSTRACT</a:t>
            </a:r>
          </a:p>
          <a:p>
            <a:pPr>
              <a:buFont typeface="Wingdings" pitchFamily="2" charset="2"/>
              <a:buChar char="Ø"/>
            </a:pPr>
            <a:r>
              <a:rPr lang="en-US" sz="3200" b="1" dirty="0" smtClean="0">
                <a:solidFill>
                  <a:schemeClr val="bg1"/>
                </a:solidFill>
              </a:rPr>
              <a:t> INTRODUCTION</a:t>
            </a:r>
          </a:p>
          <a:p>
            <a:pPr>
              <a:buFont typeface="Wingdings" pitchFamily="2" charset="2"/>
              <a:buChar char="Ø"/>
            </a:pPr>
            <a:r>
              <a:rPr lang="en-US" sz="3200" b="1" dirty="0" smtClean="0">
                <a:solidFill>
                  <a:schemeClr val="bg1"/>
                </a:solidFill>
              </a:rPr>
              <a:t> BLOCK DIAGRAM</a:t>
            </a:r>
          </a:p>
          <a:p>
            <a:pPr>
              <a:buFont typeface="Wingdings" pitchFamily="2" charset="2"/>
              <a:buChar char="Ø"/>
            </a:pPr>
            <a:r>
              <a:rPr lang="en-US" sz="3200" b="1" dirty="0" smtClean="0">
                <a:solidFill>
                  <a:schemeClr val="bg1"/>
                </a:solidFill>
              </a:rPr>
              <a:t> COMPONENTS</a:t>
            </a:r>
          </a:p>
          <a:p>
            <a:pPr>
              <a:buFont typeface="Wingdings" pitchFamily="2" charset="2"/>
              <a:buChar char="Ø"/>
            </a:pPr>
            <a:r>
              <a:rPr lang="en-US" sz="3200" b="1" dirty="0" smtClean="0">
                <a:solidFill>
                  <a:schemeClr val="bg1"/>
                </a:solidFill>
              </a:rPr>
              <a:t> WORKING</a:t>
            </a:r>
          </a:p>
          <a:p>
            <a:pPr>
              <a:buFont typeface="Wingdings" pitchFamily="2" charset="2"/>
              <a:buChar char="Ø"/>
            </a:pPr>
            <a:r>
              <a:rPr lang="en-US" sz="3200" b="1" dirty="0" smtClean="0">
                <a:solidFill>
                  <a:schemeClr val="bg1"/>
                </a:solidFill>
              </a:rPr>
              <a:t> ADVANTAGES</a:t>
            </a:r>
          </a:p>
          <a:p>
            <a:pPr>
              <a:buFont typeface="Wingdings" pitchFamily="2" charset="2"/>
              <a:buChar char="Ø"/>
            </a:pPr>
            <a:r>
              <a:rPr lang="en-US" sz="3200" b="1" dirty="0" smtClean="0">
                <a:solidFill>
                  <a:schemeClr val="bg1"/>
                </a:solidFill>
              </a:rPr>
              <a:t> CONCLUSION</a:t>
            </a:r>
          </a:p>
          <a:p>
            <a:pPr>
              <a:buFont typeface="Wingdings" pitchFamily="2" charset="2"/>
              <a:buChar char="Ø"/>
            </a:pPr>
            <a:r>
              <a:rPr lang="en-US" sz="3200" b="1" dirty="0" smtClean="0">
                <a:solidFill>
                  <a:schemeClr val="bg1"/>
                </a:solidFill>
              </a:rPr>
              <a:t> FUTURE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u="sng" dirty="0" smtClean="0"/>
              <a:t>ABSTRACT</a:t>
            </a:r>
            <a:endParaRPr lang="en-IN" b="1" u="sng" dirty="0"/>
          </a:p>
        </p:txBody>
      </p:sp>
      <p:sp>
        <p:nvSpPr>
          <p:cNvPr id="3" name="Content Placeholder 2"/>
          <p:cNvSpPr>
            <a:spLocks noGrp="1"/>
          </p:cNvSpPr>
          <p:nvPr>
            <p:ph idx="1"/>
          </p:nvPr>
        </p:nvSpPr>
        <p:spPr>
          <a:noFill/>
        </p:spPr>
        <p:txBody>
          <a:bodyPr>
            <a:normAutofit fontScale="92500" lnSpcReduction="10000"/>
          </a:bodyPr>
          <a:lstStyle/>
          <a:p>
            <a:pPr algn="just">
              <a:buNone/>
            </a:pPr>
            <a:r>
              <a:rPr lang="en-IN" b="1" dirty="0" smtClean="0"/>
              <a:t>   			 This project is intended for Industrial automation using internet of things. It will automatically sort the products according to their sizes by using IR sensors. Then it counts how many products are manufactured in the particular interval of time and automatically updates the value on blink server. The overall system is liberated from human interference. The system is comprehensive , cost efficient as well as time efficient.</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IN" b="1" u="sng" dirty="0"/>
          </a:p>
        </p:txBody>
      </p:sp>
      <p:sp>
        <p:nvSpPr>
          <p:cNvPr id="3" name="Content Placeholder 2"/>
          <p:cNvSpPr>
            <a:spLocks noGrp="1"/>
          </p:cNvSpPr>
          <p:nvPr>
            <p:ph idx="1"/>
          </p:nvPr>
        </p:nvSpPr>
        <p:spPr>
          <a:xfrm>
            <a:off x="428596" y="1428736"/>
            <a:ext cx="8229600" cy="4525963"/>
          </a:xfrm>
        </p:spPr>
        <p:txBody>
          <a:bodyPr>
            <a:noAutofit/>
          </a:bodyPr>
          <a:lstStyle/>
          <a:p>
            <a:pPr algn="just">
              <a:buFont typeface="Wingdings" pitchFamily="2" charset="2"/>
              <a:buChar char="Ø"/>
            </a:pPr>
            <a:r>
              <a:rPr lang="en-IN" sz="2400" b="1" dirty="0" smtClean="0"/>
              <a:t>Industrial Automation plays an increasingly important part in the global economy and also in daily experience. </a:t>
            </a:r>
          </a:p>
          <a:p>
            <a:pPr algn="just">
              <a:buFont typeface="Wingdings" pitchFamily="2" charset="2"/>
              <a:buChar char="Ø"/>
            </a:pPr>
            <a:r>
              <a:rPr lang="en-IN" sz="2400" b="1" dirty="0" smtClean="0"/>
              <a:t>At present, for companies, the purpose of automation has shifted from growing productivity and reducing costs to broader issues. </a:t>
            </a:r>
          </a:p>
          <a:p>
            <a:pPr algn="just">
              <a:buFont typeface="Wingdings" pitchFamily="2" charset="2"/>
              <a:buChar char="Ø"/>
            </a:pPr>
            <a:r>
              <a:rPr lang="en-IN" sz="2400" b="1" dirty="0" smtClean="0"/>
              <a:t>This work takes the idea of automatic sorting and counting the products. </a:t>
            </a:r>
          </a:p>
          <a:p>
            <a:pPr algn="just">
              <a:buFont typeface="Wingdings" pitchFamily="2" charset="2"/>
              <a:buChar char="Ø"/>
            </a:pPr>
            <a:r>
              <a:rPr lang="en-IN" sz="2400" b="1" dirty="0" smtClean="0"/>
              <a:t>The control system uses microcontroller. Sorting is done on the conveyer belt via IR sensors and servo motor. </a:t>
            </a:r>
          </a:p>
          <a:p>
            <a:pPr algn="just">
              <a:buFont typeface="Wingdings" pitchFamily="2" charset="2"/>
              <a:buChar char="Ø"/>
            </a:pPr>
            <a:r>
              <a:rPr lang="en-IN" sz="2400" b="1" dirty="0" smtClean="0"/>
              <a:t>The second concern is while sensing it automatically  update the count values in the server based on their sizes.</a:t>
            </a:r>
            <a:endParaRPr lang="en-IN"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BLOCK DIAGRAM</a:t>
            </a:r>
            <a:endParaRPr lang="en-IN" b="1" u="sng" dirty="0"/>
          </a:p>
        </p:txBody>
      </p:sp>
      <p:sp>
        <p:nvSpPr>
          <p:cNvPr id="6" name="Rounded Rectangle 5"/>
          <p:cNvSpPr/>
          <p:nvPr/>
        </p:nvSpPr>
        <p:spPr>
          <a:xfrm>
            <a:off x="3654124" y="2500306"/>
            <a:ext cx="2428892" cy="17145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NODE MCU</a:t>
            </a:r>
          </a:p>
          <a:p>
            <a:pPr algn="ctr"/>
            <a:r>
              <a:rPr lang="en-US" sz="2400" b="1" dirty="0" smtClean="0">
                <a:solidFill>
                  <a:schemeClr val="tx1"/>
                </a:solidFill>
              </a:rPr>
              <a:t>ESP 8266 PROCESSOR</a:t>
            </a:r>
            <a:endParaRPr lang="en-IN" sz="2400" b="1" dirty="0">
              <a:solidFill>
                <a:schemeClr val="tx1"/>
              </a:solidFill>
            </a:endParaRPr>
          </a:p>
        </p:txBody>
      </p:sp>
      <p:sp>
        <p:nvSpPr>
          <p:cNvPr id="8" name="Rounded Rectangle 7"/>
          <p:cNvSpPr/>
          <p:nvPr/>
        </p:nvSpPr>
        <p:spPr>
          <a:xfrm>
            <a:off x="7072330" y="1928802"/>
            <a:ext cx="1571636"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BLYNK SERVER</a:t>
            </a:r>
            <a:endParaRPr lang="en-IN" sz="2400" b="1" dirty="0">
              <a:solidFill>
                <a:schemeClr val="tx1"/>
              </a:solidFill>
            </a:endParaRPr>
          </a:p>
        </p:txBody>
      </p:sp>
      <p:sp>
        <p:nvSpPr>
          <p:cNvPr id="9" name="Rounded Rectangle 8"/>
          <p:cNvSpPr/>
          <p:nvPr/>
        </p:nvSpPr>
        <p:spPr>
          <a:xfrm>
            <a:off x="7072330" y="5143512"/>
            <a:ext cx="1571636"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SERVO MOTOR</a:t>
            </a:r>
            <a:endParaRPr lang="en-IN" sz="2400" b="1" dirty="0">
              <a:solidFill>
                <a:schemeClr val="tx1"/>
              </a:solidFill>
            </a:endParaRPr>
          </a:p>
        </p:txBody>
      </p:sp>
      <p:sp>
        <p:nvSpPr>
          <p:cNvPr id="10" name="Rounded Rectangle 9"/>
          <p:cNvSpPr/>
          <p:nvPr/>
        </p:nvSpPr>
        <p:spPr>
          <a:xfrm>
            <a:off x="1000100" y="2143116"/>
            <a:ext cx="1928826"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IR SENSOR1</a:t>
            </a:r>
            <a:endParaRPr lang="en-IN" sz="2400" b="1" dirty="0">
              <a:solidFill>
                <a:schemeClr val="tx1"/>
              </a:solidFill>
            </a:endParaRPr>
          </a:p>
        </p:txBody>
      </p:sp>
      <p:sp>
        <p:nvSpPr>
          <p:cNvPr id="12" name="Rounded Rectangle 11"/>
          <p:cNvSpPr/>
          <p:nvPr/>
        </p:nvSpPr>
        <p:spPr>
          <a:xfrm>
            <a:off x="1000100"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IR SENSOR2</a:t>
            </a:r>
            <a:endParaRPr lang="en-IN" sz="2400" b="1" dirty="0">
              <a:solidFill>
                <a:schemeClr val="tx1"/>
              </a:solidFill>
            </a:endParaRPr>
          </a:p>
        </p:txBody>
      </p:sp>
      <p:sp>
        <p:nvSpPr>
          <p:cNvPr id="13" name="Rounded Rectangle 12"/>
          <p:cNvSpPr/>
          <p:nvPr/>
        </p:nvSpPr>
        <p:spPr>
          <a:xfrm>
            <a:off x="1000100" y="4786322"/>
            <a:ext cx="2071702" cy="12144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CONVEYOR BELT</a:t>
            </a:r>
          </a:p>
          <a:p>
            <a:pPr algn="ctr"/>
            <a:r>
              <a:rPr lang="en-US" sz="2000" b="1" dirty="0" smtClean="0">
                <a:solidFill>
                  <a:schemeClr val="tx1"/>
                </a:solidFill>
              </a:rPr>
              <a:t>WITH PRODUCTS</a:t>
            </a:r>
            <a:endParaRPr lang="en-IN" sz="2000" b="1" dirty="0">
              <a:solidFill>
                <a:schemeClr val="tx1"/>
              </a:solidFill>
            </a:endParaRPr>
          </a:p>
        </p:txBody>
      </p:sp>
      <p:sp>
        <p:nvSpPr>
          <p:cNvPr id="14" name="Rounded Rectangle 13"/>
          <p:cNvSpPr/>
          <p:nvPr/>
        </p:nvSpPr>
        <p:spPr>
          <a:xfrm>
            <a:off x="3821901" y="4857760"/>
            <a:ext cx="2071702" cy="10715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POWER SUPPLY</a:t>
            </a:r>
            <a:endParaRPr lang="en-IN" sz="2400" b="1" dirty="0">
              <a:solidFill>
                <a:schemeClr val="tx1"/>
              </a:solidFill>
            </a:endParaRPr>
          </a:p>
        </p:txBody>
      </p:sp>
      <p:sp>
        <p:nvSpPr>
          <p:cNvPr id="15" name="Cloud 14"/>
          <p:cNvSpPr/>
          <p:nvPr/>
        </p:nvSpPr>
        <p:spPr>
          <a:xfrm>
            <a:off x="6929454" y="3357562"/>
            <a:ext cx="1928826" cy="128588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INTERNET</a:t>
            </a:r>
            <a:endParaRPr lang="en-IN" sz="2000" b="1" dirty="0">
              <a:solidFill>
                <a:schemeClr val="tx1"/>
              </a:solidFill>
            </a:endParaRPr>
          </a:p>
        </p:txBody>
      </p:sp>
      <p:cxnSp>
        <p:nvCxnSpPr>
          <p:cNvPr id="30" name="Elbow Connector 29"/>
          <p:cNvCxnSpPr>
            <a:stCxn id="10" idx="3"/>
            <a:endCxn id="6" idx="1"/>
          </p:cNvCxnSpPr>
          <p:nvPr/>
        </p:nvCxnSpPr>
        <p:spPr>
          <a:xfrm>
            <a:off x="2928926" y="2571744"/>
            <a:ext cx="725198" cy="785818"/>
          </a:xfrm>
          <a:prstGeom prst="bentConnector3">
            <a:avLst>
              <a:gd name="adj1" fmla="val 50000"/>
            </a:avLst>
          </a:prstGeom>
          <a:ln w="635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32"/>
          <p:cNvCxnSpPr>
            <a:stCxn id="12" idx="3"/>
            <a:endCxn id="6" idx="1"/>
          </p:cNvCxnSpPr>
          <p:nvPr/>
        </p:nvCxnSpPr>
        <p:spPr>
          <a:xfrm flipV="1">
            <a:off x="2928926" y="3357562"/>
            <a:ext cx="725198" cy="500066"/>
          </a:xfrm>
          <a:prstGeom prst="bentConnector3">
            <a:avLst>
              <a:gd name="adj1" fmla="val 5000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4" idx="1"/>
            <a:endCxn id="13" idx="3"/>
          </p:cNvCxnSpPr>
          <p:nvPr/>
        </p:nvCxnSpPr>
        <p:spPr>
          <a:xfrm rot="10800000">
            <a:off x="3071803" y="5393545"/>
            <a:ext cx="750099" cy="12700"/>
          </a:xfrm>
          <a:prstGeom prst="bentConnector3">
            <a:avLst>
              <a:gd name="adj1" fmla="val 5000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0"/>
          </p:cNvCxnSpPr>
          <p:nvPr/>
        </p:nvCxnSpPr>
        <p:spPr>
          <a:xfrm flipH="1" flipV="1">
            <a:off x="4853697" y="4161239"/>
            <a:ext cx="4055" cy="69652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6083016" y="3357562"/>
            <a:ext cx="989314" cy="2250297"/>
          </a:xfrm>
          <a:prstGeom prst="bentConnector3">
            <a:avLst>
              <a:gd name="adj1" fmla="val 20879"/>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6" idx="0"/>
            <a:endCxn id="15" idx="2"/>
          </p:cNvCxnSpPr>
          <p:nvPr/>
        </p:nvCxnSpPr>
        <p:spPr>
          <a:xfrm rot="16200000" flipH="1">
            <a:off x="5151904" y="2216972"/>
            <a:ext cx="1500198" cy="2066867"/>
          </a:xfrm>
          <a:prstGeom prst="bentConnector4">
            <a:avLst>
              <a:gd name="adj1" fmla="val -15238"/>
              <a:gd name="adj2" fmla="val 79234"/>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3"/>
            <a:endCxn id="8" idx="2"/>
          </p:cNvCxnSpPr>
          <p:nvPr/>
        </p:nvCxnSpPr>
        <p:spPr>
          <a:xfrm rot="16200000" flipV="1">
            <a:off x="7589214" y="3126430"/>
            <a:ext cx="573588" cy="35719"/>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527891" y="3857628"/>
            <a:ext cx="4722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0686" y="2630900"/>
            <a:ext cx="4722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a:endCxn id="13" idx="1"/>
          </p:cNvCxnSpPr>
          <p:nvPr/>
        </p:nvCxnSpPr>
        <p:spPr>
          <a:xfrm rot="16200000" flipH="1">
            <a:off x="-604580" y="3788865"/>
            <a:ext cx="2756296" cy="453063"/>
          </a:xfrm>
          <a:prstGeom prst="bentConnector2">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Infrared sensor</a:t>
            </a:r>
            <a:endParaRPr lang="en-IN" b="1" u="sng" dirty="0"/>
          </a:p>
        </p:txBody>
      </p:sp>
      <p:sp>
        <p:nvSpPr>
          <p:cNvPr id="7170" name="AutoShape 2" descr="blob:https://web.whatsapp.com/56adcbd3-5b80-4c76-b237-d65461a6ab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2" name="AutoShape 4" descr="blob:https://web.whatsapp.com/56adcbd3-5b80-4c76-b237-d65461a6ab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IR.jpg"/>
          <p:cNvPicPr>
            <a:picLocks noChangeAspect="1"/>
          </p:cNvPicPr>
          <p:nvPr/>
        </p:nvPicPr>
        <p:blipFill>
          <a:blip r:embed="rId3" cstate="print"/>
          <a:stretch>
            <a:fillRect/>
          </a:stretch>
        </p:blipFill>
        <p:spPr>
          <a:xfrm>
            <a:off x="714348" y="1428736"/>
            <a:ext cx="3348656" cy="2786082"/>
          </a:xfrm>
          <a:prstGeom prst="rect">
            <a:avLst/>
          </a:prstGeom>
        </p:spPr>
      </p:pic>
      <p:pic>
        <p:nvPicPr>
          <p:cNvPr id="8" name="Picture 7" descr="IR workimng.jpg"/>
          <p:cNvPicPr>
            <a:picLocks noChangeAspect="1"/>
          </p:cNvPicPr>
          <p:nvPr/>
        </p:nvPicPr>
        <p:blipFill>
          <a:blip r:embed="rId4"/>
          <a:stretch>
            <a:fillRect/>
          </a:stretch>
        </p:blipFill>
        <p:spPr>
          <a:xfrm>
            <a:off x="4929190" y="1428736"/>
            <a:ext cx="3657204" cy="4786346"/>
          </a:xfrm>
          <a:prstGeom prst="rect">
            <a:avLst/>
          </a:prstGeom>
        </p:spPr>
      </p:pic>
      <p:sp>
        <p:nvSpPr>
          <p:cNvPr id="9" name="TextBox 8"/>
          <p:cNvSpPr txBox="1"/>
          <p:nvPr/>
        </p:nvSpPr>
        <p:spPr>
          <a:xfrm>
            <a:off x="714348" y="4500570"/>
            <a:ext cx="3929090" cy="1569660"/>
          </a:xfrm>
          <a:prstGeom prst="rect">
            <a:avLst/>
          </a:prstGeom>
          <a:noFill/>
        </p:spPr>
        <p:txBody>
          <a:bodyPr wrap="square" rtlCol="0">
            <a:spAutoFit/>
          </a:bodyPr>
          <a:lstStyle/>
          <a:p>
            <a:r>
              <a:rPr lang="en-IN" sz="2400" b="1" dirty="0" smtClean="0"/>
              <a:t>Product Code      : LM393</a:t>
            </a:r>
          </a:p>
          <a:p>
            <a:r>
              <a:rPr lang="fr-FR" sz="2400" b="1" dirty="0" smtClean="0"/>
              <a:t>Effective Range   : 2 ~ 10cm</a:t>
            </a:r>
          </a:p>
          <a:p>
            <a:r>
              <a:rPr lang="en-IN" sz="2400" b="1" dirty="0" smtClean="0"/>
              <a:t>Working Voltage : 3.3V-5V</a:t>
            </a:r>
          </a:p>
          <a:p>
            <a:r>
              <a:rPr lang="en-US" sz="2400" b="1" dirty="0" smtClean="0"/>
              <a:t>Direction Angle   : 30degress</a:t>
            </a:r>
            <a:endParaRPr lang="en-IN"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NODE MCU MICRO CONTROLLER</a:t>
            </a:r>
            <a:endParaRPr lang="en-IN" b="1" u="sng" dirty="0"/>
          </a:p>
        </p:txBody>
      </p:sp>
      <p:pic>
        <p:nvPicPr>
          <p:cNvPr id="4" name="Picture 3" descr="Node.jpg"/>
          <p:cNvPicPr>
            <a:picLocks noChangeAspect="1"/>
          </p:cNvPicPr>
          <p:nvPr/>
        </p:nvPicPr>
        <p:blipFill>
          <a:blip r:embed="rId2"/>
          <a:stretch>
            <a:fillRect/>
          </a:stretch>
        </p:blipFill>
        <p:spPr>
          <a:xfrm rot="16200000">
            <a:off x="38834" y="2466580"/>
            <a:ext cx="4281139" cy="2787236"/>
          </a:xfrm>
          <a:prstGeom prst="rect">
            <a:avLst/>
          </a:prstGeom>
        </p:spPr>
      </p:pic>
      <p:sp>
        <p:nvSpPr>
          <p:cNvPr id="5" name="TextBox 4"/>
          <p:cNvSpPr txBox="1"/>
          <p:nvPr/>
        </p:nvSpPr>
        <p:spPr>
          <a:xfrm>
            <a:off x="4000496" y="1428736"/>
            <a:ext cx="5143504" cy="5047536"/>
          </a:xfrm>
          <a:prstGeom prst="rect">
            <a:avLst/>
          </a:prstGeom>
          <a:noFill/>
        </p:spPr>
        <p:txBody>
          <a:bodyPr wrap="square" rtlCol="0">
            <a:spAutoFit/>
          </a:bodyPr>
          <a:lstStyle/>
          <a:p>
            <a:pPr>
              <a:lnSpc>
                <a:spcPct val="150000"/>
              </a:lnSpc>
              <a:buFont typeface="Wingdings" pitchFamily="2" charset="2"/>
              <a:buChar char="§"/>
            </a:pPr>
            <a:r>
              <a:rPr lang="en-IN" sz="2800" b="1" u="sng" dirty="0" smtClean="0">
                <a:solidFill>
                  <a:schemeClr val="tx1">
                    <a:lumMod val="95000"/>
                    <a:lumOff val="5000"/>
                  </a:schemeClr>
                </a:solidFill>
              </a:rPr>
              <a:t>Developer :</a:t>
            </a:r>
            <a:r>
              <a:rPr lang="en-IN" sz="2800" b="1" dirty="0" smtClean="0">
                <a:solidFill>
                  <a:schemeClr val="tx1">
                    <a:lumMod val="95000"/>
                    <a:lumOff val="5000"/>
                  </a:schemeClr>
                </a:solidFill>
              </a:rPr>
              <a:t>  ESP8266 </a:t>
            </a:r>
          </a:p>
          <a:p>
            <a:r>
              <a:rPr lang="en-IN" sz="2800" b="1" dirty="0" smtClean="0">
                <a:solidFill>
                  <a:schemeClr val="tx1">
                    <a:lumMod val="95000"/>
                    <a:lumOff val="5000"/>
                  </a:schemeClr>
                </a:solidFill>
              </a:rPr>
              <a:t>		  Open Source 	 		  Community </a:t>
            </a:r>
          </a:p>
          <a:p>
            <a:pPr>
              <a:buFont typeface="Wingdings" pitchFamily="2" charset="2"/>
              <a:buChar char="§"/>
            </a:pPr>
            <a:r>
              <a:rPr lang="en-IN" sz="2800" b="1" u="sng" dirty="0" smtClean="0">
                <a:solidFill>
                  <a:schemeClr val="tx1">
                    <a:lumMod val="95000"/>
                    <a:lumOff val="5000"/>
                  </a:schemeClr>
                </a:solidFill>
              </a:rPr>
              <a:t>Type :</a:t>
            </a:r>
            <a:r>
              <a:rPr lang="en-IN" sz="2800" b="1" dirty="0" smtClean="0">
                <a:solidFill>
                  <a:schemeClr val="tx1">
                    <a:lumMod val="95000"/>
                    <a:lumOff val="5000"/>
                  </a:schemeClr>
                </a:solidFill>
              </a:rPr>
              <a:t>	  Single board 			  microcontroller</a:t>
            </a:r>
          </a:p>
          <a:p>
            <a:pPr>
              <a:buFont typeface="Wingdings" pitchFamily="2" charset="2"/>
              <a:buChar char="§"/>
            </a:pPr>
            <a:r>
              <a:rPr lang="en-IN" sz="2800" b="1" u="sng" dirty="0" smtClean="0">
                <a:solidFill>
                  <a:schemeClr val="tx1">
                    <a:lumMod val="95000"/>
                    <a:lumOff val="5000"/>
                  </a:schemeClr>
                </a:solidFill>
              </a:rPr>
              <a:t>OS :</a:t>
            </a:r>
            <a:r>
              <a:rPr lang="en-IN" sz="2800" b="1" dirty="0" smtClean="0">
                <a:solidFill>
                  <a:schemeClr val="tx1">
                    <a:lumMod val="95000"/>
                    <a:lumOff val="5000"/>
                  </a:schemeClr>
                </a:solidFill>
              </a:rPr>
              <a:t>                XTOS</a:t>
            </a:r>
          </a:p>
          <a:p>
            <a:pPr>
              <a:buFont typeface="Wingdings" pitchFamily="2" charset="2"/>
              <a:buChar char="§"/>
            </a:pPr>
            <a:r>
              <a:rPr lang="en-IN" sz="2800" b="1" u="sng" dirty="0" smtClean="0">
                <a:solidFill>
                  <a:schemeClr val="tx1">
                    <a:lumMod val="95000"/>
                    <a:lumOff val="5000"/>
                  </a:schemeClr>
                </a:solidFill>
              </a:rPr>
              <a:t>CPU :</a:t>
            </a:r>
            <a:r>
              <a:rPr lang="en-IN" sz="2800" b="1" dirty="0" smtClean="0">
                <a:solidFill>
                  <a:schemeClr val="tx1">
                    <a:lumMod val="95000"/>
                    <a:lumOff val="5000"/>
                  </a:schemeClr>
                </a:solidFill>
              </a:rPr>
              <a:t>             ESP8266(LX106</a:t>
            </a:r>
            <a:r>
              <a:rPr lang="en-IN" sz="2800" b="1" baseline="30000" dirty="0" smtClean="0">
                <a:solidFill>
                  <a:schemeClr val="tx1">
                    <a:lumMod val="95000"/>
                    <a:lumOff val="5000"/>
                  </a:schemeClr>
                </a:solidFill>
                <a:hlinkClick r:id="rId3"/>
              </a:rPr>
              <a:t>]</a:t>
            </a:r>
            <a:r>
              <a:rPr lang="en-IN" sz="2800" b="1" dirty="0" smtClean="0">
                <a:solidFill>
                  <a:schemeClr val="tx1">
                    <a:lumMod val="95000"/>
                    <a:lumOff val="5000"/>
                  </a:schemeClr>
                </a:solidFill>
              </a:rPr>
              <a:t>)</a:t>
            </a:r>
          </a:p>
          <a:p>
            <a:pPr>
              <a:buFont typeface="Wingdings" pitchFamily="2" charset="2"/>
              <a:buChar char="§"/>
            </a:pPr>
            <a:r>
              <a:rPr lang="en-IN" sz="2800" b="1" u="sng" dirty="0" smtClean="0">
                <a:solidFill>
                  <a:schemeClr val="tx1">
                    <a:lumMod val="95000"/>
                    <a:lumOff val="5000"/>
                  </a:schemeClr>
                </a:solidFill>
              </a:rPr>
              <a:t>Memory :</a:t>
            </a:r>
            <a:r>
              <a:rPr lang="en-IN" sz="2800" b="1" dirty="0" smtClean="0">
                <a:solidFill>
                  <a:schemeClr val="tx1">
                    <a:lumMod val="95000"/>
                    <a:lumOff val="5000"/>
                  </a:schemeClr>
                </a:solidFill>
              </a:rPr>
              <a:t>     128kBytes</a:t>
            </a:r>
          </a:p>
          <a:p>
            <a:pPr>
              <a:buFont typeface="Wingdings" pitchFamily="2" charset="2"/>
              <a:buChar char="§"/>
            </a:pPr>
            <a:r>
              <a:rPr lang="en-IN" sz="2800" b="1" u="sng" dirty="0" smtClean="0">
                <a:solidFill>
                  <a:schemeClr val="tx1">
                    <a:lumMod val="95000"/>
                    <a:lumOff val="5000"/>
                  </a:schemeClr>
                </a:solidFill>
              </a:rPr>
              <a:t>Storage :</a:t>
            </a:r>
            <a:r>
              <a:rPr lang="en-IN" sz="2800" b="1" dirty="0" smtClean="0">
                <a:solidFill>
                  <a:schemeClr val="tx1">
                    <a:lumMod val="95000"/>
                    <a:lumOff val="5000"/>
                  </a:schemeClr>
                </a:solidFill>
              </a:rPr>
              <a:t>       4MBytes</a:t>
            </a:r>
            <a:endParaRPr lang="en-IN" sz="2800" b="1" baseline="30000" dirty="0" smtClean="0">
              <a:solidFill>
                <a:schemeClr val="tx1">
                  <a:lumMod val="95000"/>
                  <a:lumOff val="5000"/>
                </a:schemeClr>
              </a:solidFill>
            </a:endParaRPr>
          </a:p>
          <a:p>
            <a:pPr>
              <a:buFont typeface="Wingdings" pitchFamily="2" charset="2"/>
              <a:buChar char="§"/>
            </a:pPr>
            <a:r>
              <a:rPr lang="en-IN" sz="2800" b="1" u="sng" dirty="0" smtClean="0">
                <a:solidFill>
                  <a:schemeClr val="tx1">
                    <a:lumMod val="95000"/>
                    <a:lumOff val="5000"/>
                  </a:schemeClr>
                </a:solidFill>
              </a:rPr>
              <a:t>Power: </a:t>
            </a:r>
            <a:r>
              <a:rPr lang="en-IN" sz="2800" b="1" dirty="0" smtClean="0">
                <a:solidFill>
                  <a:schemeClr val="tx1">
                    <a:lumMod val="95000"/>
                    <a:lumOff val="5000"/>
                  </a:schemeClr>
                </a:solidFill>
              </a:rPr>
              <a:t>         USB</a:t>
            </a:r>
            <a:br>
              <a:rPr lang="en-IN" sz="2800" b="1" dirty="0" smtClean="0">
                <a:solidFill>
                  <a:schemeClr val="tx1">
                    <a:lumMod val="95000"/>
                    <a:lumOff val="5000"/>
                  </a:schemeClr>
                </a:solidFill>
              </a:rPr>
            </a:br>
            <a:endParaRPr lang="en-IN" sz="28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SERVO MOTOR</a:t>
            </a:r>
            <a:endParaRPr lang="en-IN" b="1" u="sng" dirty="0"/>
          </a:p>
        </p:txBody>
      </p:sp>
      <p:pic>
        <p:nvPicPr>
          <p:cNvPr id="5" name="Picture 4" descr="servo.jpg"/>
          <p:cNvPicPr>
            <a:picLocks noChangeAspect="1"/>
          </p:cNvPicPr>
          <p:nvPr/>
        </p:nvPicPr>
        <p:blipFill>
          <a:blip r:embed="rId2"/>
          <a:stretch>
            <a:fillRect/>
          </a:stretch>
        </p:blipFill>
        <p:spPr>
          <a:xfrm>
            <a:off x="785786" y="1500174"/>
            <a:ext cx="3000396" cy="2631925"/>
          </a:xfrm>
          <a:prstGeom prst="rect">
            <a:avLst/>
          </a:prstGeom>
        </p:spPr>
      </p:pic>
      <p:sp>
        <p:nvSpPr>
          <p:cNvPr id="6" name="Rectangle 5"/>
          <p:cNvSpPr/>
          <p:nvPr/>
        </p:nvSpPr>
        <p:spPr>
          <a:xfrm>
            <a:off x="428596" y="4214818"/>
            <a:ext cx="4572000" cy="2308324"/>
          </a:xfrm>
          <a:prstGeom prst="rect">
            <a:avLst/>
          </a:prstGeom>
        </p:spPr>
        <p:txBody>
          <a:bodyPr>
            <a:spAutoFit/>
          </a:bodyPr>
          <a:lstStyle/>
          <a:p>
            <a:r>
              <a:rPr lang="en-IN" sz="2400" b="1" u="sng" dirty="0" smtClean="0">
                <a:solidFill>
                  <a:srgbClr val="002060"/>
                </a:solidFill>
              </a:rPr>
              <a:t>Torque :</a:t>
            </a:r>
            <a:r>
              <a:rPr lang="en-IN" sz="2400" b="1" dirty="0" smtClean="0">
                <a:solidFill>
                  <a:srgbClr val="002060"/>
                </a:solidFill>
              </a:rPr>
              <a:t> 1.8 kg-cm </a:t>
            </a:r>
          </a:p>
          <a:p>
            <a:r>
              <a:rPr lang="en-IN" sz="2400" b="1" u="sng" dirty="0" smtClean="0">
                <a:solidFill>
                  <a:srgbClr val="002060"/>
                </a:solidFill>
              </a:rPr>
              <a:t>Operating Voltage :</a:t>
            </a:r>
            <a:r>
              <a:rPr lang="en-IN" sz="2400" b="1" dirty="0" smtClean="0">
                <a:solidFill>
                  <a:srgbClr val="002060"/>
                </a:solidFill>
              </a:rPr>
              <a:t> 4.8v </a:t>
            </a:r>
          </a:p>
          <a:p>
            <a:r>
              <a:rPr lang="en-IN" sz="2400" b="1" u="sng" dirty="0" smtClean="0">
                <a:solidFill>
                  <a:srgbClr val="002060"/>
                </a:solidFill>
              </a:rPr>
              <a:t>Speed :</a:t>
            </a:r>
            <a:r>
              <a:rPr lang="en-IN" sz="2400" b="1" dirty="0" smtClean="0">
                <a:solidFill>
                  <a:srgbClr val="002060"/>
                </a:solidFill>
              </a:rPr>
              <a:t> 0.10 sec/60 degree. </a:t>
            </a:r>
          </a:p>
          <a:p>
            <a:r>
              <a:rPr lang="en-IN" sz="2400" b="1" u="sng" dirty="0" smtClean="0">
                <a:solidFill>
                  <a:srgbClr val="002060"/>
                </a:solidFill>
              </a:rPr>
              <a:t>Weight :</a:t>
            </a:r>
            <a:r>
              <a:rPr lang="en-IN" sz="2400" b="1" dirty="0" smtClean="0">
                <a:solidFill>
                  <a:srgbClr val="002060"/>
                </a:solidFill>
              </a:rPr>
              <a:t> 9 grams. </a:t>
            </a:r>
          </a:p>
          <a:p>
            <a:r>
              <a:rPr lang="en-IN" sz="2400" b="1" u="sng" dirty="0" smtClean="0">
                <a:solidFill>
                  <a:srgbClr val="002060"/>
                </a:solidFill>
              </a:rPr>
              <a:t>Gear Type :</a:t>
            </a:r>
            <a:r>
              <a:rPr lang="en-IN" sz="2400" b="1" dirty="0" smtClean="0">
                <a:solidFill>
                  <a:srgbClr val="002060"/>
                </a:solidFill>
              </a:rPr>
              <a:t> Plastic. </a:t>
            </a:r>
          </a:p>
          <a:p>
            <a:r>
              <a:rPr lang="en-IN" sz="2400" b="1" u="sng" dirty="0" smtClean="0">
                <a:solidFill>
                  <a:srgbClr val="002060"/>
                </a:solidFill>
              </a:rPr>
              <a:t>Rotational Range :</a:t>
            </a:r>
            <a:r>
              <a:rPr lang="en-IN" sz="2400" b="1" dirty="0" smtClean="0">
                <a:solidFill>
                  <a:srgbClr val="002060"/>
                </a:solidFill>
              </a:rPr>
              <a:t> 180 degree</a:t>
            </a:r>
            <a:endParaRPr lang="en-IN" sz="2400" b="1" dirty="0">
              <a:solidFill>
                <a:srgbClr val="002060"/>
              </a:solidFill>
            </a:endParaRPr>
          </a:p>
        </p:txBody>
      </p:sp>
      <p:sp>
        <p:nvSpPr>
          <p:cNvPr id="7" name="TextBox 6"/>
          <p:cNvSpPr txBox="1"/>
          <p:nvPr/>
        </p:nvSpPr>
        <p:spPr>
          <a:xfrm>
            <a:off x="4500562" y="1357298"/>
            <a:ext cx="4429156" cy="5262979"/>
          </a:xfrm>
          <a:prstGeom prst="rect">
            <a:avLst/>
          </a:prstGeom>
          <a:noFill/>
        </p:spPr>
        <p:txBody>
          <a:bodyPr wrap="square" rtlCol="0">
            <a:spAutoFit/>
          </a:bodyPr>
          <a:lstStyle/>
          <a:p>
            <a:r>
              <a:rPr lang="en-IN" sz="2400" b="1" dirty="0" smtClean="0"/>
              <a:t>Servos are controlled by sending an electrical pulse of variable width, through the control wire. There is a minimum pulse, a maximum pulse, and a repetition rate. A servo motor can usually only turn 90° in either direction for a total of 180° movement. The motor's neutral position is defined as the position where the servo has the same amount of potential rotation in the both the clockwise or counter-clockwise direction</a:t>
            </a:r>
            <a:endParaRPr lang="en-IN"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BLYNK APPLICATION</a:t>
            </a:r>
            <a:endParaRPr lang="en-IN" b="1" u="sng" dirty="0"/>
          </a:p>
        </p:txBody>
      </p:sp>
      <p:pic>
        <p:nvPicPr>
          <p:cNvPr id="5" name="Content Placeholder 4" descr="Blynkapp.jpg"/>
          <p:cNvPicPr>
            <a:picLocks noGrp="1" noChangeAspect="1"/>
          </p:cNvPicPr>
          <p:nvPr>
            <p:ph idx="1"/>
          </p:nvPr>
        </p:nvPicPr>
        <p:blipFill>
          <a:blip r:embed="rId2"/>
          <a:stretch>
            <a:fillRect/>
          </a:stretch>
        </p:blipFill>
        <p:spPr>
          <a:xfrm>
            <a:off x="1142976" y="1428736"/>
            <a:ext cx="6986331" cy="521497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471</Words>
  <Application>Microsoft Office PowerPoint</Application>
  <PresentationFormat>On-screen Show (4:3)</PresentationFormat>
  <Paragraphs>102</Paragraphs>
  <Slides>16</Slides>
  <Notes>3</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CONTENTS:</vt:lpstr>
      <vt:lpstr>ABSTRACT</vt:lpstr>
      <vt:lpstr>INTRODUCTION</vt:lpstr>
      <vt:lpstr>BLOCK DIAGRAM</vt:lpstr>
      <vt:lpstr>Infrared sensor</vt:lpstr>
      <vt:lpstr>NODE MCU MICRO CONTROLLER</vt:lpstr>
      <vt:lpstr>SERVO MOTOR</vt:lpstr>
      <vt:lpstr>BLYNK APPLICATION</vt:lpstr>
      <vt:lpstr>WORKING</vt:lpstr>
      <vt:lpstr>APPLICATIONS</vt:lpstr>
      <vt:lpstr>APPLICATIONS</vt:lpstr>
      <vt:lpstr>ADVANTAGES</vt:lpstr>
      <vt:lpstr>CONCLUSION</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common</dc:creator>
  <cp:lastModifiedBy>Lenovo</cp:lastModifiedBy>
  <cp:revision>33</cp:revision>
  <dcterms:created xsi:type="dcterms:W3CDTF">2018-03-19T12:05:13Z</dcterms:created>
  <dcterms:modified xsi:type="dcterms:W3CDTF">2018-05-03T11:12:01Z</dcterms:modified>
</cp:coreProperties>
</file>