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iwsqFR5bh6Q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jalHcE7gZn8#t=17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objects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029199"/>
            <a:ext cx="10464800" cy="687468"/>
          </a:xfrm>
          <a:prstGeom prst="rect">
            <a:avLst/>
          </a:prstGeom>
        </p:spPr>
        <p:txBody>
          <a:bodyPr/>
          <a:lstStyle>
            <a:lvl1pPr>
              <a:spcBef>
                <a:spcPts val="1100"/>
              </a:spcBef>
            </a:lvl1pPr>
          </a:lstStyle>
          <a:p>
            <a:pPr lvl="0">
              <a:defRPr sz="1800"/>
            </a:pPr>
            <a:r>
              <a:rPr sz="3200"/>
              <a:t>objectify Python, not people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full sloth class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Sloth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76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(self, name, stuffie):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self.name = name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self.stuffie = stuffie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hug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6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'{0} hugs {1}'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(self.name,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                             self.stuffie)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change_stuffie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(self, new_stuffie):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new_stuffie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is None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76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'Give that sloth a stuffie'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self.stuffie = new_stuffie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 attributes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single attribute available to entire class</a:t>
            </a:r>
            <a:endParaRPr sz="3600"/>
          </a:p>
          <a:p>
            <a:pPr lvl="0">
              <a:defRPr sz="1800"/>
            </a:pPr>
            <a:r>
              <a:rPr sz="3600"/>
              <a:t>access two ways:</a:t>
            </a:r>
            <a:endParaRPr sz="3600"/>
          </a:p>
          <a:p>
            <a:pPr lvl="1">
              <a:defRPr sz="1800"/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Class.attr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sz="1800"/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instance.attr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 attribute example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b="1" sz="261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1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61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sz="2610">
                <a:latin typeface="Consolas"/>
                <a:ea typeface="Consolas"/>
                <a:cs typeface="Consolas"/>
                <a:sym typeface="Consolas"/>
              </a:rPr>
              <a:t>   all = []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sz="261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sz="261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1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(self, name):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sz="2610">
                <a:latin typeface="Consolas"/>
                <a:ea typeface="Consolas"/>
                <a:cs typeface="Consolas"/>
                <a:sym typeface="Consolas"/>
              </a:rPr>
              <a:t>       self.name = name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sz="2610">
                <a:latin typeface="Consolas"/>
                <a:ea typeface="Consolas"/>
                <a:cs typeface="Consolas"/>
                <a:sym typeface="Consolas"/>
              </a:rPr>
              <a:t>       self.all.</a:t>
            </a:r>
            <a:r>
              <a:rPr sz="261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(self)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endParaRPr sz="2610">
              <a:solidFill>
                <a:srgbClr val="CD1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sz="2610">
                <a:latin typeface="Consolas"/>
                <a:ea typeface="Consolas"/>
                <a:cs typeface="Consolas"/>
                <a:sym typeface="Consolas"/>
              </a:rPr>
              <a:t>p = </a:t>
            </a:r>
            <a:r>
              <a:rPr sz="261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61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"Josh Palay"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b="1" sz="261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2610">
                <a:latin typeface="Consolas"/>
                <a:ea typeface="Consolas"/>
                <a:cs typeface="Consolas"/>
                <a:sym typeface="Consolas"/>
              </a:rPr>
              <a:t> p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i="1" sz="26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&lt;__main__.Person object at 0x10e112250&gt;</a:t>
            </a:r>
            <a:endParaRPr i="1"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endParaRPr sz="2610">
              <a:solidFill>
                <a:srgbClr val="CD1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sz="2610">
                <a:latin typeface="Consolas"/>
                <a:ea typeface="Consolas"/>
                <a:cs typeface="Consolas"/>
                <a:sym typeface="Consolas"/>
              </a:rPr>
              <a:t>Person.all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i="1" sz="26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[&lt;__main__.Person object at 0x10e112250&gt;]</a:t>
            </a:r>
            <a:endParaRPr i="1" sz="26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sz="2610">
                <a:latin typeface="Consolas"/>
                <a:ea typeface="Consolas"/>
                <a:cs typeface="Consolas"/>
                <a:sym typeface="Consolas"/>
              </a:rPr>
              <a:t>p.all</a:t>
            </a:r>
            <a:endParaRPr sz="261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397763">
              <a:spcBef>
                <a:spcPts val="0"/>
              </a:spcBef>
              <a:buSzTx/>
              <a:buNone/>
              <a:defRPr sz="1800"/>
            </a:pPr>
            <a:r>
              <a:rPr i="1" sz="26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[&lt;__main__.Person object at 0x10e112250&gt;]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"/>
          </p:nvPr>
        </p:nvSpPr>
        <p:spPr>
          <a:xfrm>
            <a:off x="675183" y="876300"/>
            <a:ext cx="11377117" cy="8026400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(self, val, tail):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self.val = val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self.tail = tail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has_cycle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nodes = 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curr = self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curr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is not None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curr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nodes: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return True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    nodes.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(curr)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    curr = curr.tail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return False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2753862" y="30749"/>
            <a:ext cx="7497076" cy="9692101"/>
          </a:xfrm>
          <a:prstGeom prst="rect">
            <a:avLst/>
          </a:prstGeom>
        </p:spPr>
        <p:txBody>
          <a:bodyPr/>
          <a:lstStyle/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.-"``"-.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/______; \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{_______}\|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(/ a a \)(_)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(.-.).-.)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_ooo__(    ^    )_____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/       '-.___.-'      \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|  PART 2: POLYMORPHISM  |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\__________________ooo_/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|_  |  _|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\___|___/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{___|___}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|_ | _|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/-'Y'-\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11479">
              <a:spcBef>
                <a:spcPts val="0"/>
              </a:spcBef>
              <a:buSzTx/>
              <a:buNone/>
              <a:defRPr sz="1800"/>
            </a:pPr>
            <a:r>
              <a:rPr i="1" sz="405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(__/ \__)</a:t>
            </a:r>
            <a:endParaRPr i="1" sz="405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classic example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Let's model...</a:t>
            </a:r>
            <a:endParaRPr sz="3600"/>
          </a:p>
          <a:p>
            <a:pPr lvl="2">
              <a:defRPr sz="1800"/>
            </a:pPr>
            <a:r>
              <a:rPr sz="3600"/>
              <a:t>People!</a:t>
            </a:r>
            <a:endParaRPr sz="3600"/>
          </a:p>
          <a:p>
            <a:pPr lvl="2">
              <a:defRPr sz="1800"/>
            </a:pPr>
            <a:r>
              <a:rPr sz="3600"/>
              <a:t>Employees!</a:t>
            </a:r>
            <a:endParaRPr sz="3600"/>
          </a:p>
          <a:p>
            <a:pPr lvl="2">
              <a:defRPr sz="1800"/>
            </a:pPr>
            <a:r>
              <a:rPr sz="3600"/>
              <a:t>Students!</a:t>
            </a:r>
            <a:endParaRPr sz="3600"/>
          </a:p>
          <a:p>
            <a:pPr lvl="0">
              <a:defRPr sz="1800"/>
            </a:pPr>
            <a:r>
              <a:rPr sz="3600"/>
              <a:t>Students/Employees have everything People have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without polymorphism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3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3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3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person attributes + methods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3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 Employee(</a:t>
            </a:r>
            <a:r>
              <a:rPr sz="3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3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person attributes + methods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3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employee attributes + methods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3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3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3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person attributes + methods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3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student attributes + methods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with polymorphism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3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3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People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3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3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people attrs/methods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3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3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(People):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3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employee attrs/methods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i="1" sz="33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3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3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sz="3300">
                <a:latin typeface="Consolas"/>
                <a:ea typeface="Consolas"/>
                <a:cs typeface="Consolas"/>
                <a:sym typeface="Consolas"/>
              </a:rPr>
              <a:t>(People):</a:t>
            </a:r>
            <a:endParaRPr sz="33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3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3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student attrs/methods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side-by-side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without polymorphism:</a:t>
            </a:r>
            <a:endParaRPr sz="3600"/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26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6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6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person attrs/methods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26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6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6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person attrs/methods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6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employee attrs/methods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26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6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6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person attrs/methods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6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student attrs/methods</a:t>
            </a:r>
            <a:endParaRPr i="1" sz="26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>
              <a:buSzTx/>
              <a:buNone/>
              <a:defRPr sz="1800"/>
            </a:pPr>
            <a:r>
              <a:rPr sz="3600"/>
              <a:t>with polymorphism:</a:t>
            </a:r>
            <a:endParaRPr sz="3600"/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26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People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6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6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people attrs/methods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26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(People):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6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employee attrs/methods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26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sz="2600">
                <a:latin typeface="Consolas"/>
                <a:ea typeface="Consolas"/>
                <a:cs typeface="Consolas"/>
                <a:sym typeface="Consolas"/>
              </a:rPr>
              <a:t>(People):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6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student attrs/methods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 lvl="0">
              <a:defRPr sz="1800"/>
            </a:pPr>
            <a:r>
              <a:rPr sz="6800"/>
              <a:t>classic examples are boring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29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Storm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9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9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(self, windspeed):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  self.wind = windspeed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9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get_wind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29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 self.wind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9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get_report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29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9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'Winds are blowing at {0}mph!'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9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sz="29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nsolas"/>
                <a:ea typeface="Consolas"/>
                <a:cs typeface="Consolas"/>
                <a:sym typeface="Consolas"/>
              </a:rPr>
              <a:t>            self.wind)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-1" y="98612"/>
            <a:ext cx="13004801" cy="9556376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__   _,--="=--,_   __         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/  \."    .-.    "./  \        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/  ,/  _   : :   _  \/` \       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\  `| /o\  :_:  /o\ |\__/       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`-'| :="~` _ `~"=: |           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 \`     (_)     `/           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.-"-.   \      |      /   .-"-.    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.---{     }--|  /,.-'-.,\  |--{     }---.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)  (_)_)_)  \_/`~-===-~`\_/  (_(_(_)  (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(            PART 1: OBJECTS            )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)                                     ( </a:t>
            </a:r>
            <a:endParaRPr i="1" sz="45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45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'---------------------------------------'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other types of storms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Consider the </a:t>
            </a:r>
            <a:r>
              <a:rPr sz="3600" u="sng">
                <a:hlinkClick r:id="rId2" invalidUrl="" action="" tgtFrame="" tooltip="" history="1" highlightClick="0" endSnd="0"/>
              </a:rPr>
              <a:t>Sharknado</a:t>
            </a:r>
            <a:endParaRPr sz="3600"/>
          </a:p>
          <a:p>
            <a:pPr lvl="0">
              <a:defRPr sz="1800"/>
            </a:pPr>
            <a:r>
              <a:rPr sz="3600"/>
              <a:t>Employee : Person :: Sharknado : Storm</a:t>
            </a:r>
            <a:endParaRPr sz="3600"/>
          </a:p>
          <a:p>
            <a:pPr lvl="0">
              <a:defRPr sz="1800"/>
            </a:pPr>
            <a:r>
              <a:rPr sz="3600"/>
              <a:t>Sharknado should extend Storm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initializer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Sharknado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(Storm):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(self, windspeed, shark_level):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calls Storm's initializer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(Sharknado, self).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(windspeed)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self.shark_level = shark_level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get_report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Sharknado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(Storm):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get_report(self):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Calls Storm's get_report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r = 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(Sharknado, self).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get_report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r += 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'Also {0} sharks bit me :('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    self.shark_level)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r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get_wind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body" idx="1"/>
          </p:nvPr>
        </p:nvSpPr>
        <p:spPr>
          <a:xfrm>
            <a:off x="134585" y="30749"/>
            <a:ext cx="12735629" cy="9692101"/>
          </a:xfrm>
          <a:prstGeom prst="rect">
            <a:avLst/>
          </a:prstGeom>
        </p:spPr>
        <p:txBody>
          <a:bodyPr/>
          <a:lstStyle/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 /\             /\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|`\\_,--="=--,_//`|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\ ."  :'. .':  ". /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 )  _ :  '  : _  (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 |&gt;/O\   _   /O\&lt;|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 | \-"~` _ `~"-/ |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      &gt;|`===. \_/ .===`|&lt;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    .-"-.   \==='  |  '===/   .-"-.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.---{'. '`}---\,  .-'-.  ,/---{.'. '}---.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)  `"---"`     `~-===-~`     `"---"`  (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(          Part 3 (bonus! :o):          )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 )            Other things             (</a:t>
            </a:r>
            <a:endParaRPr i="1" sz="441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48055">
              <a:spcBef>
                <a:spcPts val="0"/>
              </a:spcBef>
              <a:buSzTx/>
              <a:buNone/>
              <a:defRPr sz="1800"/>
            </a:pPr>
            <a:r>
              <a:rPr i="1" sz="441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'---------------------------------------'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range is a thing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built in function</a:t>
            </a:r>
            <a:endParaRPr sz="3600"/>
          </a:p>
          <a:p>
            <a:pPr lvl="0">
              <a:defRPr sz="1800"/>
            </a:pPr>
            <a:r>
              <a:rPr sz="3600"/>
              <a:t>makes lists of numbers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range is a thing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creates list [0, end)</a:t>
            </a: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(end)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creates list [start, end)</a:t>
            </a: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(start, end)</a:t>
            </a: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if step = n, creates list with every nth number</a:t>
            </a: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(start, end, step)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range is a thing</a:t>
            </a: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creates list [0...9]</a:t>
            </a: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creates list [1...10]</a:t>
            </a: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creates list [0, 3, 6, 9]</a:t>
            </a:r>
            <a:endParaRPr i="1" sz="300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xrange is better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Returns "generator", not a list</a:t>
            </a:r>
            <a:endParaRPr sz="3600"/>
          </a:p>
          <a:p>
            <a:pPr lvl="0">
              <a:defRPr sz="1800"/>
            </a:pPr>
            <a:r>
              <a:rPr sz="3600"/>
              <a:t>Uses less memory</a:t>
            </a:r>
            <a:endParaRPr sz="3600"/>
          </a:p>
          <a:p>
            <a:pPr lvl="0">
              <a:defRPr sz="1800"/>
            </a:pPr>
            <a:r>
              <a:rPr sz="3600"/>
              <a:t>Usually does what you want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list comprehensions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easy way to transform list</a:t>
            </a:r>
            <a:endParaRPr sz="3600"/>
          </a:p>
          <a:p>
            <a:pPr lvl="0">
              <a:defRPr sz="1800"/>
            </a:pPr>
            <a:r>
              <a:rPr sz="3600"/>
              <a:t>returns new list, never modifies old one</a:t>
            </a:r>
            <a:endParaRPr sz="3600"/>
          </a:p>
          <a:p>
            <a:pPr lvl="0">
              <a:defRPr sz="1800"/>
            </a:pPr>
            <a:r>
              <a:rPr sz="3600">
                <a:latin typeface="Consolas"/>
                <a:ea typeface="Consolas"/>
                <a:cs typeface="Consolas"/>
                <a:sym typeface="Consolas"/>
              </a:rPr>
              <a:t>[&lt;statement&gt; for elt in lst]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important primer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u="sng">
                <a:latin typeface="Helvetica"/>
                <a:ea typeface="Helvetica"/>
                <a:cs typeface="Helvetica"/>
                <a:sym typeface="Helvetica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2" invalidUrl="" action="" tgtFrame="" tooltip="" history="1" highlightClick="0" endSnd="0"/>
              </a:rPr>
              <a:t>https://www.youtube.com/watch?v=jalHcE7gZn8#t=17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list comprehensions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nums = 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xrange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squared_nums = [x **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nums]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squared_nums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[0, 1, 4, 9, 16]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you can also filter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nums = 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xrange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odds = [x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nums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x %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odds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[1, 3, 5, 7, 9]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do both!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nums = 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xrange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odds_sq = [x **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nums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x %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odds_sq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[1, 9, 25, 49, 81]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objects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used to model real-world things</a:t>
            </a:r>
            <a:endParaRPr sz="3600"/>
          </a:p>
          <a:p>
            <a:pPr lvl="0">
              <a:defRPr sz="1800"/>
            </a:pPr>
            <a:r>
              <a:rPr sz="3600"/>
              <a:t>have attributes (think nouns)</a:t>
            </a:r>
            <a:endParaRPr sz="3600"/>
          </a:p>
          <a:p>
            <a:pPr lvl="0">
              <a:defRPr sz="1800"/>
            </a:pPr>
            <a:r>
              <a:rPr sz="3600"/>
              <a:t>have methods (think verbs)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how to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make a class</a:t>
            </a:r>
            <a:endParaRPr sz="36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make an instance of the class</a:t>
            </a:r>
            <a:endParaRPr sz="3600"/>
          </a:p>
          <a:p>
            <a:pPr lvl="0" marL="635000" indent="-635000">
              <a:buSzPct val="100000"/>
              <a:buAutoNum type="arabicPeriod" startAt="1"/>
              <a:defRPr sz="1800"/>
            </a:pPr>
            <a:r>
              <a:rPr sz="3600"/>
              <a:t>use the object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create/access them through special </a:t>
            </a:r>
            <a:r>
              <a:rPr b="1" sz="3400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sz="3600"/>
              <a:t> argument</a:t>
            </a:r>
            <a:endParaRPr sz="3600"/>
          </a:p>
          <a:p>
            <a:pPr lvl="0">
              <a:defRPr sz="1800"/>
            </a:pPr>
            <a:r>
              <a:rPr sz="3600"/>
              <a:t>only create them within </a:t>
            </a:r>
            <a:r>
              <a:rPr b="1" sz="3400"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sz="3600"/>
              <a:t> method (best practice)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attributes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Sloth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(self, name, stuffie):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self.name = name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self.stuffie = stuffie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Sloth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'Punkin'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'Giraffe'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Get attributes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s.stuffie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Change attributes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s.stuffie = 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'Manatee'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s.stuffie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methods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Sloth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initializer, etc.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hug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'{0} hugs {1}'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(self.name,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                                 self.stuffie)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Sloth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'Josh'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'Sloth'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i="1" sz="300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a kid can dream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r>
              <a:rPr b="1" sz="300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s.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hug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more methods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Sloth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76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sz="276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initialiazer, etc.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change_stuffie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(self, new_stuffie):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new_stuffie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is None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raise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76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'Give that sloth a stuffie'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        self.stuffie = new_stuffie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Sloth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76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'Punkin'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276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'Giraffe'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s.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change_stuffie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sz="2760"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sz="276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Raises an error</a:t>
            </a:r>
            <a:endParaRPr sz="2760">
              <a:latin typeface="Consolas"/>
              <a:ea typeface="Consolas"/>
              <a:cs typeface="Consolas"/>
              <a:sym typeface="Consolas"/>
            </a:endParaRPr>
          </a:p>
          <a:p>
            <a:pPr lvl="0" marL="0" indent="0" defTabSz="420623">
              <a:spcBef>
                <a:spcPts val="0"/>
              </a:spcBef>
              <a:buSzTx/>
              <a:buNone/>
              <a:defRPr sz="1800"/>
            </a:pPr>
            <a:r>
              <a:rPr sz="2760">
                <a:latin typeface="Consolas"/>
                <a:ea typeface="Consolas"/>
                <a:cs typeface="Consolas"/>
                <a:sym typeface="Consolas"/>
              </a:rPr>
              <a:t>s.</a:t>
            </a:r>
            <a:r>
              <a:rPr sz="276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change_stuffie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276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'Manatee'</a:t>
            </a:r>
            <a:r>
              <a:rPr sz="276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