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62" r:id="rId7"/>
    <p:sldId id="269" r:id="rId8"/>
    <p:sldId id="263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6BC4-8943-4628-A465-97779ECC4243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175CE-6594-47C7-9651-A155299B23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58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CB95-49CB-45B9-A7B3-2766BCF12B5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3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CB95-49CB-45B9-A7B3-2766BCF12B5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68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CB95-49CB-45B9-A7B3-2766BCF12B5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16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CB95-49CB-45B9-A7B3-2766BCF12B5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59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CB95-49CB-45B9-A7B3-2766BCF12B5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95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CB95-49CB-45B9-A7B3-2766BCF12B5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686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CB95-49CB-45B9-A7B3-2766BCF12B5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36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BCB95-49CB-45B9-A7B3-2766BCF12B5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00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EA30-FBA7-42BB-9779-66C7BB938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002CA-F105-45AF-B6E4-EFDBD97B7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2DBC-8C8E-4AA2-83AA-9E837D90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7754-F0B9-40AC-9FB9-42F9D646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61A26-DDE4-4660-BD12-680FAB16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18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6316-6E48-4376-8E1B-A1753392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49B81-8134-48FF-B594-403EC79D0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62DE-D2D2-4E67-92F5-E83E01E7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EC48-E8CC-4363-B489-E099146E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93CD4-2F46-48EE-8C09-A26D33FC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972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67468-423D-457D-8BBC-F6C23E9C8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3DC6B-7479-4FDA-AFB5-030931B52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788F-561C-4D8F-BA26-35CED01C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04F9E-1227-404D-9C82-29D2E70F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2DC7-A6D4-440A-A747-C51CA0AD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3838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94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5575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184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684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798064" y="1446275"/>
            <a:ext cx="274320" cy="251460"/>
          </a:xfrm>
          <a:custGeom>
            <a:avLst/>
            <a:gdLst/>
            <a:ahLst/>
            <a:cxnLst/>
            <a:rect l="l" t="t" r="r" b="b"/>
            <a:pathLst>
              <a:path w="274319" h="251460">
                <a:moveTo>
                  <a:pt x="138684" y="0"/>
                </a:moveTo>
                <a:lnTo>
                  <a:pt x="94106" y="7365"/>
                </a:lnTo>
                <a:lnTo>
                  <a:pt x="56006" y="27939"/>
                </a:lnTo>
                <a:lnTo>
                  <a:pt x="26162" y="58927"/>
                </a:lnTo>
                <a:lnTo>
                  <a:pt x="6858" y="97662"/>
                </a:lnTo>
                <a:lnTo>
                  <a:pt x="0" y="141604"/>
                </a:lnTo>
                <a:lnTo>
                  <a:pt x="6858" y="186944"/>
                </a:lnTo>
                <a:lnTo>
                  <a:pt x="26162" y="225298"/>
                </a:lnTo>
                <a:lnTo>
                  <a:pt x="52578" y="251333"/>
                </a:lnTo>
                <a:lnTo>
                  <a:pt x="52578" y="141604"/>
                </a:lnTo>
                <a:lnTo>
                  <a:pt x="58674" y="105918"/>
                </a:lnTo>
                <a:lnTo>
                  <a:pt x="75946" y="75437"/>
                </a:lnTo>
                <a:lnTo>
                  <a:pt x="102997" y="54356"/>
                </a:lnTo>
                <a:lnTo>
                  <a:pt x="138684" y="46482"/>
                </a:lnTo>
                <a:lnTo>
                  <a:pt x="239335" y="46482"/>
                </a:lnTo>
                <a:lnTo>
                  <a:pt x="219075" y="25781"/>
                </a:lnTo>
                <a:lnTo>
                  <a:pt x="181737" y="6731"/>
                </a:lnTo>
                <a:lnTo>
                  <a:pt x="138684" y="0"/>
                </a:lnTo>
                <a:close/>
              </a:path>
              <a:path w="274319" h="251460">
                <a:moveTo>
                  <a:pt x="239335" y="46482"/>
                </a:moveTo>
                <a:lnTo>
                  <a:pt x="138684" y="46482"/>
                </a:lnTo>
                <a:lnTo>
                  <a:pt x="172593" y="53339"/>
                </a:lnTo>
                <a:lnTo>
                  <a:pt x="198755" y="72644"/>
                </a:lnTo>
                <a:lnTo>
                  <a:pt x="215773" y="102615"/>
                </a:lnTo>
                <a:lnTo>
                  <a:pt x="221742" y="141604"/>
                </a:lnTo>
                <a:lnTo>
                  <a:pt x="221742" y="250698"/>
                </a:lnTo>
                <a:lnTo>
                  <a:pt x="248285" y="223647"/>
                </a:lnTo>
                <a:lnTo>
                  <a:pt x="267462" y="185547"/>
                </a:lnTo>
                <a:lnTo>
                  <a:pt x="274319" y="141604"/>
                </a:lnTo>
                <a:lnTo>
                  <a:pt x="267462" y="94741"/>
                </a:lnTo>
                <a:lnTo>
                  <a:pt x="248285" y="55625"/>
                </a:lnTo>
                <a:lnTo>
                  <a:pt x="239335" y="4648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50642" y="1587880"/>
            <a:ext cx="169545" cy="139065"/>
          </a:xfrm>
          <a:custGeom>
            <a:avLst/>
            <a:gdLst/>
            <a:ahLst/>
            <a:cxnLst/>
            <a:rect l="l" t="t" r="r" b="b"/>
            <a:pathLst>
              <a:path w="169544" h="139064">
                <a:moveTo>
                  <a:pt x="0" y="0"/>
                </a:moveTo>
                <a:lnTo>
                  <a:pt x="0" y="109728"/>
                </a:lnTo>
                <a:lnTo>
                  <a:pt x="3428" y="113030"/>
                </a:lnTo>
                <a:lnTo>
                  <a:pt x="41528" y="131953"/>
                </a:lnTo>
                <a:lnTo>
                  <a:pt x="86106" y="138557"/>
                </a:lnTo>
                <a:lnTo>
                  <a:pt x="129158" y="131572"/>
                </a:lnTo>
                <a:lnTo>
                  <a:pt x="166496" y="111887"/>
                </a:lnTo>
                <a:lnTo>
                  <a:pt x="169163" y="109093"/>
                </a:lnTo>
                <a:lnTo>
                  <a:pt x="169163" y="92075"/>
                </a:lnTo>
                <a:lnTo>
                  <a:pt x="86106" y="92075"/>
                </a:lnTo>
                <a:lnTo>
                  <a:pt x="50418" y="85344"/>
                </a:lnTo>
                <a:lnTo>
                  <a:pt x="23368" y="66294"/>
                </a:lnTo>
                <a:lnTo>
                  <a:pt x="6095" y="37211"/>
                </a:lnTo>
                <a:lnTo>
                  <a:pt x="0" y="0"/>
                </a:lnTo>
                <a:close/>
              </a:path>
              <a:path w="169544" h="139064">
                <a:moveTo>
                  <a:pt x="169163" y="0"/>
                </a:moveTo>
                <a:lnTo>
                  <a:pt x="163194" y="35560"/>
                </a:lnTo>
                <a:lnTo>
                  <a:pt x="146176" y="64897"/>
                </a:lnTo>
                <a:lnTo>
                  <a:pt x="120014" y="84836"/>
                </a:lnTo>
                <a:lnTo>
                  <a:pt x="86106" y="92075"/>
                </a:lnTo>
                <a:lnTo>
                  <a:pt x="169163" y="92075"/>
                </a:lnTo>
                <a:lnTo>
                  <a:pt x="16916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00883" y="1450847"/>
            <a:ext cx="245110" cy="246379"/>
          </a:xfrm>
          <a:custGeom>
            <a:avLst/>
            <a:gdLst/>
            <a:ahLst/>
            <a:cxnLst/>
            <a:rect l="l" t="t" r="r" b="b"/>
            <a:pathLst>
              <a:path w="245110" h="246380">
                <a:moveTo>
                  <a:pt x="139573" y="0"/>
                </a:moveTo>
                <a:lnTo>
                  <a:pt x="96012" y="6603"/>
                </a:lnTo>
                <a:lnTo>
                  <a:pt x="57785" y="25273"/>
                </a:lnTo>
                <a:lnTo>
                  <a:pt x="27432" y="53975"/>
                </a:lnTo>
                <a:lnTo>
                  <a:pt x="7239" y="90804"/>
                </a:lnTo>
                <a:lnTo>
                  <a:pt x="0" y="133985"/>
                </a:lnTo>
                <a:lnTo>
                  <a:pt x="6477" y="180848"/>
                </a:lnTo>
                <a:lnTo>
                  <a:pt x="25146" y="219201"/>
                </a:lnTo>
                <a:lnTo>
                  <a:pt x="52578" y="246252"/>
                </a:lnTo>
                <a:lnTo>
                  <a:pt x="52578" y="133985"/>
                </a:lnTo>
                <a:lnTo>
                  <a:pt x="59309" y="98805"/>
                </a:lnTo>
                <a:lnTo>
                  <a:pt x="77851" y="69723"/>
                </a:lnTo>
                <a:lnTo>
                  <a:pt x="105410" y="49911"/>
                </a:lnTo>
                <a:lnTo>
                  <a:pt x="139573" y="42672"/>
                </a:lnTo>
                <a:lnTo>
                  <a:pt x="234277" y="42672"/>
                </a:lnTo>
                <a:lnTo>
                  <a:pt x="220853" y="27559"/>
                </a:lnTo>
                <a:lnTo>
                  <a:pt x="195707" y="11937"/>
                </a:lnTo>
                <a:lnTo>
                  <a:pt x="168021" y="2921"/>
                </a:lnTo>
                <a:lnTo>
                  <a:pt x="139573" y="0"/>
                </a:lnTo>
                <a:close/>
              </a:path>
              <a:path w="245110" h="246380">
                <a:moveTo>
                  <a:pt x="234277" y="42672"/>
                </a:moveTo>
                <a:lnTo>
                  <a:pt x="139573" y="42672"/>
                </a:lnTo>
                <a:lnTo>
                  <a:pt x="158877" y="45338"/>
                </a:lnTo>
                <a:lnTo>
                  <a:pt x="177038" y="53086"/>
                </a:lnTo>
                <a:lnTo>
                  <a:pt x="192532" y="65150"/>
                </a:lnTo>
                <a:lnTo>
                  <a:pt x="203708" y="80644"/>
                </a:lnTo>
                <a:lnTo>
                  <a:pt x="207518" y="80644"/>
                </a:lnTo>
                <a:lnTo>
                  <a:pt x="244856" y="50291"/>
                </a:lnTo>
                <a:lnTo>
                  <a:pt x="241046" y="50291"/>
                </a:lnTo>
                <a:lnTo>
                  <a:pt x="234277" y="4267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553461" y="1584833"/>
            <a:ext cx="192405" cy="139065"/>
          </a:xfrm>
          <a:custGeom>
            <a:avLst/>
            <a:gdLst/>
            <a:ahLst/>
            <a:cxnLst/>
            <a:rect l="l" t="t" r="r" b="b"/>
            <a:pathLst>
              <a:path w="192405" h="139064">
                <a:moveTo>
                  <a:pt x="0" y="0"/>
                </a:moveTo>
                <a:lnTo>
                  <a:pt x="0" y="112267"/>
                </a:lnTo>
                <a:lnTo>
                  <a:pt x="1905" y="114172"/>
                </a:lnTo>
                <a:lnTo>
                  <a:pt x="40512" y="132206"/>
                </a:lnTo>
                <a:lnTo>
                  <a:pt x="86994" y="138556"/>
                </a:lnTo>
                <a:lnTo>
                  <a:pt x="116967" y="135508"/>
                </a:lnTo>
                <a:lnTo>
                  <a:pt x="144652" y="126237"/>
                </a:lnTo>
                <a:lnTo>
                  <a:pt x="168782" y="110616"/>
                </a:lnTo>
                <a:lnTo>
                  <a:pt x="181757" y="95884"/>
                </a:lnTo>
                <a:lnTo>
                  <a:pt x="86994" y="95884"/>
                </a:lnTo>
                <a:lnTo>
                  <a:pt x="51181" y="88518"/>
                </a:lnTo>
                <a:lnTo>
                  <a:pt x="23749" y="68199"/>
                </a:lnTo>
                <a:lnTo>
                  <a:pt x="6223" y="37845"/>
                </a:lnTo>
                <a:lnTo>
                  <a:pt x="0" y="0"/>
                </a:lnTo>
                <a:close/>
              </a:path>
              <a:path w="192405" h="139064">
                <a:moveTo>
                  <a:pt x="154939" y="54101"/>
                </a:moveTo>
                <a:lnTo>
                  <a:pt x="151130" y="57912"/>
                </a:lnTo>
                <a:lnTo>
                  <a:pt x="140462" y="75056"/>
                </a:lnTo>
                <a:lnTo>
                  <a:pt x="125856" y="86867"/>
                </a:lnTo>
                <a:lnTo>
                  <a:pt x="107950" y="93725"/>
                </a:lnTo>
                <a:lnTo>
                  <a:pt x="86994" y="95884"/>
                </a:lnTo>
                <a:lnTo>
                  <a:pt x="181757" y="95884"/>
                </a:lnTo>
                <a:lnTo>
                  <a:pt x="188468" y="88264"/>
                </a:lnTo>
                <a:lnTo>
                  <a:pt x="192277" y="84454"/>
                </a:lnTo>
                <a:lnTo>
                  <a:pt x="154939" y="5410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312920" y="1453896"/>
            <a:ext cx="240665" cy="264795"/>
          </a:xfrm>
          <a:custGeom>
            <a:avLst/>
            <a:gdLst/>
            <a:ahLst/>
            <a:cxnLst/>
            <a:rect l="l" t="t" r="r" b="b"/>
            <a:pathLst>
              <a:path w="240664" h="264794">
                <a:moveTo>
                  <a:pt x="56260" y="0"/>
                </a:moveTo>
                <a:lnTo>
                  <a:pt x="0" y="0"/>
                </a:lnTo>
                <a:lnTo>
                  <a:pt x="97281" y="154177"/>
                </a:lnTo>
                <a:lnTo>
                  <a:pt x="97281" y="264794"/>
                </a:lnTo>
                <a:lnTo>
                  <a:pt x="146050" y="264794"/>
                </a:lnTo>
                <a:lnTo>
                  <a:pt x="146050" y="154177"/>
                </a:lnTo>
                <a:lnTo>
                  <a:pt x="174537" y="107568"/>
                </a:lnTo>
                <a:lnTo>
                  <a:pt x="120141" y="107568"/>
                </a:lnTo>
                <a:lnTo>
                  <a:pt x="56260" y="0"/>
                </a:lnTo>
                <a:close/>
              </a:path>
              <a:path w="240664" h="264794">
                <a:moveTo>
                  <a:pt x="240283" y="0"/>
                </a:moveTo>
                <a:lnTo>
                  <a:pt x="187832" y="0"/>
                </a:lnTo>
                <a:lnTo>
                  <a:pt x="120141" y="107568"/>
                </a:lnTo>
                <a:lnTo>
                  <a:pt x="174537" y="107568"/>
                </a:lnTo>
                <a:lnTo>
                  <a:pt x="24028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531108" y="1453896"/>
            <a:ext cx="168910" cy="264795"/>
          </a:xfrm>
          <a:custGeom>
            <a:avLst/>
            <a:gdLst/>
            <a:ahLst/>
            <a:cxnLst/>
            <a:rect l="l" t="t" r="r" b="b"/>
            <a:pathLst>
              <a:path w="168910" h="264794">
                <a:moveTo>
                  <a:pt x="60070" y="0"/>
                </a:moveTo>
                <a:lnTo>
                  <a:pt x="0" y="0"/>
                </a:lnTo>
                <a:lnTo>
                  <a:pt x="0" y="264794"/>
                </a:lnTo>
                <a:lnTo>
                  <a:pt x="48640" y="264794"/>
                </a:lnTo>
                <a:lnTo>
                  <a:pt x="48640" y="38862"/>
                </a:lnTo>
                <a:lnTo>
                  <a:pt x="154254" y="38862"/>
                </a:lnTo>
                <a:lnTo>
                  <a:pt x="141224" y="21970"/>
                </a:lnTo>
                <a:lnTo>
                  <a:pt x="107187" y="5587"/>
                </a:lnTo>
                <a:lnTo>
                  <a:pt x="60070" y="0"/>
                </a:lnTo>
                <a:close/>
              </a:path>
              <a:path w="168910" h="264794">
                <a:moveTo>
                  <a:pt x="154254" y="38862"/>
                </a:moveTo>
                <a:lnTo>
                  <a:pt x="60070" y="38862"/>
                </a:lnTo>
                <a:lnTo>
                  <a:pt x="86232" y="42290"/>
                </a:lnTo>
                <a:lnTo>
                  <a:pt x="103631" y="51815"/>
                </a:lnTo>
                <a:lnTo>
                  <a:pt x="113283" y="66293"/>
                </a:lnTo>
                <a:lnTo>
                  <a:pt x="116331" y="84708"/>
                </a:lnTo>
                <a:lnTo>
                  <a:pt x="116331" y="157733"/>
                </a:lnTo>
                <a:lnTo>
                  <a:pt x="138429" y="147065"/>
                </a:lnTo>
                <a:lnTo>
                  <a:pt x="160781" y="120523"/>
                </a:lnTo>
                <a:lnTo>
                  <a:pt x="168782" y="84708"/>
                </a:lnTo>
                <a:lnTo>
                  <a:pt x="161797" y="48640"/>
                </a:lnTo>
                <a:lnTo>
                  <a:pt x="154254" y="388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579748" y="1538605"/>
            <a:ext cx="67945" cy="85090"/>
          </a:xfrm>
          <a:custGeom>
            <a:avLst/>
            <a:gdLst/>
            <a:ahLst/>
            <a:cxnLst/>
            <a:rect l="l" t="t" r="r" b="b"/>
            <a:pathLst>
              <a:path w="67945" h="85090">
                <a:moveTo>
                  <a:pt x="67690" y="0"/>
                </a:moveTo>
                <a:lnTo>
                  <a:pt x="64135" y="17780"/>
                </a:lnTo>
                <a:lnTo>
                  <a:pt x="53466" y="30987"/>
                </a:lnTo>
                <a:lnTo>
                  <a:pt x="35940" y="39116"/>
                </a:lnTo>
                <a:lnTo>
                  <a:pt x="11429" y="41910"/>
                </a:lnTo>
                <a:lnTo>
                  <a:pt x="0" y="41910"/>
                </a:lnTo>
                <a:lnTo>
                  <a:pt x="0" y="80899"/>
                </a:lnTo>
                <a:lnTo>
                  <a:pt x="3810" y="84709"/>
                </a:lnTo>
                <a:lnTo>
                  <a:pt x="11429" y="84709"/>
                </a:lnTo>
                <a:lnTo>
                  <a:pt x="55372" y="78994"/>
                </a:lnTo>
                <a:lnTo>
                  <a:pt x="67690" y="73025"/>
                </a:lnTo>
                <a:lnTo>
                  <a:pt x="6769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125723" y="1450847"/>
            <a:ext cx="323215" cy="275590"/>
          </a:xfrm>
          <a:custGeom>
            <a:avLst/>
            <a:gdLst/>
            <a:ahLst/>
            <a:cxnLst/>
            <a:rect l="l" t="t" r="r" b="b"/>
            <a:pathLst>
              <a:path w="323214" h="275589">
                <a:moveTo>
                  <a:pt x="131042" y="125984"/>
                </a:moveTo>
                <a:lnTo>
                  <a:pt x="79248" y="125984"/>
                </a:lnTo>
                <a:lnTo>
                  <a:pt x="157734" y="275589"/>
                </a:lnTo>
                <a:lnTo>
                  <a:pt x="210324" y="176149"/>
                </a:lnTo>
                <a:lnTo>
                  <a:pt x="157734" y="176149"/>
                </a:lnTo>
                <a:lnTo>
                  <a:pt x="131042" y="125984"/>
                </a:lnTo>
                <a:close/>
              </a:path>
              <a:path w="323214" h="275589">
                <a:moveTo>
                  <a:pt x="64007" y="0"/>
                </a:moveTo>
                <a:lnTo>
                  <a:pt x="0" y="267207"/>
                </a:lnTo>
                <a:lnTo>
                  <a:pt x="44957" y="267207"/>
                </a:lnTo>
                <a:lnTo>
                  <a:pt x="79248" y="125984"/>
                </a:lnTo>
                <a:lnTo>
                  <a:pt x="131042" y="125984"/>
                </a:lnTo>
                <a:lnTo>
                  <a:pt x="64007" y="0"/>
                </a:lnTo>
                <a:close/>
              </a:path>
              <a:path w="323214" h="275589">
                <a:moveTo>
                  <a:pt x="285507" y="125984"/>
                </a:moveTo>
                <a:lnTo>
                  <a:pt x="236854" y="125984"/>
                </a:lnTo>
                <a:lnTo>
                  <a:pt x="270383" y="267207"/>
                </a:lnTo>
                <a:lnTo>
                  <a:pt x="322961" y="267207"/>
                </a:lnTo>
                <a:lnTo>
                  <a:pt x="285507" y="125984"/>
                </a:lnTo>
                <a:close/>
              </a:path>
              <a:path w="323214" h="275589">
                <a:moveTo>
                  <a:pt x="252095" y="0"/>
                </a:moveTo>
                <a:lnTo>
                  <a:pt x="157734" y="176149"/>
                </a:lnTo>
                <a:lnTo>
                  <a:pt x="210324" y="176149"/>
                </a:lnTo>
                <a:lnTo>
                  <a:pt x="236854" y="125984"/>
                </a:lnTo>
                <a:lnTo>
                  <a:pt x="285507" y="125984"/>
                </a:lnTo>
                <a:lnTo>
                  <a:pt x="25209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03832" y="1450847"/>
            <a:ext cx="217804" cy="275590"/>
          </a:xfrm>
          <a:custGeom>
            <a:avLst/>
            <a:gdLst/>
            <a:ahLst/>
            <a:cxnLst/>
            <a:rect l="l" t="t" r="r" b="b"/>
            <a:pathLst>
              <a:path w="217805" h="275589">
                <a:moveTo>
                  <a:pt x="120292" y="114680"/>
                </a:moveTo>
                <a:lnTo>
                  <a:pt x="45593" y="114680"/>
                </a:lnTo>
                <a:lnTo>
                  <a:pt x="217424" y="275589"/>
                </a:lnTo>
                <a:lnTo>
                  <a:pt x="217424" y="160909"/>
                </a:lnTo>
                <a:lnTo>
                  <a:pt x="168782" y="160909"/>
                </a:lnTo>
                <a:lnTo>
                  <a:pt x="120292" y="114680"/>
                </a:lnTo>
                <a:close/>
              </a:path>
              <a:path w="217805" h="275589">
                <a:moveTo>
                  <a:pt x="0" y="0"/>
                </a:moveTo>
                <a:lnTo>
                  <a:pt x="0" y="267207"/>
                </a:lnTo>
                <a:lnTo>
                  <a:pt x="45593" y="267207"/>
                </a:lnTo>
                <a:lnTo>
                  <a:pt x="45593" y="114680"/>
                </a:lnTo>
                <a:lnTo>
                  <a:pt x="120292" y="114680"/>
                </a:lnTo>
                <a:lnTo>
                  <a:pt x="0" y="0"/>
                </a:lnTo>
                <a:close/>
              </a:path>
              <a:path w="217805" h="275589">
                <a:moveTo>
                  <a:pt x="217424" y="3810"/>
                </a:moveTo>
                <a:lnTo>
                  <a:pt x="168782" y="3810"/>
                </a:lnTo>
                <a:lnTo>
                  <a:pt x="168782" y="160909"/>
                </a:lnTo>
                <a:lnTo>
                  <a:pt x="217424" y="160909"/>
                </a:lnTo>
                <a:lnTo>
                  <a:pt x="217424" y="381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566672" y="1453896"/>
            <a:ext cx="0" cy="264795"/>
          </a:xfrm>
          <a:custGeom>
            <a:avLst/>
            <a:gdLst/>
            <a:ahLst/>
            <a:cxnLst/>
            <a:rect l="l" t="t" r="r" b="b"/>
            <a:pathLst>
              <a:path h="264794">
                <a:moveTo>
                  <a:pt x="0" y="0"/>
                </a:moveTo>
                <a:lnTo>
                  <a:pt x="0" y="264794"/>
                </a:lnTo>
              </a:path>
            </a:pathLst>
          </a:custGeom>
          <a:ln w="48768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226819" y="1450847"/>
            <a:ext cx="251460" cy="267970"/>
          </a:xfrm>
          <a:custGeom>
            <a:avLst/>
            <a:gdLst/>
            <a:ahLst/>
            <a:cxnLst/>
            <a:rect l="l" t="t" r="r" b="b"/>
            <a:pathLst>
              <a:path w="251459" h="267969">
                <a:moveTo>
                  <a:pt x="124206" y="0"/>
                </a:moveTo>
                <a:lnTo>
                  <a:pt x="0" y="267842"/>
                </a:lnTo>
                <a:lnTo>
                  <a:pt x="48768" y="267842"/>
                </a:lnTo>
                <a:lnTo>
                  <a:pt x="71628" y="210819"/>
                </a:lnTo>
                <a:lnTo>
                  <a:pt x="89916" y="210819"/>
                </a:lnTo>
                <a:lnTo>
                  <a:pt x="89916" y="168910"/>
                </a:lnTo>
                <a:lnTo>
                  <a:pt x="124206" y="92075"/>
                </a:lnTo>
                <a:lnTo>
                  <a:pt x="167951" y="92075"/>
                </a:lnTo>
                <a:lnTo>
                  <a:pt x="124206" y="0"/>
                </a:lnTo>
                <a:close/>
              </a:path>
              <a:path w="251459" h="267969">
                <a:moveTo>
                  <a:pt x="167951" y="92075"/>
                </a:moveTo>
                <a:lnTo>
                  <a:pt x="124206" y="92075"/>
                </a:lnTo>
                <a:lnTo>
                  <a:pt x="153924" y="168910"/>
                </a:lnTo>
                <a:lnTo>
                  <a:pt x="153924" y="210819"/>
                </a:lnTo>
                <a:lnTo>
                  <a:pt x="172974" y="210819"/>
                </a:lnTo>
                <a:lnTo>
                  <a:pt x="195072" y="267842"/>
                </a:lnTo>
                <a:lnTo>
                  <a:pt x="251460" y="267842"/>
                </a:lnTo>
                <a:lnTo>
                  <a:pt x="167951" y="920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316736" y="1640742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0" y="0"/>
                </a:moveTo>
                <a:lnTo>
                  <a:pt x="64008" y="0"/>
                </a:lnTo>
              </a:path>
            </a:pathLst>
          </a:custGeom>
          <a:ln w="418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3460" y="1453896"/>
            <a:ext cx="160655" cy="264795"/>
          </a:xfrm>
          <a:custGeom>
            <a:avLst/>
            <a:gdLst/>
            <a:ahLst/>
            <a:cxnLst/>
            <a:rect l="l" t="t" r="r" b="b"/>
            <a:pathLst>
              <a:path w="160655" h="264794">
                <a:moveTo>
                  <a:pt x="62788" y="0"/>
                </a:moveTo>
                <a:lnTo>
                  <a:pt x="0" y="0"/>
                </a:lnTo>
                <a:lnTo>
                  <a:pt x="0" y="264794"/>
                </a:lnTo>
                <a:lnTo>
                  <a:pt x="48412" y="264794"/>
                </a:lnTo>
                <a:lnTo>
                  <a:pt x="48412" y="38862"/>
                </a:lnTo>
                <a:lnTo>
                  <a:pt x="153428" y="38862"/>
                </a:lnTo>
                <a:lnTo>
                  <a:pt x="133997" y="17271"/>
                </a:lnTo>
                <a:lnTo>
                  <a:pt x="103251" y="4317"/>
                </a:lnTo>
                <a:lnTo>
                  <a:pt x="62788" y="0"/>
                </a:lnTo>
                <a:close/>
              </a:path>
              <a:path w="160655" h="264794">
                <a:moveTo>
                  <a:pt x="153428" y="38862"/>
                </a:moveTo>
                <a:lnTo>
                  <a:pt x="59766" y="38862"/>
                </a:lnTo>
                <a:lnTo>
                  <a:pt x="81965" y="41148"/>
                </a:lnTo>
                <a:lnTo>
                  <a:pt x="98348" y="48005"/>
                </a:lnTo>
                <a:lnTo>
                  <a:pt x="108483" y="59816"/>
                </a:lnTo>
                <a:lnTo>
                  <a:pt x="111963" y="77088"/>
                </a:lnTo>
                <a:lnTo>
                  <a:pt x="111963" y="164211"/>
                </a:lnTo>
                <a:lnTo>
                  <a:pt x="119189" y="171830"/>
                </a:lnTo>
                <a:lnTo>
                  <a:pt x="122555" y="188467"/>
                </a:lnTo>
                <a:lnTo>
                  <a:pt x="122555" y="257809"/>
                </a:lnTo>
                <a:lnTo>
                  <a:pt x="126339" y="256031"/>
                </a:lnTo>
                <a:lnTo>
                  <a:pt x="126339" y="122808"/>
                </a:lnTo>
                <a:lnTo>
                  <a:pt x="139636" y="115062"/>
                </a:lnTo>
                <a:lnTo>
                  <a:pt x="150456" y="103250"/>
                </a:lnTo>
                <a:lnTo>
                  <a:pt x="157721" y="88011"/>
                </a:lnTo>
                <a:lnTo>
                  <a:pt x="160375" y="69468"/>
                </a:lnTo>
                <a:lnTo>
                  <a:pt x="153543" y="3898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61872" y="1530985"/>
            <a:ext cx="64135" cy="87630"/>
          </a:xfrm>
          <a:custGeom>
            <a:avLst/>
            <a:gdLst/>
            <a:ahLst/>
            <a:cxnLst/>
            <a:rect l="l" t="t" r="r" b="b"/>
            <a:pathLst>
              <a:path w="64134" h="87630">
                <a:moveTo>
                  <a:pt x="63550" y="0"/>
                </a:moveTo>
                <a:lnTo>
                  <a:pt x="60071" y="16637"/>
                </a:lnTo>
                <a:lnTo>
                  <a:pt x="49936" y="27177"/>
                </a:lnTo>
                <a:lnTo>
                  <a:pt x="33553" y="32765"/>
                </a:lnTo>
                <a:lnTo>
                  <a:pt x="11353" y="34289"/>
                </a:lnTo>
                <a:lnTo>
                  <a:pt x="0" y="34289"/>
                </a:lnTo>
                <a:lnTo>
                  <a:pt x="0" y="77088"/>
                </a:lnTo>
                <a:lnTo>
                  <a:pt x="21945" y="77088"/>
                </a:lnTo>
                <a:lnTo>
                  <a:pt x="44462" y="78612"/>
                </a:lnTo>
                <a:lnTo>
                  <a:pt x="60807" y="84200"/>
                </a:lnTo>
                <a:lnTo>
                  <a:pt x="63550" y="87122"/>
                </a:lnTo>
                <a:lnTo>
                  <a:pt x="6355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61872" y="1642364"/>
            <a:ext cx="74295" cy="76835"/>
          </a:xfrm>
          <a:custGeom>
            <a:avLst/>
            <a:gdLst/>
            <a:ahLst/>
            <a:cxnLst/>
            <a:rect l="l" t="t" r="r" b="b"/>
            <a:pathLst>
              <a:path w="74294" h="76835">
                <a:moveTo>
                  <a:pt x="74142" y="0"/>
                </a:moveTo>
                <a:lnTo>
                  <a:pt x="71310" y="17272"/>
                </a:lnTo>
                <a:lnTo>
                  <a:pt x="62230" y="29083"/>
                </a:lnTo>
                <a:lnTo>
                  <a:pt x="46062" y="35940"/>
                </a:lnTo>
                <a:lnTo>
                  <a:pt x="21945" y="38226"/>
                </a:lnTo>
                <a:lnTo>
                  <a:pt x="0" y="38226"/>
                </a:lnTo>
                <a:lnTo>
                  <a:pt x="0" y="76326"/>
                </a:lnTo>
                <a:lnTo>
                  <a:pt x="25730" y="76326"/>
                </a:lnTo>
                <a:lnTo>
                  <a:pt x="69850" y="71374"/>
                </a:lnTo>
                <a:lnTo>
                  <a:pt x="74142" y="69341"/>
                </a:lnTo>
                <a:lnTo>
                  <a:pt x="74142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139799" y="1576705"/>
            <a:ext cx="48895" cy="133350"/>
          </a:xfrm>
          <a:custGeom>
            <a:avLst/>
            <a:gdLst/>
            <a:ahLst/>
            <a:cxnLst/>
            <a:rect l="l" t="t" r="r" b="b"/>
            <a:pathLst>
              <a:path w="48894" h="133350">
                <a:moveTo>
                  <a:pt x="0" y="0"/>
                </a:moveTo>
                <a:lnTo>
                  <a:pt x="0" y="133223"/>
                </a:lnTo>
                <a:lnTo>
                  <a:pt x="23355" y="122428"/>
                </a:lnTo>
                <a:lnTo>
                  <a:pt x="42163" y="98552"/>
                </a:lnTo>
                <a:lnTo>
                  <a:pt x="48412" y="65659"/>
                </a:lnTo>
                <a:lnTo>
                  <a:pt x="45110" y="44196"/>
                </a:lnTo>
                <a:lnTo>
                  <a:pt x="35559" y="25654"/>
                </a:lnTo>
                <a:lnTo>
                  <a:pt x="20332" y="10795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118360" y="1576450"/>
            <a:ext cx="52705" cy="142240"/>
          </a:xfrm>
          <a:custGeom>
            <a:avLst/>
            <a:gdLst/>
            <a:ahLst/>
            <a:cxnLst/>
            <a:rect l="l" t="t" r="r" b="b"/>
            <a:pathLst>
              <a:path w="52705" h="142239">
                <a:moveTo>
                  <a:pt x="52450" y="0"/>
                </a:moveTo>
                <a:lnTo>
                  <a:pt x="31750" y="13081"/>
                </a:lnTo>
                <a:lnTo>
                  <a:pt x="15112" y="29845"/>
                </a:lnTo>
                <a:lnTo>
                  <a:pt x="4063" y="50926"/>
                </a:lnTo>
                <a:lnTo>
                  <a:pt x="0" y="76962"/>
                </a:lnTo>
                <a:lnTo>
                  <a:pt x="5968" y="104394"/>
                </a:lnTo>
                <a:lnTo>
                  <a:pt x="22478" y="127762"/>
                </a:lnTo>
                <a:lnTo>
                  <a:pt x="44831" y="142239"/>
                </a:lnTo>
                <a:lnTo>
                  <a:pt x="44831" y="73151"/>
                </a:lnTo>
                <a:lnTo>
                  <a:pt x="47497" y="59054"/>
                </a:lnTo>
                <a:lnTo>
                  <a:pt x="52450" y="49529"/>
                </a:lnTo>
                <a:lnTo>
                  <a:pt x="5245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141220" y="1446275"/>
            <a:ext cx="146050" cy="179705"/>
          </a:xfrm>
          <a:custGeom>
            <a:avLst/>
            <a:gdLst/>
            <a:ahLst/>
            <a:cxnLst/>
            <a:rect l="l" t="t" r="r" b="b"/>
            <a:pathLst>
              <a:path w="146050" h="179705">
                <a:moveTo>
                  <a:pt x="74422" y="0"/>
                </a:moveTo>
                <a:lnTo>
                  <a:pt x="43942" y="4825"/>
                </a:lnTo>
                <a:lnTo>
                  <a:pt x="20447" y="18161"/>
                </a:lnTo>
                <a:lnTo>
                  <a:pt x="5334" y="38862"/>
                </a:lnTo>
                <a:lnTo>
                  <a:pt x="0" y="65532"/>
                </a:lnTo>
                <a:lnTo>
                  <a:pt x="2921" y="84709"/>
                </a:lnTo>
                <a:lnTo>
                  <a:pt x="10541" y="102108"/>
                </a:lnTo>
                <a:lnTo>
                  <a:pt x="20193" y="117348"/>
                </a:lnTo>
                <a:lnTo>
                  <a:pt x="29591" y="130175"/>
                </a:lnTo>
                <a:lnTo>
                  <a:pt x="29591" y="179704"/>
                </a:lnTo>
                <a:lnTo>
                  <a:pt x="31496" y="176149"/>
                </a:lnTo>
                <a:lnTo>
                  <a:pt x="41275" y="165226"/>
                </a:lnTo>
                <a:lnTo>
                  <a:pt x="44831" y="162813"/>
                </a:lnTo>
                <a:lnTo>
                  <a:pt x="44831" y="69341"/>
                </a:lnTo>
                <a:lnTo>
                  <a:pt x="47371" y="56387"/>
                </a:lnTo>
                <a:lnTo>
                  <a:pt x="54229" y="46482"/>
                </a:lnTo>
                <a:lnTo>
                  <a:pt x="63754" y="40259"/>
                </a:lnTo>
                <a:lnTo>
                  <a:pt x="74422" y="38100"/>
                </a:lnTo>
                <a:lnTo>
                  <a:pt x="140782" y="38100"/>
                </a:lnTo>
                <a:lnTo>
                  <a:pt x="140588" y="37211"/>
                </a:lnTo>
                <a:lnTo>
                  <a:pt x="125856" y="17652"/>
                </a:lnTo>
                <a:lnTo>
                  <a:pt x="103250" y="4699"/>
                </a:lnTo>
                <a:lnTo>
                  <a:pt x="74422" y="0"/>
                </a:lnTo>
                <a:close/>
              </a:path>
              <a:path w="146050" h="179705">
                <a:moveTo>
                  <a:pt x="140782" y="38100"/>
                </a:moveTo>
                <a:lnTo>
                  <a:pt x="74422" y="38100"/>
                </a:lnTo>
                <a:lnTo>
                  <a:pt x="87249" y="40259"/>
                </a:lnTo>
                <a:lnTo>
                  <a:pt x="96774" y="46100"/>
                </a:lnTo>
                <a:lnTo>
                  <a:pt x="102743" y="54737"/>
                </a:lnTo>
                <a:lnTo>
                  <a:pt x="104902" y="65532"/>
                </a:lnTo>
                <a:lnTo>
                  <a:pt x="104902" y="125602"/>
                </a:lnTo>
                <a:lnTo>
                  <a:pt x="114173" y="120523"/>
                </a:lnTo>
                <a:lnTo>
                  <a:pt x="131825" y="103504"/>
                </a:lnTo>
                <a:lnTo>
                  <a:pt x="142367" y="83693"/>
                </a:lnTo>
                <a:lnTo>
                  <a:pt x="145923" y="61722"/>
                </a:lnTo>
                <a:lnTo>
                  <a:pt x="140782" y="3810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163191" y="1649602"/>
            <a:ext cx="83185" cy="76835"/>
          </a:xfrm>
          <a:custGeom>
            <a:avLst/>
            <a:gdLst/>
            <a:ahLst/>
            <a:cxnLst/>
            <a:rect l="l" t="t" r="r" b="b"/>
            <a:pathLst>
              <a:path w="83185" h="76835">
                <a:moveTo>
                  <a:pt x="0" y="0"/>
                </a:moveTo>
                <a:lnTo>
                  <a:pt x="0" y="69087"/>
                </a:lnTo>
                <a:lnTo>
                  <a:pt x="2666" y="70738"/>
                </a:lnTo>
                <a:lnTo>
                  <a:pt x="34289" y="76835"/>
                </a:lnTo>
                <a:lnTo>
                  <a:pt x="55879" y="74675"/>
                </a:lnTo>
                <a:lnTo>
                  <a:pt x="75818" y="68325"/>
                </a:lnTo>
                <a:lnTo>
                  <a:pt x="82931" y="64388"/>
                </a:lnTo>
                <a:lnTo>
                  <a:pt x="82931" y="34162"/>
                </a:lnTo>
                <a:lnTo>
                  <a:pt x="41147" y="34162"/>
                </a:lnTo>
                <a:lnTo>
                  <a:pt x="25400" y="31496"/>
                </a:lnTo>
                <a:lnTo>
                  <a:pt x="12318" y="24257"/>
                </a:lnTo>
                <a:lnTo>
                  <a:pt x="3301" y="13335"/>
                </a:lnTo>
                <a:lnTo>
                  <a:pt x="0" y="0"/>
                </a:lnTo>
                <a:close/>
              </a:path>
              <a:path w="83185" h="76835">
                <a:moveTo>
                  <a:pt x="82931" y="15112"/>
                </a:moveTo>
                <a:lnTo>
                  <a:pt x="75818" y="22987"/>
                </a:lnTo>
                <a:lnTo>
                  <a:pt x="66293" y="28956"/>
                </a:lnTo>
                <a:lnTo>
                  <a:pt x="54609" y="32893"/>
                </a:lnTo>
                <a:lnTo>
                  <a:pt x="41147" y="34162"/>
                </a:lnTo>
                <a:lnTo>
                  <a:pt x="82931" y="34162"/>
                </a:lnTo>
                <a:lnTo>
                  <a:pt x="82931" y="1511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186051" y="1511808"/>
            <a:ext cx="60325" cy="135255"/>
          </a:xfrm>
          <a:custGeom>
            <a:avLst/>
            <a:gdLst/>
            <a:ahLst/>
            <a:cxnLst/>
            <a:rect l="l" t="t" r="r" b="b"/>
            <a:pathLst>
              <a:path w="60325" h="135255">
                <a:moveTo>
                  <a:pt x="44831" y="92075"/>
                </a:moveTo>
                <a:lnTo>
                  <a:pt x="7619" y="92075"/>
                </a:lnTo>
                <a:lnTo>
                  <a:pt x="44831" y="135254"/>
                </a:lnTo>
                <a:lnTo>
                  <a:pt x="44831" y="92075"/>
                </a:lnTo>
                <a:close/>
              </a:path>
              <a:path w="60325" h="135255">
                <a:moveTo>
                  <a:pt x="0" y="3809"/>
                </a:moveTo>
                <a:lnTo>
                  <a:pt x="0" y="97281"/>
                </a:lnTo>
                <a:lnTo>
                  <a:pt x="7619" y="92075"/>
                </a:lnTo>
                <a:lnTo>
                  <a:pt x="44831" y="92075"/>
                </a:lnTo>
                <a:lnTo>
                  <a:pt x="44831" y="68452"/>
                </a:lnTo>
                <a:lnTo>
                  <a:pt x="60071" y="60070"/>
                </a:lnTo>
                <a:lnTo>
                  <a:pt x="60071" y="41782"/>
                </a:lnTo>
                <a:lnTo>
                  <a:pt x="21971" y="41782"/>
                </a:lnTo>
                <a:lnTo>
                  <a:pt x="15645" y="34670"/>
                </a:lnTo>
                <a:lnTo>
                  <a:pt x="8381" y="25653"/>
                </a:lnTo>
                <a:lnTo>
                  <a:pt x="2412" y="14986"/>
                </a:lnTo>
                <a:lnTo>
                  <a:pt x="0" y="3809"/>
                </a:lnTo>
                <a:close/>
              </a:path>
              <a:path w="60325" h="135255">
                <a:moveTo>
                  <a:pt x="60071" y="0"/>
                </a:moveTo>
                <a:lnTo>
                  <a:pt x="56768" y="13462"/>
                </a:lnTo>
                <a:lnTo>
                  <a:pt x="48132" y="25145"/>
                </a:lnTo>
                <a:lnTo>
                  <a:pt x="35941" y="34670"/>
                </a:lnTo>
                <a:lnTo>
                  <a:pt x="21971" y="41782"/>
                </a:lnTo>
                <a:lnTo>
                  <a:pt x="60071" y="41782"/>
                </a:lnTo>
                <a:lnTo>
                  <a:pt x="6007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230882" y="1580261"/>
            <a:ext cx="113030" cy="137795"/>
          </a:xfrm>
          <a:custGeom>
            <a:avLst/>
            <a:gdLst/>
            <a:ahLst/>
            <a:cxnLst/>
            <a:rect l="l" t="t" r="r" b="b"/>
            <a:pathLst>
              <a:path w="113030" h="137794">
                <a:moveTo>
                  <a:pt x="67691" y="114935"/>
                </a:moveTo>
                <a:lnTo>
                  <a:pt x="41020" y="114935"/>
                </a:lnTo>
                <a:lnTo>
                  <a:pt x="60070" y="137794"/>
                </a:lnTo>
                <a:lnTo>
                  <a:pt x="67691" y="137794"/>
                </a:lnTo>
                <a:lnTo>
                  <a:pt x="67691" y="114935"/>
                </a:lnTo>
                <a:close/>
              </a:path>
              <a:path w="113030" h="137794">
                <a:moveTo>
                  <a:pt x="0" y="0"/>
                </a:moveTo>
                <a:lnTo>
                  <a:pt x="0" y="66801"/>
                </a:lnTo>
                <a:lnTo>
                  <a:pt x="15240" y="84454"/>
                </a:lnTo>
                <a:lnTo>
                  <a:pt x="15240" y="133730"/>
                </a:lnTo>
                <a:lnTo>
                  <a:pt x="25907" y="127888"/>
                </a:lnTo>
                <a:lnTo>
                  <a:pt x="41020" y="114935"/>
                </a:lnTo>
                <a:lnTo>
                  <a:pt x="67691" y="114935"/>
                </a:lnTo>
                <a:lnTo>
                  <a:pt x="67691" y="80644"/>
                </a:lnTo>
                <a:lnTo>
                  <a:pt x="77850" y="66675"/>
                </a:lnTo>
                <a:lnTo>
                  <a:pt x="88389" y="50291"/>
                </a:lnTo>
                <a:lnTo>
                  <a:pt x="41020" y="50291"/>
                </a:lnTo>
                <a:lnTo>
                  <a:pt x="0" y="0"/>
                </a:lnTo>
                <a:close/>
              </a:path>
              <a:path w="113030" h="137794">
                <a:moveTo>
                  <a:pt x="112522" y="11429"/>
                </a:moveTo>
                <a:lnTo>
                  <a:pt x="63881" y="11429"/>
                </a:lnTo>
                <a:lnTo>
                  <a:pt x="41020" y="50291"/>
                </a:lnTo>
                <a:lnTo>
                  <a:pt x="88389" y="50291"/>
                </a:lnTo>
                <a:lnTo>
                  <a:pt x="92963" y="43179"/>
                </a:lnTo>
                <a:lnTo>
                  <a:pt x="106553" y="21209"/>
                </a:lnTo>
                <a:lnTo>
                  <a:pt x="112522" y="1142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298573" y="1660905"/>
            <a:ext cx="52705" cy="57150"/>
          </a:xfrm>
          <a:custGeom>
            <a:avLst/>
            <a:gdLst/>
            <a:ahLst/>
            <a:cxnLst/>
            <a:rect l="l" t="t" r="r" b="b"/>
            <a:pathLst>
              <a:path w="52705" h="57150">
                <a:moveTo>
                  <a:pt x="0" y="0"/>
                </a:moveTo>
                <a:lnTo>
                  <a:pt x="0" y="57150"/>
                </a:lnTo>
                <a:lnTo>
                  <a:pt x="52450" y="57150"/>
                </a:lnTo>
                <a:lnTo>
                  <a:pt x="5079" y="5207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038600" y="1450847"/>
            <a:ext cx="217804" cy="275590"/>
          </a:xfrm>
          <a:custGeom>
            <a:avLst/>
            <a:gdLst/>
            <a:ahLst/>
            <a:cxnLst/>
            <a:rect l="l" t="t" r="r" b="b"/>
            <a:pathLst>
              <a:path w="217804" h="275589">
                <a:moveTo>
                  <a:pt x="120292" y="114680"/>
                </a:moveTo>
                <a:lnTo>
                  <a:pt x="44830" y="114680"/>
                </a:lnTo>
                <a:lnTo>
                  <a:pt x="217424" y="275589"/>
                </a:lnTo>
                <a:lnTo>
                  <a:pt x="217424" y="160909"/>
                </a:lnTo>
                <a:lnTo>
                  <a:pt x="168783" y="160909"/>
                </a:lnTo>
                <a:lnTo>
                  <a:pt x="120292" y="114680"/>
                </a:lnTo>
                <a:close/>
              </a:path>
              <a:path w="217804" h="275589">
                <a:moveTo>
                  <a:pt x="0" y="0"/>
                </a:moveTo>
                <a:lnTo>
                  <a:pt x="0" y="267207"/>
                </a:lnTo>
                <a:lnTo>
                  <a:pt x="44830" y="267207"/>
                </a:lnTo>
                <a:lnTo>
                  <a:pt x="44830" y="114680"/>
                </a:lnTo>
                <a:lnTo>
                  <a:pt x="120292" y="114680"/>
                </a:lnTo>
                <a:lnTo>
                  <a:pt x="0" y="0"/>
                </a:lnTo>
                <a:close/>
              </a:path>
              <a:path w="217804" h="275589">
                <a:moveTo>
                  <a:pt x="217424" y="3810"/>
                </a:moveTo>
                <a:lnTo>
                  <a:pt x="168783" y="3810"/>
                </a:lnTo>
                <a:lnTo>
                  <a:pt x="168783" y="160909"/>
                </a:lnTo>
                <a:lnTo>
                  <a:pt x="217424" y="160909"/>
                </a:lnTo>
                <a:lnTo>
                  <a:pt x="217424" y="381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3723132" y="1450847"/>
            <a:ext cx="251460" cy="267970"/>
          </a:xfrm>
          <a:custGeom>
            <a:avLst/>
            <a:gdLst/>
            <a:ahLst/>
            <a:cxnLst/>
            <a:rect l="l" t="t" r="r" b="b"/>
            <a:pathLst>
              <a:path w="251460" h="267969">
                <a:moveTo>
                  <a:pt x="123443" y="0"/>
                </a:moveTo>
                <a:lnTo>
                  <a:pt x="0" y="267842"/>
                </a:lnTo>
                <a:lnTo>
                  <a:pt x="48767" y="267842"/>
                </a:lnTo>
                <a:lnTo>
                  <a:pt x="70865" y="210819"/>
                </a:lnTo>
                <a:lnTo>
                  <a:pt x="89915" y="210819"/>
                </a:lnTo>
                <a:lnTo>
                  <a:pt x="89915" y="168910"/>
                </a:lnTo>
                <a:lnTo>
                  <a:pt x="123443" y="92075"/>
                </a:lnTo>
                <a:lnTo>
                  <a:pt x="167451" y="92075"/>
                </a:lnTo>
                <a:lnTo>
                  <a:pt x="123443" y="0"/>
                </a:lnTo>
                <a:close/>
              </a:path>
              <a:path w="251460" h="267969">
                <a:moveTo>
                  <a:pt x="167451" y="92075"/>
                </a:moveTo>
                <a:lnTo>
                  <a:pt x="123443" y="92075"/>
                </a:lnTo>
                <a:lnTo>
                  <a:pt x="153923" y="168910"/>
                </a:lnTo>
                <a:lnTo>
                  <a:pt x="153923" y="210819"/>
                </a:lnTo>
                <a:lnTo>
                  <a:pt x="172212" y="210819"/>
                </a:lnTo>
                <a:lnTo>
                  <a:pt x="195071" y="267842"/>
                </a:lnTo>
                <a:lnTo>
                  <a:pt x="251459" y="267842"/>
                </a:lnTo>
                <a:lnTo>
                  <a:pt x="167451" y="92075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3813047" y="164074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8" y="0"/>
                </a:lnTo>
              </a:path>
            </a:pathLst>
          </a:custGeom>
          <a:ln w="418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748784" y="1350263"/>
            <a:ext cx="267335" cy="366395"/>
          </a:xfrm>
          <a:custGeom>
            <a:avLst/>
            <a:gdLst/>
            <a:ahLst/>
            <a:cxnLst/>
            <a:rect l="l" t="t" r="r" b="b"/>
            <a:pathLst>
              <a:path w="267335" h="366394">
                <a:moveTo>
                  <a:pt x="229235" y="0"/>
                </a:moveTo>
                <a:lnTo>
                  <a:pt x="182879" y="4825"/>
                </a:lnTo>
                <a:lnTo>
                  <a:pt x="139700" y="18796"/>
                </a:lnTo>
                <a:lnTo>
                  <a:pt x="100837" y="40894"/>
                </a:lnTo>
                <a:lnTo>
                  <a:pt x="66928" y="70103"/>
                </a:lnTo>
                <a:lnTo>
                  <a:pt x="38988" y="105410"/>
                </a:lnTo>
                <a:lnTo>
                  <a:pt x="17906" y="145796"/>
                </a:lnTo>
                <a:lnTo>
                  <a:pt x="4571" y="190373"/>
                </a:lnTo>
                <a:lnTo>
                  <a:pt x="0" y="238125"/>
                </a:lnTo>
                <a:lnTo>
                  <a:pt x="4571" y="284480"/>
                </a:lnTo>
                <a:lnTo>
                  <a:pt x="17906" y="328040"/>
                </a:lnTo>
                <a:lnTo>
                  <a:pt x="38100" y="366140"/>
                </a:lnTo>
                <a:lnTo>
                  <a:pt x="38100" y="222758"/>
                </a:lnTo>
                <a:lnTo>
                  <a:pt x="43179" y="178308"/>
                </a:lnTo>
                <a:lnTo>
                  <a:pt x="57530" y="137795"/>
                </a:lnTo>
                <a:lnTo>
                  <a:pt x="80263" y="102235"/>
                </a:lnTo>
                <a:lnTo>
                  <a:pt x="109854" y="72771"/>
                </a:lnTo>
                <a:lnTo>
                  <a:pt x="145414" y="50419"/>
                </a:lnTo>
                <a:lnTo>
                  <a:pt x="185546" y="36195"/>
                </a:lnTo>
                <a:lnTo>
                  <a:pt x="229235" y="31241"/>
                </a:lnTo>
                <a:lnTo>
                  <a:pt x="248285" y="31241"/>
                </a:lnTo>
                <a:lnTo>
                  <a:pt x="267335" y="3810"/>
                </a:lnTo>
                <a:lnTo>
                  <a:pt x="258190" y="3175"/>
                </a:lnTo>
                <a:lnTo>
                  <a:pt x="238378" y="635"/>
                </a:lnTo>
                <a:lnTo>
                  <a:pt x="22923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786884" y="1573022"/>
            <a:ext cx="387350" cy="249554"/>
          </a:xfrm>
          <a:custGeom>
            <a:avLst/>
            <a:gdLst/>
            <a:ahLst/>
            <a:cxnLst/>
            <a:rect l="l" t="t" r="r" b="b"/>
            <a:pathLst>
              <a:path w="387350" h="249555">
                <a:moveTo>
                  <a:pt x="0" y="0"/>
                </a:moveTo>
                <a:lnTo>
                  <a:pt x="0" y="143382"/>
                </a:lnTo>
                <a:lnTo>
                  <a:pt x="28828" y="179958"/>
                </a:lnTo>
                <a:lnTo>
                  <a:pt x="62737" y="208787"/>
                </a:lnTo>
                <a:lnTo>
                  <a:pt x="101600" y="230758"/>
                </a:lnTo>
                <a:lnTo>
                  <a:pt x="144779" y="244728"/>
                </a:lnTo>
                <a:lnTo>
                  <a:pt x="191135" y="249554"/>
                </a:lnTo>
                <a:lnTo>
                  <a:pt x="237743" y="244728"/>
                </a:lnTo>
                <a:lnTo>
                  <a:pt x="280924" y="230758"/>
                </a:lnTo>
                <a:lnTo>
                  <a:pt x="319913" y="208787"/>
                </a:lnTo>
                <a:lnTo>
                  <a:pt x="339259" y="192277"/>
                </a:lnTo>
                <a:lnTo>
                  <a:pt x="191135" y="192277"/>
                </a:lnTo>
                <a:lnTo>
                  <a:pt x="147446" y="187325"/>
                </a:lnTo>
                <a:lnTo>
                  <a:pt x="107314" y="172974"/>
                </a:lnTo>
                <a:lnTo>
                  <a:pt x="71754" y="150494"/>
                </a:lnTo>
                <a:lnTo>
                  <a:pt x="42163" y="120903"/>
                </a:lnTo>
                <a:lnTo>
                  <a:pt x="19430" y="85216"/>
                </a:lnTo>
                <a:lnTo>
                  <a:pt x="5079" y="44576"/>
                </a:lnTo>
                <a:lnTo>
                  <a:pt x="0" y="0"/>
                </a:lnTo>
                <a:close/>
              </a:path>
              <a:path w="387350" h="249555">
                <a:moveTo>
                  <a:pt x="386841" y="0"/>
                </a:moveTo>
                <a:lnTo>
                  <a:pt x="381762" y="44576"/>
                </a:lnTo>
                <a:lnTo>
                  <a:pt x="367156" y="85216"/>
                </a:lnTo>
                <a:lnTo>
                  <a:pt x="344169" y="120903"/>
                </a:lnTo>
                <a:lnTo>
                  <a:pt x="313943" y="150494"/>
                </a:lnTo>
                <a:lnTo>
                  <a:pt x="277621" y="172974"/>
                </a:lnTo>
                <a:lnTo>
                  <a:pt x="236219" y="187325"/>
                </a:lnTo>
                <a:lnTo>
                  <a:pt x="191135" y="192277"/>
                </a:lnTo>
                <a:lnTo>
                  <a:pt x="339259" y="192277"/>
                </a:lnTo>
                <a:lnTo>
                  <a:pt x="353694" y="179958"/>
                </a:lnTo>
                <a:lnTo>
                  <a:pt x="381635" y="145033"/>
                </a:lnTo>
                <a:lnTo>
                  <a:pt x="386841" y="135127"/>
                </a:lnTo>
                <a:lnTo>
                  <a:pt x="386841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903342" y="1408302"/>
            <a:ext cx="158115" cy="187960"/>
          </a:xfrm>
          <a:custGeom>
            <a:avLst/>
            <a:gdLst/>
            <a:ahLst/>
            <a:cxnLst/>
            <a:rect l="l" t="t" r="r" b="b"/>
            <a:pathLst>
              <a:path w="158114" h="187959">
                <a:moveTo>
                  <a:pt x="116586" y="0"/>
                </a:moveTo>
                <a:lnTo>
                  <a:pt x="0" y="153288"/>
                </a:lnTo>
                <a:lnTo>
                  <a:pt x="157734" y="187706"/>
                </a:lnTo>
                <a:lnTo>
                  <a:pt x="11658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042027" y="1361694"/>
            <a:ext cx="162560" cy="346710"/>
          </a:xfrm>
          <a:custGeom>
            <a:avLst/>
            <a:gdLst/>
            <a:ahLst/>
            <a:cxnLst/>
            <a:rect l="l" t="t" r="r" b="b"/>
            <a:pathLst>
              <a:path w="162560" h="346710">
                <a:moveTo>
                  <a:pt x="0" y="0"/>
                </a:moveTo>
                <a:lnTo>
                  <a:pt x="7620" y="31241"/>
                </a:lnTo>
                <a:lnTo>
                  <a:pt x="48006" y="52577"/>
                </a:lnTo>
                <a:lnTo>
                  <a:pt x="82169" y="83184"/>
                </a:lnTo>
                <a:lnTo>
                  <a:pt x="108585" y="121030"/>
                </a:lnTo>
                <a:lnTo>
                  <a:pt x="125730" y="164464"/>
                </a:lnTo>
                <a:lnTo>
                  <a:pt x="131699" y="211327"/>
                </a:lnTo>
                <a:lnTo>
                  <a:pt x="131699" y="346455"/>
                </a:lnTo>
                <a:lnTo>
                  <a:pt x="147447" y="316610"/>
                </a:lnTo>
                <a:lnTo>
                  <a:pt x="160655" y="273050"/>
                </a:lnTo>
                <a:lnTo>
                  <a:pt x="162178" y="257428"/>
                </a:lnTo>
                <a:lnTo>
                  <a:pt x="162178" y="197611"/>
                </a:lnTo>
                <a:lnTo>
                  <a:pt x="144018" y="126110"/>
                </a:lnTo>
                <a:lnTo>
                  <a:pt x="119125" y="83311"/>
                </a:lnTo>
                <a:lnTo>
                  <a:pt x="86106" y="47116"/>
                </a:lnTo>
                <a:lnTo>
                  <a:pt x="46100" y="18922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95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08D9-2DD7-445C-A543-0CF70A9E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2DC9-115F-477A-94E0-FA48615F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4E4A-E12D-4C7C-9552-4982A078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C0A09-637E-4F6C-AD63-FD80495B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1E3E-DAC0-4A39-A13D-2F1623CE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87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CA9D-BD1E-42C8-842A-4E43060A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FBC64-03D1-406C-9048-DCFA6F65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5B48-F0BF-4DB0-A652-F156B269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24A3-268F-46AB-941F-13B8E07A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6393-333B-426D-8139-A817304A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34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D584-DEA4-4D73-A7C6-713A4334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531F-2874-4A39-B026-FCF4EBEAC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39865-1F72-4FB1-8699-F76FC4AA8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DC54A-020E-4C61-BD94-C4048383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3B338-BAAE-4900-92F7-FF8EFE8F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B98A-4352-4AC3-90BE-92067F09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63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52C8-4ABF-461D-B4C5-C050DFAA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4B488-D992-4EBD-A7C5-7E4902FB3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58E3C-FE6B-485A-9E77-B7216DD0D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A4385-6304-4372-811D-07F5CA704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122C68-5C35-4AB9-B587-4AD98A44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B7475-F9A5-451B-ACEE-90BDDEE7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19EDB-E408-41E1-932B-7139C017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5724A-2583-407D-A699-6DD6B2E7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B10F-FDCF-4887-8C39-E36D1D28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89BFE-6C43-4147-A967-76DE4AB1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615E6-60DF-42DB-ACE8-B83BF9FF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D2305-22AD-40A2-A260-91798293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52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94182-F0C9-4636-924D-FEA6D6CF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6D415-6AB3-4F0C-B349-EBA09F25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46B34-267F-4A2C-8D45-997A40CC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35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5FC2-70FC-4F8B-B262-F5C11E1E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EFE5-1D04-4597-B875-8ED3F76F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07F5C-EF80-4CE3-8814-AE3D49FA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DDEFA-844F-4E2E-9F57-8D9A1A7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D8B7F-0DF9-4528-AB3B-DA929A6F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5FB9-48F4-45BF-92D3-AACD9947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69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2F5A-0870-4F18-82E2-B044C86E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B214C-D6A7-42C5-ABCC-A4583B747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10C35-B857-474E-A68F-8BD66795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5B94B-38CA-4C21-83B9-187ACBD3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CCEFC-E4D5-443A-BF26-E95C597E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E8030-0DA4-4156-B39C-9A6DD112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9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866A0-5744-4B16-AA9A-BA47AA63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1209-0AAA-45CC-9E15-D18A1D8D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F2E49-750E-47C1-B386-B6D2BCD5B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A2E67-1AD6-4645-BFA9-7A779DBD2E37}" type="datetimeFigureOut">
              <a:rPr lang="en-SG" smtClean="0"/>
              <a:t>5/12/2021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B0CAE-5123-4406-B9DC-3383EEDF9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79743-D86A-4871-800A-5342073CC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1AEA-85DD-4281-B9B7-65C609BAB63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3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774" y="2794"/>
            <a:ext cx="11636451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08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4AFBB051-EE57-4FF3-9CF9-08772AF2F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84" y="4800600"/>
            <a:ext cx="6400800" cy="1818866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1800" b="1" dirty="0"/>
              <a:t>Prepared by: </a:t>
            </a:r>
          </a:p>
          <a:p>
            <a:pPr algn="just"/>
            <a:r>
              <a:rPr lang="en-SG" sz="1800" b="1" dirty="0"/>
              <a:t>Kwan Han Yang</a:t>
            </a:r>
          </a:p>
          <a:p>
            <a:pPr algn="just"/>
            <a:r>
              <a:rPr lang="en-SG" sz="1800" b="1" dirty="0"/>
              <a:t>Chen </a:t>
            </a:r>
            <a:r>
              <a:rPr lang="en-SG" sz="1800" b="1" dirty="0" err="1"/>
              <a:t>Wanchuan</a:t>
            </a:r>
            <a:endParaRPr lang="en-SG" sz="1800" b="1" dirty="0"/>
          </a:p>
          <a:p>
            <a:pPr algn="just"/>
            <a:r>
              <a:rPr lang="en-SG" sz="1800" b="1" dirty="0"/>
              <a:t>Mohamad </a:t>
            </a:r>
            <a:r>
              <a:rPr lang="en-SG" sz="1800" b="1" dirty="0" err="1"/>
              <a:t>Rahmat</a:t>
            </a:r>
            <a:endParaRPr lang="en-SG" sz="1800" b="1" dirty="0"/>
          </a:p>
          <a:p>
            <a:pPr algn="just"/>
            <a:r>
              <a:rPr lang="en-SG" sz="1800" b="1" dirty="0"/>
              <a:t>Xiao Changhua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6054EE-98F9-443D-8616-84B56BF65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63" y="1122363"/>
            <a:ext cx="11754853" cy="2387600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IT8701-Intro to Programming for Data Science</a:t>
            </a:r>
            <a:br>
              <a:rPr lang="en-US" sz="4000" b="1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</a:br>
            <a:br>
              <a:rPr lang="en-US" sz="4000" b="1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</a:br>
            <a:r>
              <a:rPr lang="en-US" sz="4000" b="1" i="0" dirty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Data Analysis Project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79021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774" y="2794"/>
            <a:ext cx="116364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SG" sz="3200" b="1" spc="-45" dirty="0"/>
              <a:t>Teachers Length of Service</a:t>
            </a:r>
            <a:endParaRPr sz="3200" b="1" spc="-25" dirty="0"/>
          </a:p>
        </p:txBody>
      </p:sp>
      <p:sp>
        <p:nvSpPr>
          <p:cNvPr id="5" name="object 5"/>
          <p:cNvSpPr/>
          <p:nvPr/>
        </p:nvSpPr>
        <p:spPr>
          <a:xfrm>
            <a:off x="278891" y="629412"/>
            <a:ext cx="11437620" cy="79375"/>
          </a:xfrm>
          <a:custGeom>
            <a:avLst/>
            <a:gdLst/>
            <a:ahLst/>
            <a:cxnLst/>
            <a:rect l="l" t="t" r="r" b="b"/>
            <a:pathLst>
              <a:path w="11437620" h="79375">
                <a:moveTo>
                  <a:pt x="11437239" y="0"/>
                </a:moveTo>
                <a:lnTo>
                  <a:pt x="0" y="0"/>
                </a:lnTo>
                <a:lnTo>
                  <a:pt x="0" y="79121"/>
                </a:lnTo>
                <a:lnTo>
                  <a:pt x="11395583" y="79121"/>
                </a:lnTo>
                <a:lnTo>
                  <a:pt x="114372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44FF58-57CF-4315-8E77-8F666860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9" y="880311"/>
            <a:ext cx="37623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D2E8CE-BA2A-4BE4-8A2D-D3808451C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69" y="778792"/>
            <a:ext cx="3829050" cy="3027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59F07E-44B6-4A3D-B4B4-61CA59068CD8}"/>
              </a:ext>
            </a:extLst>
          </p:cNvPr>
          <p:cNvSpPr txBox="1"/>
          <p:nvPr/>
        </p:nvSpPr>
        <p:spPr>
          <a:xfrm>
            <a:off x="260683" y="3837106"/>
            <a:ext cx="119313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total number of teachers increases from 1985 to 2015 but decrease from 2015 to 2020.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black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Significant drop in new hires between 2015 and 2020.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Teachers attrition rate decreases. Teachers stay longer. Higher number of experienced teachers in 2020.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kern="0" dirty="0">
              <a:solidFill>
                <a:prstClr val="black"/>
              </a:solidFill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Teachers tend to retire before 30-year mark.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4E223C-3FCA-4C64-B75C-4B4FEB412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854" y="738688"/>
            <a:ext cx="3762375" cy="30673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2794"/>
            <a:ext cx="116094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SG" sz="3200" b="1" spc="-45" dirty="0"/>
              <a:t>Number of Principals</a:t>
            </a:r>
            <a:endParaRPr sz="3200" b="1" spc="-25" dirty="0"/>
          </a:p>
        </p:txBody>
      </p:sp>
      <p:sp>
        <p:nvSpPr>
          <p:cNvPr id="5" name="object 5"/>
          <p:cNvSpPr/>
          <p:nvPr/>
        </p:nvSpPr>
        <p:spPr>
          <a:xfrm>
            <a:off x="278891" y="629412"/>
            <a:ext cx="11437620" cy="79375"/>
          </a:xfrm>
          <a:custGeom>
            <a:avLst/>
            <a:gdLst/>
            <a:ahLst/>
            <a:cxnLst/>
            <a:rect l="l" t="t" r="r" b="b"/>
            <a:pathLst>
              <a:path w="11437620" h="79375">
                <a:moveTo>
                  <a:pt x="11437239" y="0"/>
                </a:moveTo>
                <a:lnTo>
                  <a:pt x="0" y="0"/>
                </a:lnTo>
                <a:lnTo>
                  <a:pt x="0" y="79121"/>
                </a:lnTo>
                <a:lnTo>
                  <a:pt x="11395583" y="79121"/>
                </a:lnTo>
                <a:lnTo>
                  <a:pt x="114372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937FF0-2323-402C-A1C1-5AA0B2E90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58"/>
          <a:stretch/>
        </p:blipFill>
        <p:spPr>
          <a:xfrm>
            <a:off x="3886159" y="722754"/>
            <a:ext cx="4223083" cy="2810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96EF49-EF13-4AA3-9B0F-67C4F8B81100}"/>
              </a:ext>
            </a:extLst>
          </p:cNvPr>
          <p:cNvSpPr txBox="1"/>
          <p:nvPr/>
        </p:nvSpPr>
        <p:spPr>
          <a:xfrm>
            <a:off x="260683" y="3837106"/>
            <a:ext cx="119313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total number of principals from Primary, Secondary and Pre-University since 1996 remains constant, as total number of schools remains constant.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total number of Secondary principal since 1996 is constant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 for Pre-University, there is a slight surge from 2013 which might be due to new appointed principals or principals from other levels because there is no significant changes in the overall total number of principals.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There is a decrease in the numbers of principals in Pre-University after 2018 which might be due the decrease in number of Pre-universities due to mergers.  (Straits Times, 2018)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14551E7-9F81-43CF-85C1-2C730E66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7" y="708787"/>
            <a:ext cx="3779594" cy="295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F353B1-EB05-4DEB-82D0-2AA511E88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964" y="749362"/>
            <a:ext cx="4070320" cy="28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9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774" y="2794"/>
            <a:ext cx="116364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SG" sz="3200" b="1" spc="-45" dirty="0"/>
              <a:t>Principal Length of Service</a:t>
            </a:r>
            <a:endParaRPr sz="3200" b="1" spc="-25" dirty="0"/>
          </a:p>
        </p:txBody>
      </p:sp>
      <p:sp>
        <p:nvSpPr>
          <p:cNvPr id="5" name="object 5"/>
          <p:cNvSpPr/>
          <p:nvPr/>
        </p:nvSpPr>
        <p:spPr>
          <a:xfrm>
            <a:off x="278891" y="629412"/>
            <a:ext cx="11437620" cy="79375"/>
          </a:xfrm>
          <a:custGeom>
            <a:avLst/>
            <a:gdLst/>
            <a:ahLst/>
            <a:cxnLst/>
            <a:rect l="l" t="t" r="r" b="b"/>
            <a:pathLst>
              <a:path w="11437620" h="79375">
                <a:moveTo>
                  <a:pt x="11437239" y="0"/>
                </a:moveTo>
                <a:lnTo>
                  <a:pt x="0" y="0"/>
                </a:lnTo>
                <a:lnTo>
                  <a:pt x="0" y="79121"/>
                </a:lnTo>
                <a:lnTo>
                  <a:pt x="11395583" y="79121"/>
                </a:lnTo>
                <a:lnTo>
                  <a:pt x="114372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8CC591C-ABBD-46AF-BC8E-C4B3E107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2148" y="808462"/>
            <a:ext cx="5932439" cy="39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968B792F-FB02-4573-B9BB-1B61BDE7E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8" y="821691"/>
            <a:ext cx="5957528" cy="390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7C520-AB49-42F5-AECB-2DAB79BBFB69}"/>
              </a:ext>
            </a:extLst>
          </p:cNvPr>
          <p:cNvSpPr txBox="1"/>
          <p:nvPr/>
        </p:nvSpPr>
        <p:spPr>
          <a:xfrm>
            <a:off x="513347" y="4914900"/>
            <a:ext cx="10249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Most principals choose to retire or transfer to other levels during year 15-19 for Secondary schools.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Significant number of principals in Pre-University only leave their service after 30 years.</a:t>
            </a:r>
            <a:endParaRPr kumimoji="0" lang="en-SG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386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774" y="2794"/>
            <a:ext cx="116364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SG" sz="3200" b="1" spc="-45" dirty="0"/>
              <a:t>Correlation between Principals’ Length of Service and O Level results</a:t>
            </a:r>
            <a:endParaRPr sz="3200" b="1" spc="-25" dirty="0"/>
          </a:p>
        </p:txBody>
      </p:sp>
      <p:sp>
        <p:nvSpPr>
          <p:cNvPr id="5" name="object 5"/>
          <p:cNvSpPr/>
          <p:nvPr/>
        </p:nvSpPr>
        <p:spPr>
          <a:xfrm>
            <a:off x="278891" y="629412"/>
            <a:ext cx="11437620" cy="79375"/>
          </a:xfrm>
          <a:custGeom>
            <a:avLst/>
            <a:gdLst/>
            <a:ahLst/>
            <a:cxnLst/>
            <a:rect l="l" t="t" r="r" b="b"/>
            <a:pathLst>
              <a:path w="11437620" h="79375">
                <a:moveTo>
                  <a:pt x="11437239" y="0"/>
                </a:moveTo>
                <a:lnTo>
                  <a:pt x="0" y="0"/>
                </a:lnTo>
                <a:lnTo>
                  <a:pt x="0" y="79121"/>
                </a:lnTo>
                <a:lnTo>
                  <a:pt x="11395583" y="79121"/>
                </a:lnTo>
                <a:lnTo>
                  <a:pt x="114372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D37DA91-2C82-4014-8D12-912659F8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3" y="745959"/>
            <a:ext cx="3962532" cy="21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CF65D-D895-416A-82D3-285D8F1D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26" y="727373"/>
            <a:ext cx="4175692" cy="22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8938A46-6CA5-444B-BCDE-8AC94C4B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468" y="727373"/>
            <a:ext cx="3962532" cy="222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35A546D-3A03-4381-B719-72FCD5202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674" y="2947892"/>
            <a:ext cx="4162793" cy="225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4C3494C-D797-44A7-B495-77976211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18" y="2965180"/>
            <a:ext cx="3956082" cy="222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99683A46-B0ED-496E-BE49-13DF486EE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2" y="2990394"/>
            <a:ext cx="3956083" cy="220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A26AAC-73E2-4C76-8D0B-FFE6E2621146}"/>
              </a:ext>
            </a:extLst>
          </p:cNvPr>
          <p:cNvSpPr txBox="1"/>
          <p:nvPr/>
        </p:nvSpPr>
        <p:spPr>
          <a:xfrm>
            <a:off x="104143" y="5499501"/>
            <a:ext cx="11810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of the scatterplot graph points are scattered in random direction or a few graphs having a very weak correlation.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correlation between principals’ length of service and O Level results.</a:t>
            </a:r>
          </a:p>
        </p:txBody>
      </p:sp>
    </p:spTree>
    <p:extLst>
      <p:ext uri="{BB962C8B-B14F-4D97-AF65-F5344CB8AC3E}">
        <p14:creationId xmlns:p14="http://schemas.microsoft.com/office/powerpoint/2010/main" val="427613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774" y="2794"/>
            <a:ext cx="116364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SG" sz="3200" b="1" spc="-45" dirty="0"/>
              <a:t>Correlation between Principals’ Length of Service and A Level results</a:t>
            </a:r>
            <a:endParaRPr sz="3200" b="1" spc="-25" dirty="0"/>
          </a:p>
        </p:txBody>
      </p:sp>
      <p:sp>
        <p:nvSpPr>
          <p:cNvPr id="5" name="object 5"/>
          <p:cNvSpPr/>
          <p:nvPr/>
        </p:nvSpPr>
        <p:spPr>
          <a:xfrm>
            <a:off x="278891" y="629412"/>
            <a:ext cx="11437620" cy="79375"/>
          </a:xfrm>
          <a:custGeom>
            <a:avLst/>
            <a:gdLst/>
            <a:ahLst/>
            <a:cxnLst/>
            <a:rect l="l" t="t" r="r" b="b"/>
            <a:pathLst>
              <a:path w="11437620" h="79375">
                <a:moveTo>
                  <a:pt x="11437239" y="0"/>
                </a:moveTo>
                <a:lnTo>
                  <a:pt x="0" y="0"/>
                </a:lnTo>
                <a:lnTo>
                  <a:pt x="0" y="79121"/>
                </a:lnTo>
                <a:lnTo>
                  <a:pt x="11395583" y="79121"/>
                </a:lnTo>
                <a:lnTo>
                  <a:pt x="114372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26AAC-73E2-4C76-8D0B-FFE6E2621146}"/>
              </a:ext>
            </a:extLst>
          </p:cNvPr>
          <p:cNvSpPr txBox="1"/>
          <p:nvPr/>
        </p:nvSpPr>
        <p:spPr>
          <a:xfrm>
            <a:off x="104143" y="5499501"/>
            <a:ext cx="11810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 of the scatterplot graph points are scattered in random direction or a few graphs having a very weak correlation.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correlation between principals’ length of service and A Level results.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045C3A0-D9FD-4E31-8A65-CDFB1ED5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" y="811312"/>
            <a:ext cx="3659003" cy="199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9FA21F8-652B-496E-B8CF-E1898455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63" y="800517"/>
            <a:ext cx="4239701" cy="211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0A51F00C-6441-414E-9790-74A3DF104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2" y="2946431"/>
            <a:ext cx="3602085" cy="221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2BE50F5-D23D-4C6D-84FB-0C658663B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79" y="802857"/>
            <a:ext cx="4076498" cy="20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897BDC0-59FE-4A57-9D07-48C04DBA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27" y="2978984"/>
            <a:ext cx="4239701" cy="220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2139F245-9C09-479F-8478-D7B1EC15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979" y="2978984"/>
            <a:ext cx="4136317" cy="211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63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774" y="2794"/>
            <a:ext cx="116364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SG" sz="3200" b="1" spc="-45" dirty="0"/>
              <a:t>Correlation between Race of students and O Level Results</a:t>
            </a:r>
            <a:endParaRPr sz="3200" b="1" spc="-25" dirty="0"/>
          </a:p>
        </p:txBody>
      </p:sp>
      <p:sp>
        <p:nvSpPr>
          <p:cNvPr id="5" name="object 5"/>
          <p:cNvSpPr/>
          <p:nvPr/>
        </p:nvSpPr>
        <p:spPr>
          <a:xfrm>
            <a:off x="278891" y="629412"/>
            <a:ext cx="11437620" cy="79375"/>
          </a:xfrm>
          <a:custGeom>
            <a:avLst/>
            <a:gdLst/>
            <a:ahLst/>
            <a:cxnLst/>
            <a:rect l="l" t="t" r="r" b="b"/>
            <a:pathLst>
              <a:path w="11437620" h="79375">
                <a:moveTo>
                  <a:pt x="11437239" y="0"/>
                </a:moveTo>
                <a:lnTo>
                  <a:pt x="0" y="0"/>
                </a:lnTo>
                <a:lnTo>
                  <a:pt x="0" y="79121"/>
                </a:lnTo>
                <a:lnTo>
                  <a:pt x="11395583" y="79121"/>
                </a:lnTo>
                <a:lnTo>
                  <a:pt x="114372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7EFF2-DFAB-40C4-A3A6-DCE234EF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27" y="842962"/>
            <a:ext cx="2731168" cy="2922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0C0050-A3C9-46EA-9F89-33412EEE7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642" y="792708"/>
            <a:ext cx="3089869" cy="3115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C296F8-332E-4945-8439-3674447DA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190" y="792708"/>
            <a:ext cx="4399547" cy="29731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32246A-2A5A-4603-8D54-162BED5267E4}"/>
              </a:ext>
            </a:extLst>
          </p:cNvPr>
          <p:cNvSpPr txBox="1"/>
          <p:nvPr/>
        </p:nvSpPr>
        <p:spPr>
          <a:xfrm>
            <a:off x="236491" y="4172017"/>
            <a:ext cx="11810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Level passing percentage increases over the years for all races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Chinese students perform the best among the 4 races , with the passing rate consistently above the Overall average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Malay students perform the worst among the 4 races, with the passing rate consistently below the Overall average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Malay students have the bigger variation in passing rate while Chinese students have the smallest variation over the years.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56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774" y="2794"/>
            <a:ext cx="116364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SG" sz="3200" b="1" spc="-45" dirty="0"/>
              <a:t>Correlation between Race of students and A Level Results</a:t>
            </a:r>
            <a:endParaRPr sz="3200" b="1" spc="-25" dirty="0"/>
          </a:p>
        </p:txBody>
      </p:sp>
      <p:sp>
        <p:nvSpPr>
          <p:cNvPr id="5" name="object 5"/>
          <p:cNvSpPr/>
          <p:nvPr/>
        </p:nvSpPr>
        <p:spPr>
          <a:xfrm>
            <a:off x="278891" y="629412"/>
            <a:ext cx="11437620" cy="79375"/>
          </a:xfrm>
          <a:custGeom>
            <a:avLst/>
            <a:gdLst/>
            <a:ahLst/>
            <a:cxnLst/>
            <a:rect l="l" t="t" r="r" b="b"/>
            <a:pathLst>
              <a:path w="11437620" h="79375">
                <a:moveTo>
                  <a:pt x="11437239" y="0"/>
                </a:moveTo>
                <a:lnTo>
                  <a:pt x="0" y="0"/>
                </a:lnTo>
                <a:lnTo>
                  <a:pt x="0" y="79121"/>
                </a:lnTo>
                <a:lnTo>
                  <a:pt x="11395583" y="79121"/>
                </a:lnTo>
                <a:lnTo>
                  <a:pt x="114372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2246A-2A5A-4603-8D54-162BED5267E4}"/>
              </a:ext>
            </a:extLst>
          </p:cNvPr>
          <p:cNvSpPr txBox="1"/>
          <p:nvPr/>
        </p:nvSpPr>
        <p:spPr>
          <a:xfrm>
            <a:off x="190959" y="4247014"/>
            <a:ext cx="118100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Level passing percentage increases slightly over the years for all races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Chinese students perform the best among the 4 races , with the passing rate slightly above the Overall average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Malay students perform the worst among the 4 races, with the passing rate consistently below the Overall average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Differences in the passing rate among the different races narrowed over the years.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Malay students have the bigger variation in passing rate while Chinese students have the smallest variation over the years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3E712-5044-46D6-937D-AEA6B706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92" y="792708"/>
            <a:ext cx="2790080" cy="1610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6BE1AC-5958-4F2B-9EAD-F8EDEB258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084" y="823118"/>
            <a:ext cx="3638550" cy="3342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2EE41C-24D8-4034-ABB1-5B160BD00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0755" y="823118"/>
            <a:ext cx="4875756" cy="3107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0224C9-0AA1-466D-946B-D1537608BD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910"/>
          <a:stretch/>
        </p:blipFill>
        <p:spPr>
          <a:xfrm>
            <a:off x="102980" y="2517234"/>
            <a:ext cx="2848726" cy="16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7774" y="2794"/>
            <a:ext cx="1163645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SG" sz="3200" b="1" spc="-45" dirty="0"/>
              <a:t>Conclusion</a:t>
            </a:r>
            <a:endParaRPr sz="3200" b="1" spc="-25" dirty="0"/>
          </a:p>
        </p:txBody>
      </p:sp>
      <p:sp>
        <p:nvSpPr>
          <p:cNvPr id="5" name="object 5"/>
          <p:cNvSpPr/>
          <p:nvPr/>
        </p:nvSpPr>
        <p:spPr>
          <a:xfrm>
            <a:off x="278891" y="629412"/>
            <a:ext cx="11437620" cy="79375"/>
          </a:xfrm>
          <a:custGeom>
            <a:avLst/>
            <a:gdLst/>
            <a:ahLst/>
            <a:cxnLst/>
            <a:rect l="l" t="t" r="r" b="b"/>
            <a:pathLst>
              <a:path w="11437620" h="79375">
                <a:moveTo>
                  <a:pt x="11437239" y="0"/>
                </a:moveTo>
                <a:lnTo>
                  <a:pt x="0" y="0"/>
                </a:lnTo>
                <a:lnTo>
                  <a:pt x="0" y="79121"/>
                </a:lnTo>
                <a:lnTo>
                  <a:pt x="11395583" y="79121"/>
                </a:lnTo>
                <a:lnTo>
                  <a:pt x="1143723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2246A-2A5A-4603-8D54-162BED5267E4}"/>
              </a:ext>
            </a:extLst>
          </p:cNvPr>
          <p:cNvSpPr txBox="1"/>
          <p:nvPr/>
        </p:nvSpPr>
        <p:spPr>
          <a:xfrm>
            <a:off x="219033" y="938330"/>
            <a:ext cx="118100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of teachers fluctuate while number of principals remain constant.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Changes in teachers’ length of service distribution over the years.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Principals’ Length of Service has no correlation on the students performance in national exams for O Levels and A Levels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Race is a key factor in the students performance: Chinese students perform better, Malay students perform worse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Passing rate for both O Levels and A Levels increases over the years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Malay students performance at both O Levels and A Levels have improved the most among the 4 races, but still being the lowest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Difference in passing rate for A Level between different races has narrowed more than that for O Level.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5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610</Words>
  <Application>Microsoft Office PowerPoint</Application>
  <PresentationFormat>Widescreen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1_Office Theme</vt:lpstr>
      <vt:lpstr>IT8701-Intro to Programming for Data Science  Data Analysis Project</vt:lpstr>
      <vt:lpstr>Teachers Length of Service</vt:lpstr>
      <vt:lpstr>Number of Principals</vt:lpstr>
      <vt:lpstr>Principal Length of Service</vt:lpstr>
      <vt:lpstr>Correlation between Principals’ Length of Service and O Level results</vt:lpstr>
      <vt:lpstr>Correlation between Principals’ Length of Service and A Level results</vt:lpstr>
      <vt:lpstr>Correlation between Race of students and O Level Results</vt:lpstr>
      <vt:lpstr>Correlation between Race of students and A Level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Company To Develop &amp; Sell MES Software For Manufacturing Companies In China</dc:title>
  <dc:creator>Han Yang Kwan</dc:creator>
  <cp:lastModifiedBy>Simon Xiao</cp:lastModifiedBy>
  <cp:revision>24</cp:revision>
  <dcterms:created xsi:type="dcterms:W3CDTF">2021-10-22T13:02:19Z</dcterms:created>
  <dcterms:modified xsi:type="dcterms:W3CDTF">2021-12-05T10:18:41Z</dcterms:modified>
</cp:coreProperties>
</file>