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Amatic SC" pitchFamily="2" charset="-79"/>
      <p:regular r:id="rId25"/>
      <p:bold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>
      <p:cViewPr varScale="1">
        <p:scale>
          <a:sx n="144" d="100"/>
          <a:sy n="144" d="100"/>
        </p:scale>
        <p:origin x="72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1c2c7a20fa4_2_16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g1c2c7a20fa4_2_1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4bd306d019_0_4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g24bd306d01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4a95c53f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g24a95c53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4b81a1c7c2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g24b81a1c7c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4b81a1c7c2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g24b81a1c7c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4b81a1c7c2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g24b81a1c7c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c2c7a20fa4_2_30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g1c2c7a20fa4_2_3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4bd306d019_0_7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g24bd306d019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4bd306d019_0_8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g24bd306d019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4b81a1c7c2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g24b81a1c7c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4b81a1c7c2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g24b81a1c7c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4b81a1c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4b81a1c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4bd306d019_0_8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g24bd306d019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b81a1c7c2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g24b81a1c7c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c2c7a20fa4_2_16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g1c2c7a20fa4_2_1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4b96abcea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g24b96abce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b96abceac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g24b96abcea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4b81a1c7c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g24b81a1c7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4b96abceac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g24b96abcea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4bd306d019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g24bd306d01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bd306d019_0_4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g24bd306d019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Diapositive de tit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-24" y="651348"/>
            <a:ext cx="4356000" cy="3475832"/>
            <a:chOff x="-25" y="868398"/>
            <a:chExt cx="4356000" cy="4633207"/>
          </a:xfrm>
        </p:grpSpPr>
        <p:sp>
          <p:nvSpPr>
            <p:cNvPr id="54" name="Google Shape;54;p13"/>
            <p:cNvSpPr/>
            <p:nvPr/>
          </p:nvSpPr>
          <p:spPr>
            <a:xfrm rot="5400000">
              <a:off x="-67225" y="1078405"/>
              <a:ext cx="4490400" cy="43560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-47751" y="916248"/>
              <a:ext cx="4248600" cy="4152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3"/>
          <p:cNvSpPr/>
          <p:nvPr/>
        </p:nvSpPr>
        <p:spPr>
          <a:xfrm rot="-5400000">
            <a:off x="4890874" y="-1329842"/>
            <a:ext cx="2939687" cy="5593663"/>
          </a:xfrm>
          <a:custGeom>
            <a:avLst/>
            <a:gdLst/>
            <a:ahLst/>
            <a:cxnLst/>
            <a:rect l="l" t="t" r="r" b="b"/>
            <a:pathLst>
              <a:path w="3919583" h="5593663" extrusionOk="0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7060618" y="-706180"/>
            <a:ext cx="1408319" cy="2808122"/>
          </a:xfrm>
          <a:custGeom>
            <a:avLst/>
            <a:gdLst/>
            <a:ahLst/>
            <a:cxnLst/>
            <a:rect l="l" t="t" r="r" b="b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5400000">
            <a:off x="7553287" y="43397"/>
            <a:ext cx="1404300" cy="18162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4363" y="277416"/>
            <a:ext cx="2113359" cy="45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4"/>
          <a:stretch/>
        </p:blipFill>
        <p:spPr>
          <a:xfrm>
            <a:off x="3419475" y="4764881"/>
            <a:ext cx="1566864" cy="37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118432" y="-28385"/>
            <a:ext cx="2025600" cy="51720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541211" y="-28385"/>
            <a:ext cx="2602800" cy="290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1" y="-7454"/>
            <a:ext cx="6537900" cy="346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123427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624078" y="3958662"/>
            <a:ext cx="29079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 rot="5400000">
            <a:off x="4477709" y="-690253"/>
            <a:ext cx="2740552" cy="1909204"/>
            <a:chOff x="3416300" y="1562100"/>
            <a:chExt cx="5361017" cy="3734749"/>
          </a:xfrm>
        </p:grpSpPr>
        <p:sp>
          <p:nvSpPr>
            <p:cNvPr id="77" name="Google Shape;77;p15"/>
            <p:cNvSpPr/>
            <p:nvPr/>
          </p:nvSpPr>
          <p:spPr>
            <a:xfrm>
              <a:off x="3416300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6589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416300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46589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416300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46589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16300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46589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416300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6589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416300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6589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416300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46589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16300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6589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16300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46589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416300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46589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21063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70659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821063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70659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21063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70659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821063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70659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21063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70659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21063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70659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21063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70659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21063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70659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21063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70659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21063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870659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2582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275422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22582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275422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22582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275422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22582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275422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22582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75422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2582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75422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2582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275422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2582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275422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2582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75422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22582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275422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63058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68018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3058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8018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3058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8018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63058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8018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63058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68018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63058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68018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3058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68018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63058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68018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63058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68018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63058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68018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03535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08494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03535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08494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03535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8494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3535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8494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03535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08494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3535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8494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3535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8494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03535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08494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3535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8494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03535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08494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44011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48971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44011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48971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44011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48971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44011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48971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44011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48971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44011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48971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44011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48971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44011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48971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44011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48971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011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8971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84487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89447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84487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89447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84487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9447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4487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89447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4487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89447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84487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89447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84487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9447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84487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89447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84487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89447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84487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89447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24964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29923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24964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29923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24964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29923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24964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29923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24964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9923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24964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29923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24964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29923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4964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29923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624964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629923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624964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29923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65440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70400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65440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70400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65440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00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65440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70400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5440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70400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65440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70400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65440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0400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65440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0400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65440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70400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65440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70400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059168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10876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059168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10876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7059168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710876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059168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710876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7059168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710876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7059168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710876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059168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10876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059168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710876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7059168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710876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7059168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710876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746393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751352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46393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51352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46393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51352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46393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751352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46393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751352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46393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751352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46393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51352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746393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751352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746393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751352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746393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751352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86869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91829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786869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791829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786869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791829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786869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791829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786869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791829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786869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91829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86869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791829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86869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791829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786869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791829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786869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791829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8273458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32305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273458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32305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273458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32305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273458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32305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273458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32305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273458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32305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273458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32305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273458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32305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273458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32305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273458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32305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678221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72781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678221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72781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678221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72781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678221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872781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678221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872781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678221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72781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8678221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872781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678221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872781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678221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872781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8678221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72781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15"/>
          <p:cNvSpPr/>
          <p:nvPr/>
        </p:nvSpPr>
        <p:spPr>
          <a:xfrm>
            <a:off x="5957432" y="3461141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537932" y="2880641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5376932" y="2881092"/>
            <a:ext cx="580500" cy="11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5957432" y="2300141"/>
            <a:ext cx="580500" cy="58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5"/>
          <p:cNvGrpSpPr/>
          <p:nvPr/>
        </p:nvGrpSpPr>
        <p:grpSpPr>
          <a:xfrm>
            <a:off x="641854" y="4651783"/>
            <a:ext cx="426573" cy="499072"/>
            <a:chOff x="1211580" y="5257800"/>
            <a:chExt cx="568233" cy="1623000"/>
          </a:xfrm>
        </p:grpSpPr>
        <p:cxnSp>
          <p:nvCxnSpPr>
            <p:cNvPr id="362" name="Google Shape;362;p15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77981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7" name="Google Shape;367;p15"/>
          <p:cNvGrpSpPr/>
          <p:nvPr/>
        </p:nvGrpSpPr>
        <p:grpSpPr>
          <a:xfrm>
            <a:off x="7323844" y="2872719"/>
            <a:ext cx="897638" cy="2434662"/>
            <a:chOff x="10162921" y="4031871"/>
            <a:chExt cx="568233" cy="1623000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10162921" y="4031871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10303346" y="4031871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10450304" y="4031871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0590729" y="4031871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10731154" y="4031871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3" name="Google Shape;373;p15"/>
          <p:cNvSpPr/>
          <p:nvPr/>
        </p:nvSpPr>
        <p:spPr>
          <a:xfrm>
            <a:off x="8221224" y="-192379"/>
            <a:ext cx="897624" cy="3070471"/>
          </a:xfrm>
          <a:custGeom>
            <a:avLst/>
            <a:gdLst/>
            <a:ahLst/>
            <a:cxnLst/>
            <a:rect l="l" t="t" r="r" b="b"/>
            <a:pathLst>
              <a:path w="1196832" h="4093961" extrusionOk="0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5957432" y="2880641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5"/>
          <p:cNvPicPr preferRelativeResize="0"/>
          <p:nvPr/>
        </p:nvPicPr>
        <p:blipFill rotWithShape="1">
          <a:blip r:embed="rId2">
            <a:alphaModFix/>
          </a:blip>
          <a:srcRect l="5047" t="34897" r="4175" b="29934"/>
          <a:stretch/>
        </p:blipFill>
        <p:spPr>
          <a:xfrm>
            <a:off x="572333" y="556034"/>
            <a:ext cx="1565910" cy="42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/>
          <p:nvPr/>
        </p:nvSpPr>
        <p:spPr>
          <a:xfrm>
            <a:off x="8560800" y="3979800"/>
            <a:ext cx="583456" cy="583389"/>
          </a:xfrm>
          <a:custGeom>
            <a:avLst/>
            <a:gdLst/>
            <a:ahLst/>
            <a:cxnLst/>
            <a:rect l="l" t="t" r="r" b="b"/>
            <a:pathLst>
              <a:path w="1196832" h="4093961" extrusionOk="0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8563500" y="4563000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670892" y="5256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body" idx="1"/>
          </p:nvPr>
        </p:nvSpPr>
        <p:spPr>
          <a:xfrm>
            <a:off x="670892" y="1369219"/>
            <a:ext cx="7806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grpSp>
        <p:nvGrpSpPr>
          <p:cNvPr id="384" name="Google Shape;384;p16"/>
          <p:cNvGrpSpPr/>
          <p:nvPr/>
        </p:nvGrpSpPr>
        <p:grpSpPr>
          <a:xfrm rot="5400000">
            <a:off x="8175530" y="-1684751"/>
            <a:ext cx="2636012" cy="1836376"/>
            <a:chOff x="3416300" y="1562100"/>
            <a:chExt cx="5361017" cy="3734749"/>
          </a:xfrm>
        </p:grpSpPr>
        <p:sp>
          <p:nvSpPr>
            <p:cNvPr id="385" name="Google Shape;385;p16"/>
            <p:cNvSpPr/>
            <p:nvPr/>
          </p:nvSpPr>
          <p:spPr>
            <a:xfrm>
              <a:off x="3416300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46589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416300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46589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16300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46589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416300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6589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416300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46589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416300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346589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3416300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346589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3416300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346589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416300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346589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3416300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46589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821063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870659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821063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870659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821063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870659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821063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870659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821063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870659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3821063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870659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821063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870659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21063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70659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821063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870659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3821063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870659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22582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275422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422582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275422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422582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275422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22582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275422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22582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275422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22582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275422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22582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275422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22582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275422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22582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275422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22582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275422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63058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68018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63058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68018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3058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68018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63058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68018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63058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468018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463058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468018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463058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468018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463058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68018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463058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468018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463058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468018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503535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08494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503535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08494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503535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508494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03535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08494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03535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08494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03535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08494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03535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08494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03535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08494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03535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508494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03535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08494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44011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48971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44011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48971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44011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48971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44011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48971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44011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48971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44011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548971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44011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48971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44011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48971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44011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48971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544011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548971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84487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89447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84487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89447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84487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89447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84487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89447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84487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89447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84487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89447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584487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89447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84487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589447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584487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589447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84487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89447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24964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29923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24964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29923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24964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29923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624964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629923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24964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629923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624964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629923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24964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29923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24964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29923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24964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29923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24964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29923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65440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400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65440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70400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65440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70400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665440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670400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65440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70400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65440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670400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665440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670400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665440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670400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665440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670400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665440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70400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7059168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710876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059168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10876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059168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10876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7059168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710876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7059168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710876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059168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10876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7059168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710876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7059168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10876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7059168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710876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7059168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10876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46393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51352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46393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51352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393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751352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746393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751352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746393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751352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46393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51352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46393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751352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746393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751352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746393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751352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46393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51352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86869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91829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786869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791829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786869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791829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786869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791829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786869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791829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86869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91829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86869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91829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786869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791829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786869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791829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786869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791829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8273458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832305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8273458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832305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273458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32305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273458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832305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8273458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832305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273458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832305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273458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32305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8273458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832305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8273458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832305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8273458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832305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8678221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872781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8678221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872781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8678221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872781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8678221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72781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8678221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872781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8678221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872781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8678221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872781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8678221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872781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8678221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72781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8678221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72781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16"/>
          <p:cNvGrpSpPr/>
          <p:nvPr/>
        </p:nvGrpSpPr>
        <p:grpSpPr>
          <a:xfrm>
            <a:off x="7977673" y="4558406"/>
            <a:ext cx="439102" cy="583144"/>
            <a:chOff x="1211580" y="5257800"/>
            <a:chExt cx="427808" cy="1623000"/>
          </a:xfrm>
        </p:grpSpPr>
        <p:cxnSp>
          <p:nvCxnSpPr>
            <p:cNvPr id="666" name="Google Shape;666;p16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e de titre + visuel">
  <p:cSld name="2_Diapositive de titre + visuel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7"/>
          <p:cNvSpPr/>
          <p:nvPr/>
        </p:nvSpPr>
        <p:spPr>
          <a:xfrm>
            <a:off x="-150311" y="-28385"/>
            <a:ext cx="8139900" cy="344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7"/>
          <p:cNvSpPr/>
          <p:nvPr/>
        </p:nvSpPr>
        <p:spPr>
          <a:xfrm>
            <a:off x="8002117" y="2820975"/>
            <a:ext cx="1151700" cy="17514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7"/>
          <p:cNvSpPr/>
          <p:nvPr/>
        </p:nvSpPr>
        <p:spPr>
          <a:xfrm>
            <a:off x="7991020" y="0"/>
            <a:ext cx="1171800" cy="290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7"/>
          <p:cNvSpPr txBox="1">
            <a:spLocks noGrp="1"/>
          </p:cNvSpPr>
          <p:nvPr>
            <p:ph type="ctrTitle"/>
          </p:nvPr>
        </p:nvSpPr>
        <p:spPr>
          <a:xfrm>
            <a:off x="647439" y="1234277"/>
            <a:ext cx="3006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subTitle" idx="1"/>
          </p:nvPr>
        </p:nvSpPr>
        <p:spPr>
          <a:xfrm>
            <a:off x="642868" y="3958662"/>
            <a:ext cx="28059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17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7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79" name="Google Shape;679;p17"/>
          <p:cNvSpPr/>
          <p:nvPr/>
        </p:nvSpPr>
        <p:spPr>
          <a:xfrm>
            <a:off x="6537932" y="4503860"/>
            <a:ext cx="580500" cy="6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17"/>
          <p:cNvGrpSpPr/>
          <p:nvPr/>
        </p:nvGrpSpPr>
        <p:grpSpPr>
          <a:xfrm>
            <a:off x="641854" y="4664483"/>
            <a:ext cx="426573" cy="499072"/>
            <a:chOff x="1211580" y="5257800"/>
            <a:chExt cx="568233" cy="1623000"/>
          </a:xfrm>
        </p:grpSpPr>
        <p:cxnSp>
          <p:nvCxnSpPr>
            <p:cNvPr id="681" name="Google Shape;681;p17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177981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977600" y="0"/>
            <a:ext cx="1166911" cy="1166779"/>
          </a:xfrm>
          <a:custGeom>
            <a:avLst/>
            <a:gdLst/>
            <a:ahLst/>
            <a:cxnLst/>
            <a:rect l="l" t="t" r="r" b="b"/>
            <a:pathLst>
              <a:path w="1196832" h="4093961" extrusionOk="0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7"/>
          <p:cNvSpPr/>
          <p:nvPr/>
        </p:nvSpPr>
        <p:spPr>
          <a:xfrm rot="10800000">
            <a:off x="4871062" y="1176187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1371600" h="1371599" extrusionOk="0">
                <a:moveTo>
                  <a:pt x="0" y="1371600"/>
                </a:moveTo>
                <a:lnTo>
                  <a:pt x="1371600" y="1371600"/>
                </a:lnTo>
                <a:lnTo>
                  <a:pt x="1371600" y="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7"/>
          <p:cNvSpPr/>
          <p:nvPr/>
        </p:nvSpPr>
        <p:spPr>
          <a:xfrm>
            <a:off x="7992984" y="3995824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7"/>
          <p:cNvSpPr/>
          <p:nvPr/>
        </p:nvSpPr>
        <p:spPr>
          <a:xfrm>
            <a:off x="8573484" y="3415324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7"/>
          <p:cNvSpPr/>
          <p:nvPr/>
        </p:nvSpPr>
        <p:spPr>
          <a:xfrm>
            <a:off x="7992984" y="3415324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17"/>
          <p:cNvGrpSpPr/>
          <p:nvPr/>
        </p:nvGrpSpPr>
        <p:grpSpPr>
          <a:xfrm>
            <a:off x="7996652" y="2833508"/>
            <a:ext cx="583234" cy="583144"/>
            <a:chOff x="1211580" y="5257800"/>
            <a:chExt cx="568233" cy="1623000"/>
          </a:xfrm>
        </p:grpSpPr>
        <p:cxnSp>
          <p:nvCxnSpPr>
            <p:cNvPr id="692" name="Google Shape;692;p17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Google Shape;694;p17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177981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7" name="Google Shape;697;p17"/>
          <p:cNvGrpSpPr/>
          <p:nvPr/>
        </p:nvGrpSpPr>
        <p:grpSpPr>
          <a:xfrm>
            <a:off x="5700216" y="70662"/>
            <a:ext cx="983589" cy="985470"/>
            <a:chOff x="7519010" y="94216"/>
            <a:chExt cx="1311452" cy="1313961"/>
          </a:xfrm>
        </p:grpSpPr>
        <p:sp>
          <p:nvSpPr>
            <p:cNvPr id="698" name="Google Shape;698;p17"/>
            <p:cNvSpPr/>
            <p:nvPr/>
          </p:nvSpPr>
          <p:spPr>
            <a:xfrm rot="5400000">
              <a:off x="7516059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 rot="5400000">
              <a:off x="7546749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 rot="5400000">
              <a:off x="7766074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 rot="5400000">
              <a:off x="7796764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 rot="5400000">
              <a:off x="8016089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 rot="5400000">
              <a:off x="8046779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 rot="5400000">
              <a:off x="8266104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 rot="5400000">
              <a:off x="8296794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 rot="5400000">
              <a:off x="8516119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 rot="5400000">
              <a:off x="8546809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 rot="5400000">
              <a:off x="8766134" y="122020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rot="5400000">
              <a:off x="8796823" y="97171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5400000">
              <a:off x="7516059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rot="5400000">
              <a:off x="7546749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rot="5400000">
              <a:off x="7766074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rot="5400000">
              <a:off x="7796764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 rot="5400000">
              <a:off x="8016089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 rot="5400000">
              <a:off x="8046779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 rot="5400000">
              <a:off x="8266104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 rot="5400000">
              <a:off x="8296794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 rot="5400000">
              <a:off x="8516119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 rot="5400000">
              <a:off x="8546809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 rot="5400000">
              <a:off x="8766134" y="372524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 rot="5400000">
              <a:off x="8796823" y="34767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 rot="5400000">
              <a:off x="7516059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 rot="5400000">
              <a:off x="7546749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 rot="5400000">
              <a:off x="7766074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 rot="5400000">
              <a:off x="7796764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 rot="5400000">
              <a:off x="8016089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 rot="5400000">
              <a:off x="8046779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 rot="5400000">
              <a:off x="8266104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 rot="5400000">
              <a:off x="8296794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 rot="5400000">
              <a:off x="8516119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 rot="5400000">
              <a:off x="8546809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 rot="5400000">
              <a:off x="8766134" y="623029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 rot="5400000">
              <a:off x="8796823" y="598180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 rot="5400000">
              <a:off x="7516059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 rot="5400000">
              <a:off x="7546749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 rot="5400000">
              <a:off x="7766074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 rot="5400000">
              <a:off x="7796764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 rot="5400000">
              <a:off x="8016089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 rot="5400000">
              <a:off x="8046779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 rot="5400000">
              <a:off x="8266104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 rot="5400000">
              <a:off x="8296794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 rot="5400000">
              <a:off x="8516119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 rot="5400000">
              <a:off x="8546809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 rot="5400000">
              <a:off x="8766134" y="873533"/>
              <a:ext cx="61498" cy="589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 rot="5400000">
              <a:off x="8796823" y="848685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 rot="5400000">
              <a:off x="7516089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 rot="5400000">
              <a:off x="7546749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 rot="5400000">
              <a:off x="7766105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 rot="5400000">
              <a:off x="7796764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 rot="5400000">
              <a:off x="8016119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 rot="5400000">
              <a:off x="8046779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 rot="5400000">
              <a:off x="8266135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 rot="5400000">
              <a:off x="8296794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 rot="5400000">
              <a:off x="8516149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 rot="5400000">
              <a:off x="8546809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 rot="5400000">
              <a:off x="8766165" y="1124007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 rot="5400000">
              <a:off x="8796823" y="1099189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 rot="5400000">
              <a:off x="7516089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 rot="5400000">
              <a:off x="7546749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 rot="5400000">
              <a:off x="7766105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 rot="5400000">
              <a:off x="7796764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 rot="5400000">
              <a:off x="8016119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 rot="5400000">
              <a:off x="8046779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 rot="5400000">
              <a:off x="8266135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 rot="5400000">
              <a:off x="8296794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 rot="5400000">
              <a:off x="8516149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 rot="5400000">
              <a:off x="8546809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 rot="5400000">
              <a:off x="8766165" y="1374511"/>
              <a:ext cx="61440" cy="589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 rot="5400000">
              <a:off x="8796823" y="1349693"/>
              <a:ext cx="5902" cy="61378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7"/>
          <p:cNvSpPr>
            <a:spLocks noGrp="1"/>
          </p:cNvSpPr>
          <p:nvPr>
            <p:ph type="pic" idx="2"/>
          </p:nvPr>
        </p:nvSpPr>
        <p:spPr>
          <a:xfrm>
            <a:off x="4288260" y="589769"/>
            <a:ext cx="3702900" cy="3408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71" name="Google Shape;771;p17"/>
          <p:cNvGrpSpPr/>
          <p:nvPr/>
        </p:nvGrpSpPr>
        <p:grpSpPr>
          <a:xfrm>
            <a:off x="7401275" y="3413860"/>
            <a:ext cx="601645" cy="583144"/>
            <a:chOff x="1211580" y="5257800"/>
            <a:chExt cx="568233" cy="1623000"/>
          </a:xfrm>
        </p:grpSpPr>
        <p:cxnSp>
          <p:nvCxnSpPr>
            <p:cNvPr id="772" name="Google Shape;772;p17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3" name="Google Shape;773;p17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4" name="Google Shape;774;p17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5" name="Google Shape;775;p17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6" name="Google Shape;776;p17"/>
            <p:cNvCxnSpPr/>
            <p:nvPr/>
          </p:nvCxnSpPr>
          <p:spPr>
            <a:xfrm>
              <a:off x="177981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777" name="Google Shape;777;p17"/>
          <p:cNvPicPr preferRelativeResize="0"/>
          <p:nvPr/>
        </p:nvPicPr>
        <p:blipFill rotWithShape="1">
          <a:blip r:embed="rId2">
            <a:alphaModFix/>
          </a:blip>
          <a:srcRect l="5047" t="34897" r="4175" b="29934"/>
          <a:stretch/>
        </p:blipFill>
        <p:spPr>
          <a:xfrm>
            <a:off x="632966" y="560329"/>
            <a:ext cx="1565910" cy="42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8"/>
          <p:cNvSpPr/>
          <p:nvPr/>
        </p:nvSpPr>
        <p:spPr>
          <a:xfrm>
            <a:off x="7002018" y="1784991"/>
            <a:ext cx="1093500" cy="24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8"/>
          <p:cNvSpPr/>
          <p:nvPr/>
        </p:nvSpPr>
        <p:spPr>
          <a:xfrm>
            <a:off x="0" y="0"/>
            <a:ext cx="7001700" cy="478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18"/>
          <p:cNvGrpSpPr/>
          <p:nvPr/>
        </p:nvGrpSpPr>
        <p:grpSpPr>
          <a:xfrm rot="5400000">
            <a:off x="-870686" y="-867559"/>
            <a:ext cx="2677292" cy="1865134"/>
            <a:chOff x="3416300" y="1562100"/>
            <a:chExt cx="5361017" cy="3734749"/>
          </a:xfrm>
        </p:grpSpPr>
        <p:sp>
          <p:nvSpPr>
            <p:cNvPr id="782" name="Google Shape;782;p18"/>
            <p:cNvSpPr/>
            <p:nvPr/>
          </p:nvSpPr>
          <p:spPr>
            <a:xfrm>
              <a:off x="3416300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46589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3416300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346589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16300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6589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16300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6589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16300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46589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416300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46589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3416300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46589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416300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46589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416300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46589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416300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46589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821063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70659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821063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870659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821063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870659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21063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70659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821063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870659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821063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3870659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821063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3870659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3821063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3870659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821063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3870659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3821063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3870659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22582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275422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22582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275422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22582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275422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22582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4275422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422582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275422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422582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4275422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422582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4275422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422582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4275422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422582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4275422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422582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4275422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463058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468018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463058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68018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463058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68018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463058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468018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63058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468018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463058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68018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63058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68018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63058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68018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63058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468018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463058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468018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03535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08494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03535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08494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503535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508494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503535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508494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503535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508494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503535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508494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503535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508494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503535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8494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03535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08494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03535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508494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544011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548971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544011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548971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544011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548971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544011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548971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544011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548971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544011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548971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544011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48971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544011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548971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544011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548971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544011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548971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584487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589447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584487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589447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584487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89447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584487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89447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4487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89447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584487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589447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584487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589447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584487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589447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84487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89447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84487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89447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624964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629923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624964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629923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624964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629923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624964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629923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624964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629923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624964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29923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24964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9923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624964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629923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624964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629923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624964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629923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665440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670400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665440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670400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665440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670400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665440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670400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665440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670400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665440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670400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665440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670400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665440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670400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665440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670400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665440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670400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7059168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710876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7059168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710876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7059168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710876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7059168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710876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7059168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710876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7059168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710876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7059168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710876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7059168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710876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7059168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710876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7059168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710876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746393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51352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46393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751352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746393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751352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746393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751352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46393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51352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746393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751352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746393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751352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746393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751352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746393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51352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393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751352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786869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791829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786869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791829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786869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91829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86869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91829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86869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791829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786869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791829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786869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791829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786869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791829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786869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791829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786869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791829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273458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832305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273458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32305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273458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32305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273458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832305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8273458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832305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8273458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832305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273458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32305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8273458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32305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273458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2305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273458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32305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678221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872781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8678221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872781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8678221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872781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8678221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872781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8678221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872781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8678221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872781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8678221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872781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8678221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872781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8678221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872781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8678221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872781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18"/>
          <p:cNvSpPr/>
          <p:nvPr/>
        </p:nvSpPr>
        <p:spPr>
          <a:xfrm>
            <a:off x="6421364" y="3624404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8"/>
          <p:cNvSpPr/>
          <p:nvPr/>
        </p:nvSpPr>
        <p:spPr>
          <a:xfrm>
            <a:off x="5840864" y="4205582"/>
            <a:ext cx="580500" cy="5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8"/>
          <p:cNvSpPr/>
          <p:nvPr/>
        </p:nvSpPr>
        <p:spPr>
          <a:xfrm>
            <a:off x="6421364" y="3624630"/>
            <a:ext cx="580500" cy="5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8"/>
          <p:cNvSpPr/>
          <p:nvPr/>
        </p:nvSpPr>
        <p:spPr>
          <a:xfrm>
            <a:off x="6421364" y="4205130"/>
            <a:ext cx="580500" cy="5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8"/>
          <p:cNvSpPr/>
          <p:nvPr/>
        </p:nvSpPr>
        <p:spPr>
          <a:xfrm>
            <a:off x="6997148" y="-92676"/>
            <a:ext cx="2194500" cy="320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45939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9" name="Google Shape;1069;p18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8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18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7004586" y="1950650"/>
            <a:ext cx="1086125" cy="1156544"/>
          </a:xfrm>
          <a:custGeom>
            <a:avLst/>
            <a:gdLst/>
            <a:ahLst/>
            <a:cxnLst/>
            <a:rect l="l" t="t" r="r" b="b"/>
            <a:pathLst>
              <a:path w="1196832" h="4093961" extrusionOk="0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9"/>
          <p:cNvSpPr/>
          <p:nvPr/>
        </p:nvSpPr>
        <p:spPr>
          <a:xfrm>
            <a:off x="8560800" y="3979800"/>
            <a:ext cx="583456" cy="583389"/>
          </a:xfrm>
          <a:custGeom>
            <a:avLst/>
            <a:gdLst/>
            <a:ahLst/>
            <a:cxnLst/>
            <a:rect l="l" t="t" r="r" b="b"/>
            <a:pathLst>
              <a:path w="1196832" h="4093961" extrusionOk="0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9"/>
          <p:cNvSpPr/>
          <p:nvPr/>
        </p:nvSpPr>
        <p:spPr>
          <a:xfrm>
            <a:off x="8563500" y="4563000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6" name="Google Shape;1076;p19"/>
          <p:cNvGrpSpPr/>
          <p:nvPr/>
        </p:nvGrpSpPr>
        <p:grpSpPr>
          <a:xfrm>
            <a:off x="7977673" y="4558406"/>
            <a:ext cx="439102" cy="583144"/>
            <a:chOff x="1211580" y="5257800"/>
            <a:chExt cx="427808" cy="1623000"/>
          </a:xfrm>
        </p:grpSpPr>
        <p:cxnSp>
          <p:nvCxnSpPr>
            <p:cNvPr id="1077" name="Google Shape;1077;p19"/>
            <p:cNvCxnSpPr/>
            <p:nvPr/>
          </p:nvCxnSpPr>
          <p:spPr>
            <a:xfrm>
              <a:off x="1211580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19"/>
            <p:cNvCxnSpPr/>
            <p:nvPr/>
          </p:nvCxnSpPr>
          <p:spPr>
            <a:xfrm>
              <a:off x="1352005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9" name="Google Shape;1079;p19"/>
            <p:cNvCxnSpPr/>
            <p:nvPr/>
          </p:nvCxnSpPr>
          <p:spPr>
            <a:xfrm>
              <a:off x="1498963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0" name="Google Shape;1080;p19"/>
            <p:cNvCxnSpPr/>
            <p:nvPr/>
          </p:nvCxnSpPr>
          <p:spPr>
            <a:xfrm>
              <a:off x="1639388" y="5257800"/>
              <a:ext cx="0" cy="1623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1" name="Google Shape;1081;p19"/>
          <p:cNvSpPr txBox="1">
            <a:spLocks noGrp="1"/>
          </p:cNvSpPr>
          <p:nvPr>
            <p:ph type="body" idx="1"/>
          </p:nvPr>
        </p:nvSpPr>
        <p:spPr>
          <a:xfrm>
            <a:off x="672197" y="1369219"/>
            <a:ext cx="39345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/>
            </a:lvl4pPr>
            <a:lvl5pPr marL="228600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9345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9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6" name="Google Shape;1086;p19"/>
          <p:cNvSpPr txBox="1">
            <a:spLocks noGrp="1"/>
          </p:cNvSpPr>
          <p:nvPr>
            <p:ph type="title"/>
          </p:nvPr>
        </p:nvSpPr>
        <p:spPr>
          <a:xfrm>
            <a:off x="671940" y="525669"/>
            <a:ext cx="7897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9"/>
          <p:cNvSpPr/>
          <p:nvPr/>
        </p:nvSpPr>
        <p:spPr>
          <a:xfrm>
            <a:off x="7980300" y="3402000"/>
            <a:ext cx="580500" cy="5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8" name="Google Shape;1088;p19"/>
          <p:cNvGrpSpPr/>
          <p:nvPr/>
        </p:nvGrpSpPr>
        <p:grpSpPr>
          <a:xfrm rot="5400000">
            <a:off x="8175530" y="-1684751"/>
            <a:ext cx="2636012" cy="1836376"/>
            <a:chOff x="3416300" y="1562100"/>
            <a:chExt cx="5361017" cy="3734749"/>
          </a:xfrm>
        </p:grpSpPr>
        <p:sp>
          <p:nvSpPr>
            <p:cNvPr id="1089" name="Google Shape;1089;p19"/>
            <p:cNvSpPr/>
            <p:nvPr/>
          </p:nvSpPr>
          <p:spPr>
            <a:xfrm>
              <a:off x="3416300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46589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3416300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346589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3416300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346589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3416300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346589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3416300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346589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3416300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346589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3416300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346589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3416300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46589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416300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346589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3416300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346589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3821063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870659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821063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870659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821063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870659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3821063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3870659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3821063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3870659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3821063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3870659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3821063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3870659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3821063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3870659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3821063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3870659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3821063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3870659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422582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4275422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422582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4275422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422582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275422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22582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275422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22582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275422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422582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4275422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422582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4275422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422582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275422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422582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275422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422582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4275422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463058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468018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463058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68018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63058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468018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463058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468018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63058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468018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463058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468018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463058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468018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463058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468018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63058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68018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63058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68018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503535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508494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503535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508494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503535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508494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503535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508494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503535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508494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03535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508494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503535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08494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503535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508494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503535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508494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503535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508494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5440116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548971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5440116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48971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5440116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548971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5440116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48971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440116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548971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5440116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548971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5440116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48971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5440116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548971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5440116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48971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40116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548971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5844879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5894475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5844879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5894475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5844879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5894475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5844879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5894475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5844879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5894475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5844879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5894475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5844879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5894475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5844879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5894475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5844879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5894475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5844879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5894475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624964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6299238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624964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6299238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624964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6299238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624964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6299238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624964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6299238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624964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6299238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624964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6299238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624964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6299238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624964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6299238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624964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6299238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665440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670400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665440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670400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665440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70400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665440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670400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665440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670400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665440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670400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665440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670400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665440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670400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665440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670400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665440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670400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7059168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710876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7059168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710876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7059168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710876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7059168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710876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7059168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710876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7059168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710876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7059168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710876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7059168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710876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7059168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710876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7059168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710876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7463932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751352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7463932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751352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7463932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751352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7463932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751352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7463932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51352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7463932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751352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7463932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751352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7463932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751352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7463932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751352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7463932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751352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7868695" y="524735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7918291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7868695" y="484337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7918291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7868695" y="443940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7918291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7868695" y="403543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7918291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7868695" y="363146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7918291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7868695" y="322748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7918291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7868695" y="2823516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7918291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7868695" y="2419543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7918291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7868695" y="2015571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7918291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7868695" y="1611598"/>
              <a:ext cx="99191" cy="9500"/>
            </a:xfrm>
            <a:custGeom>
              <a:avLst/>
              <a:gdLst/>
              <a:ahLst/>
              <a:cxnLst/>
              <a:rect l="l" t="t" r="r" b="b"/>
              <a:pathLst>
                <a:path w="99191" h="9500" extrusionOk="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7918291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8273458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8323054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8273458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8323054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8273458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8323054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8273458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8323054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8273458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8323054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8273458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8323054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8273458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8323054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8273458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8323054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8273458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8323054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8273458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8323054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8678221" y="524735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8727817" y="519785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8678221" y="484337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8727817" y="479387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8678221" y="443940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8727817" y="438990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8678221" y="403543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8727817" y="398593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8678221" y="363146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8727817" y="358196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8678221" y="322748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8727817" y="3177989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8678221" y="2823516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8727817" y="2774017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8678221" y="2419543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8727817" y="2370044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8678221" y="2015571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8727817" y="1966072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8678221" y="1611598"/>
              <a:ext cx="99096" cy="9500"/>
            </a:xfrm>
            <a:custGeom>
              <a:avLst/>
              <a:gdLst/>
              <a:ahLst/>
              <a:cxnLst/>
              <a:rect l="l" t="t" r="r" b="b"/>
              <a:pathLst>
                <a:path w="99096" h="9500" extrusionOk="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8727817" y="1562100"/>
              <a:ext cx="9519" cy="98997"/>
            </a:xfrm>
            <a:custGeom>
              <a:avLst/>
              <a:gdLst/>
              <a:ahLst/>
              <a:cxnLst/>
              <a:rect l="l" t="t" r="r" b="b"/>
              <a:pathLst>
                <a:path w="9519" h="98997" extrusionOk="0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"/>
          <p:cNvSpPr txBox="1">
            <a:spLocks noGrp="1"/>
          </p:cNvSpPr>
          <p:nvPr>
            <p:ph type="title"/>
          </p:nvPr>
        </p:nvSpPr>
        <p:spPr>
          <a:xfrm>
            <a:off x="640847" y="49151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1" name="Google Shape;1371;p20"/>
          <p:cNvSpPr txBox="1">
            <a:spLocks noGrp="1"/>
          </p:cNvSpPr>
          <p:nvPr>
            <p:ph type="body" idx="1"/>
          </p:nvPr>
        </p:nvSpPr>
        <p:spPr>
          <a:xfrm>
            <a:off x="640847" y="127061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2" name="Google Shape;1372;p20"/>
          <p:cNvSpPr txBox="1">
            <a:spLocks noGrp="1"/>
          </p:cNvSpPr>
          <p:nvPr>
            <p:ph type="body" idx="2"/>
          </p:nvPr>
        </p:nvSpPr>
        <p:spPr>
          <a:xfrm>
            <a:off x="640847" y="1888547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3" name="Google Shape;1373;p20"/>
          <p:cNvSpPr txBox="1">
            <a:spLocks noGrp="1"/>
          </p:cNvSpPr>
          <p:nvPr>
            <p:ph type="body" idx="3"/>
          </p:nvPr>
        </p:nvSpPr>
        <p:spPr>
          <a:xfrm>
            <a:off x="4640156" y="127061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4" name="Google Shape;1374;p20"/>
          <p:cNvSpPr txBox="1">
            <a:spLocks noGrp="1"/>
          </p:cNvSpPr>
          <p:nvPr>
            <p:ph type="body" idx="4"/>
          </p:nvPr>
        </p:nvSpPr>
        <p:spPr>
          <a:xfrm>
            <a:off x="4640156" y="188854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5" name="Google Shape;1375;p20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0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20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21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1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2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22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22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90" name="Google Shape;1390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91" name="Google Shape;1391;p23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3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3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97" name="Google Shape;1397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98" name="Google Shape;1398;p24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24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24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3" name="Google Shape;1403;p2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4" name="Google Shape;1404;p25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5" name="Google Shape;1405;p25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25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2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0" name="Google Shape;1410;p26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26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26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7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418" name="Google Shape;1418;p27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419" name="Google Shape;1419;p27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1420" name="Google Shape;1420;p27"/>
          <p:cNvSpPr txBox="1">
            <a:spLocks noGrp="1"/>
          </p:cNvSpPr>
          <p:nvPr>
            <p:ph type="ctrTitle"/>
          </p:nvPr>
        </p:nvSpPr>
        <p:spPr>
          <a:xfrm>
            <a:off x="551050" y="1181025"/>
            <a:ext cx="6040800" cy="201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88" b="1">
                <a:latin typeface="Times New Roman"/>
                <a:ea typeface="Times New Roman"/>
                <a:cs typeface="Times New Roman"/>
                <a:sym typeface="Times New Roman"/>
              </a:rPr>
              <a:t>Projet multidisciplinaire</a:t>
            </a:r>
            <a:r>
              <a:rPr lang="fr" sz="3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88">
                <a:latin typeface="Times New Roman"/>
                <a:ea typeface="Times New Roman"/>
                <a:cs typeface="Times New Roman"/>
                <a:sym typeface="Times New Roman"/>
              </a:rPr>
              <a:t>Pilotage de la colonne d’ions focalisés utilisée </a:t>
            </a:r>
            <a:endParaRPr sz="20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88">
                <a:latin typeface="Times New Roman"/>
                <a:ea typeface="Times New Roman"/>
                <a:cs typeface="Times New Roman"/>
                <a:sym typeface="Times New Roman"/>
              </a:rPr>
              <a:t>dans le TP d’optique des particules chargées</a:t>
            </a:r>
            <a:endParaRPr sz="24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1" name="Google Shape;1421;p27"/>
          <p:cNvSpPr txBox="1">
            <a:spLocks noGrp="1"/>
          </p:cNvSpPr>
          <p:nvPr>
            <p:ph type="subTitle" idx="1"/>
          </p:nvPr>
        </p:nvSpPr>
        <p:spPr>
          <a:xfrm>
            <a:off x="551050" y="3785075"/>
            <a:ext cx="8520600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Présentée par Nina Alméras et Emma Lisoir</a:t>
            </a:r>
            <a:endParaRPr sz="18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multidisciplinaire tutoré par Simon Cayez et Thierry Birou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2" name="Google Shape;1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9" y="645173"/>
            <a:ext cx="1584700" cy="25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6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5" name="Google Shape;1545;p36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46" name="Google Shape;1546;p36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547" name="Google Shape;1547;p36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48" name="Google Shape;1548;p36"/>
          <p:cNvSpPr txBox="1"/>
          <p:nvPr/>
        </p:nvSpPr>
        <p:spPr>
          <a:xfrm>
            <a:off x="670900" y="921975"/>
            <a:ext cx="419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Gestion des tensions via saisie clavier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36"/>
          <p:cNvSpPr txBox="1"/>
          <p:nvPr/>
        </p:nvSpPr>
        <p:spPr>
          <a:xfrm>
            <a:off x="4495800" y="2281750"/>
            <a:ext cx="4802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Saisie clavier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tension cible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par l’utilisateur.rice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Affichage des valeurs mesurées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Affichage du courant d’émission de la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Affichage des courants de fuite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0" name="Google Shape;15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0" y="1544150"/>
            <a:ext cx="4027300" cy="27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7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6" name="Google Shape;1556;p37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1558" name="Google Shape;1558;p37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pic>
        <p:nvPicPr>
          <p:cNvPr id="1559" name="Google Shape;15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825" y="839988"/>
            <a:ext cx="50292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37"/>
          <p:cNvSpPr txBox="1"/>
          <p:nvPr/>
        </p:nvSpPr>
        <p:spPr>
          <a:xfrm>
            <a:off x="3801625" y="3449850"/>
            <a:ext cx="5298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Main Code pour la gestion de ce qu’il se passe sur l’interface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Thread pour la relecture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37"/>
          <p:cNvSpPr txBox="1"/>
          <p:nvPr/>
        </p:nvSpPr>
        <p:spPr>
          <a:xfrm>
            <a:off x="605800" y="1038225"/>
            <a:ext cx="30861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nécessaire à la relecture et empêche la mise en veille de la carte</a:t>
            </a:r>
            <a:endParaRPr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Séquençage de portions de code en threads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concurrentielle par le CPU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8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7" name="Google Shape;1567;p38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68" name="Google Shape;1568;p38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1569" name="Google Shape;1569;p38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70" name="Google Shape;1570;p38"/>
          <p:cNvSpPr txBox="1"/>
          <p:nvPr/>
        </p:nvSpPr>
        <p:spPr>
          <a:xfrm>
            <a:off x="670900" y="9219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Gestion des tensions via slider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38"/>
          <p:cNvSpPr txBox="1"/>
          <p:nvPr/>
        </p:nvSpPr>
        <p:spPr>
          <a:xfrm>
            <a:off x="4223200" y="1789350"/>
            <a:ext cx="4613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Saisie via le slider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tension cible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par l’utilisateur.rice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Choix de la sensibilité du slider via un menu déroulant (</a:t>
            </a:r>
            <a:r>
              <a:rPr lang="f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Grossier, Moyen et Fin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Affichage de la valeur réelle relue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2" name="Google Shape;1572;p38"/>
          <p:cNvPicPr preferRelativeResize="0"/>
          <p:nvPr/>
        </p:nvPicPr>
        <p:blipFill rotWithShape="1">
          <a:blip r:embed="rId3">
            <a:alphaModFix/>
          </a:blip>
          <a:srcRect l="37798" t="59395" r="25406" b="8941"/>
          <a:stretch/>
        </p:blipFill>
        <p:spPr>
          <a:xfrm>
            <a:off x="496500" y="1865500"/>
            <a:ext cx="3614575" cy="16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9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8" name="Google Shape;1578;p39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79" name="Google Shape;1579;p39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1580" name="Google Shape;1580;p39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81" name="Google Shape;1581;p39"/>
          <p:cNvSpPr txBox="1"/>
          <p:nvPr/>
        </p:nvSpPr>
        <p:spPr>
          <a:xfrm>
            <a:off x="670900" y="6933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Envoi des tensions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2" name="Google Shape;1582;p39"/>
          <p:cNvSpPr txBox="1"/>
          <p:nvPr/>
        </p:nvSpPr>
        <p:spPr>
          <a:xfrm>
            <a:off x="4223200" y="984082"/>
            <a:ext cx="4613100" cy="1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Récupérer les valeurs des tensions cibles de l’</a:t>
            </a:r>
            <a:r>
              <a:rPr lang="fr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energy,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</a:t>
            </a:r>
            <a:r>
              <a:rPr lang="fr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extractor,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fr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suppressor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la </a:t>
            </a:r>
            <a:r>
              <a:rPr lang="fr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condensor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saisies par l’utilisateur.rice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Envoyer vers la carte par un simple clic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3" name="Google Shape;1583;p39"/>
          <p:cNvPicPr preferRelativeResize="0"/>
          <p:nvPr/>
        </p:nvPicPr>
        <p:blipFill rotWithShape="1">
          <a:blip r:embed="rId3">
            <a:alphaModFix/>
          </a:blip>
          <a:srcRect l="37136" t="89914" r="25486" b="2367"/>
          <a:stretch/>
        </p:blipFill>
        <p:spPr>
          <a:xfrm>
            <a:off x="273325" y="1509407"/>
            <a:ext cx="3797850" cy="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39"/>
          <p:cNvPicPr preferRelativeResize="0"/>
          <p:nvPr/>
        </p:nvPicPr>
        <p:blipFill rotWithShape="1">
          <a:blip r:embed="rId4">
            <a:alphaModFix/>
          </a:blip>
          <a:srcRect l="20379" t="19893" r="20907" b="21407"/>
          <a:stretch/>
        </p:blipFill>
        <p:spPr>
          <a:xfrm>
            <a:off x="7496675" y="1977823"/>
            <a:ext cx="392034" cy="3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39"/>
          <p:cNvSpPr txBox="1"/>
          <p:nvPr/>
        </p:nvSpPr>
        <p:spPr>
          <a:xfrm>
            <a:off x="670900" y="23697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Graphiques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6" name="Google Shape;1586;p39"/>
          <p:cNvSpPr txBox="1"/>
          <p:nvPr/>
        </p:nvSpPr>
        <p:spPr>
          <a:xfrm>
            <a:off x="3576375" y="3192650"/>
            <a:ext cx="46131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Aperçu de l’évolution du courant d’émission de la source et de la tension de la suppresseuse en temps réel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Lancement en même temps que la relecture → quand la connexion au port de communication a été établie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7" name="Google Shape;1587;p39"/>
          <p:cNvPicPr preferRelativeResize="0"/>
          <p:nvPr/>
        </p:nvPicPr>
        <p:blipFill rotWithShape="1">
          <a:blip r:embed="rId5">
            <a:alphaModFix/>
          </a:blip>
          <a:srcRect l="59539" t="21937" r="8264" b="48360"/>
          <a:stretch/>
        </p:blipFill>
        <p:spPr>
          <a:xfrm rot="10800000">
            <a:off x="781300" y="2918174"/>
            <a:ext cx="2399675" cy="1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0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40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94" name="Google Shape;1594;p40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96" name="Google Shape;1596;p40"/>
          <p:cNvSpPr txBox="1"/>
          <p:nvPr/>
        </p:nvSpPr>
        <p:spPr>
          <a:xfrm>
            <a:off x="670900" y="9219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Quitter l’application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7" name="Google Shape;1597;p40"/>
          <p:cNvSpPr txBox="1"/>
          <p:nvPr/>
        </p:nvSpPr>
        <p:spPr>
          <a:xfrm>
            <a:off x="3712300" y="1725150"/>
            <a:ext cx="46131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Fermeture de la GUI + fin au programme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Vérification de la connexion au port de communication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8" name="Google Shape;1598;p40"/>
          <p:cNvPicPr preferRelativeResize="0"/>
          <p:nvPr/>
        </p:nvPicPr>
        <p:blipFill rotWithShape="1">
          <a:blip r:embed="rId3">
            <a:alphaModFix/>
          </a:blip>
          <a:srcRect l="85946" t="79805" r="4381" b="13714"/>
          <a:stretch/>
        </p:blipFill>
        <p:spPr>
          <a:xfrm>
            <a:off x="1017425" y="2502450"/>
            <a:ext cx="2057400" cy="702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9" name="Google Shape;1599;p40"/>
          <p:cNvCxnSpPr/>
          <p:nvPr/>
        </p:nvCxnSpPr>
        <p:spPr>
          <a:xfrm flipH="1">
            <a:off x="5149150" y="2654850"/>
            <a:ext cx="869700" cy="6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40"/>
          <p:cNvCxnSpPr/>
          <p:nvPr/>
        </p:nvCxnSpPr>
        <p:spPr>
          <a:xfrm>
            <a:off x="6018850" y="2654850"/>
            <a:ext cx="925500" cy="6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1" name="Google Shape;1601;p40"/>
          <p:cNvSpPr txBox="1"/>
          <p:nvPr/>
        </p:nvSpPr>
        <p:spPr>
          <a:xfrm>
            <a:off x="4925975" y="2724150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OUI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40"/>
          <p:cNvSpPr txBox="1"/>
          <p:nvPr/>
        </p:nvSpPr>
        <p:spPr>
          <a:xfrm>
            <a:off x="6696750" y="2724150"/>
            <a:ext cx="6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3" name="Google Shape;1603;p40"/>
          <p:cNvSpPr txBox="1"/>
          <p:nvPr/>
        </p:nvSpPr>
        <p:spPr>
          <a:xfrm>
            <a:off x="4070800" y="3435450"/>
            <a:ext cx="16056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Interruption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 thread secondaire</a:t>
            </a:r>
            <a:endParaRPr sz="1600"/>
          </a:p>
        </p:txBody>
      </p:sp>
      <p:sp>
        <p:nvSpPr>
          <p:cNvPr id="1604" name="Google Shape;1604;p40"/>
          <p:cNvSpPr txBox="1"/>
          <p:nvPr/>
        </p:nvSpPr>
        <p:spPr>
          <a:xfrm>
            <a:off x="6633250" y="3444750"/>
            <a:ext cx="1464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Fermeture (directe)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 thread principal 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605" name="Google Shape;1605;p40"/>
          <p:cNvCxnSpPr/>
          <p:nvPr/>
        </p:nvCxnSpPr>
        <p:spPr>
          <a:xfrm>
            <a:off x="5611300" y="3738300"/>
            <a:ext cx="957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1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611" name="Google Shape;1611;p41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1612" name="Google Shape;1612;p41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pic>
        <p:nvPicPr>
          <p:cNvPr id="1613" name="Google Shape;16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00" y="2178338"/>
            <a:ext cx="2793300" cy="209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614" name="Google Shape;1614;p41"/>
          <p:cNvSpPr txBox="1">
            <a:spLocks noGrp="1"/>
          </p:cNvSpPr>
          <p:nvPr>
            <p:ph type="title"/>
          </p:nvPr>
        </p:nvSpPr>
        <p:spPr>
          <a:xfrm>
            <a:off x="823292" y="4494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- Test du pilotage de la source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41"/>
          <p:cNvSpPr/>
          <p:nvPr/>
        </p:nvSpPr>
        <p:spPr>
          <a:xfrm>
            <a:off x="6387382" y="1486401"/>
            <a:ext cx="2793266" cy="13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41"/>
          <p:cNvGrpSpPr/>
          <p:nvPr/>
        </p:nvGrpSpPr>
        <p:grpSpPr>
          <a:xfrm>
            <a:off x="178272" y="849125"/>
            <a:ext cx="3680884" cy="1144474"/>
            <a:chOff x="496003" y="2442200"/>
            <a:chExt cx="2580722" cy="1144474"/>
          </a:xfrm>
        </p:grpSpPr>
        <p:sp>
          <p:nvSpPr>
            <p:cNvPr id="1617" name="Google Shape;1617;p4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1"/>
            <p:cNvGrpSpPr/>
            <p:nvPr/>
          </p:nvGrpSpPr>
          <p:grpSpPr>
            <a:xfrm>
              <a:off x="496003" y="2442200"/>
              <a:ext cx="2580722" cy="1144474"/>
              <a:chOff x="496003" y="2442200"/>
              <a:chExt cx="2580722" cy="1144474"/>
            </a:xfrm>
          </p:grpSpPr>
          <p:sp>
            <p:nvSpPr>
              <p:cNvPr id="1619" name="Google Shape;1619;p41"/>
              <p:cNvSpPr txBox="1"/>
              <p:nvPr/>
            </p:nvSpPr>
            <p:spPr>
              <a:xfrm>
                <a:off x="496003" y="3215274"/>
                <a:ext cx="1161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Début novembre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20" name="Google Shape;1620;p41"/>
              <p:cNvGrpSpPr/>
              <p:nvPr/>
            </p:nvGrpSpPr>
            <p:grpSpPr>
              <a:xfrm>
                <a:off x="907421" y="2801599"/>
                <a:ext cx="39600" cy="410291"/>
                <a:chOff x="871971" y="2565235"/>
                <a:chExt cx="39600" cy="410291"/>
              </a:xfrm>
            </p:grpSpPr>
            <p:cxnSp>
              <p:nvCxnSpPr>
                <p:cNvPr id="1621" name="Google Shape;1621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22" name="Google Shape;1622;p41"/>
                <p:cNvSpPr/>
                <p:nvPr/>
              </p:nvSpPr>
              <p:spPr>
                <a:xfrm flipH="1">
                  <a:off x="871971" y="2565235"/>
                  <a:ext cx="39600" cy="5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3" name="Google Shape;1623;p41"/>
              <p:cNvSpPr txBox="1"/>
              <p:nvPr/>
            </p:nvSpPr>
            <p:spPr>
              <a:xfrm>
                <a:off x="823125" y="2442200"/>
                <a:ext cx="22536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solidFill>
                      <a:schemeClr val="accent4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Carte de debug </a:t>
                </a:r>
                <a:r>
                  <a:rPr lang="fr" sz="1200" b="1" i="1">
                    <a:solidFill>
                      <a:schemeClr val="accent4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Superviseur V2</a:t>
                </a:r>
                <a:endParaRPr sz="1200" b="1" i="1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624" name="Google Shape;1624;p41"/>
          <p:cNvSpPr/>
          <p:nvPr/>
        </p:nvSpPr>
        <p:spPr>
          <a:xfrm>
            <a:off x="3594188" y="1486401"/>
            <a:ext cx="2793266" cy="1335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1"/>
          <p:cNvSpPr txBox="1"/>
          <p:nvPr/>
        </p:nvSpPr>
        <p:spPr>
          <a:xfrm>
            <a:off x="3447650" y="2688875"/>
            <a:ext cx="5491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Test de communication avec application fournie par Orsay Physics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Test d’envoi de tension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Développement du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2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631" name="Google Shape;1631;p42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1632" name="Google Shape;1632;p42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633" name="Google Shape;1633;p42"/>
          <p:cNvSpPr txBox="1">
            <a:spLocks noGrp="1"/>
          </p:cNvSpPr>
          <p:nvPr>
            <p:ph type="title"/>
          </p:nvPr>
        </p:nvSpPr>
        <p:spPr>
          <a:xfrm>
            <a:off x="823292" y="4494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- Test du pilotage de la source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4" name="Google Shape;1634;p42"/>
          <p:cNvSpPr/>
          <p:nvPr/>
        </p:nvSpPr>
        <p:spPr>
          <a:xfrm>
            <a:off x="6387382" y="1486401"/>
            <a:ext cx="2793266" cy="13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42"/>
          <p:cNvGrpSpPr/>
          <p:nvPr/>
        </p:nvGrpSpPr>
        <p:grpSpPr>
          <a:xfrm>
            <a:off x="178272" y="849125"/>
            <a:ext cx="3680884" cy="1144474"/>
            <a:chOff x="496003" y="2442200"/>
            <a:chExt cx="2580722" cy="1144474"/>
          </a:xfrm>
        </p:grpSpPr>
        <p:sp>
          <p:nvSpPr>
            <p:cNvPr id="1636" name="Google Shape;1636;p4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7" name="Google Shape;1637;p42"/>
            <p:cNvGrpSpPr/>
            <p:nvPr/>
          </p:nvGrpSpPr>
          <p:grpSpPr>
            <a:xfrm>
              <a:off x="496003" y="2442200"/>
              <a:ext cx="2580722" cy="1144474"/>
              <a:chOff x="496003" y="2442200"/>
              <a:chExt cx="2580722" cy="1144474"/>
            </a:xfrm>
          </p:grpSpPr>
          <p:sp>
            <p:nvSpPr>
              <p:cNvPr id="1638" name="Google Shape;1638;p42"/>
              <p:cNvSpPr txBox="1"/>
              <p:nvPr/>
            </p:nvSpPr>
            <p:spPr>
              <a:xfrm>
                <a:off x="496003" y="3215274"/>
                <a:ext cx="1161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Début novembre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39" name="Google Shape;1639;p42"/>
              <p:cNvGrpSpPr/>
              <p:nvPr/>
            </p:nvGrpSpPr>
            <p:grpSpPr>
              <a:xfrm>
                <a:off x="907421" y="2801599"/>
                <a:ext cx="39600" cy="410291"/>
                <a:chOff x="871971" y="2565235"/>
                <a:chExt cx="39600" cy="410291"/>
              </a:xfrm>
            </p:grpSpPr>
            <p:cxnSp>
              <p:nvCxnSpPr>
                <p:cNvPr id="1640" name="Google Shape;1640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41" name="Google Shape;1641;p42"/>
                <p:cNvSpPr/>
                <p:nvPr/>
              </p:nvSpPr>
              <p:spPr>
                <a:xfrm flipH="1">
                  <a:off x="871971" y="2565235"/>
                  <a:ext cx="39600" cy="5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2" name="Google Shape;1642;p42"/>
              <p:cNvSpPr txBox="1"/>
              <p:nvPr/>
            </p:nvSpPr>
            <p:spPr>
              <a:xfrm>
                <a:off x="823125" y="2442200"/>
                <a:ext cx="22536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Carte de debug </a:t>
                </a:r>
                <a:r>
                  <a:rPr lang="fr" sz="1200" b="1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Superviseur V2</a:t>
                </a:r>
                <a:endParaRPr sz="1200" b="1"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643" name="Google Shape;1643;p42"/>
          <p:cNvSpPr/>
          <p:nvPr/>
        </p:nvSpPr>
        <p:spPr>
          <a:xfrm flipH="1">
            <a:off x="3572059" y="1818125"/>
            <a:ext cx="56400" cy="52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42"/>
          <p:cNvGrpSpPr/>
          <p:nvPr/>
        </p:nvGrpSpPr>
        <p:grpSpPr>
          <a:xfrm>
            <a:off x="3073086" y="1109525"/>
            <a:ext cx="3567676" cy="1735651"/>
            <a:chOff x="2525600" y="2702599"/>
            <a:chExt cx="2501351" cy="1735651"/>
          </a:xfrm>
        </p:grpSpPr>
        <p:sp>
          <p:nvSpPr>
            <p:cNvPr id="1645" name="Google Shape;1645;p4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6" name="Google Shape;1646;p42"/>
            <p:cNvGrpSpPr/>
            <p:nvPr/>
          </p:nvGrpSpPr>
          <p:grpSpPr>
            <a:xfrm>
              <a:off x="2525600" y="2702599"/>
              <a:ext cx="2501351" cy="1735651"/>
              <a:chOff x="2525600" y="2702599"/>
              <a:chExt cx="2501351" cy="1735651"/>
            </a:xfrm>
          </p:grpSpPr>
          <p:sp>
            <p:nvSpPr>
              <p:cNvPr id="1647" name="Google Shape;1647;p42"/>
              <p:cNvSpPr txBox="1"/>
              <p:nvPr/>
            </p:nvSpPr>
            <p:spPr>
              <a:xfrm>
                <a:off x="2525600" y="2702599"/>
                <a:ext cx="115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Mi-février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48" name="Google Shape;1648;p42"/>
              <p:cNvCxnSpPr/>
              <p:nvPr/>
            </p:nvCxnSpPr>
            <p:spPr>
              <a:xfrm rot="10800000">
                <a:off x="2895273" y="3079467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49" name="Google Shape;1649;p4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solidFill>
                      <a:schemeClr val="accent4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Visite d’Orsay Physics</a:t>
                </a:r>
                <a:endParaRPr sz="1200" b="1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1650" name="Google Shape;16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175" y="2245075"/>
            <a:ext cx="1812725" cy="25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675" y="257750"/>
            <a:ext cx="2302025" cy="47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42"/>
          <p:cNvSpPr txBox="1"/>
          <p:nvPr/>
        </p:nvSpPr>
        <p:spPr>
          <a:xfrm>
            <a:off x="107450" y="2905988"/>
            <a:ext cx="296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Test du code sur le rack qui sera ensuite envoyé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Test sur une vraie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3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658" name="Google Shape;1658;p43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1659" name="Google Shape;1659;p43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660" name="Google Shape;1660;p43"/>
          <p:cNvSpPr txBox="1">
            <a:spLocks noGrp="1"/>
          </p:cNvSpPr>
          <p:nvPr>
            <p:ph type="title"/>
          </p:nvPr>
        </p:nvSpPr>
        <p:spPr>
          <a:xfrm>
            <a:off x="823292" y="4494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- Test du pilotage de la source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1" name="Google Shape;1661;p43"/>
          <p:cNvGrpSpPr/>
          <p:nvPr/>
        </p:nvGrpSpPr>
        <p:grpSpPr>
          <a:xfrm>
            <a:off x="5927217" y="849125"/>
            <a:ext cx="3537440" cy="1144449"/>
            <a:chOff x="4526673" y="2442200"/>
            <a:chExt cx="2480152" cy="1144449"/>
          </a:xfrm>
        </p:grpSpPr>
        <p:sp>
          <p:nvSpPr>
            <p:cNvPr id="1662" name="Google Shape;1662;p43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3" name="Google Shape;1663;p43"/>
            <p:cNvGrpSpPr/>
            <p:nvPr/>
          </p:nvGrpSpPr>
          <p:grpSpPr>
            <a:xfrm>
              <a:off x="4526673" y="2442200"/>
              <a:ext cx="2480152" cy="1144449"/>
              <a:chOff x="4526673" y="2442200"/>
              <a:chExt cx="2480152" cy="1144449"/>
            </a:xfrm>
          </p:grpSpPr>
          <p:cxnSp>
            <p:nvCxnSpPr>
              <p:cNvPr id="1664" name="Google Shape;1664;p43"/>
              <p:cNvCxnSpPr/>
              <p:nvPr/>
            </p:nvCxnSpPr>
            <p:spPr>
              <a:xfrm>
                <a:off x="4854516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65" name="Google Shape;1665;p43"/>
              <p:cNvSpPr txBox="1"/>
              <p:nvPr/>
            </p:nvSpPr>
            <p:spPr>
              <a:xfrm>
                <a:off x="4526673" y="3215249"/>
                <a:ext cx="997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Début mars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6" name="Google Shape;1666;p43"/>
              <p:cNvSpPr txBox="1"/>
              <p:nvPr/>
            </p:nvSpPr>
            <p:spPr>
              <a:xfrm>
                <a:off x="4753225" y="2442200"/>
                <a:ext cx="22536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 dirty="0">
                    <a:solidFill>
                      <a:schemeClr val="accent4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Montage final à l’INSA</a:t>
                </a:r>
                <a:endParaRPr sz="1200" b="1" dirty="0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667" name="Google Shape;1667;p43"/>
          <p:cNvGrpSpPr/>
          <p:nvPr/>
        </p:nvGrpSpPr>
        <p:grpSpPr>
          <a:xfrm>
            <a:off x="178272" y="849125"/>
            <a:ext cx="3680884" cy="1144474"/>
            <a:chOff x="496003" y="2442200"/>
            <a:chExt cx="2580722" cy="1144474"/>
          </a:xfrm>
        </p:grpSpPr>
        <p:sp>
          <p:nvSpPr>
            <p:cNvPr id="1668" name="Google Shape;1668;p43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9" name="Google Shape;1669;p43"/>
            <p:cNvGrpSpPr/>
            <p:nvPr/>
          </p:nvGrpSpPr>
          <p:grpSpPr>
            <a:xfrm>
              <a:off x="496003" y="2442200"/>
              <a:ext cx="2580722" cy="1144474"/>
              <a:chOff x="496003" y="2442200"/>
              <a:chExt cx="2580722" cy="1144474"/>
            </a:xfrm>
          </p:grpSpPr>
          <p:sp>
            <p:nvSpPr>
              <p:cNvPr id="1670" name="Google Shape;1670;p43"/>
              <p:cNvSpPr txBox="1"/>
              <p:nvPr/>
            </p:nvSpPr>
            <p:spPr>
              <a:xfrm>
                <a:off x="496003" y="3215274"/>
                <a:ext cx="1161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Début novembre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71" name="Google Shape;1671;p43"/>
              <p:cNvGrpSpPr/>
              <p:nvPr/>
            </p:nvGrpSpPr>
            <p:grpSpPr>
              <a:xfrm>
                <a:off x="907421" y="2801599"/>
                <a:ext cx="39600" cy="410291"/>
                <a:chOff x="871971" y="2565235"/>
                <a:chExt cx="39600" cy="410291"/>
              </a:xfrm>
            </p:grpSpPr>
            <p:cxnSp>
              <p:nvCxnSpPr>
                <p:cNvPr id="1672" name="Google Shape;1672;p4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73" name="Google Shape;1673;p43"/>
                <p:cNvSpPr/>
                <p:nvPr/>
              </p:nvSpPr>
              <p:spPr>
                <a:xfrm flipH="1">
                  <a:off x="871971" y="2565235"/>
                  <a:ext cx="39600" cy="5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74" name="Google Shape;1674;p43"/>
              <p:cNvSpPr txBox="1"/>
              <p:nvPr/>
            </p:nvSpPr>
            <p:spPr>
              <a:xfrm>
                <a:off x="823125" y="2442200"/>
                <a:ext cx="22536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Carte de debug </a:t>
                </a:r>
                <a:r>
                  <a:rPr lang="fr" sz="1200" b="1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Superviseur V2</a:t>
                </a:r>
                <a:endParaRPr sz="1200" b="1"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675" name="Google Shape;1675;p43"/>
          <p:cNvGrpSpPr/>
          <p:nvPr/>
        </p:nvGrpSpPr>
        <p:grpSpPr>
          <a:xfrm>
            <a:off x="3073086" y="1109525"/>
            <a:ext cx="3567676" cy="1735651"/>
            <a:chOff x="2525600" y="2702599"/>
            <a:chExt cx="2501351" cy="1735651"/>
          </a:xfrm>
        </p:grpSpPr>
        <p:sp>
          <p:nvSpPr>
            <p:cNvPr id="1676" name="Google Shape;1676;p43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7" name="Google Shape;1677;p43"/>
            <p:cNvGrpSpPr/>
            <p:nvPr/>
          </p:nvGrpSpPr>
          <p:grpSpPr>
            <a:xfrm>
              <a:off x="2525600" y="2702599"/>
              <a:ext cx="2501351" cy="1735651"/>
              <a:chOff x="2525600" y="2702599"/>
              <a:chExt cx="2501351" cy="1735651"/>
            </a:xfrm>
          </p:grpSpPr>
          <p:sp>
            <p:nvSpPr>
              <p:cNvPr id="1678" name="Google Shape;1678;p43"/>
              <p:cNvSpPr txBox="1"/>
              <p:nvPr/>
            </p:nvSpPr>
            <p:spPr>
              <a:xfrm>
                <a:off x="2525600" y="2702599"/>
                <a:ext cx="115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Mi-février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79" name="Google Shape;1679;p43"/>
              <p:cNvCxnSpPr/>
              <p:nvPr/>
            </p:nvCxnSpPr>
            <p:spPr>
              <a:xfrm rot="10800000">
                <a:off x="2895273" y="3079467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80" name="Google Shape;1680;p43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2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Orsay Physics</a:t>
                </a:r>
                <a:endParaRPr sz="12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681" name="Google Shape;1681;p43"/>
          <p:cNvSpPr/>
          <p:nvPr/>
        </p:nvSpPr>
        <p:spPr>
          <a:xfrm flipH="1">
            <a:off x="3572059" y="1818125"/>
            <a:ext cx="56400" cy="52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3"/>
          <p:cNvSpPr/>
          <p:nvPr/>
        </p:nvSpPr>
        <p:spPr>
          <a:xfrm flipH="1">
            <a:off x="6367059" y="1226400"/>
            <a:ext cx="56400" cy="52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3"/>
          <p:cNvSpPr txBox="1"/>
          <p:nvPr/>
        </p:nvSpPr>
        <p:spPr>
          <a:xfrm>
            <a:off x="5665232" y="2329907"/>
            <a:ext cx="31728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Branchements électroniques du rack haute tension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 de la partie haute de la colonne + mise en place du système de pompage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Poursuite du développement du code avec la carte intégrée au rack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 descr="Une image contenant machine, Outil-machine, ingénierie, Instrument scientifique&#10;&#10;Description générée automatiquement">
            <a:extLst>
              <a:ext uri="{FF2B5EF4-FFF2-40B4-BE49-F238E27FC236}">
                <a16:creationId xmlns:a16="http://schemas.microsoft.com/office/drawing/2014/main" id="{875A4FF8-4A79-FA6E-BDDF-290E440F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7" y="2309271"/>
            <a:ext cx="5262585" cy="23584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4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690" name="Google Shape;1690;p44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1691" name="Google Shape;1691;p44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692" name="Google Shape;1692;p44"/>
          <p:cNvSpPr txBox="1">
            <a:spLocks noGrp="1"/>
          </p:cNvSpPr>
          <p:nvPr>
            <p:ph type="title"/>
          </p:nvPr>
        </p:nvSpPr>
        <p:spPr>
          <a:xfrm>
            <a:off x="823292" y="4494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- Résultats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3" name="Google Shape;1693;p44"/>
          <p:cNvPicPr preferRelativeResize="0"/>
          <p:nvPr/>
        </p:nvPicPr>
        <p:blipFill rotWithShape="1">
          <a:blip r:embed="rId3">
            <a:alphaModFix/>
          </a:blip>
          <a:srcRect l="44041" t="64813" r="36769" b="21417"/>
          <a:stretch/>
        </p:blipFill>
        <p:spPr>
          <a:xfrm>
            <a:off x="1450350" y="1548543"/>
            <a:ext cx="1628700" cy="1571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4" name="Google Shape;1694;p44"/>
          <p:cNvSpPr txBox="1"/>
          <p:nvPr/>
        </p:nvSpPr>
        <p:spPr>
          <a:xfrm>
            <a:off x="3519400" y="1563963"/>
            <a:ext cx="5316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des travaux des deux binômes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la source ionique montée par Julien et Clément et notre application servant à son pilotage.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un faisceau d’ions focalisés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Gallium</a:t>
            </a:r>
            <a:endParaRPr sz="1700" dirty="0"/>
          </a:p>
        </p:txBody>
      </p:sp>
      <p:sp>
        <p:nvSpPr>
          <p:cNvPr id="1695" name="Google Shape;1695;p44"/>
          <p:cNvSpPr txBox="1"/>
          <p:nvPr/>
        </p:nvSpPr>
        <p:spPr>
          <a:xfrm>
            <a:off x="455750" y="3663600"/>
            <a:ext cx="3618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d’une poudre électroluminescente YAG pour révéler la présence du faisceau</a:t>
            </a:r>
            <a:endParaRPr i="1"/>
          </a:p>
        </p:txBody>
      </p:sp>
      <p:sp>
        <p:nvSpPr>
          <p:cNvPr id="1696" name="Google Shape;1696;p44"/>
          <p:cNvSpPr/>
          <p:nvPr/>
        </p:nvSpPr>
        <p:spPr>
          <a:xfrm>
            <a:off x="4204097" y="2687998"/>
            <a:ext cx="210791" cy="236269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97" name="Google Shape;1697;p44"/>
          <p:cNvPicPr preferRelativeResize="0"/>
          <p:nvPr/>
        </p:nvPicPr>
        <p:blipFill rotWithShape="1">
          <a:blip r:embed="rId4">
            <a:alphaModFix/>
          </a:blip>
          <a:srcRect b="7689"/>
          <a:stretch/>
        </p:blipFill>
        <p:spPr>
          <a:xfrm>
            <a:off x="2113375" y="3377447"/>
            <a:ext cx="302733" cy="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5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703" name="Google Shape;1703;p45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1704" name="Google Shape;1704;p45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705" name="Google Shape;1705;p45"/>
          <p:cNvSpPr txBox="1">
            <a:spLocks noGrp="1"/>
          </p:cNvSpPr>
          <p:nvPr>
            <p:ph type="title"/>
          </p:nvPr>
        </p:nvSpPr>
        <p:spPr>
          <a:xfrm>
            <a:off x="823300" y="220871"/>
            <a:ext cx="78069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- Résultats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6" name="Google Shape;1706;p45"/>
          <p:cNvSpPr txBox="1"/>
          <p:nvPr/>
        </p:nvSpPr>
        <p:spPr>
          <a:xfrm>
            <a:off x="4529750" y="706875"/>
            <a:ext cx="44178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200" b="1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Dissymétrie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autour de la valeur maximale de tension en sortie de détecteur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Alignement pas à 100% optimal 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 la pointe de la source et le reste de l’optique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lumineux non circulaire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observé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Faisceau n’arrivant pas avec des angles symétriques + placement en bord de diaphragme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7" name="Google Shape;17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5" y="751175"/>
            <a:ext cx="4377225" cy="31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45"/>
          <p:cNvSpPr txBox="1"/>
          <p:nvPr/>
        </p:nvSpPr>
        <p:spPr>
          <a:xfrm>
            <a:off x="42350" y="3980875"/>
            <a:ext cx="524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</a:t>
            </a:r>
            <a:r>
              <a:rPr lang="fr" sz="1300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d’un détecteur à électrons secondaires</a:t>
            </a:r>
            <a:endParaRPr sz="1300"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Trouver pour quelle valeur de tension L1 la </a:t>
            </a:r>
            <a:r>
              <a:rPr lang="fr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focalisation du faisceau</a:t>
            </a: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la </a:t>
            </a:r>
            <a:r>
              <a:rPr lang="fr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meilleure</a:t>
            </a: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1"/>
          </a:p>
        </p:txBody>
      </p:sp>
      <p:sp>
        <p:nvSpPr>
          <p:cNvPr id="1709" name="Google Shape;1709;p45"/>
          <p:cNvSpPr/>
          <p:nvPr/>
        </p:nvSpPr>
        <p:spPr>
          <a:xfrm>
            <a:off x="4753225" y="1839590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0" name="Google Shape;1710;p45"/>
          <p:cNvSpPr/>
          <p:nvPr/>
        </p:nvSpPr>
        <p:spPr>
          <a:xfrm>
            <a:off x="4753225" y="3096991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8"/>
          <p:cNvSpPr txBox="1">
            <a:spLocks noGrp="1"/>
          </p:cNvSpPr>
          <p:nvPr>
            <p:ph type="title"/>
          </p:nvPr>
        </p:nvSpPr>
        <p:spPr>
          <a:xfrm>
            <a:off x="670892" y="525668"/>
            <a:ext cx="7806900" cy="9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 sz="25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28"/>
          <p:cNvSpPr txBox="1">
            <a:spLocks noGrp="1"/>
          </p:cNvSpPr>
          <p:nvPr>
            <p:ph type="body" idx="1"/>
          </p:nvPr>
        </p:nvSpPr>
        <p:spPr>
          <a:xfrm>
            <a:off x="670892" y="1369219"/>
            <a:ext cx="7806900" cy="32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Principe physique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Livrables et leurs révisions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Travail réalisé sur l’année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Test du pilotage de la source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Résultats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</a:t>
            </a: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Perspectives et continuité du projet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8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2" name="Google Shape;1435;p29">
            <a:extLst>
              <a:ext uri="{FF2B5EF4-FFF2-40B4-BE49-F238E27FC236}">
                <a16:creationId xmlns:a16="http://schemas.microsoft.com/office/drawing/2014/main" id="{30281680-572D-327B-0C99-F63CF1326D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INSA Toulouse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6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716" name="Google Shape;1716;p46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1717" name="Google Shape;1717;p46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718" name="Google Shape;1718;p46"/>
          <p:cNvSpPr txBox="1">
            <a:spLocks noGrp="1"/>
          </p:cNvSpPr>
          <p:nvPr>
            <p:ph type="title"/>
          </p:nvPr>
        </p:nvSpPr>
        <p:spPr>
          <a:xfrm>
            <a:off x="823300" y="449473"/>
            <a:ext cx="7806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- Perspectives et continuité du projet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9" name="Google Shape;1719;p46"/>
          <p:cNvPicPr preferRelativeResize="0"/>
          <p:nvPr/>
        </p:nvPicPr>
        <p:blipFill rotWithShape="1">
          <a:blip r:embed="rId3">
            <a:alphaModFix/>
          </a:blip>
          <a:srcRect b="37554"/>
          <a:stretch/>
        </p:blipFill>
        <p:spPr>
          <a:xfrm>
            <a:off x="143075" y="1232075"/>
            <a:ext cx="1895500" cy="11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46"/>
          <p:cNvSpPr txBox="1"/>
          <p:nvPr/>
        </p:nvSpPr>
        <p:spPr>
          <a:xfrm>
            <a:off x="2519350" y="1371600"/>
            <a:ext cx="18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Révision des livrables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1" name="Google Shape;1721;p46"/>
          <p:cNvSpPr txBox="1"/>
          <p:nvPr/>
        </p:nvSpPr>
        <p:spPr>
          <a:xfrm>
            <a:off x="5091100" y="1371600"/>
            <a:ext cx="33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Nouveau projet pour l’année prochaine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2" name="Google Shape;1722;p46"/>
          <p:cNvCxnSpPr>
            <a:stCxn id="1720" idx="3"/>
            <a:endCxn id="1721" idx="1"/>
          </p:cNvCxnSpPr>
          <p:nvPr/>
        </p:nvCxnSpPr>
        <p:spPr>
          <a:xfrm>
            <a:off x="4414750" y="1571700"/>
            <a:ext cx="6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3" name="Google Shape;1723;p46"/>
          <p:cNvSpPr txBox="1"/>
          <p:nvPr/>
        </p:nvSpPr>
        <p:spPr>
          <a:xfrm>
            <a:off x="1986025" y="1871650"/>
            <a:ext cx="7225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+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mode </a:t>
            </a: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Régulation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pour gérer le courant d’émission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+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gestion de la tension </a:t>
            </a: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Heater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pour le chauffage de la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+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gestion de la carte </a:t>
            </a: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MVA Controller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pour le déplacement de la barrette de diaphragmes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4" name="Google Shape;1724;p46"/>
          <p:cNvSpPr/>
          <p:nvPr/>
        </p:nvSpPr>
        <p:spPr>
          <a:xfrm>
            <a:off x="2952750" y="3070750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5" name="Google Shape;1725;p46"/>
          <p:cNvSpPr txBox="1"/>
          <p:nvPr/>
        </p:nvSpPr>
        <p:spPr>
          <a:xfrm>
            <a:off x="3228975" y="2975988"/>
            <a:ext cx="6129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Rédaction d’un manuel de prise en main de Python et de Anaconda Navigator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Code source commenté en détail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6" name="Google Shape;1726;p46"/>
          <p:cNvSpPr/>
          <p:nvPr/>
        </p:nvSpPr>
        <p:spPr>
          <a:xfrm>
            <a:off x="2952750" y="3336825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7" name="Google Shape;1727;p46"/>
          <p:cNvSpPr txBox="1"/>
          <p:nvPr/>
        </p:nvSpPr>
        <p:spPr>
          <a:xfrm>
            <a:off x="576250" y="39243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Autre perspective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: carte d’acquisition gérant le courant en sortie du détecteur d’électrons secondaires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7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733" name="Google Shape;1733;p47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1734" name="Google Shape;1734;p47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735" name="Google Shape;1735;p47"/>
          <p:cNvSpPr txBox="1">
            <a:spLocks noGrp="1"/>
          </p:cNvSpPr>
          <p:nvPr>
            <p:ph type="title"/>
          </p:nvPr>
        </p:nvSpPr>
        <p:spPr>
          <a:xfrm>
            <a:off x="823300" y="449473"/>
            <a:ext cx="7806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6" name="Google Shape;1736;p47"/>
          <p:cNvSpPr txBox="1"/>
          <p:nvPr/>
        </p:nvSpPr>
        <p:spPr>
          <a:xfrm>
            <a:off x="2935950" y="801550"/>
            <a:ext cx="59280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Réelle immersion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dans le monde de l'ingénierie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avec de </a:t>
            </a:r>
            <a:r>
              <a:rPr lang="fr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nombreux.ses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ingénieur.es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Être force de proposition, avoir un regard critique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de compétences transverses : 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fr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Autoformation</a:t>
            </a:r>
            <a:endParaRPr sz="1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fr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Travail en équipe</a:t>
            </a:r>
            <a:endParaRPr sz="1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fr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de planning</a:t>
            </a:r>
            <a:endParaRPr sz="1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fr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régulière et transparente avec nos tuteurs</a:t>
            </a:r>
            <a:endParaRPr sz="1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Meilleures compétences techniques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Optique des Particules Chargées et Python 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gestion d’outils complexes de programmation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 concret </a:t>
            </a: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</a:t>
            </a:r>
            <a:r>
              <a:rPr lang="fr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à court-terme</a:t>
            </a: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Professionnalité et rigueur propre au monde de l'entreprise</a:t>
            </a:r>
            <a:endParaRPr dirty="0"/>
          </a:p>
        </p:txBody>
      </p:sp>
      <p:pic>
        <p:nvPicPr>
          <p:cNvPr id="1737" name="Google Shape;17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50" y="1623199"/>
            <a:ext cx="1450150" cy="14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8" name="Google Shape;1738;p47"/>
          <p:cNvSpPr/>
          <p:nvPr/>
        </p:nvSpPr>
        <p:spPr>
          <a:xfrm>
            <a:off x="3188885" y="4139848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9" name="Google Shape;1739;p47"/>
          <p:cNvSpPr/>
          <p:nvPr/>
        </p:nvSpPr>
        <p:spPr>
          <a:xfrm>
            <a:off x="3188885" y="1109702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0" name="Google Shape;1740;p47"/>
          <p:cNvSpPr/>
          <p:nvPr/>
        </p:nvSpPr>
        <p:spPr>
          <a:xfrm>
            <a:off x="3188885" y="1359910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" name="Google Shape;1741;p47"/>
          <p:cNvSpPr/>
          <p:nvPr/>
        </p:nvSpPr>
        <p:spPr>
          <a:xfrm>
            <a:off x="3188885" y="1619418"/>
            <a:ext cx="247634" cy="185095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" name="Google Shape;1742;p47"/>
          <p:cNvSpPr txBox="1"/>
          <p:nvPr/>
        </p:nvSpPr>
        <p:spPr>
          <a:xfrm>
            <a:off x="5069075" y="4660450"/>
            <a:ext cx="2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Merci pour votre attention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9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Principe physique 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5" name="Google Shape;1435;p29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INSA Toulouse</a:t>
            </a:r>
            <a:endParaRPr dirty="0"/>
          </a:p>
        </p:txBody>
      </p:sp>
      <p:sp>
        <p:nvSpPr>
          <p:cNvPr id="1436" name="Google Shape;1436;p29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pic>
        <p:nvPicPr>
          <p:cNvPr id="1437" name="Google Shape;1437;p29"/>
          <p:cNvPicPr preferRelativeResize="0"/>
          <p:nvPr/>
        </p:nvPicPr>
        <p:blipFill rotWithShape="1">
          <a:blip r:embed="rId3">
            <a:alphaModFix/>
          </a:blip>
          <a:srcRect l="67309" r="1184" b="2372"/>
          <a:stretch/>
        </p:blipFill>
        <p:spPr>
          <a:xfrm>
            <a:off x="1036700" y="798500"/>
            <a:ext cx="2350500" cy="38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438" name="Google Shape;1438;p29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pic>
        <p:nvPicPr>
          <p:cNvPr id="1439" name="Google Shape;14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575" y="496622"/>
            <a:ext cx="4024175" cy="22648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29"/>
          <p:cNvSpPr/>
          <p:nvPr/>
        </p:nvSpPr>
        <p:spPr>
          <a:xfrm>
            <a:off x="1163575" y="1443200"/>
            <a:ext cx="444000" cy="419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1" name="Google Shape;1441;p29"/>
          <p:cNvCxnSpPr>
            <a:stCxn id="1440" idx="6"/>
          </p:cNvCxnSpPr>
          <p:nvPr/>
        </p:nvCxnSpPr>
        <p:spPr>
          <a:xfrm>
            <a:off x="1607575" y="1652900"/>
            <a:ext cx="3170100" cy="133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2" name="Google Shape;1442;p29"/>
          <p:cNvSpPr txBox="1"/>
          <p:nvPr/>
        </p:nvSpPr>
        <p:spPr>
          <a:xfrm>
            <a:off x="4379575" y="2857925"/>
            <a:ext cx="4757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Source sous ultra-vide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(&lt;10</a:t>
            </a:r>
            <a:r>
              <a:rPr lang="fr" sz="13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 en Tungstène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Réservoir de Gallium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Mouillage de la pointe par capillarité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Cône de Taylor formé par le champ électrique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Ions Ga</a:t>
            </a:r>
            <a:r>
              <a:rPr lang="fr" sz="13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3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0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Principe physique 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8" name="Google Shape;1448;p30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449" name="Google Shape;1449;p30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sp>
        <p:nvSpPr>
          <p:cNvPr id="1450" name="Google Shape;1450;p30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451" name="Google Shape;1451;p30"/>
          <p:cNvSpPr txBox="1"/>
          <p:nvPr/>
        </p:nvSpPr>
        <p:spPr>
          <a:xfrm>
            <a:off x="814800" y="2497600"/>
            <a:ext cx="240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Energy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accélération des ions Ga+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2" name="Google Shape;1452;p30"/>
          <p:cNvPicPr preferRelativeResize="0"/>
          <p:nvPr/>
        </p:nvPicPr>
        <p:blipFill rotWithShape="1">
          <a:blip r:embed="rId3">
            <a:alphaModFix/>
          </a:blip>
          <a:srcRect l="67309" t="8784" r="23550" b="58486"/>
          <a:stretch/>
        </p:blipFill>
        <p:spPr>
          <a:xfrm>
            <a:off x="3876900" y="1264350"/>
            <a:ext cx="1390200" cy="2614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453" name="Google Shape;1453;p30"/>
          <p:cNvSpPr txBox="1"/>
          <p:nvPr/>
        </p:nvSpPr>
        <p:spPr>
          <a:xfrm>
            <a:off x="814800" y="4033650"/>
            <a:ext cx="290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Condensor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lentille de focalisation du faisceau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30"/>
          <p:cNvSpPr txBox="1"/>
          <p:nvPr/>
        </p:nvSpPr>
        <p:spPr>
          <a:xfrm>
            <a:off x="3876900" y="537975"/>
            <a:ext cx="240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Heater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chauffage de la source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5" name="Google Shape;1455;p30"/>
          <p:cNvSpPr txBox="1"/>
          <p:nvPr/>
        </p:nvSpPr>
        <p:spPr>
          <a:xfrm>
            <a:off x="5907675" y="1345388"/>
            <a:ext cx="282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Suppressor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régulation du courant d’émission de la source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6" name="Google Shape;1456;p30"/>
          <p:cNvSpPr txBox="1"/>
          <p:nvPr/>
        </p:nvSpPr>
        <p:spPr>
          <a:xfrm>
            <a:off x="5414475" y="2627525"/>
            <a:ext cx="33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Extractor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Times New Roman"/>
                <a:ea typeface="Times New Roman"/>
                <a:cs typeface="Times New Roman"/>
                <a:sym typeface="Times New Roman"/>
              </a:rPr>
              <a:t>extraction des ions de la source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7" name="Google Shape;1457;p30"/>
          <p:cNvCxnSpPr/>
          <p:nvPr/>
        </p:nvCxnSpPr>
        <p:spPr>
          <a:xfrm rot="10800000" flipH="1">
            <a:off x="3050750" y="3498825"/>
            <a:ext cx="1208700" cy="6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30"/>
          <p:cNvCxnSpPr>
            <a:stCxn id="1454" idx="2"/>
          </p:cNvCxnSpPr>
          <p:nvPr/>
        </p:nvCxnSpPr>
        <p:spPr>
          <a:xfrm flipH="1">
            <a:off x="4765350" y="1153575"/>
            <a:ext cx="3141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30"/>
          <p:cNvCxnSpPr/>
          <p:nvPr/>
        </p:nvCxnSpPr>
        <p:spPr>
          <a:xfrm>
            <a:off x="5040175" y="2497600"/>
            <a:ext cx="11349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30"/>
          <p:cNvCxnSpPr>
            <a:stCxn id="1451" idx="3"/>
          </p:cNvCxnSpPr>
          <p:nvPr/>
        </p:nvCxnSpPr>
        <p:spPr>
          <a:xfrm>
            <a:off x="3219900" y="2805400"/>
            <a:ext cx="13131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1" name="Google Shape;14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61990">
            <a:off x="7904725" y="1267921"/>
            <a:ext cx="325931" cy="3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1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Principe physique 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7" name="Google Shape;1467;p31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1469" name="Google Shape;1469;p31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pic>
        <p:nvPicPr>
          <p:cNvPr id="1470" name="Google Shape;1470;p31"/>
          <p:cNvPicPr preferRelativeResize="0"/>
          <p:nvPr/>
        </p:nvPicPr>
        <p:blipFill rotWithShape="1">
          <a:blip r:embed="rId3">
            <a:alphaModFix/>
          </a:blip>
          <a:srcRect l="1399" r="1390"/>
          <a:stretch/>
        </p:blipFill>
        <p:spPr>
          <a:xfrm>
            <a:off x="294812" y="1291275"/>
            <a:ext cx="5501575" cy="279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31"/>
          <p:cNvSpPr txBox="1"/>
          <p:nvPr/>
        </p:nvSpPr>
        <p:spPr>
          <a:xfrm>
            <a:off x="5871650" y="1443675"/>
            <a:ext cx="3187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anodes cylindriques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Champ électrique pour la focalisation des 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Lentille convergente avec dioptre d’entrée et de sortie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Lignes équipotentielles : guide pour les ions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2" name="Google Shape;1472;p31"/>
          <p:cNvSpPr txBox="1"/>
          <p:nvPr/>
        </p:nvSpPr>
        <p:spPr>
          <a:xfrm>
            <a:off x="1673975" y="891075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Lentille électrostatique de Einzel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2"/>
          <p:cNvSpPr txBox="1">
            <a:spLocks noGrp="1"/>
          </p:cNvSpPr>
          <p:nvPr>
            <p:ph type="title"/>
          </p:nvPr>
        </p:nvSpPr>
        <p:spPr>
          <a:xfrm>
            <a:off x="670892" y="2208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- Livrables et leurs révisions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32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479" name="Google Shape;1479;p32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1480" name="Google Shape;1480;p32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pic>
        <p:nvPicPr>
          <p:cNvPr id="1481" name="Google Shape;1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7" y="702450"/>
            <a:ext cx="4422175" cy="143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2" name="Google Shape;1482;p32"/>
          <p:cNvCxnSpPr/>
          <p:nvPr/>
        </p:nvCxnSpPr>
        <p:spPr>
          <a:xfrm flipH="1">
            <a:off x="4571942" y="986468"/>
            <a:ext cx="2400" cy="3573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3" name="Google Shape;14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25" y="702450"/>
            <a:ext cx="4276225" cy="2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32"/>
          <p:cNvSpPr/>
          <p:nvPr/>
        </p:nvSpPr>
        <p:spPr>
          <a:xfrm>
            <a:off x="4669150" y="2078075"/>
            <a:ext cx="2195100" cy="6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2"/>
          <p:cNvSpPr txBox="1"/>
          <p:nvPr/>
        </p:nvSpPr>
        <p:spPr>
          <a:xfrm>
            <a:off x="74675" y="2266950"/>
            <a:ext cx="44223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 de la carte </a:t>
            </a:r>
            <a:r>
              <a:rPr lang="fr" sz="1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Superviseur V2</a:t>
            </a:r>
            <a:endParaRPr sz="1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fr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</a:t>
            </a: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fr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sous tension</a:t>
            </a: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colonne </a:t>
            </a:r>
          </a:p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Contrôle des </a:t>
            </a:r>
            <a:r>
              <a:rPr lang="fr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tensions d’alimentation </a:t>
            </a: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(Source et lentille Condenseur) via une</a:t>
            </a:r>
            <a:r>
              <a:rPr lang="fr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graphique utilisateur (GUI)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fr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</a:t>
            </a:r>
            <a:r>
              <a:rPr lang="f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valeurs réelles envoyées par la carte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6" name="Google Shape;1486;p32"/>
          <p:cNvSpPr txBox="1"/>
          <p:nvPr/>
        </p:nvSpPr>
        <p:spPr>
          <a:xfrm>
            <a:off x="4649325" y="2838188"/>
            <a:ext cx="4276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 de la carte </a:t>
            </a:r>
            <a:r>
              <a:rPr lang="fr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MVA Controller</a:t>
            </a:r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fr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Déplacement</a:t>
            </a: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barrette présentant 14 diaphragmes de diamètres différents</a:t>
            </a:r>
            <a:r>
              <a:rPr lang="fr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1487" name="Google Shape;1487;p32"/>
          <p:cNvGrpSpPr/>
          <p:nvPr/>
        </p:nvGrpSpPr>
        <p:grpSpPr>
          <a:xfrm>
            <a:off x="4573579" y="3604605"/>
            <a:ext cx="1385803" cy="756825"/>
            <a:chOff x="1081959" y="2801599"/>
            <a:chExt cx="970518" cy="756825"/>
          </a:xfrm>
        </p:grpSpPr>
        <p:sp>
          <p:nvSpPr>
            <p:cNvPr id="1488" name="Google Shape;1488;p32"/>
            <p:cNvSpPr/>
            <p:nvPr/>
          </p:nvSpPr>
          <p:spPr>
            <a:xfrm>
              <a:off x="1081959" y="3079474"/>
              <a:ext cx="593100" cy="133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2"/>
            <p:cNvGrpSpPr/>
            <p:nvPr/>
          </p:nvGrpSpPr>
          <p:grpSpPr>
            <a:xfrm>
              <a:off x="1350778" y="2801599"/>
              <a:ext cx="701700" cy="756825"/>
              <a:chOff x="1350778" y="2801599"/>
              <a:chExt cx="701700" cy="756825"/>
            </a:xfrm>
          </p:grpSpPr>
          <p:sp>
            <p:nvSpPr>
              <p:cNvPr id="1490" name="Google Shape;1490;p32"/>
              <p:cNvSpPr txBox="1"/>
              <p:nvPr/>
            </p:nvSpPr>
            <p:spPr>
              <a:xfrm>
                <a:off x="1350778" y="3187024"/>
                <a:ext cx="701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1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Courant Mars</a:t>
                </a:r>
                <a:endParaRPr sz="1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491" name="Google Shape;1491;p32"/>
              <p:cNvGrpSpPr/>
              <p:nvPr/>
            </p:nvGrpSpPr>
            <p:grpSpPr>
              <a:xfrm>
                <a:off x="1655370" y="2801599"/>
                <a:ext cx="39600" cy="410291"/>
                <a:chOff x="1619920" y="2565235"/>
                <a:chExt cx="39600" cy="410291"/>
              </a:xfrm>
            </p:grpSpPr>
            <p:cxnSp>
              <p:nvCxnSpPr>
                <p:cNvPr id="1492" name="Google Shape;1492;p32"/>
                <p:cNvCxnSpPr/>
                <p:nvPr/>
              </p:nvCxnSpPr>
              <p:spPr>
                <a:xfrm>
                  <a:off x="1639724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3" name="Google Shape;1493;p32"/>
                <p:cNvSpPr/>
                <p:nvPr/>
              </p:nvSpPr>
              <p:spPr>
                <a:xfrm flipH="1">
                  <a:off x="1619920" y="2565235"/>
                  <a:ext cx="39600" cy="5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94" name="Google Shape;1494;p32"/>
          <p:cNvSpPr txBox="1"/>
          <p:nvPr/>
        </p:nvSpPr>
        <p:spPr>
          <a:xfrm>
            <a:off x="4571950" y="4261976"/>
            <a:ext cx="438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Prioriser la programmation de la carte</a:t>
            </a:r>
            <a:endParaRPr sz="1100"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100" i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Superviseur V2 </a:t>
            </a:r>
            <a:endParaRPr i="1">
              <a:solidFill>
                <a:schemeClr val="accent3"/>
              </a:solidFill>
            </a:endParaRPr>
          </a:p>
        </p:txBody>
      </p:sp>
      <p:sp>
        <p:nvSpPr>
          <p:cNvPr id="1495" name="Google Shape;1495;p32"/>
          <p:cNvSpPr/>
          <p:nvPr/>
        </p:nvSpPr>
        <p:spPr>
          <a:xfrm>
            <a:off x="5366725" y="4328872"/>
            <a:ext cx="329131" cy="185112"/>
          </a:xfrm>
          <a:custGeom>
            <a:avLst/>
            <a:gdLst/>
            <a:ahLst/>
            <a:cxnLst/>
            <a:rect l="l" t="t" r="r" b="b"/>
            <a:pathLst>
              <a:path w="14881" h="13194" extrusionOk="0">
                <a:moveTo>
                  <a:pt x="0" y="0"/>
                </a:moveTo>
                <a:cubicBezTo>
                  <a:pt x="431" y="2155"/>
                  <a:pt x="542" y="4566"/>
                  <a:pt x="1860" y="6324"/>
                </a:cubicBezTo>
                <a:cubicBezTo>
                  <a:pt x="3145" y="8037"/>
                  <a:pt x="7228" y="7123"/>
                  <a:pt x="8185" y="5208"/>
                </a:cubicBezTo>
                <a:cubicBezTo>
                  <a:pt x="8468" y="4642"/>
                  <a:pt x="9004" y="3795"/>
                  <a:pt x="8557" y="3348"/>
                </a:cubicBezTo>
                <a:cubicBezTo>
                  <a:pt x="7311" y="2102"/>
                  <a:pt x="3770" y="5076"/>
                  <a:pt x="4464" y="6696"/>
                </a:cubicBezTo>
                <a:cubicBezTo>
                  <a:pt x="5453" y="9004"/>
                  <a:pt x="9022" y="9301"/>
                  <a:pt x="11533" y="9301"/>
                </a:cubicBezTo>
                <a:cubicBezTo>
                  <a:pt x="12401" y="9301"/>
                  <a:pt x="13749" y="10077"/>
                  <a:pt x="14137" y="9301"/>
                </a:cubicBezTo>
                <a:cubicBezTo>
                  <a:pt x="14734" y="8106"/>
                  <a:pt x="9473" y="6868"/>
                  <a:pt x="10417" y="7812"/>
                </a:cubicBezTo>
                <a:cubicBezTo>
                  <a:pt x="11593" y="8988"/>
                  <a:pt x="14881" y="8381"/>
                  <a:pt x="14881" y="10045"/>
                </a:cubicBezTo>
                <a:cubicBezTo>
                  <a:pt x="14881" y="11662"/>
                  <a:pt x="10789" y="14266"/>
                  <a:pt x="10789" y="12649"/>
                </a:cubicBezTo>
                <a:cubicBezTo>
                  <a:pt x="10789" y="11156"/>
                  <a:pt x="12801" y="10341"/>
                  <a:pt x="14137" y="967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6" name="Google Shape;1496;p32"/>
          <p:cNvSpPr txBox="1"/>
          <p:nvPr/>
        </p:nvSpPr>
        <p:spPr>
          <a:xfrm>
            <a:off x="144700" y="3377300"/>
            <a:ext cx="4059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 </a:t>
            </a:r>
            <a:r>
              <a:rPr lang="fr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manuel utilisateur</a:t>
            </a: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l’application.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Création d’un </a:t>
            </a:r>
            <a:r>
              <a:rPr lang="fr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manuel d’installation </a:t>
            </a: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l’application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7" name="Google Shape;1497;p32"/>
          <p:cNvSpPr/>
          <p:nvPr/>
        </p:nvSpPr>
        <p:spPr>
          <a:xfrm>
            <a:off x="788229" y="3965419"/>
            <a:ext cx="287129" cy="145959"/>
          </a:xfrm>
          <a:custGeom>
            <a:avLst/>
            <a:gdLst/>
            <a:ahLst/>
            <a:cxnLst/>
            <a:rect l="l" t="t" r="r" b="b"/>
            <a:pathLst>
              <a:path w="14881" h="13194" extrusionOk="0">
                <a:moveTo>
                  <a:pt x="0" y="0"/>
                </a:moveTo>
                <a:cubicBezTo>
                  <a:pt x="431" y="2155"/>
                  <a:pt x="542" y="4566"/>
                  <a:pt x="1860" y="6324"/>
                </a:cubicBezTo>
                <a:cubicBezTo>
                  <a:pt x="3145" y="8037"/>
                  <a:pt x="7228" y="7123"/>
                  <a:pt x="8185" y="5208"/>
                </a:cubicBezTo>
                <a:cubicBezTo>
                  <a:pt x="8468" y="4642"/>
                  <a:pt x="9004" y="3795"/>
                  <a:pt x="8557" y="3348"/>
                </a:cubicBezTo>
                <a:cubicBezTo>
                  <a:pt x="7311" y="2102"/>
                  <a:pt x="3770" y="5076"/>
                  <a:pt x="4464" y="6696"/>
                </a:cubicBezTo>
                <a:cubicBezTo>
                  <a:pt x="5453" y="9004"/>
                  <a:pt x="9022" y="9301"/>
                  <a:pt x="11533" y="9301"/>
                </a:cubicBezTo>
                <a:cubicBezTo>
                  <a:pt x="12401" y="9301"/>
                  <a:pt x="13749" y="10077"/>
                  <a:pt x="14137" y="9301"/>
                </a:cubicBezTo>
                <a:cubicBezTo>
                  <a:pt x="14734" y="8106"/>
                  <a:pt x="9473" y="6868"/>
                  <a:pt x="10417" y="7812"/>
                </a:cubicBezTo>
                <a:cubicBezTo>
                  <a:pt x="11593" y="8988"/>
                  <a:pt x="14881" y="8381"/>
                  <a:pt x="14881" y="10045"/>
                </a:cubicBezTo>
                <a:cubicBezTo>
                  <a:pt x="14881" y="11662"/>
                  <a:pt x="10789" y="14266"/>
                  <a:pt x="10789" y="12649"/>
                </a:cubicBezTo>
                <a:cubicBezTo>
                  <a:pt x="10789" y="11156"/>
                  <a:pt x="12801" y="10341"/>
                  <a:pt x="14137" y="967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8" name="Google Shape;1498;p32"/>
          <p:cNvSpPr/>
          <p:nvPr/>
        </p:nvSpPr>
        <p:spPr>
          <a:xfrm>
            <a:off x="788229" y="4182919"/>
            <a:ext cx="287129" cy="145959"/>
          </a:xfrm>
          <a:custGeom>
            <a:avLst/>
            <a:gdLst/>
            <a:ahLst/>
            <a:cxnLst/>
            <a:rect l="l" t="t" r="r" b="b"/>
            <a:pathLst>
              <a:path w="14881" h="13194" extrusionOk="0">
                <a:moveTo>
                  <a:pt x="0" y="0"/>
                </a:moveTo>
                <a:cubicBezTo>
                  <a:pt x="431" y="2155"/>
                  <a:pt x="542" y="4566"/>
                  <a:pt x="1860" y="6324"/>
                </a:cubicBezTo>
                <a:cubicBezTo>
                  <a:pt x="3145" y="8037"/>
                  <a:pt x="7228" y="7123"/>
                  <a:pt x="8185" y="5208"/>
                </a:cubicBezTo>
                <a:cubicBezTo>
                  <a:pt x="8468" y="4642"/>
                  <a:pt x="9004" y="3795"/>
                  <a:pt x="8557" y="3348"/>
                </a:cubicBezTo>
                <a:cubicBezTo>
                  <a:pt x="7311" y="2102"/>
                  <a:pt x="3770" y="5076"/>
                  <a:pt x="4464" y="6696"/>
                </a:cubicBezTo>
                <a:cubicBezTo>
                  <a:pt x="5453" y="9004"/>
                  <a:pt x="9022" y="9301"/>
                  <a:pt x="11533" y="9301"/>
                </a:cubicBezTo>
                <a:cubicBezTo>
                  <a:pt x="12401" y="9301"/>
                  <a:pt x="13749" y="10077"/>
                  <a:pt x="14137" y="9301"/>
                </a:cubicBezTo>
                <a:cubicBezTo>
                  <a:pt x="14734" y="8106"/>
                  <a:pt x="9473" y="6868"/>
                  <a:pt x="10417" y="7812"/>
                </a:cubicBezTo>
                <a:cubicBezTo>
                  <a:pt x="11593" y="8988"/>
                  <a:pt x="14881" y="8381"/>
                  <a:pt x="14881" y="10045"/>
                </a:cubicBezTo>
                <a:cubicBezTo>
                  <a:pt x="14881" y="11662"/>
                  <a:pt x="10789" y="14266"/>
                  <a:pt x="10789" y="12649"/>
                </a:cubicBezTo>
                <a:cubicBezTo>
                  <a:pt x="10789" y="11156"/>
                  <a:pt x="12801" y="10341"/>
                  <a:pt x="14137" y="9673"/>
                </a:cubicBezTo>
              </a:path>
            </a:pathLst>
          </a:custGeom>
          <a:noFill/>
          <a:ln w="952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3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33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05" name="Google Shape;1505;p33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506" name="Google Shape;1506;p33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07" name="Google Shape;1507;p33"/>
          <p:cNvSpPr txBox="1"/>
          <p:nvPr/>
        </p:nvSpPr>
        <p:spPr>
          <a:xfrm>
            <a:off x="670900" y="921975"/>
            <a:ext cx="35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8" name="Google Shape;1508;p33"/>
          <p:cNvPicPr preferRelativeResize="0"/>
          <p:nvPr/>
        </p:nvPicPr>
        <p:blipFill rotWithShape="1">
          <a:blip r:embed="rId3">
            <a:alphaModFix/>
          </a:blip>
          <a:srcRect l="23821" r="18528"/>
          <a:stretch/>
        </p:blipFill>
        <p:spPr>
          <a:xfrm>
            <a:off x="826249" y="1380479"/>
            <a:ext cx="1305526" cy="127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33"/>
          <p:cNvSpPr txBox="1"/>
          <p:nvPr/>
        </p:nvSpPr>
        <p:spPr>
          <a:xfrm>
            <a:off x="337525" y="3412500"/>
            <a:ext cx="3991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Très utilisé dans le monde de l’industrie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Langage orienté objet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Beaucoup de ressources et de documentation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1" name="Google Shape;1511;p33"/>
          <p:cNvCxnSpPr/>
          <p:nvPr/>
        </p:nvCxnSpPr>
        <p:spPr>
          <a:xfrm>
            <a:off x="4562475" y="766750"/>
            <a:ext cx="14400" cy="3586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2" name="Google Shape;1512;p33"/>
          <p:cNvSpPr txBox="1"/>
          <p:nvPr/>
        </p:nvSpPr>
        <p:spPr>
          <a:xfrm>
            <a:off x="4895075" y="3506250"/>
            <a:ext cx="3672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Praticité et gain de temps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</a:t>
            </a:r>
            <a:r>
              <a:rPr lang="fr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what-you-see-is-what-you-get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3" name="Google Shape;15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975" y="1636380"/>
            <a:ext cx="152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613" y="1356194"/>
            <a:ext cx="1305525" cy="95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4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34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21" name="Google Shape;1521;p34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1522" name="Google Shape;1522;p34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23" name="Google Shape;1523;p34"/>
          <p:cNvSpPr txBox="1"/>
          <p:nvPr/>
        </p:nvSpPr>
        <p:spPr>
          <a:xfrm>
            <a:off x="670900" y="921975"/>
            <a:ext cx="35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4" name="Google Shape;1524;p34"/>
          <p:cNvPicPr preferRelativeResize="0"/>
          <p:nvPr/>
        </p:nvPicPr>
        <p:blipFill rotWithShape="1">
          <a:blip r:embed="rId3">
            <a:alphaModFix/>
          </a:blip>
          <a:srcRect l="1221" t="34425" r="1084" b="34085"/>
          <a:stretch/>
        </p:blipFill>
        <p:spPr>
          <a:xfrm>
            <a:off x="215850" y="810950"/>
            <a:ext cx="3204926" cy="7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34"/>
          <p:cNvSpPr/>
          <p:nvPr/>
        </p:nvSpPr>
        <p:spPr>
          <a:xfrm rot="751477">
            <a:off x="2903076" y="1913282"/>
            <a:ext cx="527508" cy="528476"/>
          </a:xfrm>
          <a:custGeom>
            <a:avLst/>
            <a:gdLst/>
            <a:ahLst/>
            <a:cxnLst/>
            <a:rect l="l" t="t" r="r" b="b"/>
            <a:pathLst>
              <a:path w="17777" h="15253" extrusionOk="0">
                <a:moveTo>
                  <a:pt x="72" y="0"/>
                </a:moveTo>
                <a:cubicBezTo>
                  <a:pt x="72" y="3040"/>
                  <a:pt x="-218" y="6779"/>
                  <a:pt x="1932" y="8929"/>
                </a:cubicBezTo>
                <a:cubicBezTo>
                  <a:pt x="3085" y="10082"/>
                  <a:pt x="7497" y="9644"/>
                  <a:pt x="6768" y="8185"/>
                </a:cubicBezTo>
                <a:cubicBezTo>
                  <a:pt x="6213" y="7076"/>
                  <a:pt x="3659" y="10284"/>
                  <a:pt x="4536" y="11161"/>
                </a:cubicBezTo>
                <a:cubicBezTo>
                  <a:pt x="6744" y="13369"/>
                  <a:pt x="11629" y="14485"/>
                  <a:pt x="13837" y="12277"/>
                </a:cubicBezTo>
                <a:cubicBezTo>
                  <a:pt x="14669" y="11445"/>
                  <a:pt x="13897" y="8929"/>
                  <a:pt x="12721" y="8929"/>
                </a:cubicBezTo>
                <a:cubicBezTo>
                  <a:pt x="10609" y="8929"/>
                  <a:pt x="19051" y="11528"/>
                  <a:pt x="17558" y="13021"/>
                </a:cubicBezTo>
                <a:cubicBezTo>
                  <a:pt x="16302" y="14277"/>
                  <a:pt x="14309" y="14459"/>
                  <a:pt x="12721" y="15253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526" name="Google Shape;15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051" y="1148393"/>
            <a:ext cx="4698615" cy="326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5"/>
          <p:cNvSpPr txBox="1">
            <a:spLocks noGrp="1"/>
          </p:cNvSpPr>
          <p:nvPr>
            <p:ph type="title"/>
          </p:nvPr>
        </p:nvSpPr>
        <p:spPr>
          <a:xfrm>
            <a:off x="670892" y="297068"/>
            <a:ext cx="780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- Travail réalisé sur l’année</a:t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2" name="Google Shape;1532;p35"/>
          <p:cNvSpPr txBox="1">
            <a:spLocks noGrp="1"/>
          </p:cNvSpPr>
          <p:nvPr>
            <p:ph type="ftr" idx="11"/>
          </p:nvPr>
        </p:nvSpPr>
        <p:spPr>
          <a:xfrm>
            <a:off x="3028950" y="4865084"/>
            <a:ext cx="30861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INSA Toulouse</a:t>
            </a:r>
            <a:endParaRPr/>
          </a:p>
        </p:txBody>
      </p:sp>
      <p:sp>
        <p:nvSpPr>
          <p:cNvPr id="1533" name="Google Shape;1533;p35"/>
          <p:cNvSpPr txBox="1">
            <a:spLocks noGrp="1"/>
          </p:cNvSpPr>
          <p:nvPr>
            <p:ph type="sldNum" idx="12"/>
          </p:nvPr>
        </p:nvSpPr>
        <p:spPr>
          <a:xfrm>
            <a:off x="7002018" y="4869656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1534" name="Google Shape;1534;p35"/>
          <p:cNvSpPr txBox="1">
            <a:spLocks noGrp="1"/>
          </p:cNvSpPr>
          <p:nvPr>
            <p:ph type="dt" idx="10"/>
          </p:nvPr>
        </p:nvSpPr>
        <p:spPr>
          <a:xfrm>
            <a:off x="107442" y="4874228"/>
            <a:ext cx="20574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31/05/2023</a:t>
            </a:r>
            <a:endParaRPr/>
          </a:p>
        </p:txBody>
      </p:sp>
      <p:sp>
        <p:nvSpPr>
          <p:cNvPr id="1535" name="Google Shape;1535;p35"/>
          <p:cNvSpPr txBox="1"/>
          <p:nvPr/>
        </p:nvSpPr>
        <p:spPr>
          <a:xfrm>
            <a:off x="670900" y="9219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Connexion au port série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6" name="Google Shape;15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00" y="1611837"/>
            <a:ext cx="3288508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400" y="1377172"/>
            <a:ext cx="2057400" cy="146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35"/>
          <p:cNvPicPr preferRelativeResize="0"/>
          <p:nvPr/>
        </p:nvPicPr>
        <p:blipFill rotWithShape="1">
          <a:blip r:embed="rId5">
            <a:alphaModFix/>
          </a:blip>
          <a:srcRect l="17270" t="23129" r="63156" b="69383"/>
          <a:stretch/>
        </p:blipFill>
        <p:spPr>
          <a:xfrm>
            <a:off x="670900" y="3887025"/>
            <a:ext cx="3505275" cy="6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35"/>
          <p:cNvSpPr txBox="1"/>
          <p:nvPr/>
        </p:nvSpPr>
        <p:spPr>
          <a:xfrm>
            <a:off x="670900" y="3207975"/>
            <a:ext cx="355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Gun ON / Gun Off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INSA V3">
      <a:dk1>
        <a:srgbClr val="000000"/>
      </a:dk1>
      <a:lt1>
        <a:srgbClr val="FFFFFF"/>
      </a:lt1>
      <a:dk2>
        <a:srgbClr val="221927"/>
      </a:dk2>
      <a:lt2>
        <a:srgbClr val="E7E6E6"/>
      </a:lt2>
      <a:accent1>
        <a:srgbClr val="F5ADAA"/>
      </a:accent1>
      <a:accent2>
        <a:srgbClr val="E31B17"/>
      </a:accent2>
      <a:accent3>
        <a:srgbClr val="59142A"/>
      </a:accent3>
      <a:accent4>
        <a:srgbClr val="F69F1D"/>
      </a:accent4>
      <a:accent5>
        <a:srgbClr val="F8F0EC"/>
      </a:accent5>
      <a:accent6>
        <a:srgbClr val="5F5E5E"/>
      </a:accent6>
      <a:hlink>
        <a:srgbClr val="E31B17"/>
      </a:hlink>
      <a:folHlink>
        <a:srgbClr val="8D1D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1048</Words>
  <Application>Microsoft Macintosh PowerPoint</Application>
  <PresentationFormat>Affichage à l'écran (16:9)</PresentationFormat>
  <Paragraphs>228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Noto Sans Symbols</vt:lpstr>
      <vt:lpstr>Source Code Pro</vt:lpstr>
      <vt:lpstr>Georgia</vt:lpstr>
      <vt:lpstr>Times New Roman</vt:lpstr>
      <vt:lpstr>Amatic SC</vt:lpstr>
      <vt:lpstr>Arial</vt:lpstr>
      <vt:lpstr>Beach Day</vt:lpstr>
      <vt:lpstr>Thème Office</vt:lpstr>
      <vt:lpstr>Projet multidisciplinaire   Pilotage de la colonne d’ions focalisés utilisée  dans le TP d’optique des particules chargées</vt:lpstr>
      <vt:lpstr>Sommaire</vt:lpstr>
      <vt:lpstr>I - Principe physique </vt:lpstr>
      <vt:lpstr>I - Principe physique </vt:lpstr>
      <vt:lpstr>I - Principe physique </vt:lpstr>
      <vt:lpstr>II - Livrables et leurs révisions</vt:lpstr>
      <vt:lpstr>III - Travail réalisé sur l’année</vt:lpstr>
      <vt:lpstr>III - Travail réalisé sur l’année</vt:lpstr>
      <vt:lpstr>III - Travail réalisé sur l’année</vt:lpstr>
      <vt:lpstr>III - Travail réalisé sur l’année</vt:lpstr>
      <vt:lpstr>III - Travail réalisé sur l’année</vt:lpstr>
      <vt:lpstr>III - Travail réalisé sur l’année</vt:lpstr>
      <vt:lpstr>III - Travail réalisé sur l’année</vt:lpstr>
      <vt:lpstr>III - Travail réalisé sur l’année</vt:lpstr>
      <vt:lpstr>IV - Test du pilotage de la source</vt:lpstr>
      <vt:lpstr>IV - Test du pilotage de la source</vt:lpstr>
      <vt:lpstr>IV - Test du pilotage de la source</vt:lpstr>
      <vt:lpstr>V - Résultats</vt:lpstr>
      <vt:lpstr>V - Résultats</vt:lpstr>
      <vt:lpstr>VI - Perspectives et continuité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multidisciplinaire   Pilotage de la colonne d’ions focalisés utilisée  dans le TP d’optique des particules chargées</dc:title>
  <cp:lastModifiedBy>Emma Lisoir</cp:lastModifiedBy>
  <cp:revision>2</cp:revision>
  <dcterms:modified xsi:type="dcterms:W3CDTF">2023-05-31T07:39:11Z</dcterms:modified>
</cp:coreProperties>
</file>