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1" r:id="rId5"/>
    <p:sldId id="298" r:id="rId6"/>
    <p:sldId id="297" r:id="rId7"/>
    <p:sldId id="263" r:id="rId8"/>
    <p:sldId id="279" r:id="rId9"/>
    <p:sldId id="265" r:id="rId10"/>
    <p:sldId id="288" r:id="rId11"/>
    <p:sldId id="274" r:id="rId12"/>
    <p:sldId id="299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CD"/>
    <a:srgbClr val="FEA99B"/>
    <a:srgbClr val="FE7F6A"/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‹N›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3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62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  <p:sldLayoutId id="2147483681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all-covid19-vaccines-tweet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nltk.org/" TargetMode="External"/><Relationship Id="rId5" Type="http://schemas.openxmlformats.org/officeDocument/2006/relationships/hyperlink" Target="https://textblob.readthedocs.io/en/dev" TargetMode="External"/><Relationship Id="rId4" Type="http://schemas.openxmlformats.org/officeDocument/2006/relationships/hyperlink" Target="https://pypi.org/project/geop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a typeface="맑은 고딕" pitchFamily="50" charset="-127"/>
              </a:rPr>
              <a:t>GROUP 5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48" y="3900089"/>
            <a:ext cx="9144000" cy="43204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b="1" dirty="0"/>
              <a:t>Sentiment analysis </a:t>
            </a:r>
            <a:r>
              <a:rPr lang="en-US" altLang="ko-KR" sz="2000" b="1" dirty="0" err="1"/>
              <a:t>Covid</a:t>
            </a:r>
            <a:r>
              <a:rPr lang="en-US" altLang="ko-KR" sz="2000" b="1" dirty="0"/>
              <a:t> Vaccine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iamond 54"/>
          <p:cNvSpPr/>
          <p:nvPr/>
        </p:nvSpPr>
        <p:spPr>
          <a:xfrm>
            <a:off x="6742081" y="1608842"/>
            <a:ext cx="1025172" cy="78255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8092" y="2571750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Variation in sentiment </a:t>
            </a:r>
          </a:p>
          <a:p>
            <a:pPr algn="ctr"/>
            <a:r>
              <a:rPr lang="en-GB" sz="1200" dirty="0"/>
              <a:t>with respect to vaccine type over </a:t>
            </a:r>
          </a:p>
          <a:p>
            <a:pPr algn="ctr"/>
            <a:r>
              <a:rPr lang="en-GB" sz="1200" dirty="0"/>
              <a:t>time will be showed with smiles </a:t>
            </a:r>
          </a:p>
          <a:p>
            <a:pPr algn="ctr"/>
            <a:r>
              <a:rPr lang="en-GB" sz="1200" dirty="0"/>
              <a:t>that fill up based on the changing of the sentiment.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62825" y="2571750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Sentiment differences between verified and unverified</a:t>
            </a:r>
          </a:p>
          <a:p>
            <a:pPr algn="ctr"/>
            <a:r>
              <a:rPr lang="en-GB" sz="1200" dirty="0"/>
              <a:t> accounts will be visualized </a:t>
            </a:r>
          </a:p>
          <a:p>
            <a:pPr algn="ctr"/>
            <a:r>
              <a:rPr lang="en-GB" sz="1200" dirty="0"/>
              <a:t>applying a filter in other graphs or just in the map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02539" y="2640415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Sentiment change with regard </a:t>
            </a:r>
          </a:p>
          <a:p>
            <a:pPr algn="ctr"/>
            <a:r>
              <a:rPr lang="en-GB" sz="1200" dirty="0"/>
              <a:t>to number of retweets/likes </a:t>
            </a:r>
          </a:p>
          <a:p>
            <a:pPr algn="ctr"/>
            <a:r>
              <a:rPr lang="en-GB" sz="1200" dirty="0"/>
              <a:t>with a slider on the map </a:t>
            </a:r>
          </a:p>
          <a:p>
            <a:pPr algn="ctr"/>
            <a:r>
              <a:rPr lang="en-GB" sz="1200" dirty="0"/>
              <a:t>described above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7" name="Group 48">
            <a:extLst>
              <a:ext uri="{FF2B5EF4-FFF2-40B4-BE49-F238E27FC236}">
                <a16:creationId xmlns:a16="http://schemas.microsoft.com/office/drawing/2014/main" id="{8DA35D95-B2F4-4AE7-A427-B015A0ECD32D}"/>
              </a:ext>
            </a:extLst>
          </p:cNvPr>
          <p:cNvGrpSpPr/>
          <p:nvPr/>
        </p:nvGrpSpPr>
        <p:grpSpPr>
          <a:xfrm>
            <a:off x="3851920" y="1712086"/>
            <a:ext cx="3584664" cy="576064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1D3CCA76-0914-4342-B506-726FA9102411}"/>
                </a:ext>
              </a:extLst>
            </p:cNvPr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Diamond 50">
              <a:extLst>
                <a:ext uri="{FF2B5EF4-FFF2-40B4-BE49-F238E27FC236}">
                  <a16:creationId xmlns:a16="http://schemas.microsoft.com/office/drawing/2014/main" id="{F2308A1B-0EF5-46EE-ABBC-CA1A60D66BFC}"/>
                </a:ext>
              </a:extLst>
            </p:cNvPr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45">
            <a:extLst>
              <a:ext uri="{FF2B5EF4-FFF2-40B4-BE49-F238E27FC236}">
                <a16:creationId xmlns:a16="http://schemas.microsoft.com/office/drawing/2014/main" id="{B816B1E5-5522-4DF1-A0F5-108A5FB45795}"/>
              </a:ext>
            </a:extLst>
          </p:cNvPr>
          <p:cNvGrpSpPr/>
          <p:nvPr/>
        </p:nvGrpSpPr>
        <p:grpSpPr>
          <a:xfrm>
            <a:off x="1237514" y="1748090"/>
            <a:ext cx="3334486" cy="504056"/>
            <a:chOff x="1748034" y="2643770"/>
            <a:chExt cx="1951123" cy="504056"/>
          </a:xfrm>
          <a:solidFill>
            <a:schemeClr val="accent1"/>
          </a:solidFill>
        </p:grpSpPr>
        <p:sp>
          <p:nvSpPr>
            <p:cNvPr id="31" name="Rectangle 42">
              <a:extLst>
                <a:ext uri="{FF2B5EF4-FFF2-40B4-BE49-F238E27FC236}">
                  <a16:creationId xmlns:a16="http://schemas.microsoft.com/office/drawing/2014/main" id="{F3C1E3D1-6E5E-4625-8EF2-877A80F82EEF}"/>
                </a:ext>
              </a:extLst>
            </p:cNvPr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Diamond 47">
              <a:extLst>
                <a:ext uri="{FF2B5EF4-FFF2-40B4-BE49-F238E27FC236}">
                  <a16:creationId xmlns:a16="http://schemas.microsoft.com/office/drawing/2014/main" id="{68618AF4-9AD4-4ED9-ABF1-E5FAF8DC765F}"/>
                </a:ext>
              </a:extLst>
            </p:cNvPr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99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Our intent: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4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56892" y="1602418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intent is to provide a dashboard that could visualize the sentiment extracted from natural language in tweets regarding the Covid pandemic, with a particular focus </a:t>
            </a:r>
          </a:p>
          <a:p>
            <a:r>
              <a:rPr lang="en-GB" dirty="0"/>
              <a:t>on the topic of vaccinations. </a:t>
            </a:r>
          </a:p>
          <a:p>
            <a:r>
              <a:rPr lang="en-GB" dirty="0"/>
              <a:t>In order to do that the sentiment will be evaluated in </a:t>
            </a:r>
          </a:p>
          <a:p>
            <a:r>
              <a:rPr lang="en-GB" dirty="0"/>
              <a:t>relation with other variables such as time, geographical location, specifics related to Twitter (verified accounts,</a:t>
            </a:r>
          </a:p>
          <a:p>
            <a:r>
              <a:rPr lang="en-GB" dirty="0"/>
              <a:t> number of follower et cet.).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9646" y="2283718"/>
            <a:ext cx="5436096" cy="576064"/>
          </a:xfrm>
        </p:spPr>
        <p:txBody>
          <a:bodyPr/>
          <a:lstStyle/>
          <a:p>
            <a:r>
              <a:rPr lang="en-US" altLang="ko-KR" dirty="0"/>
              <a:t>Task </a:t>
            </a:r>
            <a:r>
              <a:rPr lang="en-US" altLang="ko-KR" dirty="0" err="1">
                <a:solidFill>
                  <a:schemeClr val="accent1"/>
                </a:solidFill>
              </a:rPr>
              <a:t>Complished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58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4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302546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1961246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2632313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448169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Preprocessing</a:t>
            </a:r>
            <a:r>
              <a:rPr lang="en-GB" dirty="0"/>
              <a:t> of the data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197361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Compute geographical coordinates based </a:t>
            </a:r>
          </a:p>
          <a:p>
            <a:r>
              <a:rPr lang="en-GB" dirty="0"/>
              <a:t>on name of locations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277081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 the sentiment of the tweets</a:t>
            </a:r>
            <a:endParaRPr lang="en-US" altLang="ko-KR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A344A5F3-4275-4091-BFF8-A6372CE30237}"/>
              </a:ext>
            </a:extLst>
          </p:cNvPr>
          <p:cNvSpPr txBox="1"/>
          <p:nvPr/>
        </p:nvSpPr>
        <p:spPr>
          <a:xfrm>
            <a:off x="2915816" y="473280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First of all we have focused on the preparation of</a:t>
            </a:r>
          </a:p>
          <a:p>
            <a:r>
              <a:rPr lang="en-GB" sz="1600" dirty="0"/>
              <a:t>the dataset, The starting data are: </a:t>
            </a:r>
          </a:p>
          <a:p>
            <a:r>
              <a:rPr lang="en-GB" sz="1200" dirty="0"/>
              <a:t>All COVID-19 Vaccines Tweets (Kaggle).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5EA6BC8-1B55-4FB8-A5BA-DE5C2C6680A1}"/>
              </a:ext>
            </a:extLst>
          </p:cNvPr>
          <p:cNvSpPr/>
          <p:nvPr/>
        </p:nvSpPr>
        <p:spPr>
          <a:xfrm>
            <a:off x="2308860" y="3326101"/>
            <a:ext cx="5424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Technology</a:t>
            </a:r>
            <a:r>
              <a:rPr lang="en-GB" sz="1200" dirty="0"/>
              <a:t> used: </a:t>
            </a:r>
          </a:p>
          <a:p>
            <a:r>
              <a:rPr lang="en-GB" sz="1200" dirty="0"/>
              <a:t>  -python </a:t>
            </a:r>
            <a:r>
              <a:rPr lang="en-GB" sz="1200" dirty="0" err="1"/>
              <a:t>geopy</a:t>
            </a:r>
            <a:r>
              <a:rPr lang="en-GB" sz="1200" dirty="0"/>
              <a:t> library for the latitude and longitude evaluation</a:t>
            </a:r>
          </a:p>
          <a:p>
            <a:r>
              <a:rPr lang="en-GB" sz="1200" dirty="0"/>
              <a:t>  -</a:t>
            </a:r>
            <a:r>
              <a:rPr lang="en-GB" sz="1200" dirty="0" err="1"/>
              <a:t>textblob</a:t>
            </a:r>
            <a:r>
              <a:rPr lang="en-GB" sz="1200" dirty="0"/>
              <a:t> API and python </a:t>
            </a:r>
            <a:r>
              <a:rPr lang="en-GB" sz="1200" dirty="0" err="1"/>
              <a:t>nltk</a:t>
            </a:r>
            <a:r>
              <a:rPr lang="en-GB" sz="1200" dirty="0"/>
              <a:t> library for sentiment analysis.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References</a:t>
            </a:r>
            <a:r>
              <a:rPr lang="en-GB" sz="1200" dirty="0"/>
              <a:t>:</a:t>
            </a:r>
          </a:p>
          <a:p>
            <a:r>
              <a:rPr lang="en-GB" sz="1200" dirty="0"/>
              <a:t>  </a:t>
            </a:r>
            <a:r>
              <a:rPr lang="en-GB" sz="1200" dirty="0">
                <a:hlinkClick r:id="rId3"/>
              </a:rPr>
              <a:t>https://www.kaggle.com/gpreda/all-covid19-vaccines-tweets</a:t>
            </a:r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>
                <a:hlinkClick r:id="rId4"/>
              </a:rPr>
              <a:t>https://pypi.org/project/geopy</a:t>
            </a:r>
            <a:endParaRPr lang="en-GB" sz="1200" dirty="0"/>
          </a:p>
          <a:p>
            <a:r>
              <a:rPr lang="en-GB" sz="1200" dirty="0">
                <a:hlinkClick r:id="rId5"/>
              </a:rPr>
              <a:t>  </a:t>
            </a:r>
            <a:r>
              <a:rPr lang="en-GB" sz="1200" dirty="0">
                <a:hlinkClick r:id="rId5"/>
              </a:rPr>
              <a:t>https://textblob.readthedocs.io/en/dev</a:t>
            </a:r>
            <a:endParaRPr lang="en-GB" sz="1200" dirty="0"/>
          </a:p>
          <a:p>
            <a:r>
              <a:rPr lang="en-GB" sz="1200" dirty="0"/>
              <a:t>  </a:t>
            </a:r>
            <a:r>
              <a:rPr lang="en-GB" sz="1200" dirty="0">
                <a:hlinkClick r:id="rId6"/>
              </a:rPr>
              <a:t>http://www.nltk.org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9182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Next</a:t>
            </a:r>
            <a:r>
              <a:rPr lang="en-US" altLang="ko-KR" dirty="0"/>
              <a:t> steps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Here there are some ideas we want to insert in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Heart 1"/>
          <p:cNvSpPr/>
          <p:nvPr/>
        </p:nvSpPr>
        <p:spPr>
          <a:xfrm>
            <a:off x="919970" y="1734214"/>
            <a:ext cx="925739" cy="1588922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Heart 1"/>
          <p:cNvSpPr/>
          <p:nvPr/>
        </p:nvSpPr>
        <p:spPr>
          <a:xfrm flipH="1">
            <a:off x="1852188" y="1734214"/>
            <a:ext cx="925739" cy="1588922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Freeform 4"/>
          <p:cNvSpPr/>
          <p:nvPr/>
        </p:nvSpPr>
        <p:spPr>
          <a:xfrm>
            <a:off x="827584" y="2335936"/>
            <a:ext cx="2311637" cy="553220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6861" h="1089966">
                <a:moveTo>
                  <a:pt x="0" y="1031444"/>
                </a:moveTo>
                <a:lnTo>
                  <a:pt x="512064" y="1031444"/>
                </a:lnTo>
                <a:lnTo>
                  <a:pt x="797357" y="643738"/>
                </a:lnTo>
                <a:lnTo>
                  <a:pt x="1097280" y="1089966"/>
                </a:lnTo>
                <a:lnTo>
                  <a:pt x="1258216" y="877825"/>
                </a:lnTo>
                <a:lnTo>
                  <a:pt x="1389889" y="1060704"/>
                </a:lnTo>
                <a:lnTo>
                  <a:pt x="1609344" y="0"/>
                </a:lnTo>
                <a:lnTo>
                  <a:pt x="1865376" y="1024128"/>
                </a:lnTo>
                <a:lnTo>
                  <a:pt x="1982420" y="870509"/>
                </a:lnTo>
                <a:lnTo>
                  <a:pt x="2040942" y="1016813"/>
                </a:lnTo>
                <a:lnTo>
                  <a:pt x="2172614" y="892455"/>
                </a:lnTo>
                <a:lnTo>
                  <a:pt x="2275028" y="994868"/>
                </a:lnTo>
                <a:lnTo>
                  <a:pt x="2457908" y="570586"/>
                </a:lnTo>
                <a:lnTo>
                  <a:pt x="2626156" y="929030"/>
                </a:lnTo>
                <a:lnTo>
                  <a:pt x="2772461" y="790042"/>
                </a:lnTo>
                <a:lnTo>
                  <a:pt x="2896819" y="987552"/>
                </a:lnTo>
                <a:cubicBezTo>
                  <a:pt x="3147974" y="955853"/>
                  <a:pt x="3529584" y="976580"/>
                  <a:pt x="3686861" y="972922"/>
                </a:cubicBezTo>
              </a:path>
            </a:pathLst>
          </a:cu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283968" y="1149372"/>
            <a:ext cx="3550480" cy="1657472"/>
            <a:chOff x="803640" y="3362835"/>
            <a:chExt cx="2059657" cy="390100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470427"/>
              <a:ext cx="2059657" cy="28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Chart: x-axis will present the number of deaths</a:t>
              </a:r>
            </a:p>
            <a:p>
              <a:r>
                <a:rPr lang="en-GB" sz="1200" dirty="0"/>
                <a:t>per month and on the y-axis we will have the </a:t>
              </a:r>
            </a:p>
            <a:p>
              <a:r>
                <a:rPr lang="en-GB" sz="1200" dirty="0"/>
                <a:t>number of users divided by positive and negative </a:t>
              </a:r>
            </a:p>
            <a:p>
              <a:r>
                <a:rPr lang="en-GB" sz="1200" dirty="0"/>
                <a:t>Sentiment. This allow us to show the trend that </a:t>
              </a:r>
            </a:p>
            <a:p>
              <a:r>
                <a:rPr lang="en-GB" sz="1200" dirty="0"/>
                <a:t>exists between sentiment of vaccines when the number of death increases or decreases.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197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Variation in sentiment with respect to the number of deaths (or cases or non-cases)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11960" y="3367909"/>
            <a:ext cx="3550480" cy="805299"/>
            <a:chOff x="803640" y="3362835"/>
            <a:chExt cx="2059657" cy="330819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113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Chart: in analogous ways of before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189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variation in sentiment with respect to number of vaccinated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3537435" y="1491532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505806" y="3449838"/>
            <a:ext cx="485364" cy="485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28471" y="1566931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4177" y="3507854"/>
            <a:ext cx="54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altLang="ko-KR" dirty="0"/>
              <a:t>dashboard</a:t>
            </a:r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35696" y="817270"/>
            <a:ext cx="6696744" cy="3554680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45304" y="1456769"/>
            <a:ext cx="5497906" cy="2538352"/>
            <a:chOff x="2203963" y="1357817"/>
            <a:chExt cx="2728077" cy="1900598"/>
          </a:xfrm>
        </p:grpSpPr>
        <p:sp>
          <p:nvSpPr>
            <p:cNvPr id="16" name="TextBox 15"/>
            <p:cNvSpPr txBox="1"/>
            <p:nvPr/>
          </p:nvSpPr>
          <p:spPr>
            <a:xfrm>
              <a:off x="2203963" y="1357817"/>
              <a:ext cx="2659607" cy="66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Sentiment with regards to the number of followers (we would like </a:t>
              </a:r>
            </a:p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to test our hypothesis: those with more followers may not expose themselves extremely negatively)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52608" y="2175316"/>
              <a:ext cx="2679432" cy="108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will divide of the observations into classes based on the number of</a:t>
              </a:r>
            </a:p>
            <a:p>
              <a:r>
                <a:rPr lang="en-GB" sz="1200" dirty="0"/>
                <a:t>followers and visualize the sentiment with a </a:t>
              </a:r>
              <a:r>
                <a:rPr lang="en-GB" sz="1200" dirty="0" err="1"/>
                <a:t>barplot</a:t>
              </a:r>
              <a:r>
                <a:rPr lang="en-GB" sz="1200" dirty="0"/>
                <a:t> with the number </a:t>
              </a:r>
            </a:p>
            <a:p>
              <a:r>
                <a:rPr lang="en-GB" sz="1200" dirty="0"/>
                <a:t>Classes on the abscissa and the ratio of positive to negative tweets on the </a:t>
              </a:r>
            </a:p>
            <a:p>
              <a:r>
                <a:rPr lang="en-GB" sz="1200" dirty="0"/>
                <a:t>Ordinates (percentage of positive tweet - percentage of negative ones).</a:t>
              </a:r>
            </a:p>
            <a:p>
              <a:r>
                <a:rPr lang="en-GB" sz="1200" dirty="0"/>
                <a:t>Moreover we will provide tooltips to exactly show the sentiment score, the </a:t>
              </a:r>
            </a:p>
            <a:p>
              <a:r>
                <a:rPr lang="en-GB" sz="1200" dirty="0"/>
                <a:t>text of the tweet and the specifics of each instance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36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17546" y="1338775"/>
            <a:ext cx="1218708" cy="3209776"/>
            <a:chOff x="3962646" y="966862"/>
            <a:chExt cx="1218708" cy="3209776"/>
          </a:xfrm>
        </p:grpSpPr>
        <p:sp>
          <p:nvSpPr>
            <p:cNvPr id="6" name="Round Same Side Corner Rectangle 8"/>
            <p:cNvSpPr/>
            <p:nvPr/>
          </p:nvSpPr>
          <p:spPr>
            <a:xfrm>
              <a:off x="3962646" y="966862"/>
              <a:ext cx="609354" cy="3209776"/>
            </a:xfrm>
            <a:custGeom>
              <a:avLst/>
              <a:gdLst/>
              <a:ahLst/>
              <a:cxnLst/>
              <a:rect l="l" t="t" r="r" b="b"/>
              <a:pathLst>
                <a:path w="609354" h="3209776">
                  <a:moveTo>
                    <a:pt x="229221" y="614153"/>
                  </a:moveTo>
                  <a:lnTo>
                    <a:pt x="609354" y="614153"/>
                  </a:lnTo>
                  <a:lnTo>
                    <a:pt x="609354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2"/>
                  </a:cubicBezTo>
                  <a:lnTo>
                    <a:pt x="235625" y="1137642"/>
                  </a:lnTo>
                  <a:lnTo>
                    <a:pt x="235625" y="1688372"/>
                  </a:lnTo>
                  <a:cubicBezTo>
                    <a:pt x="235625" y="1753438"/>
                    <a:pt x="182879" y="1806185"/>
                    <a:pt x="117813" y="1806185"/>
                  </a:cubicBezTo>
                  <a:cubicBezTo>
                    <a:pt x="52747" y="1806185"/>
                    <a:pt x="1" y="1753438"/>
                    <a:pt x="1" y="1688372"/>
                  </a:cubicBezTo>
                  <a:lnTo>
                    <a:pt x="1" y="1137642"/>
                  </a:lnTo>
                  <a:lnTo>
                    <a:pt x="0" y="1137642"/>
                  </a:lnTo>
                  <a:lnTo>
                    <a:pt x="0" y="843374"/>
                  </a:lnTo>
                  <a:cubicBezTo>
                    <a:pt x="0" y="716779"/>
                    <a:pt x="102626" y="614153"/>
                    <a:pt x="229221" y="614153"/>
                  </a:cubicBezTo>
                  <a:close/>
                  <a:moveTo>
                    <a:pt x="609354" y="0"/>
                  </a:moveTo>
                  <a:lnTo>
                    <a:pt x="609354" y="551874"/>
                  </a:lnTo>
                  <a:cubicBezTo>
                    <a:pt x="456958" y="551873"/>
                    <a:pt x="333418" y="428333"/>
                    <a:pt x="333418" y="275937"/>
                  </a:cubicBezTo>
                  <a:cubicBezTo>
                    <a:pt x="333418" y="123541"/>
                    <a:pt x="456958" y="0"/>
                    <a:pt x="60935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ame Side Corner Rectangle 8"/>
            <p:cNvSpPr/>
            <p:nvPr/>
          </p:nvSpPr>
          <p:spPr>
            <a:xfrm flipH="1">
              <a:off x="4572000" y="966862"/>
              <a:ext cx="609354" cy="3209776"/>
            </a:xfrm>
            <a:custGeom>
              <a:avLst/>
              <a:gdLst/>
              <a:ahLst/>
              <a:cxnLst/>
              <a:rect l="l" t="t" r="r" b="b"/>
              <a:pathLst>
                <a:path w="609354" h="3209776">
                  <a:moveTo>
                    <a:pt x="229221" y="614153"/>
                  </a:moveTo>
                  <a:lnTo>
                    <a:pt x="609354" y="614153"/>
                  </a:lnTo>
                  <a:lnTo>
                    <a:pt x="609354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2"/>
                  </a:cubicBezTo>
                  <a:lnTo>
                    <a:pt x="235625" y="1137642"/>
                  </a:lnTo>
                  <a:lnTo>
                    <a:pt x="235625" y="1688372"/>
                  </a:lnTo>
                  <a:cubicBezTo>
                    <a:pt x="235625" y="1753438"/>
                    <a:pt x="182879" y="1806185"/>
                    <a:pt x="117813" y="1806185"/>
                  </a:cubicBezTo>
                  <a:cubicBezTo>
                    <a:pt x="52747" y="1806185"/>
                    <a:pt x="1" y="1753438"/>
                    <a:pt x="1" y="1688372"/>
                  </a:cubicBezTo>
                  <a:lnTo>
                    <a:pt x="1" y="1137642"/>
                  </a:lnTo>
                  <a:lnTo>
                    <a:pt x="0" y="1137642"/>
                  </a:lnTo>
                  <a:lnTo>
                    <a:pt x="0" y="843374"/>
                  </a:lnTo>
                  <a:cubicBezTo>
                    <a:pt x="0" y="716779"/>
                    <a:pt x="102626" y="614153"/>
                    <a:pt x="229221" y="614153"/>
                  </a:cubicBezTo>
                  <a:close/>
                  <a:moveTo>
                    <a:pt x="609354" y="0"/>
                  </a:moveTo>
                  <a:lnTo>
                    <a:pt x="609354" y="551874"/>
                  </a:lnTo>
                  <a:cubicBezTo>
                    <a:pt x="456958" y="551873"/>
                    <a:pt x="333418" y="428333"/>
                    <a:pt x="333418" y="275937"/>
                  </a:cubicBezTo>
                  <a:cubicBezTo>
                    <a:pt x="333418" y="123541"/>
                    <a:pt x="456958" y="0"/>
                    <a:pt x="609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248" y="302544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will be visualized in the charts providing a </a:t>
            </a:r>
          </a:p>
          <a:p>
            <a:r>
              <a:rPr lang="en-GB" sz="1200" dirty="0"/>
              <a:t>slider on time and legend showing the time intervals of the ’salient’ events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983" y="2148278"/>
            <a:ext cx="3798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Variation of sentiment in the period </a:t>
            </a:r>
          </a:p>
          <a:p>
            <a:r>
              <a:rPr lang="en-GB" sz="1600" b="1" dirty="0"/>
              <a:t>of blocking of various vaccines </a:t>
            </a:r>
          </a:p>
          <a:p>
            <a:r>
              <a:rPr lang="en-GB" sz="1600" b="1" dirty="0"/>
              <a:t>(e.g. </a:t>
            </a:r>
            <a:r>
              <a:rPr lang="en-GB" sz="1600" b="1" dirty="0" err="1"/>
              <a:t>astrazeneca</a:t>
            </a:r>
            <a:r>
              <a:rPr lang="en-GB" sz="1600" b="1" dirty="0"/>
              <a:t> scandal)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55976" y="1911795"/>
            <a:ext cx="2770780" cy="1256645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4366623" y="3289415"/>
            <a:ext cx="2770780" cy="1256645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96136" y="1943266"/>
            <a:ext cx="112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10%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6136" y="3302179"/>
            <a:ext cx="112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25%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0811" y="2496127"/>
            <a:ext cx="238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 positive sentiment about vaccines after the election of Biden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748933" y="3427950"/>
            <a:ext cx="339403" cy="43875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Donut 22"/>
          <p:cNvSpPr>
            <a:spLocks noChangeAspect="1"/>
          </p:cNvSpPr>
          <p:nvPr/>
        </p:nvSpPr>
        <p:spPr>
          <a:xfrm>
            <a:off x="4616423" y="2130117"/>
            <a:ext cx="628992" cy="322169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B09A9D-0593-4933-A968-6FDE668CEAFD}"/>
              </a:ext>
            </a:extLst>
          </p:cNvPr>
          <p:cNvSpPr txBox="1"/>
          <p:nvPr/>
        </p:nvSpPr>
        <p:spPr>
          <a:xfrm>
            <a:off x="3980575" y="147253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Examples</a:t>
            </a:r>
            <a:r>
              <a:rPr lang="it-IT" sz="1400" dirty="0"/>
              <a:t> of information </a:t>
            </a:r>
            <a:r>
              <a:rPr lang="it-IT" sz="1400" dirty="0" err="1"/>
              <a:t>could</a:t>
            </a:r>
            <a:r>
              <a:rPr lang="it-IT" sz="1400" dirty="0"/>
              <a:t> be </a:t>
            </a:r>
            <a:r>
              <a:rPr lang="it-IT" sz="1400" dirty="0" err="1"/>
              <a:t>obtained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5DC8B865-2A2A-4C27-A416-F358A333B793}"/>
              </a:ext>
            </a:extLst>
          </p:cNvPr>
          <p:cNvSpPr txBox="1"/>
          <p:nvPr/>
        </p:nvSpPr>
        <p:spPr>
          <a:xfrm>
            <a:off x="4619490" y="3883215"/>
            <a:ext cx="238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 negative sentiment more after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astraZeneca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temporary block.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1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3080AF3A-DDD4-435A-BB91-D6269A3E64D6}"/>
              </a:ext>
            </a:extLst>
          </p:cNvPr>
          <p:cNvGrpSpPr/>
          <p:nvPr/>
        </p:nvGrpSpPr>
        <p:grpSpPr>
          <a:xfrm>
            <a:off x="4660638" y="2418114"/>
            <a:ext cx="4142449" cy="2416640"/>
            <a:chOff x="635000" y="1382713"/>
            <a:chExt cx="7869238" cy="4572000"/>
          </a:xfrm>
          <a:solidFill>
            <a:schemeClr val="bg1">
              <a:lumMod val="75000"/>
            </a:schemeClr>
          </a:solidFill>
        </p:grpSpPr>
        <p:sp>
          <p:nvSpPr>
            <p:cNvPr id="322" name="Freeform 8">
              <a:extLst>
                <a:ext uri="{FF2B5EF4-FFF2-40B4-BE49-F238E27FC236}">
                  <a16:creationId xmlns:a16="http://schemas.microsoft.com/office/drawing/2014/main" id="{3227A418-7024-4C03-9FB0-F856C8DDE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9">
              <a:extLst>
                <a:ext uri="{FF2B5EF4-FFF2-40B4-BE49-F238E27FC236}">
                  <a16:creationId xmlns:a16="http://schemas.microsoft.com/office/drawing/2014/main" id="{7660D955-7548-4975-B63F-417F45D337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10">
              <a:extLst>
                <a:ext uri="{FF2B5EF4-FFF2-40B4-BE49-F238E27FC236}">
                  <a16:creationId xmlns:a16="http://schemas.microsoft.com/office/drawing/2014/main" id="{DA31362D-27BA-456E-8001-4392FC1FF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1">
              <a:extLst>
                <a:ext uri="{FF2B5EF4-FFF2-40B4-BE49-F238E27FC236}">
                  <a16:creationId xmlns:a16="http://schemas.microsoft.com/office/drawing/2014/main" id="{0662A80F-2B1D-4E47-8598-A53B066572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 flipH="1">
            <a:off x="611559" y="411510"/>
            <a:ext cx="864096" cy="4448022"/>
            <a:chOff x="4067944" y="-1055821"/>
            <a:chExt cx="1409422" cy="7255142"/>
          </a:xfrm>
        </p:grpSpPr>
        <p:sp>
          <p:nvSpPr>
            <p:cNvPr id="4" name="Rounded Rectangle 7"/>
            <p:cNvSpPr/>
            <p:nvPr/>
          </p:nvSpPr>
          <p:spPr>
            <a:xfrm>
              <a:off x="4067944" y="-1055821"/>
              <a:ext cx="1409422" cy="7255142"/>
            </a:xfrm>
            <a:custGeom>
              <a:avLst/>
              <a:gdLst/>
              <a:ahLst/>
              <a:cxnLst/>
              <a:rect l="l" t="t" r="r" b="b"/>
              <a:pathLst>
                <a:path w="1409422" h="7255142">
                  <a:moveTo>
                    <a:pt x="704711" y="0"/>
                  </a:moveTo>
                  <a:cubicBezTo>
                    <a:pt x="1072574" y="0"/>
                    <a:pt x="1370785" y="117434"/>
                    <a:pt x="1370785" y="262297"/>
                  </a:cubicBezTo>
                  <a:cubicBezTo>
                    <a:pt x="1370785" y="345582"/>
                    <a:pt x="1272215" y="419801"/>
                    <a:pt x="1118084" y="466488"/>
                  </a:cubicBezTo>
                  <a:lnTo>
                    <a:pt x="1070943" y="803115"/>
                  </a:lnTo>
                  <a:cubicBezTo>
                    <a:pt x="1274015" y="850812"/>
                    <a:pt x="1409422" y="938764"/>
                    <a:pt x="1409422" y="1039170"/>
                  </a:cubicBezTo>
                  <a:cubicBezTo>
                    <a:pt x="1409422" y="1130174"/>
                    <a:pt x="1298186" y="1210947"/>
                    <a:pt x="1126003" y="1260423"/>
                  </a:cubicBezTo>
                  <a:cubicBezTo>
                    <a:pt x="1126434" y="1261870"/>
                    <a:pt x="1126442" y="1263323"/>
                    <a:pt x="1126442" y="1264778"/>
                  </a:cubicBezTo>
                  <a:lnTo>
                    <a:pt x="1126442" y="5050212"/>
                  </a:lnTo>
                  <a:cubicBezTo>
                    <a:pt x="1126442" y="5214603"/>
                    <a:pt x="1024927" y="5355284"/>
                    <a:pt x="880490" y="5410505"/>
                  </a:cubicBezTo>
                  <a:cubicBezTo>
                    <a:pt x="887528" y="5422594"/>
                    <a:pt x="891019" y="5436683"/>
                    <a:pt x="891019" y="5451587"/>
                  </a:cubicBezTo>
                  <a:lnTo>
                    <a:pt x="891019" y="5480845"/>
                  </a:lnTo>
                  <a:cubicBezTo>
                    <a:pt x="891019" y="5532419"/>
                    <a:pt x="849210" y="5574228"/>
                    <a:pt x="797636" y="5574228"/>
                  </a:cubicBezTo>
                  <a:lnTo>
                    <a:pt x="764319" y="5574228"/>
                  </a:lnTo>
                  <a:cubicBezTo>
                    <a:pt x="760551" y="6069812"/>
                    <a:pt x="756761" y="6511449"/>
                    <a:pt x="752970" y="7020893"/>
                  </a:cubicBezTo>
                  <a:lnTo>
                    <a:pt x="671083" y="7255142"/>
                  </a:lnTo>
                  <a:cubicBezTo>
                    <a:pt x="676129" y="6635258"/>
                    <a:pt x="656834" y="6124906"/>
                    <a:pt x="646982" y="5574228"/>
                  </a:cubicBezTo>
                  <a:lnTo>
                    <a:pt x="611786" y="5574228"/>
                  </a:lnTo>
                  <a:cubicBezTo>
                    <a:pt x="560212" y="5574228"/>
                    <a:pt x="518403" y="5532419"/>
                    <a:pt x="518403" y="5480845"/>
                  </a:cubicBezTo>
                  <a:lnTo>
                    <a:pt x="518403" y="5451587"/>
                  </a:lnTo>
                  <a:cubicBezTo>
                    <a:pt x="518403" y="5436685"/>
                    <a:pt x="521894" y="5422598"/>
                    <a:pt x="528930" y="5410510"/>
                  </a:cubicBezTo>
                  <a:cubicBezTo>
                    <a:pt x="384495" y="5355282"/>
                    <a:pt x="282981" y="5214602"/>
                    <a:pt x="282981" y="5050212"/>
                  </a:cubicBezTo>
                  <a:lnTo>
                    <a:pt x="282981" y="1264778"/>
                  </a:lnTo>
                  <a:lnTo>
                    <a:pt x="283420" y="1260424"/>
                  </a:lnTo>
                  <a:cubicBezTo>
                    <a:pt x="111236" y="1210948"/>
                    <a:pt x="0" y="1130174"/>
                    <a:pt x="0" y="1039170"/>
                  </a:cubicBezTo>
                  <a:cubicBezTo>
                    <a:pt x="0" y="938764"/>
                    <a:pt x="135407" y="850812"/>
                    <a:pt x="338481" y="803115"/>
                  </a:cubicBezTo>
                  <a:lnTo>
                    <a:pt x="291339" y="466488"/>
                  </a:lnTo>
                  <a:cubicBezTo>
                    <a:pt x="137207" y="419801"/>
                    <a:pt x="38637" y="345582"/>
                    <a:pt x="38637" y="262297"/>
                  </a:cubicBezTo>
                  <a:cubicBezTo>
                    <a:pt x="38637" y="117434"/>
                    <a:pt x="336848" y="0"/>
                    <a:pt x="70471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4433684" y="3365649"/>
              <a:ext cx="669600" cy="9354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ound Same Side Corner Rectangle 5"/>
            <p:cNvSpPr/>
            <p:nvPr/>
          </p:nvSpPr>
          <p:spPr>
            <a:xfrm rot="10800000">
              <a:off x="4433684" y="2439935"/>
              <a:ext cx="669600" cy="93542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0800000">
              <a:off x="4433684" y="1514219"/>
              <a:ext cx="669600" cy="93542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ound Same Side Corner Rectangle 7"/>
            <p:cNvSpPr/>
            <p:nvPr/>
          </p:nvSpPr>
          <p:spPr>
            <a:xfrm rot="10800000">
              <a:off x="4433684" y="588503"/>
              <a:ext cx="669600" cy="93542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72695" y="140484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2435" y="1987164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E7F6A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rgbClr val="FE7F6A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rgbClr val="FE7F6A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2434" y="2554707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EA99B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rgbClr val="FEA99B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rgbClr val="FEA99B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8326" y="3088391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D4CD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rgbClr val="FFD4CD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rgbClr val="FFD4CD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4213" y="784780"/>
            <a:ext cx="358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dashboard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3702" y="1702835"/>
            <a:ext cx="380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A map with colour gradations will show in which states is sentiment higher and in which states is it lower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Donut 35"/>
          <p:cNvSpPr/>
          <p:nvPr/>
        </p:nvSpPr>
        <p:spPr>
          <a:xfrm>
            <a:off x="6135028" y="2630253"/>
            <a:ext cx="243733" cy="2437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Donut 36"/>
          <p:cNvSpPr/>
          <p:nvPr/>
        </p:nvSpPr>
        <p:spPr>
          <a:xfrm>
            <a:off x="6554377" y="3661625"/>
            <a:ext cx="243733" cy="243733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Donut 37"/>
          <p:cNvSpPr/>
          <p:nvPr/>
        </p:nvSpPr>
        <p:spPr>
          <a:xfrm>
            <a:off x="7637283" y="3088391"/>
            <a:ext cx="243733" cy="243733"/>
          </a:xfrm>
          <a:prstGeom prst="donu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Donut 38"/>
          <p:cNvSpPr/>
          <p:nvPr/>
        </p:nvSpPr>
        <p:spPr>
          <a:xfrm>
            <a:off x="5914784" y="4134527"/>
            <a:ext cx="243733" cy="243733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877" y="520093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4587501" y="1321326"/>
            <a:ext cx="315285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5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579</Words>
  <Application>Microsoft Office PowerPoint</Application>
  <PresentationFormat>Presentazione su schermo (16:9)</PresentationFormat>
  <Paragraphs>84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Rava Simone</cp:lastModifiedBy>
  <cp:revision>105</cp:revision>
  <dcterms:created xsi:type="dcterms:W3CDTF">2016-12-05T23:26:54Z</dcterms:created>
  <dcterms:modified xsi:type="dcterms:W3CDTF">2021-05-17T12:38:11Z</dcterms:modified>
</cp:coreProperties>
</file>