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73" r:id="rId4"/>
    <p:sldId id="274" r:id="rId5"/>
    <p:sldId id="275" r:id="rId6"/>
    <p:sldId id="280" r:id="rId7"/>
    <p:sldId id="281" r:id="rId8"/>
    <p:sldId id="282" r:id="rId9"/>
    <p:sldId id="262" r:id="rId10"/>
    <p:sldId id="276" r:id="rId11"/>
    <p:sldId id="277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94679"/>
  </p:normalViewPr>
  <p:slideViewPr>
    <p:cSldViewPr snapToGrid="0" snapToObjects="1">
      <p:cViewPr varScale="1">
        <p:scale>
          <a:sx n="79" d="100"/>
          <a:sy n="79" d="100"/>
        </p:scale>
        <p:origin x="2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NTIMENT ANALYSIS COVID VACCINES"/>
          <p:cNvSpPr txBox="1">
            <a:spLocks noGrp="1"/>
          </p:cNvSpPr>
          <p:nvPr>
            <p:ph type="ctrTitle"/>
          </p:nvPr>
        </p:nvSpPr>
        <p:spPr>
          <a:xfrm>
            <a:off x="1778000" y="1952336"/>
            <a:ext cx="20828000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3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algn="ctr"/>
            <a:r>
              <a:rPr dirty="0"/>
              <a:t>SENTIMENT ANALYSIS COVID VACCINES</a:t>
            </a:r>
          </a:p>
        </p:txBody>
      </p:sp>
      <p:sp>
        <p:nvSpPr>
          <p:cNvPr id="120" name="Rocco Felici, Valdet Ismaili, Federico Lombardo, Simone Rava"/>
          <p:cNvSpPr txBox="1">
            <a:spLocks noGrp="1"/>
          </p:cNvSpPr>
          <p:nvPr>
            <p:ph type="subTitle" sz="quarter" idx="1"/>
          </p:nvPr>
        </p:nvSpPr>
        <p:spPr>
          <a:xfrm>
            <a:off x="1287318" y="7115464"/>
            <a:ext cx="21809364" cy="15875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4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algn="ctr"/>
            <a:r>
              <a:rPr sz="5300" dirty="0"/>
              <a:t>Rocco </a:t>
            </a:r>
            <a:r>
              <a:rPr sz="5300" dirty="0" err="1"/>
              <a:t>Felici</a:t>
            </a:r>
            <a:r>
              <a:rPr sz="5300" dirty="0"/>
              <a:t>, </a:t>
            </a:r>
            <a:r>
              <a:rPr sz="5300" dirty="0" err="1"/>
              <a:t>Valdet</a:t>
            </a:r>
            <a:r>
              <a:rPr sz="5300" dirty="0"/>
              <a:t> Ismaili, Federico Lombardo, Simone </a:t>
            </a:r>
            <a:r>
              <a:rPr sz="5300" dirty="0" err="1"/>
              <a:t>Rava</a:t>
            </a:r>
            <a:endParaRPr sz="53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768px-Python-logo-notext.svg.png" descr="768px-Python-logo-notext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44" y="5584580"/>
            <a:ext cx="3938076" cy="3938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245" y="4966383"/>
            <a:ext cx="4831510" cy="517447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Python"/>
          <p:cNvSpPr txBox="1"/>
          <p:nvPr/>
        </p:nvSpPr>
        <p:spPr>
          <a:xfrm>
            <a:off x="3704297" y="10487584"/>
            <a:ext cx="2020571" cy="847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t>Python</a:t>
            </a:r>
          </a:p>
        </p:txBody>
      </p:sp>
      <p:sp>
        <p:nvSpPr>
          <p:cNvPr id="180" name="Elasticsearch"/>
          <p:cNvSpPr txBox="1"/>
          <p:nvPr/>
        </p:nvSpPr>
        <p:spPr>
          <a:xfrm>
            <a:off x="10397807" y="10487584"/>
            <a:ext cx="3588386" cy="847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dirty="0"/>
              <a:t>Elasticsearch</a:t>
            </a:r>
          </a:p>
        </p:txBody>
      </p:sp>
      <p:sp>
        <p:nvSpPr>
          <p:cNvPr id="182" name="Data pre-processing"/>
          <p:cNvSpPr txBox="1"/>
          <p:nvPr/>
        </p:nvSpPr>
        <p:spPr>
          <a:xfrm>
            <a:off x="2469729" y="3744788"/>
            <a:ext cx="4489705" cy="711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t>Data pre-processing</a:t>
            </a:r>
          </a:p>
        </p:txBody>
      </p:sp>
      <p:sp>
        <p:nvSpPr>
          <p:cNvPr id="183" name="Data Ingestion"/>
          <p:cNvSpPr txBox="1"/>
          <p:nvPr/>
        </p:nvSpPr>
        <p:spPr>
          <a:xfrm>
            <a:off x="10553700" y="3741318"/>
            <a:ext cx="292548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dirty="0"/>
              <a:t>Data </a:t>
            </a:r>
            <a:r>
              <a:rPr lang="en-US" dirty="0"/>
              <a:t>Storage</a:t>
            </a:r>
            <a:endParaRPr dirty="0"/>
          </a:p>
        </p:txBody>
      </p:sp>
      <p:sp>
        <p:nvSpPr>
          <p:cNvPr id="185" name="Line"/>
          <p:cNvSpPr/>
          <p:nvPr/>
        </p:nvSpPr>
        <p:spPr>
          <a:xfrm flipV="1">
            <a:off x="6979362" y="4113088"/>
            <a:ext cx="3574338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" name="SENTIMENT ANALYSIS COVID VACCINES">
            <a:extLst>
              <a:ext uri="{FF2B5EF4-FFF2-40B4-BE49-F238E27FC236}">
                <a16:creationId xmlns:a16="http://schemas.microsoft.com/office/drawing/2014/main" id="{0A08D2DA-8B55-3B4C-B8F3-4972E3256861}"/>
              </a:ext>
            </a:extLst>
          </p:cNvPr>
          <p:cNvSpPr txBox="1">
            <a:spLocks/>
          </p:cNvSpPr>
          <p:nvPr/>
        </p:nvSpPr>
        <p:spPr>
          <a:xfrm>
            <a:off x="1934332" y="-337372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300" b="0" i="0" u="none" strike="noStrike" cap="none" spc="0" baseline="0">
                <a:solidFill>
                  <a:srgbClr val="000000"/>
                </a:solidFill>
                <a:uFillTx/>
                <a:latin typeface="Optima"/>
                <a:ea typeface="Optima"/>
                <a:cs typeface="Optima"/>
                <a:sym typeface="Optima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it-CH" dirty="0"/>
              <a:t>The technologies</a:t>
            </a:r>
          </a:p>
        </p:txBody>
      </p:sp>
    </p:spTree>
    <p:extLst>
      <p:ext uri="{BB962C8B-B14F-4D97-AF65-F5344CB8AC3E}">
        <p14:creationId xmlns:p14="http://schemas.microsoft.com/office/powerpoint/2010/main" val="41580665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768px-Python-logo-notext.svg.png" descr="768px-Python-logo-notext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44" y="5584580"/>
            <a:ext cx="3938076" cy="3938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elastic-kibana-logo.png" descr="elastic-kiban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73" y="4601576"/>
            <a:ext cx="5904084" cy="5904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245" y="4966383"/>
            <a:ext cx="4831510" cy="517447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Python"/>
          <p:cNvSpPr txBox="1"/>
          <p:nvPr/>
        </p:nvSpPr>
        <p:spPr>
          <a:xfrm>
            <a:off x="3704297" y="10487584"/>
            <a:ext cx="2020571" cy="847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t>Python</a:t>
            </a:r>
          </a:p>
        </p:txBody>
      </p:sp>
      <p:sp>
        <p:nvSpPr>
          <p:cNvPr id="180" name="Elasticsearch"/>
          <p:cNvSpPr txBox="1"/>
          <p:nvPr/>
        </p:nvSpPr>
        <p:spPr>
          <a:xfrm>
            <a:off x="10397807" y="10487584"/>
            <a:ext cx="3588386" cy="847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dirty="0"/>
              <a:t>Elasticsearch</a:t>
            </a:r>
          </a:p>
        </p:txBody>
      </p:sp>
      <p:sp>
        <p:nvSpPr>
          <p:cNvPr id="181" name="Kibana"/>
          <p:cNvSpPr txBox="1"/>
          <p:nvPr/>
        </p:nvSpPr>
        <p:spPr>
          <a:xfrm>
            <a:off x="19277647" y="10487584"/>
            <a:ext cx="2019936" cy="847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dirty="0"/>
              <a:t>Kibana</a:t>
            </a:r>
          </a:p>
        </p:txBody>
      </p:sp>
      <p:sp>
        <p:nvSpPr>
          <p:cNvPr id="182" name="Data pre-processing"/>
          <p:cNvSpPr txBox="1"/>
          <p:nvPr/>
        </p:nvSpPr>
        <p:spPr>
          <a:xfrm>
            <a:off x="2469729" y="3744788"/>
            <a:ext cx="4489705" cy="711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t>Data pre-processing</a:t>
            </a:r>
          </a:p>
        </p:txBody>
      </p:sp>
      <p:sp>
        <p:nvSpPr>
          <p:cNvPr id="183" name="Data Ingestion"/>
          <p:cNvSpPr txBox="1"/>
          <p:nvPr/>
        </p:nvSpPr>
        <p:spPr>
          <a:xfrm>
            <a:off x="10553700" y="3741318"/>
            <a:ext cx="292548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dirty="0"/>
              <a:t>Data </a:t>
            </a:r>
            <a:r>
              <a:rPr lang="en-US" dirty="0"/>
              <a:t>Storage</a:t>
            </a:r>
            <a:endParaRPr dirty="0"/>
          </a:p>
        </p:txBody>
      </p:sp>
      <p:sp>
        <p:nvSpPr>
          <p:cNvPr id="184" name="Visualisation"/>
          <p:cNvSpPr txBox="1"/>
          <p:nvPr/>
        </p:nvSpPr>
        <p:spPr>
          <a:xfrm>
            <a:off x="18226956" y="3754018"/>
            <a:ext cx="412132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lang="en-US" dirty="0"/>
              <a:t>Data </a:t>
            </a:r>
            <a:r>
              <a:rPr dirty="0" err="1"/>
              <a:t>Visualisation</a:t>
            </a:r>
            <a:endParaRPr dirty="0"/>
          </a:p>
        </p:txBody>
      </p:sp>
      <p:sp>
        <p:nvSpPr>
          <p:cNvPr id="185" name="Line"/>
          <p:cNvSpPr/>
          <p:nvPr/>
        </p:nvSpPr>
        <p:spPr>
          <a:xfrm flipV="1">
            <a:off x="6979362" y="4113088"/>
            <a:ext cx="3574338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6" name="Line"/>
          <p:cNvSpPr/>
          <p:nvPr/>
        </p:nvSpPr>
        <p:spPr>
          <a:xfrm flipV="1">
            <a:off x="13499109" y="4113088"/>
            <a:ext cx="4727847" cy="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" name="SENTIMENT ANALYSIS COVID VACCINES">
            <a:extLst>
              <a:ext uri="{FF2B5EF4-FFF2-40B4-BE49-F238E27FC236}">
                <a16:creationId xmlns:a16="http://schemas.microsoft.com/office/drawing/2014/main" id="{7D86B912-34E8-1D4C-84DA-0D19BA5AEB57}"/>
              </a:ext>
            </a:extLst>
          </p:cNvPr>
          <p:cNvSpPr txBox="1">
            <a:spLocks/>
          </p:cNvSpPr>
          <p:nvPr/>
        </p:nvSpPr>
        <p:spPr>
          <a:xfrm>
            <a:off x="1934332" y="-337372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300" b="0" i="0" u="none" strike="noStrike" cap="none" spc="0" baseline="0">
                <a:solidFill>
                  <a:srgbClr val="000000"/>
                </a:solidFill>
                <a:uFillTx/>
                <a:latin typeface="Optima"/>
                <a:ea typeface="Optima"/>
                <a:cs typeface="Optima"/>
                <a:sym typeface="Optima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it-CH" dirty="0"/>
              <a:t>The technologies</a:t>
            </a:r>
          </a:p>
        </p:txBody>
      </p:sp>
    </p:spTree>
    <p:extLst>
      <p:ext uri="{BB962C8B-B14F-4D97-AF65-F5344CB8AC3E}">
        <p14:creationId xmlns:p14="http://schemas.microsoft.com/office/powerpoint/2010/main" val="4163555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"/>
          <p:cNvSpPr/>
          <p:nvPr/>
        </p:nvSpPr>
        <p:spPr>
          <a:xfrm>
            <a:off x="1934332" y="9093493"/>
            <a:ext cx="20515336" cy="1627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40" extrusionOk="0">
                <a:moveTo>
                  <a:pt x="20748" y="0"/>
                </a:moveTo>
                <a:cubicBezTo>
                  <a:pt x="20726" y="0"/>
                  <a:pt x="20704" y="59"/>
                  <a:pt x="20683" y="179"/>
                </a:cubicBezTo>
                <a:cubicBezTo>
                  <a:pt x="20667" y="273"/>
                  <a:pt x="20652" y="404"/>
                  <a:pt x="20640" y="562"/>
                </a:cubicBezTo>
                <a:cubicBezTo>
                  <a:pt x="20627" y="720"/>
                  <a:pt x="20617" y="906"/>
                  <a:pt x="20609" y="1108"/>
                </a:cubicBezTo>
                <a:cubicBezTo>
                  <a:pt x="20590" y="1622"/>
                  <a:pt x="20590" y="2213"/>
                  <a:pt x="20609" y="2727"/>
                </a:cubicBezTo>
                <a:cubicBezTo>
                  <a:pt x="20622" y="3045"/>
                  <a:pt x="20650" y="3402"/>
                  <a:pt x="20697" y="3993"/>
                </a:cubicBezTo>
                <a:lnTo>
                  <a:pt x="21083" y="8852"/>
                </a:lnTo>
                <a:lnTo>
                  <a:pt x="233" y="8852"/>
                </a:lnTo>
                <a:cubicBezTo>
                  <a:pt x="167" y="8852"/>
                  <a:pt x="127" y="8852"/>
                  <a:pt x="100" y="8968"/>
                </a:cubicBezTo>
                <a:cubicBezTo>
                  <a:pt x="58" y="9162"/>
                  <a:pt x="25" y="9585"/>
                  <a:pt x="9" y="10118"/>
                </a:cubicBezTo>
                <a:cubicBezTo>
                  <a:pt x="3" y="10328"/>
                  <a:pt x="0" y="10551"/>
                  <a:pt x="0" y="10775"/>
                </a:cubicBezTo>
                <a:cubicBezTo>
                  <a:pt x="0" y="10999"/>
                  <a:pt x="3" y="11216"/>
                  <a:pt x="9" y="11426"/>
                </a:cubicBezTo>
                <a:cubicBezTo>
                  <a:pt x="25" y="11959"/>
                  <a:pt x="58" y="12383"/>
                  <a:pt x="100" y="12577"/>
                </a:cubicBezTo>
                <a:cubicBezTo>
                  <a:pt x="127" y="12692"/>
                  <a:pt x="167" y="12692"/>
                  <a:pt x="233" y="12692"/>
                </a:cubicBezTo>
                <a:lnTo>
                  <a:pt x="21083" y="12692"/>
                </a:lnTo>
                <a:lnTo>
                  <a:pt x="20697" y="17546"/>
                </a:lnTo>
                <a:cubicBezTo>
                  <a:pt x="20650" y="18137"/>
                  <a:pt x="20622" y="18489"/>
                  <a:pt x="20609" y="18807"/>
                </a:cubicBezTo>
                <a:cubicBezTo>
                  <a:pt x="20590" y="19321"/>
                  <a:pt x="20590" y="19917"/>
                  <a:pt x="20609" y="20430"/>
                </a:cubicBezTo>
                <a:cubicBezTo>
                  <a:pt x="20617" y="20633"/>
                  <a:pt x="20627" y="20819"/>
                  <a:pt x="20640" y="20977"/>
                </a:cubicBezTo>
                <a:cubicBezTo>
                  <a:pt x="20652" y="21135"/>
                  <a:pt x="20667" y="21266"/>
                  <a:pt x="20683" y="21360"/>
                </a:cubicBezTo>
                <a:cubicBezTo>
                  <a:pt x="20724" y="21600"/>
                  <a:pt x="20771" y="21600"/>
                  <a:pt x="20812" y="21360"/>
                </a:cubicBezTo>
                <a:cubicBezTo>
                  <a:pt x="20837" y="21206"/>
                  <a:pt x="20866" y="20848"/>
                  <a:pt x="20913" y="20257"/>
                </a:cubicBezTo>
                <a:lnTo>
                  <a:pt x="21498" y="12902"/>
                </a:lnTo>
                <a:cubicBezTo>
                  <a:pt x="21545" y="12312"/>
                  <a:pt x="21573" y="11954"/>
                  <a:pt x="21585" y="11636"/>
                </a:cubicBezTo>
                <a:cubicBezTo>
                  <a:pt x="21596" y="11361"/>
                  <a:pt x="21600" y="11066"/>
                  <a:pt x="21599" y="10769"/>
                </a:cubicBezTo>
                <a:cubicBezTo>
                  <a:pt x="21600" y="10473"/>
                  <a:pt x="21596" y="10172"/>
                  <a:pt x="21585" y="9897"/>
                </a:cubicBezTo>
                <a:cubicBezTo>
                  <a:pt x="21573" y="9579"/>
                  <a:pt x="21545" y="9227"/>
                  <a:pt x="21498" y="8637"/>
                </a:cubicBezTo>
                <a:lnTo>
                  <a:pt x="20913" y="1277"/>
                </a:lnTo>
                <a:cubicBezTo>
                  <a:pt x="20866" y="686"/>
                  <a:pt x="20837" y="333"/>
                  <a:pt x="20812" y="179"/>
                </a:cubicBezTo>
                <a:cubicBezTo>
                  <a:pt x="20792" y="59"/>
                  <a:pt x="20770" y="0"/>
                  <a:pt x="20748" y="0"/>
                </a:cubicBezTo>
                <a:close/>
              </a:path>
            </a:pathLst>
          </a:cu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SENTIMENT ANALYSIS COVID VACCINES">
            <a:extLst>
              <a:ext uri="{FF2B5EF4-FFF2-40B4-BE49-F238E27FC236}">
                <a16:creationId xmlns:a16="http://schemas.microsoft.com/office/drawing/2014/main" id="{D065EE5B-9AAA-754F-ADD4-47531377361F}"/>
              </a:ext>
            </a:extLst>
          </p:cNvPr>
          <p:cNvSpPr txBox="1">
            <a:spLocks/>
          </p:cNvSpPr>
          <p:nvPr/>
        </p:nvSpPr>
        <p:spPr>
          <a:xfrm>
            <a:off x="1934332" y="-337372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300" b="0" i="0" u="none" strike="noStrike" cap="none" spc="0" baseline="0">
                <a:solidFill>
                  <a:srgbClr val="000000"/>
                </a:solidFill>
                <a:uFillTx/>
                <a:latin typeface="Optima"/>
                <a:ea typeface="Optima"/>
                <a:cs typeface="Optima"/>
                <a:sym typeface="Optima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it-CH" dirty="0"/>
              <a:t>The case of study</a:t>
            </a:r>
          </a:p>
        </p:txBody>
      </p:sp>
    </p:spTree>
    <p:extLst>
      <p:ext uri="{BB962C8B-B14F-4D97-AF65-F5344CB8AC3E}">
        <p14:creationId xmlns:p14="http://schemas.microsoft.com/office/powerpoint/2010/main" val="9503538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"/>
          <p:cNvSpPr/>
          <p:nvPr/>
        </p:nvSpPr>
        <p:spPr>
          <a:xfrm>
            <a:off x="1934332" y="9093493"/>
            <a:ext cx="20515336" cy="1627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40" extrusionOk="0">
                <a:moveTo>
                  <a:pt x="20748" y="0"/>
                </a:moveTo>
                <a:cubicBezTo>
                  <a:pt x="20726" y="0"/>
                  <a:pt x="20704" y="59"/>
                  <a:pt x="20683" y="179"/>
                </a:cubicBezTo>
                <a:cubicBezTo>
                  <a:pt x="20667" y="273"/>
                  <a:pt x="20652" y="404"/>
                  <a:pt x="20640" y="562"/>
                </a:cubicBezTo>
                <a:cubicBezTo>
                  <a:pt x="20627" y="720"/>
                  <a:pt x="20617" y="906"/>
                  <a:pt x="20609" y="1108"/>
                </a:cubicBezTo>
                <a:cubicBezTo>
                  <a:pt x="20590" y="1622"/>
                  <a:pt x="20590" y="2213"/>
                  <a:pt x="20609" y="2727"/>
                </a:cubicBezTo>
                <a:cubicBezTo>
                  <a:pt x="20622" y="3045"/>
                  <a:pt x="20650" y="3402"/>
                  <a:pt x="20697" y="3993"/>
                </a:cubicBezTo>
                <a:lnTo>
                  <a:pt x="21083" y="8852"/>
                </a:lnTo>
                <a:lnTo>
                  <a:pt x="233" y="8852"/>
                </a:lnTo>
                <a:cubicBezTo>
                  <a:pt x="167" y="8852"/>
                  <a:pt x="127" y="8852"/>
                  <a:pt x="100" y="8968"/>
                </a:cubicBezTo>
                <a:cubicBezTo>
                  <a:pt x="58" y="9162"/>
                  <a:pt x="25" y="9585"/>
                  <a:pt x="9" y="10118"/>
                </a:cubicBezTo>
                <a:cubicBezTo>
                  <a:pt x="3" y="10328"/>
                  <a:pt x="0" y="10551"/>
                  <a:pt x="0" y="10775"/>
                </a:cubicBezTo>
                <a:cubicBezTo>
                  <a:pt x="0" y="10999"/>
                  <a:pt x="3" y="11216"/>
                  <a:pt x="9" y="11426"/>
                </a:cubicBezTo>
                <a:cubicBezTo>
                  <a:pt x="25" y="11959"/>
                  <a:pt x="58" y="12383"/>
                  <a:pt x="100" y="12577"/>
                </a:cubicBezTo>
                <a:cubicBezTo>
                  <a:pt x="127" y="12692"/>
                  <a:pt x="167" y="12692"/>
                  <a:pt x="233" y="12692"/>
                </a:cubicBezTo>
                <a:lnTo>
                  <a:pt x="21083" y="12692"/>
                </a:lnTo>
                <a:lnTo>
                  <a:pt x="20697" y="17546"/>
                </a:lnTo>
                <a:cubicBezTo>
                  <a:pt x="20650" y="18137"/>
                  <a:pt x="20622" y="18489"/>
                  <a:pt x="20609" y="18807"/>
                </a:cubicBezTo>
                <a:cubicBezTo>
                  <a:pt x="20590" y="19321"/>
                  <a:pt x="20590" y="19917"/>
                  <a:pt x="20609" y="20430"/>
                </a:cubicBezTo>
                <a:cubicBezTo>
                  <a:pt x="20617" y="20633"/>
                  <a:pt x="20627" y="20819"/>
                  <a:pt x="20640" y="20977"/>
                </a:cubicBezTo>
                <a:cubicBezTo>
                  <a:pt x="20652" y="21135"/>
                  <a:pt x="20667" y="21266"/>
                  <a:pt x="20683" y="21360"/>
                </a:cubicBezTo>
                <a:cubicBezTo>
                  <a:pt x="20724" y="21600"/>
                  <a:pt x="20771" y="21600"/>
                  <a:pt x="20812" y="21360"/>
                </a:cubicBezTo>
                <a:cubicBezTo>
                  <a:pt x="20837" y="21206"/>
                  <a:pt x="20866" y="20848"/>
                  <a:pt x="20913" y="20257"/>
                </a:cubicBezTo>
                <a:lnTo>
                  <a:pt x="21498" y="12902"/>
                </a:lnTo>
                <a:cubicBezTo>
                  <a:pt x="21545" y="12312"/>
                  <a:pt x="21573" y="11954"/>
                  <a:pt x="21585" y="11636"/>
                </a:cubicBezTo>
                <a:cubicBezTo>
                  <a:pt x="21596" y="11361"/>
                  <a:pt x="21600" y="11066"/>
                  <a:pt x="21599" y="10769"/>
                </a:cubicBezTo>
                <a:cubicBezTo>
                  <a:pt x="21600" y="10473"/>
                  <a:pt x="21596" y="10172"/>
                  <a:pt x="21585" y="9897"/>
                </a:cubicBezTo>
                <a:cubicBezTo>
                  <a:pt x="21573" y="9579"/>
                  <a:pt x="21545" y="9227"/>
                  <a:pt x="21498" y="8637"/>
                </a:cubicBezTo>
                <a:lnTo>
                  <a:pt x="20913" y="1277"/>
                </a:lnTo>
                <a:cubicBezTo>
                  <a:pt x="20866" y="686"/>
                  <a:pt x="20837" y="333"/>
                  <a:pt x="20812" y="179"/>
                </a:cubicBezTo>
                <a:cubicBezTo>
                  <a:pt x="20792" y="59"/>
                  <a:pt x="20770" y="0"/>
                  <a:pt x="20748" y="0"/>
                </a:cubicBezTo>
                <a:close/>
              </a:path>
            </a:pathLst>
          </a:cu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58" name="Group"/>
          <p:cNvGrpSpPr/>
          <p:nvPr/>
        </p:nvGrpSpPr>
        <p:grpSpPr>
          <a:xfrm>
            <a:off x="2567253" y="4773233"/>
            <a:ext cx="3837387" cy="5475669"/>
            <a:chOff x="0" y="-1"/>
            <a:chExt cx="3837387" cy="5475668"/>
          </a:xfrm>
        </p:grpSpPr>
        <p:sp>
          <p:nvSpPr>
            <p:cNvPr id="150" name="December 2019…"/>
            <p:cNvSpPr txBox="1"/>
            <p:nvPr/>
          </p:nvSpPr>
          <p:spPr>
            <a:xfrm>
              <a:off x="754861" y="31229"/>
              <a:ext cx="3082526" cy="1833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280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December 2019</a:t>
              </a:r>
              <a:endParaRPr dirty="0"/>
            </a:p>
            <a:p>
              <a:pPr algn="l">
                <a:defRPr sz="2200" b="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First Cases of Pneumonia</a:t>
              </a:r>
            </a:p>
          </p:txBody>
        </p:sp>
        <p:grpSp>
          <p:nvGrpSpPr>
            <p:cNvPr id="153" name="Group"/>
            <p:cNvGrpSpPr/>
            <p:nvPr/>
          </p:nvGrpSpPr>
          <p:grpSpPr>
            <a:xfrm>
              <a:off x="295212" y="4957045"/>
              <a:ext cx="683542" cy="518622"/>
              <a:chOff x="0" y="0"/>
              <a:chExt cx="683540" cy="518620"/>
            </a:xfrm>
          </p:grpSpPr>
          <p:sp>
            <p:nvSpPr>
              <p:cNvPr id="151" name="Oval"/>
              <p:cNvSpPr/>
              <p:nvPr/>
            </p:nvSpPr>
            <p:spPr>
              <a:xfrm>
                <a:off x="0" y="0"/>
                <a:ext cx="683541" cy="518621"/>
              </a:xfrm>
              <a:prstGeom prst="ellipse">
                <a:avLst/>
              </a:prstGeom>
              <a:solidFill>
                <a:srgbClr val="F6CF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" name="Oval"/>
              <p:cNvSpPr/>
              <p:nvPr/>
            </p:nvSpPr>
            <p:spPr>
              <a:xfrm>
                <a:off x="223894" y="169874"/>
                <a:ext cx="235753" cy="17887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54" name="Line"/>
            <p:cNvSpPr/>
            <p:nvPr/>
          </p:nvSpPr>
          <p:spPr>
            <a:xfrm flipV="1">
              <a:off x="636246" y="-1"/>
              <a:ext cx="1" cy="5077682"/>
            </a:xfrm>
            <a:prstGeom prst="line">
              <a:avLst/>
            </a:prstGeom>
            <a:noFill/>
            <a:ln w="38100" cap="flat">
              <a:solidFill>
                <a:srgbClr val="F7CF5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0" y="395"/>
              <a:ext cx="639818" cy="185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86" extrusionOk="0">
                  <a:moveTo>
                    <a:pt x="21543" y="1"/>
                  </a:moveTo>
                  <a:lnTo>
                    <a:pt x="4741" y="1"/>
                  </a:lnTo>
                  <a:cubicBezTo>
                    <a:pt x="3542" y="-14"/>
                    <a:pt x="2372" y="99"/>
                    <a:pt x="1497" y="314"/>
                  </a:cubicBezTo>
                  <a:cubicBezTo>
                    <a:pt x="567" y="543"/>
                    <a:pt x="57" y="866"/>
                    <a:pt x="98" y="1201"/>
                  </a:cubicBezTo>
                  <a:lnTo>
                    <a:pt x="1" y="15072"/>
                  </a:lnTo>
                  <a:cubicBezTo>
                    <a:pt x="-19" y="15390"/>
                    <a:pt x="249" y="15704"/>
                    <a:pt x="782" y="15990"/>
                  </a:cubicBezTo>
                  <a:cubicBezTo>
                    <a:pt x="1211" y="16220"/>
                    <a:pt x="1804" y="16426"/>
                    <a:pt x="2528" y="16597"/>
                  </a:cubicBezTo>
                  <a:lnTo>
                    <a:pt x="21581" y="21586"/>
                  </a:lnTo>
                  <a:lnTo>
                    <a:pt x="21543" y="1"/>
                  </a:lnTo>
                  <a:close/>
                </a:path>
              </a:pathLst>
            </a:custGeom>
            <a:solidFill>
              <a:srgbClr val="F6C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4" name="SENTIMENT ANALYSIS COVID VACCINES">
            <a:extLst>
              <a:ext uri="{FF2B5EF4-FFF2-40B4-BE49-F238E27FC236}">
                <a16:creationId xmlns:a16="http://schemas.microsoft.com/office/drawing/2014/main" id="{D065EE5B-9AAA-754F-ADD4-47531377361F}"/>
              </a:ext>
            </a:extLst>
          </p:cNvPr>
          <p:cNvSpPr txBox="1">
            <a:spLocks/>
          </p:cNvSpPr>
          <p:nvPr/>
        </p:nvSpPr>
        <p:spPr>
          <a:xfrm>
            <a:off x="1934332" y="-337372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300" b="0" i="0" u="none" strike="noStrike" cap="none" spc="0" baseline="0">
                <a:solidFill>
                  <a:srgbClr val="000000"/>
                </a:solidFill>
                <a:uFillTx/>
                <a:latin typeface="Optima"/>
                <a:ea typeface="Optima"/>
                <a:cs typeface="Optima"/>
                <a:sym typeface="Optima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it-CH" dirty="0"/>
              <a:t>The case of study</a:t>
            </a:r>
          </a:p>
        </p:txBody>
      </p:sp>
    </p:spTree>
    <p:extLst>
      <p:ext uri="{BB962C8B-B14F-4D97-AF65-F5344CB8AC3E}">
        <p14:creationId xmlns:p14="http://schemas.microsoft.com/office/powerpoint/2010/main" val="26307708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"/>
          <p:cNvSpPr/>
          <p:nvPr/>
        </p:nvSpPr>
        <p:spPr>
          <a:xfrm>
            <a:off x="1934332" y="9093493"/>
            <a:ext cx="20515336" cy="1627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40" extrusionOk="0">
                <a:moveTo>
                  <a:pt x="20748" y="0"/>
                </a:moveTo>
                <a:cubicBezTo>
                  <a:pt x="20726" y="0"/>
                  <a:pt x="20704" y="59"/>
                  <a:pt x="20683" y="179"/>
                </a:cubicBezTo>
                <a:cubicBezTo>
                  <a:pt x="20667" y="273"/>
                  <a:pt x="20652" y="404"/>
                  <a:pt x="20640" y="562"/>
                </a:cubicBezTo>
                <a:cubicBezTo>
                  <a:pt x="20627" y="720"/>
                  <a:pt x="20617" y="906"/>
                  <a:pt x="20609" y="1108"/>
                </a:cubicBezTo>
                <a:cubicBezTo>
                  <a:pt x="20590" y="1622"/>
                  <a:pt x="20590" y="2213"/>
                  <a:pt x="20609" y="2727"/>
                </a:cubicBezTo>
                <a:cubicBezTo>
                  <a:pt x="20622" y="3045"/>
                  <a:pt x="20650" y="3402"/>
                  <a:pt x="20697" y="3993"/>
                </a:cubicBezTo>
                <a:lnTo>
                  <a:pt x="21083" y="8852"/>
                </a:lnTo>
                <a:lnTo>
                  <a:pt x="233" y="8852"/>
                </a:lnTo>
                <a:cubicBezTo>
                  <a:pt x="167" y="8852"/>
                  <a:pt x="127" y="8852"/>
                  <a:pt x="100" y="8968"/>
                </a:cubicBezTo>
                <a:cubicBezTo>
                  <a:pt x="58" y="9162"/>
                  <a:pt x="25" y="9585"/>
                  <a:pt x="9" y="10118"/>
                </a:cubicBezTo>
                <a:cubicBezTo>
                  <a:pt x="3" y="10328"/>
                  <a:pt x="0" y="10551"/>
                  <a:pt x="0" y="10775"/>
                </a:cubicBezTo>
                <a:cubicBezTo>
                  <a:pt x="0" y="10999"/>
                  <a:pt x="3" y="11216"/>
                  <a:pt x="9" y="11426"/>
                </a:cubicBezTo>
                <a:cubicBezTo>
                  <a:pt x="25" y="11959"/>
                  <a:pt x="58" y="12383"/>
                  <a:pt x="100" y="12577"/>
                </a:cubicBezTo>
                <a:cubicBezTo>
                  <a:pt x="127" y="12692"/>
                  <a:pt x="167" y="12692"/>
                  <a:pt x="233" y="12692"/>
                </a:cubicBezTo>
                <a:lnTo>
                  <a:pt x="21083" y="12692"/>
                </a:lnTo>
                <a:lnTo>
                  <a:pt x="20697" y="17546"/>
                </a:lnTo>
                <a:cubicBezTo>
                  <a:pt x="20650" y="18137"/>
                  <a:pt x="20622" y="18489"/>
                  <a:pt x="20609" y="18807"/>
                </a:cubicBezTo>
                <a:cubicBezTo>
                  <a:pt x="20590" y="19321"/>
                  <a:pt x="20590" y="19917"/>
                  <a:pt x="20609" y="20430"/>
                </a:cubicBezTo>
                <a:cubicBezTo>
                  <a:pt x="20617" y="20633"/>
                  <a:pt x="20627" y="20819"/>
                  <a:pt x="20640" y="20977"/>
                </a:cubicBezTo>
                <a:cubicBezTo>
                  <a:pt x="20652" y="21135"/>
                  <a:pt x="20667" y="21266"/>
                  <a:pt x="20683" y="21360"/>
                </a:cubicBezTo>
                <a:cubicBezTo>
                  <a:pt x="20724" y="21600"/>
                  <a:pt x="20771" y="21600"/>
                  <a:pt x="20812" y="21360"/>
                </a:cubicBezTo>
                <a:cubicBezTo>
                  <a:pt x="20837" y="21206"/>
                  <a:pt x="20866" y="20848"/>
                  <a:pt x="20913" y="20257"/>
                </a:cubicBezTo>
                <a:lnTo>
                  <a:pt x="21498" y="12902"/>
                </a:lnTo>
                <a:cubicBezTo>
                  <a:pt x="21545" y="12312"/>
                  <a:pt x="21573" y="11954"/>
                  <a:pt x="21585" y="11636"/>
                </a:cubicBezTo>
                <a:cubicBezTo>
                  <a:pt x="21596" y="11361"/>
                  <a:pt x="21600" y="11066"/>
                  <a:pt x="21599" y="10769"/>
                </a:cubicBezTo>
                <a:cubicBezTo>
                  <a:pt x="21600" y="10473"/>
                  <a:pt x="21596" y="10172"/>
                  <a:pt x="21585" y="9897"/>
                </a:cubicBezTo>
                <a:cubicBezTo>
                  <a:pt x="21573" y="9579"/>
                  <a:pt x="21545" y="9227"/>
                  <a:pt x="21498" y="8637"/>
                </a:cubicBezTo>
                <a:lnTo>
                  <a:pt x="20913" y="1277"/>
                </a:lnTo>
                <a:cubicBezTo>
                  <a:pt x="20866" y="686"/>
                  <a:pt x="20837" y="333"/>
                  <a:pt x="20812" y="179"/>
                </a:cubicBezTo>
                <a:cubicBezTo>
                  <a:pt x="20792" y="59"/>
                  <a:pt x="20770" y="0"/>
                  <a:pt x="20748" y="0"/>
                </a:cubicBezTo>
                <a:close/>
              </a:path>
            </a:pathLst>
          </a:cu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58" name="Group"/>
          <p:cNvGrpSpPr/>
          <p:nvPr/>
        </p:nvGrpSpPr>
        <p:grpSpPr>
          <a:xfrm>
            <a:off x="2567253" y="4773233"/>
            <a:ext cx="10419636" cy="5475669"/>
            <a:chOff x="0" y="-1"/>
            <a:chExt cx="10419635" cy="5475668"/>
          </a:xfrm>
        </p:grpSpPr>
        <p:sp>
          <p:nvSpPr>
            <p:cNvPr id="150" name="December 2019…"/>
            <p:cNvSpPr txBox="1"/>
            <p:nvPr/>
          </p:nvSpPr>
          <p:spPr>
            <a:xfrm>
              <a:off x="754861" y="31229"/>
              <a:ext cx="3082526" cy="1833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280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December 2019</a:t>
              </a:r>
              <a:endParaRPr dirty="0"/>
            </a:p>
            <a:p>
              <a:pPr algn="l">
                <a:defRPr sz="2200" b="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First Cases of Pneumonia</a:t>
              </a:r>
            </a:p>
          </p:txBody>
        </p:sp>
        <p:grpSp>
          <p:nvGrpSpPr>
            <p:cNvPr id="153" name="Group"/>
            <p:cNvGrpSpPr/>
            <p:nvPr/>
          </p:nvGrpSpPr>
          <p:grpSpPr>
            <a:xfrm>
              <a:off x="295212" y="4957045"/>
              <a:ext cx="683542" cy="518622"/>
              <a:chOff x="0" y="0"/>
              <a:chExt cx="683540" cy="518620"/>
            </a:xfrm>
          </p:grpSpPr>
          <p:sp>
            <p:nvSpPr>
              <p:cNvPr id="151" name="Oval"/>
              <p:cNvSpPr/>
              <p:nvPr/>
            </p:nvSpPr>
            <p:spPr>
              <a:xfrm>
                <a:off x="0" y="0"/>
                <a:ext cx="683541" cy="518621"/>
              </a:xfrm>
              <a:prstGeom prst="ellipse">
                <a:avLst/>
              </a:prstGeom>
              <a:solidFill>
                <a:srgbClr val="F6CF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" name="Oval"/>
              <p:cNvSpPr/>
              <p:nvPr/>
            </p:nvSpPr>
            <p:spPr>
              <a:xfrm>
                <a:off x="223894" y="169874"/>
                <a:ext cx="235753" cy="17887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54" name="Line"/>
            <p:cNvSpPr/>
            <p:nvPr/>
          </p:nvSpPr>
          <p:spPr>
            <a:xfrm flipV="1">
              <a:off x="636246" y="-1"/>
              <a:ext cx="1" cy="5077682"/>
            </a:xfrm>
            <a:prstGeom prst="line">
              <a:avLst/>
            </a:prstGeom>
            <a:noFill/>
            <a:ln w="38100" cap="flat">
              <a:solidFill>
                <a:srgbClr val="F7CF5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0" y="395"/>
              <a:ext cx="639818" cy="185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86" extrusionOk="0">
                  <a:moveTo>
                    <a:pt x="21543" y="1"/>
                  </a:moveTo>
                  <a:lnTo>
                    <a:pt x="4741" y="1"/>
                  </a:lnTo>
                  <a:cubicBezTo>
                    <a:pt x="3542" y="-14"/>
                    <a:pt x="2372" y="99"/>
                    <a:pt x="1497" y="314"/>
                  </a:cubicBezTo>
                  <a:cubicBezTo>
                    <a:pt x="567" y="543"/>
                    <a:pt x="57" y="866"/>
                    <a:pt x="98" y="1201"/>
                  </a:cubicBezTo>
                  <a:lnTo>
                    <a:pt x="1" y="15072"/>
                  </a:lnTo>
                  <a:cubicBezTo>
                    <a:pt x="-19" y="15390"/>
                    <a:pt x="249" y="15704"/>
                    <a:pt x="782" y="15990"/>
                  </a:cubicBezTo>
                  <a:cubicBezTo>
                    <a:pt x="1211" y="16220"/>
                    <a:pt x="1804" y="16426"/>
                    <a:pt x="2528" y="16597"/>
                  </a:cubicBezTo>
                  <a:lnTo>
                    <a:pt x="21581" y="21586"/>
                  </a:lnTo>
                  <a:lnTo>
                    <a:pt x="21543" y="1"/>
                  </a:lnTo>
                  <a:close/>
                </a:path>
              </a:pathLst>
            </a:custGeom>
            <a:solidFill>
              <a:srgbClr val="F6C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6" name="June 2020…"/>
            <p:cNvSpPr txBox="1"/>
            <p:nvPr/>
          </p:nvSpPr>
          <p:spPr>
            <a:xfrm>
              <a:off x="7383915" y="31229"/>
              <a:ext cx="3035720" cy="1833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280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June 2020</a:t>
              </a:r>
            </a:p>
            <a:p>
              <a:pPr algn="l">
                <a:defRPr sz="2200" b="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Start of Vaccine Campaigns</a:t>
              </a:r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9174127" y="4782876"/>
            <a:ext cx="978755" cy="5475669"/>
            <a:chOff x="0" y="0"/>
            <a:chExt cx="978754" cy="5475667"/>
          </a:xfrm>
        </p:grpSpPr>
        <p:grpSp>
          <p:nvGrpSpPr>
            <p:cNvPr id="161" name="Group"/>
            <p:cNvGrpSpPr/>
            <p:nvPr/>
          </p:nvGrpSpPr>
          <p:grpSpPr>
            <a:xfrm>
              <a:off x="295212" y="4957046"/>
              <a:ext cx="683542" cy="518621"/>
              <a:chOff x="0" y="0"/>
              <a:chExt cx="683541" cy="518620"/>
            </a:xfrm>
          </p:grpSpPr>
          <p:sp>
            <p:nvSpPr>
              <p:cNvPr id="159" name="Oval"/>
              <p:cNvSpPr/>
              <p:nvPr/>
            </p:nvSpPr>
            <p:spPr>
              <a:xfrm>
                <a:off x="0" y="0"/>
                <a:ext cx="683542" cy="518621"/>
              </a:xfrm>
              <a:prstGeom prst="ellipse">
                <a:avLst/>
              </a:prstGeom>
              <a:solidFill>
                <a:srgbClr val="E9478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160" name="Oval"/>
              <p:cNvSpPr/>
              <p:nvPr/>
            </p:nvSpPr>
            <p:spPr>
              <a:xfrm>
                <a:off x="223894" y="169874"/>
                <a:ext cx="235753" cy="17887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62" name="Line"/>
            <p:cNvSpPr/>
            <p:nvPr/>
          </p:nvSpPr>
          <p:spPr>
            <a:xfrm flipH="1" flipV="1">
              <a:off x="636246" y="0"/>
              <a:ext cx="1" cy="5077682"/>
            </a:xfrm>
            <a:prstGeom prst="line">
              <a:avLst/>
            </a:prstGeom>
            <a:noFill/>
            <a:ln w="38100" cap="flat">
              <a:solidFill>
                <a:srgbClr val="E9478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63" name="Shape"/>
            <p:cNvSpPr/>
            <p:nvPr/>
          </p:nvSpPr>
          <p:spPr>
            <a:xfrm>
              <a:off x="0" y="158"/>
              <a:ext cx="639818" cy="185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86" extrusionOk="0">
                  <a:moveTo>
                    <a:pt x="21543" y="1"/>
                  </a:moveTo>
                  <a:lnTo>
                    <a:pt x="4741" y="1"/>
                  </a:lnTo>
                  <a:cubicBezTo>
                    <a:pt x="3542" y="-14"/>
                    <a:pt x="2372" y="99"/>
                    <a:pt x="1497" y="314"/>
                  </a:cubicBezTo>
                  <a:cubicBezTo>
                    <a:pt x="567" y="543"/>
                    <a:pt x="57" y="866"/>
                    <a:pt x="98" y="1201"/>
                  </a:cubicBezTo>
                  <a:lnTo>
                    <a:pt x="1" y="15072"/>
                  </a:lnTo>
                  <a:cubicBezTo>
                    <a:pt x="-19" y="15390"/>
                    <a:pt x="249" y="15704"/>
                    <a:pt x="782" y="15990"/>
                  </a:cubicBezTo>
                  <a:cubicBezTo>
                    <a:pt x="1211" y="16220"/>
                    <a:pt x="1804" y="16426"/>
                    <a:pt x="2528" y="16597"/>
                  </a:cubicBezTo>
                  <a:lnTo>
                    <a:pt x="21581" y="21586"/>
                  </a:lnTo>
                  <a:lnTo>
                    <a:pt x="21543" y="1"/>
                  </a:lnTo>
                  <a:close/>
                </a:path>
              </a:pathLst>
            </a:custGeom>
            <a:solidFill>
              <a:srgbClr val="E9478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sp>
        <p:nvSpPr>
          <p:cNvPr id="24" name="SENTIMENT ANALYSIS COVID VACCINES">
            <a:extLst>
              <a:ext uri="{FF2B5EF4-FFF2-40B4-BE49-F238E27FC236}">
                <a16:creationId xmlns:a16="http://schemas.microsoft.com/office/drawing/2014/main" id="{D065EE5B-9AAA-754F-ADD4-47531377361F}"/>
              </a:ext>
            </a:extLst>
          </p:cNvPr>
          <p:cNvSpPr txBox="1">
            <a:spLocks/>
          </p:cNvSpPr>
          <p:nvPr/>
        </p:nvSpPr>
        <p:spPr>
          <a:xfrm>
            <a:off x="1934332" y="-337372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300" b="0" i="0" u="none" strike="noStrike" cap="none" spc="0" baseline="0">
                <a:solidFill>
                  <a:srgbClr val="000000"/>
                </a:solidFill>
                <a:uFillTx/>
                <a:latin typeface="Optima"/>
                <a:ea typeface="Optima"/>
                <a:cs typeface="Optima"/>
                <a:sym typeface="Optima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it-CH" dirty="0"/>
              <a:t>The case of study</a:t>
            </a:r>
          </a:p>
        </p:txBody>
      </p:sp>
    </p:spTree>
    <p:extLst>
      <p:ext uri="{BB962C8B-B14F-4D97-AF65-F5344CB8AC3E}">
        <p14:creationId xmlns:p14="http://schemas.microsoft.com/office/powerpoint/2010/main" val="21659998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"/>
          <p:cNvSpPr/>
          <p:nvPr/>
        </p:nvSpPr>
        <p:spPr>
          <a:xfrm>
            <a:off x="1934332" y="9093493"/>
            <a:ext cx="20515336" cy="1627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40" extrusionOk="0">
                <a:moveTo>
                  <a:pt x="20748" y="0"/>
                </a:moveTo>
                <a:cubicBezTo>
                  <a:pt x="20726" y="0"/>
                  <a:pt x="20704" y="59"/>
                  <a:pt x="20683" y="179"/>
                </a:cubicBezTo>
                <a:cubicBezTo>
                  <a:pt x="20667" y="273"/>
                  <a:pt x="20652" y="404"/>
                  <a:pt x="20640" y="562"/>
                </a:cubicBezTo>
                <a:cubicBezTo>
                  <a:pt x="20627" y="720"/>
                  <a:pt x="20617" y="906"/>
                  <a:pt x="20609" y="1108"/>
                </a:cubicBezTo>
                <a:cubicBezTo>
                  <a:pt x="20590" y="1622"/>
                  <a:pt x="20590" y="2213"/>
                  <a:pt x="20609" y="2727"/>
                </a:cubicBezTo>
                <a:cubicBezTo>
                  <a:pt x="20622" y="3045"/>
                  <a:pt x="20650" y="3402"/>
                  <a:pt x="20697" y="3993"/>
                </a:cubicBezTo>
                <a:lnTo>
                  <a:pt x="21083" y="8852"/>
                </a:lnTo>
                <a:lnTo>
                  <a:pt x="233" y="8852"/>
                </a:lnTo>
                <a:cubicBezTo>
                  <a:pt x="167" y="8852"/>
                  <a:pt x="127" y="8852"/>
                  <a:pt x="100" y="8968"/>
                </a:cubicBezTo>
                <a:cubicBezTo>
                  <a:pt x="58" y="9162"/>
                  <a:pt x="25" y="9585"/>
                  <a:pt x="9" y="10118"/>
                </a:cubicBezTo>
                <a:cubicBezTo>
                  <a:pt x="3" y="10328"/>
                  <a:pt x="0" y="10551"/>
                  <a:pt x="0" y="10775"/>
                </a:cubicBezTo>
                <a:cubicBezTo>
                  <a:pt x="0" y="10999"/>
                  <a:pt x="3" y="11216"/>
                  <a:pt x="9" y="11426"/>
                </a:cubicBezTo>
                <a:cubicBezTo>
                  <a:pt x="25" y="11959"/>
                  <a:pt x="58" y="12383"/>
                  <a:pt x="100" y="12577"/>
                </a:cubicBezTo>
                <a:cubicBezTo>
                  <a:pt x="127" y="12692"/>
                  <a:pt x="167" y="12692"/>
                  <a:pt x="233" y="12692"/>
                </a:cubicBezTo>
                <a:lnTo>
                  <a:pt x="21083" y="12692"/>
                </a:lnTo>
                <a:lnTo>
                  <a:pt x="20697" y="17546"/>
                </a:lnTo>
                <a:cubicBezTo>
                  <a:pt x="20650" y="18137"/>
                  <a:pt x="20622" y="18489"/>
                  <a:pt x="20609" y="18807"/>
                </a:cubicBezTo>
                <a:cubicBezTo>
                  <a:pt x="20590" y="19321"/>
                  <a:pt x="20590" y="19917"/>
                  <a:pt x="20609" y="20430"/>
                </a:cubicBezTo>
                <a:cubicBezTo>
                  <a:pt x="20617" y="20633"/>
                  <a:pt x="20627" y="20819"/>
                  <a:pt x="20640" y="20977"/>
                </a:cubicBezTo>
                <a:cubicBezTo>
                  <a:pt x="20652" y="21135"/>
                  <a:pt x="20667" y="21266"/>
                  <a:pt x="20683" y="21360"/>
                </a:cubicBezTo>
                <a:cubicBezTo>
                  <a:pt x="20724" y="21600"/>
                  <a:pt x="20771" y="21600"/>
                  <a:pt x="20812" y="21360"/>
                </a:cubicBezTo>
                <a:cubicBezTo>
                  <a:pt x="20837" y="21206"/>
                  <a:pt x="20866" y="20848"/>
                  <a:pt x="20913" y="20257"/>
                </a:cubicBezTo>
                <a:lnTo>
                  <a:pt x="21498" y="12902"/>
                </a:lnTo>
                <a:cubicBezTo>
                  <a:pt x="21545" y="12312"/>
                  <a:pt x="21573" y="11954"/>
                  <a:pt x="21585" y="11636"/>
                </a:cubicBezTo>
                <a:cubicBezTo>
                  <a:pt x="21596" y="11361"/>
                  <a:pt x="21600" y="11066"/>
                  <a:pt x="21599" y="10769"/>
                </a:cubicBezTo>
                <a:cubicBezTo>
                  <a:pt x="21600" y="10473"/>
                  <a:pt x="21596" y="10172"/>
                  <a:pt x="21585" y="9897"/>
                </a:cubicBezTo>
                <a:cubicBezTo>
                  <a:pt x="21573" y="9579"/>
                  <a:pt x="21545" y="9227"/>
                  <a:pt x="21498" y="8637"/>
                </a:cubicBezTo>
                <a:lnTo>
                  <a:pt x="20913" y="1277"/>
                </a:lnTo>
                <a:cubicBezTo>
                  <a:pt x="20866" y="686"/>
                  <a:pt x="20837" y="333"/>
                  <a:pt x="20812" y="179"/>
                </a:cubicBezTo>
                <a:cubicBezTo>
                  <a:pt x="20792" y="59"/>
                  <a:pt x="20770" y="0"/>
                  <a:pt x="20748" y="0"/>
                </a:cubicBezTo>
                <a:close/>
              </a:path>
            </a:pathLst>
          </a:cu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58" name="Group"/>
          <p:cNvGrpSpPr/>
          <p:nvPr/>
        </p:nvGrpSpPr>
        <p:grpSpPr>
          <a:xfrm>
            <a:off x="2567253" y="4773233"/>
            <a:ext cx="19530456" cy="5475669"/>
            <a:chOff x="0" y="-1"/>
            <a:chExt cx="19530454" cy="5475668"/>
          </a:xfrm>
        </p:grpSpPr>
        <p:sp>
          <p:nvSpPr>
            <p:cNvPr id="150" name="December 2019…"/>
            <p:cNvSpPr txBox="1"/>
            <p:nvPr/>
          </p:nvSpPr>
          <p:spPr>
            <a:xfrm>
              <a:off x="754861" y="31229"/>
              <a:ext cx="3082526" cy="1833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280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December 2019</a:t>
              </a:r>
              <a:endParaRPr dirty="0"/>
            </a:p>
            <a:p>
              <a:pPr algn="l">
                <a:defRPr sz="2200" b="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First Cases of Pneumonia</a:t>
              </a:r>
            </a:p>
          </p:txBody>
        </p:sp>
        <p:grpSp>
          <p:nvGrpSpPr>
            <p:cNvPr id="153" name="Group"/>
            <p:cNvGrpSpPr/>
            <p:nvPr/>
          </p:nvGrpSpPr>
          <p:grpSpPr>
            <a:xfrm>
              <a:off x="295212" y="4957045"/>
              <a:ext cx="683542" cy="518622"/>
              <a:chOff x="0" y="0"/>
              <a:chExt cx="683540" cy="518620"/>
            </a:xfrm>
          </p:grpSpPr>
          <p:sp>
            <p:nvSpPr>
              <p:cNvPr id="151" name="Oval"/>
              <p:cNvSpPr/>
              <p:nvPr/>
            </p:nvSpPr>
            <p:spPr>
              <a:xfrm>
                <a:off x="0" y="0"/>
                <a:ext cx="683541" cy="518621"/>
              </a:xfrm>
              <a:prstGeom prst="ellipse">
                <a:avLst/>
              </a:prstGeom>
              <a:solidFill>
                <a:srgbClr val="F6CF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" name="Oval"/>
              <p:cNvSpPr/>
              <p:nvPr/>
            </p:nvSpPr>
            <p:spPr>
              <a:xfrm>
                <a:off x="223894" y="169874"/>
                <a:ext cx="235753" cy="17887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54" name="Line"/>
            <p:cNvSpPr/>
            <p:nvPr/>
          </p:nvSpPr>
          <p:spPr>
            <a:xfrm flipV="1">
              <a:off x="636246" y="-1"/>
              <a:ext cx="1" cy="5077682"/>
            </a:xfrm>
            <a:prstGeom prst="line">
              <a:avLst/>
            </a:prstGeom>
            <a:noFill/>
            <a:ln w="38100" cap="flat">
              <a:solidFill>
                <a:srgbClr val="F7CF5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0" y="395"/>
              <a:ext cx="639818" cy="185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86" extrusionOk="0">
                  <a:moveTo>
                    <a:pt x="21543" y="1"/>
                  </a:moveTo>
                  <a:lnTo>
                    <a:pt x="4741" y="1"/>
                  </a:lnTo>
                  <a:cubicBezTo>
                    <a:pt x="3542" y="-14"/>
                    <a:pt x="2372" y="99"/>
                    <a:pt x="1497" y="314"/>
                  </a:cubicBezTo>
                  <a:cubicBezTo>
                    <a:pt x="567" y="543"/>
                    <a:pt x="57" y="866"/>
                    <a:pt x="98" y="1201"/>
                  </a:cubicBezTo>
                  <a:lnTo>
                    <a:pt x="1" y="15072"/>
                  </a:lnTo>
                  <a:cubicBezTo>
                    <a:pt x="-19" y="15390"/>
                    <a:pt x="249" y="15704"/>
                    <a:pt x="782" y="15990"/>
                  </a:cubicBezTo>
                  <a:cubicBezTo>
                    <a:pt x="1211" y="16220"/>
                    <a:pt x="1804" y="16426"/>
                    <a:pt x="2528" y="16597"/>
                  </a:cubicBezTo>
                  <a:lnTo>
                    <a:pt x="21581" y="21586"/>
                  </a:lnTo>
                  <a:lnTo>
                    <a:pt x="21543" y="1"/>
                  </a:lnTo>
                  <a:close/>
                </a:path>
              </a:pathLst>
            </a:custGeom>
            <a:solidFill>
              <a:srgbClr val="F6C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6" name="June 2020…"/>
            <p:cNvSpPr txBox="1"/>
            <p:nvPr/>
          </p:nvSpPr>
          <p:spPr>
            <a:xfrm>
              <a:off x="7383915" y="31229"/>
              <a:ext cx="3035720" cy="1833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280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June 2020</a:t>
              </a:r>
            </a:p>
            <a:p>
              <a:pPr algn="l">
                <a:defRPr sz="2200" b="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Start of Vaccine Campaigns</a:t>
              </a:r>
            </a:p>
          </p:txBody>
        </p:sp>
        <p:sp>
          <p:nvSpPr>
            <p:cNvPr id="157" name="December 2020 - April 2021…"/>
            <p:cNvSpPr txBox="1"/>
            <p:nvPr/>
          </p:nvSpPr>
          <p:spPr>
            <a:xfrm>
              <a:off x="13688198" y="31229"/>
              <a:ext cx="5842256" cy="1833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sz="280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December 2020 - April 2021</a:t>
              </a:r>
            </a:p>
            <a:p>
              <a:pPr algn="l">
                <a:defRPr sz="2200" b="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Focus of our </a:t>
              </a:r>
            </a:p>
            <a:p>
              <a:pPr algn="l">
                <a:defRPr sz="2200" b="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r>
                <a:rPr sz="3300" dirty="0"/>
                <a:t>Sentiment Analysis</a:t>
              </a:r>
            </a:p>
            <a:p>
              <a:pPr algn="l">
                <a:defRPr sz="2800">
                  <a:solidFill>
                    <a:srgbClr val="2D3640"/>
                  </a:solidFill>
                  <a:latin typeface="Optima"/>
                  <a:ea typeface="Optima"/>
                  <a:cs typeface="Optima"/>
                  <a:sym typeface="Optima"/>
                </a:defRPr>
              </a:pPr>
              <a:endParaRPr dirty="0"/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9174127" y="4782876"/>
            <a:ext cx="978755" cy="5475669"/>
            <a:chOff x="0" y="0"/>
            <a:chExt cx="978754" cy="5475667"/>
          </a:xfrm>
        </p:grpSpPr>
        <p:grpSp>
          <p:nvGrpSpPr>
            <p:cNvPr id="161" name="Group"/>
            <p:cNvGrpSpPr/>
            <p:nvPr/>
          </p:nvGrpSpPr>
          <p:grpSpPr>
            <a:xfrm>
              <a:off x="295212" y="4957046"/>
              <a:ext cx="683542" cy="518621"/>
              <a:chOff x="0" y="0"/>
              <a:chExt cx="683541" cy="518620"/>
            </a:xfrm>
          </p:grpSpPr>
          <p:sp>
            <p:nvSpPr>
              <p:cNvPr id="159" name="Oval"/>
              <p:cNvSpPr/>
              <p:nvPr/>
            </p:nvSpPr>
            <p:spPr>
              <a:xfrm>
                <a:off x="0" y="0"/>
                <a:ext cx="683542" cy="518621"/>
              </a:xfrm>
              <a:prstGeom prst="ellipse">
                <a:avLst/>
              </a:prstGeom>
              <a:solidFill>
                <a:srgbClr val="E9478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160" name="Oval"/>
              <p:cNvSpPr/>
              <p:nvPr/>
            </p:nvSpPr>
            <p:spPr>
              <a:xfrm>
                <a:off x="223894" y="169874"/>
                <a:ext cx="235753" cy="17887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62" name="Line"/>
            <p:cNvSpPr/>
            <p:nvPr/>
          </p:nvSpPr>
          <p:spPr>
            <a:xfrm flipH="1" flipV="1">
              <a:off x="636246" y="0"/>
              <a:ext cx="1" cy="5077682"/>
            </a:xfrm>
            <a:prstGeom prst="line">
              <a:avLst/>
            </a:prstGeom>
            <a:noFill/>
            <a:ln w="38100" cap="flat">
              <a:solidFill>
                <a:srgbClr val="E9478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63" name="Shape"/>
            <p:cNvSpPr/>
            <p:nvPr/>
          </p:nvSpPr>
          <p:spPr>
            <a:xfrm>
              <a:off x="0" y="158"/>
              <a:ext cx="639818" cy="185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86" extrusionOk="0">
                  <a:moveTo>
                    <a:pt x="21543" y="1"/>
                  </a:moveTo>
                  <a:lnTo>
                    <a:pt x="4741" y="1"/>
                  </a:lnTo>
                  <a:cubicBezTo>
                    <a:pt x="3542" y="-14"/>
                    <a:pt x="2372" y="99"/>
                    <a:pt x="1497" y="314"/>
                  </a:cubicBezTo>
                  <a:cubicBezTo>
                    <a:pt x="567" y="543"/>
                    <a:pt x="57" y="866"/>
                    <a:pt x="98" y="1201"/>
                  </a:cubicBezTo>
                  <a:lnTo>
                    <a:pt x="1" y="15072"/>
                  </a:lnTo>
                  <a:cubicBezTo>
                    <a:pt x="-19" y="15390"/>
                    <a:pt x="249" y="15704"/>
                    <a:pt x="782" y="15990"/>
                  </a:cubicBezTo>
                  <a:cubicBezTo>
                    <a:pt x="1211" y="16220"/>
                    <a:pt x="1804" y="16426"/>
                    <a:pt x="2528" y="16597"/>
                  </a:cubicBezTo>
                  <a:lnTo>
                    <a:pt x="21581" y="21586"/>
                  </a:lnTo>
                  <a:lnTo>
                    <a:pt x="21543" y="1"/>
                  </a:lnTo>
                  <a:close/>
                </a:path>
              </a:pathLst>
            </a:custGeom>
            <a:solidFill>
              <a:srgbClr val="E9478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15487263" y="4773233"/>
            <a:ext cx="978754" cy="5475668"/>
            <a:chOff x="0" y="0"/>
            <a:chExt cx="978752" cy="5475666"/>
          </a:xfrm>
        </p:grpSpPr>
        <p:grpSp>
          <p:nvGrpSpPr>
            <p:cNvPr id="167" name="Group"/>
            <p:cNvGrpSpPr/>
            <p:nvPr/>
          </p:nvGrpSpPr>
          <p:grpSpPr>
            <a:xfrm>
              <a:off x="295211" y="4957046"/>
              <a:ext cx="683542" cy="518621"/>
              <a:chOff x="0" y="0"/>
              <a:chExt cx="683541" cy="518620"/>
            </a:xfrm>
          </p:grpSpPr>
          <p:sp>
            <p:nvSpPr>
              <p:cNvPr id="165" name="Oval"/>
              <p:cNvSpPr/>
              <p:nvPr/>
            </p:nvSpPr>
            <p:spPr>
              <a:xfrm>
                <a:off x="0" y="0"/>
                <a:ext cx="683542" cy="518621"/>
              </a:xfrm>
              <a:prstGeom prst="ellipse">
                <a:avLst/>
              </a:prstGeom>
              <a:solidFill>
                <a:srgbClr val="4C97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" name="Oval"/>
              <p:cNvSpPr/>
              <p:nvPr/>
            </p:nvSpPr>
            <p:spPr>
              <a:xfrm>
                <a:off x="223894" y="169874"/>
                <a:ext cx="235753" cy="17887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68" name="Line"/>
            <p:cNvSpPr/>
            <p:nvPr/>
          </p:nvSpPr>
          <p:spPr>
            <a:xfrm flipH="1" flipV="1">
              <a:off x="636246" y="0"/>
              <a:ext cx="1" cy="5077682"/>
            </a:xfrm>
            <a:prstGeom prst="line">
              <a:avLst/>
            </a:prstGeom>
            <a:noFill/>
            <a:ln w="38100" cap="flat">
              <a:solidFill>
                <a:srgbClr val="4D97E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0" y="269"/>
              <a:ext cx="639818" cy="185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86" extrusionOk="0">
                  <a:moveTo>
                    <a:pt x="21543" y="1"/>
                  </a:moveTo>
                  <a:lnTo>
                    <a:pt x="4741" y="1"/>
                  </a:lnTo>
                  <a:cubicBezTo>
                    <a:pt x="3542" y="-14"/>
                    <a:pt x="2372" y="99"/>
                    <a:pt x="1497" y="314"/>
                  </a:cubicBezTo>
                  <a:cubicBezTo>
                    <a:pt x="567" y="543"/>
                    <a:pt x="57" y="866"/>
                    <a:pt x="98" y="1201"/>
                  </a:cubicBezTo>
                  <a:lnTo>
                    <a:pt x="1" y="15072"/>
                  </a:lnTo>
                  <a:cubicBezTo>
                    <a:pt x="-19" y="15390"/>
                    <a:pt x="249" y="15704"/>
                    <a:pt x="782" y="15990"/>
                  </a:cubicBezTo>
                  <a:cubicBezTo>
                    <a:pt x="1211" y="16220"/>
                    <a:pt x="1804" y="16426"/>
                    <a:pt x="2528" y="16597"/>
                  </a:cubicBezTo>
                  <a:lnTo>
                    <a:pt x="21581" y="21586"/>
                  </a:lnTo>
                  <a:lnTo>
                    <a:pt x="21543" y="1"/>
                  </a:lnTo>
                  <a:close/>
                </a:path>
              </a:pathLst>
            </a:custGeom>
            <a:solidFill>
              <a:srgbClr val="4C97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4" name="SENTIMENT ANALYSIS COVID VACCINES">
            <a:extLst>
              <a:ext uri="{FF2B5EF4-FFF2-40B4-BE49-F238E27FC236}">
                <a16:creationId xmlns:a16="http://schemas.microsoft.com/office/drawing/2014/main" id="{D065EE5B-9AAA-754F-ADD4-47531377361F}"/>
              </a:ext>
            </a:extLst>
          </p:cNvPr>
          <p:cNvSpPr txBox="1">
            <a:spLocks/>
          </p:cNvSpPr>
          <p:nvPr/>
        </p:nvSpPr>
        <p:spPr>
          <a:xfrm>
            <a:off x="1934332" y="-337372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300" b="0" i="0" u="none" strike="noStrike" cap="none" spc="0" baseline="0">
                <a:solidFill>
                  <a:srgbClr val="000000"/>
                </a:solidFill>
                <a:uFillTx/>
                <a:latin typeface="Optima"/>
                <a:ea typeface="Optima"/>
                <a:cs typeface="Optima"/>
                <a:sym typeface="Optima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it-CH" dirty="0"/>
              <a:t>The case of study</a:t>
            </a:r>
          </a:p>
        </p:txBody>
      </p:sp>
    </p:spTree>
    <p:extLst>
      <p:ext uri="{BB962C8B-B14F-4D97-AF65-F5344CB8AC3E}">
        <p14:creationId xmlns:p14="http://schemas.microsoft.com/office/powerpoint/2010/main" val="40862791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a pre-processing"/>
          <p:cNvSpPr txBox="1"/>
          <p:nvPr/>
        </p:nvSpPr>
        <p:spPr>
          <a:xfrm>
            <a:off x="1621668" y="3734461"/>
            <a:ext cx="358110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lang="en-US" dirty="0"/>
              <a:t>Data Collection</a:t>
            </a:r>
            <a:endParaRPr dirty="0"/>
          </a:p>
        </p:txBody>
      </p:sp>
      <p:sp>
        <p:nvSpPr>
          <p:cNvPr id="16" name="SENTIMENT ANALYSIS COVID VACCINES">
            <a:extLst>
              <a:ext uri="{FF2B5EF4-FFF2-40B4-BE49-F238E27FC236}">
                <a16:creationId xmlns:a16="http://schemas.microsoft.com/office/drawing/2014/main" id="{7D86B912-34E8-1D4C-84DA-0D19BA5AEB57}"/>
              </a:ext>
            </a:extLst>
          </p:cNvPr>
          <p:cNvSpPr txBox="1">
            <a:spLocks/>
          </p:cNvSpPr>
          <p:nvPr/>
        </p:nvSpPr>
        <p:spPr>
          <a:xfrm>
            <a:off x="1934332" y="-337372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300" b="0" i="0" u="none" strike="noStrike" cap="none" spc="0" baseline="0">
                <a:solidFill>
                  <a:srgbClr val="000000"/>
                </a:solidFill>
                <a:uFillTx/>
                <a:latin typeface="Optima"/>
                <a:ea typeface="Optima"/>
                <a:cs typeface="Optima"/>
                <a:sym typeface="Optima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it-CH" dirty="0"/>
              <a:t>The dataset</a:t>
            </a:r>
          </a:p>
        </p:txBody>
      </p:sp>
      <p:pic>
        <p:nvPicPr>
          <p:cNvPr id="14" name="Immagine 13" descr="Immagine che contiene ascia, grafica vettoriale&#10;&#10;Descrizione generata automaticamente">
            <a:extLst>
              <a:ext uri="{FF2B5EF4-FFF2-40B4-BE49-F238E27FC236}">
                <a16:creationId xmlns:a16="http://schemas.microsoft.com/office/drawing/2014/main" id="{A90E3AA8-4952-8041-8AA3-FDA11E1F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41" y="5110368"/>
            <a:ext cx="572673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39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a pre-processing"/>
          <p:cNvSpPr txBox="1"/>
          <p:nvPr/>
        </p:nvSpPr>
        <p:spPr>
          <a:xfrm>
            <a:off x="1621668" y="3734461"/>
            <a:ext cx="358110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lang="en-US" dirty="0"/>
              <a:t>Data Collection</a:t>
            </a:r>
            <a:endParaRPr dirty="0"/>
          </a:p>
        </p:txBody>
      </p:sp>
      <p:sp>
        <p:nvSpPr>
          <p:cNvPr id="183" name="Data Ingestion"/>
          <p:cNvSpPr txBox="1"/>
          <p:nvPr/>
        </p:nvSpPr>
        <p:spPr>
          <a:xfrm>
            <a:off x="10060005" y="3754018"/>
            <a:ext cx="426398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lang="en-US" dirty="0"/>
              <a:t>Sentiment Analysis</a:t>
            </a:r>
            <a:endParaRPr dirty="0"/>
          </a:p>
        </p:txBody>
      </p:sp>
      <p:sp>
        <p:nvSpPr>
          <p:cNvPr id="185" name="Line"/>
          <p:cNvSpPr/>
          <p:nvPr/>
        </p:nvSpPr>
        <p:spPr>
          <a:xfrm flipV="1">
            <a:off x="5202777" y="4113088"/>
            <a:ext cx="4857228" cy="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" name="SENTIMENT ANALYSIS COVID VACCINES">
            <a:extLst>
              <a:ext uri="{FF2B5EF4-FFF2-40B4-BE49-F238E27FC236}">
                <a16:creationId xmlns:a16="http://schemas.microsoft.com/office/drawing/2014/main" id="{7D86B912-34E8-1D4C-84DA-0D19BA5AEB57}"/>
              </a:ext>
            </a:extLst>
          </p:cNvPr>
          <p:cNvSpPr txBox="1">
            <a:spLocks/>
          </p:cNvSpPr>
          <p:nvPr/>
        </p:nvSpPr>
        <p:spPr>
          <a:xfrm>
            <a:off x="1934332" y="-337372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300" b="0" i="0" u="none" strike="noStrike" cap="none" spc="0" baseline="0">
                <a:solidFill>
                  <a:srgbClr val="000000"/>
                </a:solidFill>
                <a:uFillTx/>
                <a:latin typeface="Optima"/>
                <a:ea typeface="Optima"/>
                <a:cs typeface="Optima"/>
                <a:sym typeface="Optima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it-CH" dirty="0"/>
              <a:t>The dataset</a:t>
            </a:r>
          </a:p>
        </p:txBody>
      </p:sp>
      <p:pic>
        <p:nvPicPr>
          <p:cNvPr id="14" name="Immagine 13" descr="Immagine che contiene ascia, grafica vettoriale&#10;&#10;Descrizione generata automaticamente">
            <a:extLst>
              <a:ext uri="{FF2B5EF4-FFF2-40B4-BE49-F238E27FC236}">
                <a16:creationId xmlns:a16="http://schemas.microsoft.com/office/drawing/2014/main" id="{A90E3AA8-4952-8041-8AA3-FDA11E1F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41" y="5110368"/>
            <a:ext cx="5726735" cy="46482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1E893B4-9C7A-674E-B04C-C34BDDD95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" t="22209" r="12450" b="23114"/>
          <a:stretch/>
        </p:blipFill>
        <p:spPr>
          <a:xfrm>
            <a:off x="8139929" y="5110368"/>
            <a:ext cx="8104138" cy="217540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C341FC2-BEB8-6F4F-B87C-4048A118E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673" y="7065367"/>
            <a:ext cx="3706649" cy="33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522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a pre-processing"/>
          <p:cNvSpPr txBox="1"/>
          <p:nvPr/>
        </p:nvSpPr>
        <p:spPr>
          <a:xfrm>
            <a:off x="1621668" y="3734461"/>
            <a:ext cx="358110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lang="en-US" dirty="0"/>
              <a:t>Data Collection</a:t>
            </a:r>
            <a:endParaRPr dirty="0"/>
          </a:p>
        </p:txBody>
      </p:sp>
      <p:sp>
        <p:nvSpPr>
          <p:cNvPr id="183" name="Data Ingestion"/>
          <p:cNvSpPr txBox="1"/>
          <p:nvPr/>
        </p:nvSpPr>
        <p:spPr>
          <a:xfrm>
            <a:off x="10060005" y="3754018"/>
            <a:ext cx="426398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lang="en-US" dirty="0"/>
              <a:t>Sentiment Analysis</a:t>
            </a:r>
            <a:endParaRPr dirty="0"/>
          </a:p>
        </p:txBody>
      </p:sp>
      <p:sp>
        <p:nvSpPr>
          <p:cNvPr id="184" name="Visualisation"/>
          <p:cNvSpPr txBox="1"/>
          <p:nvPr/>
        </p:nvSpPr>
        <p:spPr>
          <a:xfrm>
            <a:off x="19181221" y="3778568"/>
            <a:ext cx="247022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rPr lang="en-US" dirty="0"/>
              <a:t>Other data</a:t>
            </a:r>
            <a:endParaRPr dirty="0"/>
          </a:p>
        </p:txBody>
      </p:sp>
      <p:sp>
        <p:nvSpPr>
          <p:cNvPr id="185" name="Line"/>
          <p:cNvSpPr/>
          <p:nvPr/>
        </p:nvSpPr>
        <p:spPr>
          <a:xfrm flipV="1">
            <a:off x="5202777" y="4113088"/>
            <a:ext cx="4857228" cy="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6" name="Line"/>
          <p:cNvSpPr/>
          <p:nvPr/>
        </p:nvSpPr>
        <p:spPr>
          <a:xfrm flipV="1">
            <a:off x="14323992" y="4113088"/>
            <a:ext cx="4857229" cy="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" name="SENTIMENT ANALYSIS COVID VACCINES">
            <a:extLst>
              <a:ext uri="{FF2B5EF4-FFF2-40B4-BE49-F238E27FC236}">
                <a16:creationId xmlns:a16="http://schemas.microsoft.com/office/drawing/2014/main" id="{7D86B912-34E8-1D4C-84DA-0D19BA5AEB57}"/>
              </a:ext>
            </a:extLst>
          </p:cNvPr>
          <p:cNvSpPr txBox="1">
            <a:spLocks/>
          </p:cNvSpPr>
          <p:nvPr/>
        </p:nvSpPr>
        <p:spPr>
          <a:xfrm>
            <a:off x="1934332" y="-337372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300" b="0" i="0" u="none" strike="noStrike" cap="none" spc="0" baseline="0">
                <a:solidFill>
                  <a:srgbClr val="000000"/>
                </a:solidFill>
                <a:uFillTx/>
                <a:latin typeface="Optima"/>
                <a:ea typeface="Optima"/>
                <a:cs typeface="Optima"/>
                <a:sym typeface="Optima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it-CH" dirty="0"/>
              <a:t>The dataset</a:t>
            </a:r>
          </a:p>
        </p:txBody>
      </p:sp>
      <p:pic>
        <p:nvPicPr>
          <p:cNvPr id="14" name="Immagine 13" descr="Immagine che contiene ascia, grafica vettoriale&#10;&#10;Descrizione generata automaticamente">
            <a:extLst>
              <a:ext uri="{FF2B5EF4-FFF2-40B4-BE49-F238E27FC236}">
                <a16:creationId xmlns:a16="http://schemas.microsoft.com/office/drawing/2014/main" id="{A90E3AA8-4952-8041-8AA3-FDA11E1F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41" y="5110368"/>
            <a:ext cx="5726735" cy="46482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1E893B4-9C7A-674E-B04C-C34BDDD95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" t="22209" r="12450" b="23114"/>
          <a:stretch/>
        </p:blipFill>
        <p:spPr>
          <a:xfrm>
            <a:off x="8139929" y="5110368"/>
            <a:ext cx="8104138" cy="217540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C341FC2-BEB8-6F4F-B87C-4048A118E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673" y="7065367"/>
            <a:ext cx="3706649" cy="339252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1F700D11-57C6-DA48-9DF5-B6B2B43BC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771" y="5202822"/>
            <a:ext cx="4925688" cy="49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916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768px-Python-logo-notext.svg.png" descr="768px-Python-logo-notext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44" y="5584580"/>
            <a:ext cx="3938076" cy="393807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Python"/>
          <p:cNvSpPr txBox="1"/>
          <p:nvPr/>
        </p:nvSpPr>
        <p:spPr>
          <a:xfrm>
            <a:off x="3704297" y="10487584"/>
            <a:ext cx="2020571" cy="847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t>Python</a:t>
            </a:r>
          </a:p>
        </p:txBody>
      </p:sp>
      <p:sp>
        <p:nvSpPr>
          <p:cNvPr id="182" name="Data pre-processing"/>
          <p:cNvSpPr txBox="1"/>
          <p:nvPr/>
        </p:nvSpPr>
        <p:spPr>
          <a:xfrm>
            <a:off x="2469729" y="3744788"/>
            <a:ext cx="4489705" cy="711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r>
              <a:t>Data pre-processing</a:t>
            </a:r>
          </a:p>
        </p:txBody>
      </p:sp>
      <p:sp>
        <p:nvSpPr>
          <p:cNvPr id="14" name="SENTIMENT ANALYSIS COVID VACCINES">
            <a:extLst>
              <a:ext uri="{FF2B5EF4-FFF2-40B4-BE49-F238E27FC236}">
                <a16:creationId xmlns:a16="http://schemas.microsoft.com/office/drawing/2014/main" id="{05640ECC-BBCC-7046-AB05-8D5D8B08B6F9}"/>
              </a:ext>
            </a:extLst>
          </p:cNvPr>
          <p:cNvSpPr txBox="1">
            <a:spLocks/>
          </p:cNvSpPr>
          <p:nvPr/>
        </p:nvSpPr>
        <p:spPr>
          <a:xfrm>
            <a:off x="1934332" y="-337372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300" b="0" i="0" u="none" strike="noStrike" cap="none" spc="0" baseline="0">
                <a:solidFill>
                  <a:srgbClr val="000000"/>
                </a:solidFill>
                <a:uFillTx/>
                <a:latin typeface="Optima"/>
                <a:ea typeface="Optima"/>
                <a:cs typeface="Optima"/>
                <a:sym typeface="Optima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2286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2743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3200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3657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it-CH" dirty="0"/>
              <a:t>The technologies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113</Words>
  <Application>Microsoft Macintosh PowerPoint</Application>
  <PresentationFormat>Personalizzato</PresentationFormat>
  <Paragraphs>43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Helvetica Neue</vt:lpstr>
      <vt:lpstr>Helvetica Neue Light</vt:lpstr>
      <vt:lpstr>Helvetica Neue Medium</vt:lpstr>
      <vt:lpstr>Optima</vt:lpstr>
      <vt:lpstr>White</vt:lpstr>
      <vt:lpstr>SENTIMENT ANALYSIS COVID VACCINES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COVID VACCINES</dc:title>
  <cp:lastModifiedBy>Marco MERCURI</cp:lastModifiedBy>
  <cp:revision>12</cp:revision>
  <dcterms:modified xsi:type="dcterms:W3CDTF">2021-05-30T08:39:35Z</dcterms:modified>
</cp:coreProperties>
</file>