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Machine Learning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0001" y="5486793"/>
            <a:ext cx="10572000" cy="434974"/>
          </a:xfrm>
        </p:spPr>
        <p:txBody>
          <a:bodyPr>
            <a:noAutofit/>
          </a:bodyPr>
          <a:lstStyle/>
          <a:p>
            <a:r>
              <a:rPr lang="it-IT" sz="2800" dirty="0" smtClean="0"/>
              <a:t>NLP: </a:t>
            </a:r>
            <a:r>
              <a:rPr lang="it-IT" sz="2800" dirty="0"/>
              <a:t>Author </a:t>
            </a:r>
            <a:r>
              <a:rPr lang="it-IT" sz="2800" dirty="0" err="1"/>
              <a:t>identification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0505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Regularized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Gradient Descent optimization constrains: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|&gt;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Max iterations: </a:t>
                </a:r>
                <a:r>
                  <a:rPr lang="en-US" dirty="0"/>
                  <a:t>1</a:t>
                </a:r>
                <a:r>
                  <a:rPr lang="en-US" dirty="0" smtClean="0"/>
                  <a:t>000</a:t>
                </a:r>
              </a:p>
              <a:p>
                <a:r>
                  <a:rPr lang="en-US" dirty="0" smtClean="0"/>
                  <a:t>Seem not good result but:</a:t>
                </a:r>
              </a:p>
              <a:p>
                <a:pPr lvl="1"/>
                <a:r>
                  <a:rPr lang="en-US" dirty="0" smtClean="0"/>
                  <a:t>Data are not “variance” normalized,</a:t>
                </a:r>
                <a:br>
                  <a:rPr lang="en-US" dirty="0" smtClean="0"/>
                </a:br>
                <a:r>
                  <a:rPr lang="en-US" dirty="0" smtClean="0"/>
                  <a:t>features have different ranges</a:t>
                </a:r>
                <a:br>
                  <a:rPr lang="en-US" dirty="0" smtClean="0"/>
                </a:br>
                <a:r>
                  <a:rPr lang="en-US" dirty="0" smtClean="0"/>
                  <a:t>-&gt; Gradient Descent doesn’t work well</a:t>
                </a:r>
              </a:p>
              <a:p>
                <a:r>
                  <a:rPr lang="en-US" dirty="0" smtClean="0"/>
                  <a:t>Augmenting our limits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 smtClean="0"/>
                  <a:t>, max 10000 iterations</a:t>
                </a:r>
                <a:br>
                  <a:rPr lang="en-US" dirty="0" smtClean="0"/>
                </a:br>
                <a:r>
                  <a:rPr lang="en-US" dirty="0" smtClean="0"/>
                  <a:t>considering a subset of only 1000 samples (for time reason)</a:t>
                </a:r>
                <a:br>
                  <a:rPr lang="en-US" dirty="0" smtClean="0"/>
                </a:br>
                <a:r>
                  <a:rPr lang="en-US" dirty="0" smtClean="0"/>
                  <a:t>result seems better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46" y="1417638"/>
            <a:ext cx="3948170" cy="29611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7" y="4091664"/>
            <a:ext cx="3858699" cy="28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KRLS &amp; PCA: Experiment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Different number of features using PCA: </a:t>
                </a:r>
                <a:r>
                  <a:rPr lang="en-US" dirty="0"/>
                  <a:t>[13000 8000 5000 3000 1000 100 3]</a:t>
                </a:r>
              </a:p>
              <a:p>
                <a:r>
                  <a:rPr lang="en-US" dirty="0" smtClean="0"/>
                  <a:t>Sigma computed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each time over different projections</a:t>
                </a:r>
              </a:p>
              <a:p>
                <a:r>
                  <a:rPr lang="en-US" dirty="0" smtClean="0"/>
                  <a:t>Model selection on lambda</a:t>
                </a:r>
              </a:p>
              <a:p>
                <a:r>
                  <a:rPr lang="en-US" dirty="0" smtClean="0"/>
                  <a:t>Computation:</a:t>
                </a:r>
              </a:p>
              <a:p>
                <a:pPr lvl="1"/>
                <a:r>
                  <a:rPr lang="en-US" dirty="0" smtClean="0"/>
                  <a:t>Sigma computed over a random subset of the samples</a:t>
                </a:r>
              </a:p>
              <a:p>
                <a:pPr lvl="1"/>
                <a:r>
                  <a:rPr lang="en-US" dirty="0" smtClean="0"/>
                  <a:t>Kernel </a:t>
                </a:r>
                <a:r>
                  <a:rPr lang="en-US" dirty="0" smtClean="0"/>
                  <a:t>matrix computed only once for each PCA</a:t>
                </a:r>
              </a:p>
              <a:p>
                <a:pPr lvl="1"/>
                <a:r>
                  <a:rPr lang="en-US" dirty="0" smtClean="0"/>
                  <a:t>OVO multiclass classification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20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KRLS &amp; PCA: Results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2357159"/>
            <a:ext cx="5107460" cy="354048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4" y="2258970"/>
            <a:ext cx="5358585" cy="375333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 rot="-540000">
            <a:off x="2295812" y="3841706"/>
            <a:ext cx="248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num</a:t>
            </a:r>
            <a:r>
              <a:rPr lang="en-US" sz="1400" dirty="0" smtClean="0">
                <a:solidFill>
                  <a:schemeClr val="bg1"/>
                </a:solidFill>
              </a:rPr>
              <a:t> features </a:t>
            </a:r>
            <a:r>
              <a:rPr lang="en-US" sz="1400" dirty="0" smtClean="0">
                <a:solidFill>
                  <a:schemeClr val="bg1"/>
                </a:solidFill>
              </a:rPr>
              <a:t>decreases</a:t>
            </a:r>
          </a:p>
        </p:txBody>
      </p:sp>
    </p:spTree>
    <p:extLst>
      <p:ext uri="{BB962C8B-B14F-4D97-AF65-F5344CB8AC3E}">
        <p14:creationId xmlns:p14="http://schemas.microsoft.com/office/powerpoint/2010/main" val="292922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RLS &amp; PCA: Results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3081" y="2222287"/>
            <a:ext cx="5519351" cy="3636511"/>
          </a:xfrm>
        </p:spPr>
        <p:txBody>
          <a:bodyPr/>
          <a:lstStyle/>
          <a:p>
            <a:r>
              <a:rPr lang="en-US" dirty="0" err="1" smtClean="0"/>
              <a:t>num</a:t>
            </a:r>
            <a:r>
              <a:rPr lang="en-US" dirty="0"/>
              <a:t> </a:t>
            </a:r>
            <a:r>
              <a:rPr lang="en-US" dirty="0" smtClean="0"/>
              <a:t>features &gt; 1000</a:t>
            </a:r>
          </a:p>
          <a:p>
            <a:pPr lvl="1"/>
            <a:r>
              <a:rPr lang="en-US" dirty="0" err="1" smtClean="0"/>
              <a:t>underfitting</a:t>
            </a:r>
            <a:r>
              <a:rPr lang="en-US" dirty="0" smtClean="0"/>
              <a:t>: same error for all models, with more features we have more degrees of freedom but we don’t exploit them</a:t>
            </a:r>
          </a:p>
          <a:p>
            <a:pPr lvl="1"/>
            <a:r>
              <a:rPr lang="en-US" dirty="0" smtClean="0"/>
              <a:t>Overfitting: with more features we are more prone to overfitting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</a:t>
            </a:r>
            <a:r>
              <a:rPr lang="en-US" dirty="0" smtClean="0"/>
              <a:t> features &lt; 1000</a:t>
            </a:r>
          </a:p>
          <a:p>
            <a:pPr lvl="1"/>
            <a:r>
              <a:rPr lang="en-US" dirty="0" smtClean="0"/>
              <a:t>the models aren’t flexible enough: “high bias”</a:t>
            </a:r>
          </a:p>
          <a:p>
            <a:pPr lvl="1"/>
            <a:r>
              <a:rPr lang="en-US" dirty="0" smtClean="0"/>
              <a:t>Here we see that KRLS is more flexible with </a:t>
            </a:r>
            <a:r>
              <a:rPr lang="en-US" dirty="0" err="1" smtClean="0"/>
              <a:t>num</a:t>
            </a:r>
            <a:r>
              <a:rPr lang="en-US" dirty="0" smtClean="0"/>
              <a:t> features = 100 (cost 0.34 vs 0.38)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22287"/>
            <a:ext cx="5911164" cy="435593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741778" y="6208889"/>
            <a:ext cx="139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Overfitting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0642206" y="6208889"/>
            <a:ext cx="147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Underfitting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2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Data</a:t>
            </a:r>
          </a:p>
          <a:p>
            <a:r>
              <a:rPr lang="it-IT" dirty="0" err="1" smtClean="0"/>
              <a:t>Features</a:t>
            </a:r>
            <a:r>
              <a:rPr lang="it-IT" dirty="0" smtClean="0"/>
              <a:t> </a:t>
            </a:r>
            <a:r>
              <a:rPr lang="it-IT" dirty="0" err="1" smtClean="0"/>
              <a:t>Extraction</a:t>
            </a:r>
            <a:endParaRPr lang="it-IT" dirty="0" smtClean="0"/>
          </a:p>
          <a:p>
            <a:r>
              <a:rPr lang="it-IT" dirty="0" smtClean="0"/>
              <a:t>High </a:t>
            </a:r>
            <a:r>
              <a:rPr lang="it-IT" dirty="0" err="1" smtClean="0"/>
              <a:t>dimensionality</a:t>
            </a:r>
            <a:endParaRPr lang="it-IT" dirty="0" smtClean="0"/>
          </a:p>
          <a:p>
            <a:r>
              <a:rPr lang="it-IT" dirty="0" smtClean="0"/>
              <a:t>PCA</a:t>
            </a:r>
          </a:p>
          <a:p>
            <a:r>
              <a:rPr lang="en-US" dirty="0"/>
              <a:t>Model Selection &amp; Multiclass </a:t>
            </a:r>
            <a:r>
              <a:rPr lang="en-US" dirty="0" smtClean="0"/>
              <a:t>Classification</a:t>
            </a:r>
          </a:p>
          <a:p>
            <a:r>
              <a:rPr lang="it-IT" dirty="0" err="1" smtClean="0"/>
              <a:t>Classification</a:t>
            </a:r>
            <a:r>
              <a:rPr lang="it-IT" dirty="0" smtClean="0"/>
              <a:t>: RLS, KRLS, KRLR</a:t>
            </a:r>
            <a:endParaRPr lang="it-IT" dirty="0" smtClean="0"/>
          </a:p>
          <a:p>
            <a:r>
              <a:rPr lang="it-IT" dirty="0" smtClean="0"/>
              <a:t>RLS &amp; KRLS with PCA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27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493491"/>
              </p:ext>
            </p:extLst>
          </p:nvPr>
        </p:nvGraphicFramePr>
        <p:xfrm>
          <a:off x="2620977" y="3539180"/>
          <a:ext cx="695004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459"/>
                <a:gridCol w="11285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TEXT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AUTHOR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This process, however, afforded me no means of...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 smtClean="0">
                          <a:effectLst/>
                        </a:rPr>
                        <a:t>EAP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It never once occurred to me that the fumbling...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HPL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In his left hand was a gold snuff box, from wh...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EAP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How lovely is spring As we looked from Windsor...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MWS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Finding nothing else, not even gold, the Super...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HPL</a:t>
                      </a: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  <p:sp>
        <p:nvSpPr>
          <p:cNvPr id="3" name="Rettangolo 2"/>
          <p:cNvSpPr/>
          <p:nvPr/>
        </p:nvSpPr>
        <p:spPr>
          <a:xfrm>
            <a:off x="5463453" y="2750064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N = 19578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Features</a:t>
            </a:r>
            <a:r>
              <a:rPr lang="it-IT" dirty="0" smtClean="0"/>
              <a:t> </a:t>
            </a:r>
            <a:r>
              <a:rPr lang="it-IT" dirty="0" err="1" smtClean="0"/>
              <a:t>Extraction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798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it-IT" b="1" dirty="0" err="1" smtClean="0"/>
              <a:t>Tokenization</a:t>
            </a:r>
            <a:r>
              <a:rPr lang="it-IT" dirty="0"/>
              <a:t> </a:t>
            </a:r>
            <a:r>
              <a:rPr lang="it-IT" dirty="0" smtClean="0"/>
              <a:t>		from </a:t>
            </a:r>
            <a:r>
              <a:rPr lang="it-IT" dirty="0" err="1" smtClean="0"/>
              <a:t>sentence</a:t>
            </a:r>
            <a:r>
              <a:rPr lang="it-IT" dirty="0" smtClean="0"/>
              <a:t> to a list of </a:t>
            </a:r>
            <a:r>
              <a:rPr lang="it-IT" dirty="0" err="1" smtClean="0"/>
              <a:t>words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b="1" dirty="0" err="1"/>
              <a:t>Stopwords</a:t>
            </a:r>
            <a:r>
              <a:rPr lang="it-IT" b="1" dirty="0"/>
              <a:t> </a:t>
            </a:r>
            <a:r>
              <a:rPr lang="it-IT" b="1" dirty="0" err="1" smtClean="0"/>
              <a:t>removal</a:t>
            </a:r>
            <a:r>
              <a:rPr lang="it-IT" b="1" dirty="0" smtClean="0"/>
              <a:t> &amp; </a:t>
            </a:r>
            <a:r>
              <a:rPr lang="it-IT" b="1" dirty="0" err="1" smtClean="0"/>
              <a:t>lower</a:t>
            </a:r>
            <a:r>
              <a:rPr lang="it-IT" b="1" dirty="0" smtClean="0"/>
              <a:t> case </a:t>
            </a:r>
            <a:r>
              <a:rPr lang="it-IT" b="1" dirty="0" err="1" smtClean="0"/>
              <a:t>transformation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b="1" dirty="0" err="1" smtClean="0"/>
              <a:t>Stemming</a:t>
            </a:r>
            <a:r>
              <a:rPr lang="it-IT" b="1" dirty="0" smtClean="0"/>
              <a:t>		</a:t>
            </a:r>
            <a:r>
              <a:rPr lang="en-GB" dirty="0"/>
              <a:t>reducing inflected </a:t>
            </a:r>
            <a:r>
              <a:rPr lang="en-GB" dirty="0" smtClean="0"/>
              <a:t>words </a:t>
            </a:r>
            <a:r>
              <a:rPr lang="en-GB" dirty="0"/>
              <a:t>to </a:t>
            </a:r>
            <a:r>
              <a:rPr lang="en-GB" dirty="0" smtClean="0"/>
              <a:t>base </a:t>
            </a:r>
            <a:r>
              <a:rPr lang="en-GB" dirty="0"/>
              <a:t>or root </a:t>
            </a:r>
            <a:r>
              <a:rPr lang="en-GB" dirty="0" smtClean="0"/>
              <a:t>form (ex. Running -&gt; run)</a:t>
            </a:r>
            <a:endParaRPr lang="it-IT" dirty="0"/>
          </a:p>
          <a:p>
            <a:pPr>
              <a:lnSpc>
                <a:spcPct val="250000"/>
              </a:lnSpc>
            </a:pPr>
            <a:r>
              <a:rPr lang="it-IT" b="1" dirty="0" err="1" smtClean="0"/>
              <a:t>Bag</a:t>
            </a:r>
            <a:r>
              <a:rPr lang="it-IT" b="1" dirty="0" smtClean="0"/>
              <a:t> </a:t>
            </a:r>
            <a:r>
              <a:rPr lang="it-IT" b="1" dirty="0"/>
              <a:t>of </a:t>
            </a:r>
            <a:r>
              <a:rPr lang="it-IT" b="1" dirty="0" err="1" smtClean="0"/>
              <a:t>Words</a:t>
            </a:r>
            <a:r>
              <a:rPr lang="it-IT" b="1" dirty="0" smtClean="0"/>
              <a:t>		</a:t>
            </a:r>
            <a:r>
              <a:rPr lang="it-IT" dirty="0" smtClean="0"/>
              <a:t>from list of </a:t>
            </a:r>
            <a:r>
              <a:rPr lang="it-IT" dirty="0" err="1" smtClean="0"/>
              <a:t>words</a:t>
            </a:r>
            <a:r>
              <a:rPr lang="it-IT" dirty="0" smtClean="0"/>
              <a:t> to </a:t>
            </a:r>
            <a:r>
              <a:rPr lang="it-IT" dirty="0" err="1" smtClean="0"/>
              <a:t>words</a:t>
            </a:r>
            <a:r>
              <a:rPr lang="it-IT" dirty="0" smtClean="0"/>
              <a:t> </a:t>
            </a:r>
            <a:r>
              <a:rPr lang="it-IT" dirty="0" err="1" smtClean="0"/>
              <a:t>frequencies</a:t>
            </a:r>
            <a:r>
              <a:rPr lang="it-IT" dirty="0" smtClean="0"/>
              <a:t> in the </a:t>
            </a:r>
            <a:r>
              <a:rPr lang="it-IT" dirty="0" err="1" smtClean="0"/>
              <a:t>sentence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dirty="0" smtClean="0"/>
              <a:t>Dictionary building &amp; Y {‘EAP’, ‘HPL’, ‘MWS’}		{[1 0 0], [0 1 0], [0 0 1]}</a:t>
            </a:r>
            <a:endParaRPr lang="it-IT" dirty="0"/>
          </a:p>
          <a:p>
            <a:endParaRPr lang="it-IT" dirty="0"/>
          </a:p>
        </p:txBody>
      </p:sp>
      <p:sp>
        <p:nvSpPr>
          <p:cNvPr id="4" name="Freccia a destra 3"/>
          <p:cNvSpPr/>
          <p:nvPr/>
        </p:nvSpPr>
        <p:spPr>
          <a:xfrm>
            <a:off x="2734959" y="2545492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ccia a destra 4"/>
          <p:cNvSpPr/>
          <p:nvPr/>
        </p:nvSpPr>
        <p:spPr>
          <a:xfrm>
            <a:off x="2734959" y="4200332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ccia a destra 5"/>
          <p:cNvSpPr/>
          <p:nvPr/>
        </p:nvSpPr>
        <p:spPr>
          <a:xfrm>
            <a:off x="2800865" y="5004981"/>
            <a:ext cx="321273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ccia a destra 6"/>
          <p:cNvSpPr/>
          <p:nvPr/>
        </p:nvSpPr>
        <p:spPr>
          <a:xfrm>
            <a:off x="6314300" y="5832884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8633103" y="2222287"/>
            <a:ext cx="3171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X</a:t>
            </a:r>
            <a:r>
              <a:rPr lang="it-IT" sz="4000" baseline="-25000" dirty="0" smtClean="0"/>
              <a:t>19578</a:t>
            </a:r>
            <a:r>
              <a:rPr lang="it-IT" sz="4000" dirty="0" smtClean="0"/>
              <a:t> </a:t>
            </a:r>
            <a:r>
              <a:rPr lang="en-US" sz="4000" baseline="-25000" dirty="0"/>
              <a:t>x</a:t>
            </a:r>
            <a:r>
              <a:rPr lang="en-US" sz="4000" baseline="-25000" dirty="0" smtClean="0"/>
              <a:t> 13781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259712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Dimensionality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subset of samples has been selected</a:t>
                </a:r>
                <a:br>
                  <a:rPr lang="en-US" dirty="0" smtClean="0"/>
                </a:br>
                <a:r>
                  <a:rPr lang="en-US" dirty="0" smtClean="0"/>
                  <a:t>for testing</a:t>
                </a:r>
              </a:p>
              <a:p>
                <a:r>
                  <a:rPr lang="en-US" dirty="0" smtClean="0"/>
                  <a:t>Range of distances of that subset: </a:t>
                </a:r>
                <a:br>
                  <a:rPr lang="en-US" dirty="0" smtClean="0"/>
                </a:br>
                <a:r>
                  <a:rPr lang="en-US" dirty="0" smtClean="0"/>
                  <a:t>[0 , 200] </a:t>
                </a:r>
                <a:r>
                  <a:rPr lang="en-US" dirty="0"/>
                  <a:t>(approximated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As we can see </a:t>
                </a:r>
                <a:r>
                  <a:rPr lang="en-US" dirty="0"/>
                  <a:t>95% </a:t>
                </a:r>
                <a:r>
                  <a:rPr lang="en-US" dirty="0" smtClean="0"/>
                  <a:t>(94.16%) of points has</a:t>
                </a:r>
                <a:br>
                  <a:rPr lang="en-US" dirty="0" smtClean="0"/>
                </a:br>
                <a:r>
                  <a:rPr lang="en-US" dirty="0" smtClean="0"/>
                  <a:t>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[0, 20]</a:t>
                </a:r>
              </a:p>
              <a:p>
                <a:r>
                  <a:rPr lang="en-US" dirty="0" smtClean="0"/>
                  <a:t>A local method such KNN seem not to be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appropriate with such high dimensional space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03" y="222228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>
              <a:xfrm>
                <a:off x="810000" y="2817905"/>
                <a:ext cx="10554574" cy="36365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Mean normalization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Cost of PCA: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PCA should </a:t>
                </a:r>
                <a:r>
                  <a:rPr lang="en-US" dirty="0" smtClean="0"/>
                  <a:t>maximize the variance</a:t>
                </a:r>
                <a:br>
                  <a:rPr lang="en-US" dirty="0" smtClean="0"/>
                </a:br>
                <a:r>
                  <a:rPr lang="en-US" dirty="0" smtClean="0"/>
                  <a:t>let’s see that the bigger components of the first</a:t>
                </a:r>
                <a:br>
                  <a:rPr lang="en-US" dirty="0" smtClean="0"/>
                </a:br>
                <a:r>
                  <a:rPr lang="en-US" dirty="0" smtClean="0"/>
                  <a:t>PCA vector are equal to the ones of maximum</a:t>
                </a:r>
                <a:br>
                  <a:rPr lang="en-US" dirty="0" smtClean="0"/>
                </a:br>
                <a:r>
                  <a:rPr lang="en-US" dirty="0" smtClean="0"/>
                  <a:t>variance</a:t>
                </a:r>
              </a:p>
              <a:p>
                <a:r>
                  <a:rPr lang="en-US" dirty="0" smtClean="0"/>
                  <a:t>Variance estimator: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GB" dirty="0" smtClean="0"/>
                  <a:t>max </a:t>
                </a:r>
                <a:r>
                  <a:rPr lang="en-GB" dirty="0"/>
                  <a:t>components: </a:t>
                </a:r>
                <a:r>
                  <a:rPr lang="en-GB" dirty="0" err="1"/>
                  <a:t>num_words</a:t>
                </a:r>
                <a:r>
                  <a:rPr lang="en-GB" dirty="0"/>
                  <a:t>, eye, man, </a:t>
                </a:r>
                <a:r>
                  <a:rPr lang="en-GB" dirty="0" smtClean="0"/>
                  <a:t>like, great,</a:t>
                </a:r>
                <a:br>
                  <a:rPr lang="en-GB" dirty="0" smtClean="0"/>
                </a:br>
                <a:r>
                  <a:rPr lang="en-GB" dirty="0" smtClean="0"/>
                  <a:t>life, mind, earth, world, word </a:t>
                </a:r>
                <a:endParaRPr lang="en-GB" dirty="0"/>
              </a:p>
              <a:p>
                <a:r>
                  <a:rPr lang="en-GB" dirty="0"/>
                  <a:t>m</a:t>
                </a:r>
                <a:r>
                  <a:rPr lang="en-GB" dirty="0" smtClean="0"/>
                  <a:t>ax variance features: </a:t>
                </a:r>
                <a:r>
                  <a:rPr lang="en-GB" dirty="0" err="1"/>
                  <a:t>num_words</a:t>
                </a:r>
                <a:r>
                  <a:rPr lang="en-GB" dirty="0" smtClean="0"/>
                  <a:t>, eye, man, like</a:t>
                </a:r>
                <a:r>
                  <a:rPr lang="en-GB" dirty="0"/>
                  <a:t>, </a:t>
                </a: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time,</a:t>
                </a:r>
                <a:r>
                  <a:rPr lang="en-GB" dirty="0"/>
                  <a:t> </a:t>
                </a:r>
                <a:r>
                  <a:rPr lang="en-GB" dirty="0" smtClean="0"/>
                  <a:t>day</a:t>
                </a:r>
                <a:r>
                  <a:rPr lang="en-GB" dirty="0"/>
                  <a:t>,  thing, said, did,  </a:t>
                </a:r>
                <a:r>
                  <a:rPr lang="en-GB" dirty="0" smtClean="0"/>
                  <a:t>life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00" y="2817905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72" y="3566397"/>
            <a:ext cx="4047522" cy="288801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33" y="447188"/>
            <a:ext cx="6453930" cy="284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7265" y="447188"/>
            <a:ext cx="10714733" cy="970450"/>
          </a:xfrm>
        </p:spPr>
        <p:txBody>
          <a:bodyPr/>
          <a:lstStyle/>
          <a:p>
            <a:r>
              <a:rPr lang="en-US" dirty="0" smtClean="0"/>
              <a:t>Model Selection &amp; Multiclass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40918" y="2477828"/>
                <a:ext cx="10554574" cy="3636511"/>
              </a:xfrm>
            </p:spPr>
            <p:txBody>
              <a:bodyPr/>
              <a:lstStyle/>
              <a:p>
                <a:r>
                  <a:rPr lang="en-US" dirty="0" smtClean="0"/>
                  <a:t>OVO: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𝑐𝑙𝑎𝑠𝑠𝑖𝑓𝑖𝑐𝑎𝑡𝑜𝑟𝑖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b="0" dirty="0" smtClean="0"/>
              </a:p>
              <a:p>
                <a:r>
                  <a:rPr lang="en-US" dirty="0" smtClean="0"/>
                  <a:t>Each classifier is trained on a smaller problem</a:t>
                </a:r>
              </a:p>
              <a:p>
                <a:r>
                  <a:rPr lang="en-US" dirty="0" smtClean="0"/>
                  <a:t>Prediction based on the most voted class (mode)</a:t>
                </a:r>
              </a:p>
              <a:p>
                <a:r>
                  <a:rPr lang="en-US" dirty="0" smtClean="0"/>
                  <a:t>Model Selection done over K fold cross validation</a:t>
                </a:r>
              </a:p>
              <a:p>
                <a:r>
                  <a:rPr lang="en-US" dirty="0" smtClean="0"/>
                  <a:t>Each fold build over stratified sampling to ensure</a:t>
                </a:r>
                <a:br>
                  <a:rPr lang="en-US" dirty="0" smtClean="0"/>
                </a:br>
                <a:r>
                  <a:rPr lang="en-US" dirty="0" smtClean="0"/>
                  <a:t>correct distribution of classes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918" y="2477828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85" y="2477828"/>
            <a:ext cx="407726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3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Regularized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 smtClean="0"/>
              <a:t>Squares</a:t>
            </a:r>
            <a:endParaRPr lang="en-US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6" y="1417638"/>
            <a:ext cx="5051713" cy="5199378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 flipV="1">
            <a:off x="1845276" y="3665838"/>
            <a:ext cx="1804086" cy="17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2388973" y="3838832"/>
                <a:ext cx="2726724" cy="79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b should be equal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bar>
                        <m:barPr>
                          <m:pos m:val="top"/>
                          <m:ctrlP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it-IT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it-IT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sz="1100" b="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But in this case x is mean normalized: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it-IT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it-IT" sz="11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73" y="3838832"/>
                <a:ext cx="2726724" cy="794833"/>
              </a:xfrm>
              <a:prstGeom prst="rect">
                <a:avLst/>
              </a:prstGeom>
              <a:blipFill rotWithShape="0"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43" y="1978222"/>
            <a:ext cx="6830704" cy="4516051"/>
          </a:xfrm>
        </p:spPr>
      </p:pic>
    </p:spTree>
    <p:extLst>
      <p:ext uri="{BB962C8B-B14F-4D97-AF65-F5344CB8AC3E}">
        <p14:creationId xmlns:p14="http://schemas.microsoft.com/office/powerpoint/2010/main" val="161954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Kernel</a:t>
            </a:r>
            <a:r>
              <a:rPr lang="it-IT" dirty="0"/>
              <a:t> </a:t>
            </a:r>
            <a:r>
              <a:rPr lang="it-IT" dirty="0" err="1"/>
              <a:t>Regularized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Gaussian kernel</a:t>
                </a:r>
              </a:p>
              <a:p>
                <a:r>
                  <a:rPr lang="en-US" dirty="0" smtClean="0"/>
                  <a:t>Sigma precomputed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Kernel Matrix K computed just once</a:t>
                </a:r>
                <a:br>
                  <a:rPr lang="en-US" dirty="0" smtClean="0"/>
                </a:br>
                <a:r>
                  <a:rPr lang="en-US" dirty="0" smtClean="0"/>
                  <a:t>at the beginning</a:t>
                </a:r>
              </a:p>
              <a:p>
                <a:r>
                  <a:rPr lang="en-US" dirty="0" smtClean="0"/>
                  <a:t>with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the result is better than RLS</a:t>
                </a:r>
                <a:endParaRPr lang="en-US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31" y="2222287"/>
            <a:ext cx="5710158" cy="40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3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931</TotalTime>
  <Words>269</Words>
  <Application>Microsoft Office PowerPoint</Application>
  <PresentationFormat>Widescreen</PresentationFormat>
  <Paragraphs>85</Paragraphs>
  <Slides>13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Cambria Math</vt:lpstr>
      <vt:lpstr>Century Gothic</vt:lpstr>
      <vt:lpstr>Wingdings 2</vt:lpstr>
      <vt:lpstr>Citazione</vt:lpstr>
      <vt:lpstr>Machine Learning</vt:lpstr>
      <vt:lpstr>Summary</vt:lpstr>
      <vt:lpstr>Data</vt:lpstr>
      <vt:lpstr>Features Extraction</vt:lpstr>
      <vt:lpstr>High Dimensionality</vt:lpstr>
      <vt:lpstr>PCA</vt:lpstr>
      <vt:lpstr>Model Selection &amp; Multiclass Classification</vt:lpstr>
      <vt:lpstr>Regularized Least Squares</vt:lpstr>
      <vt:lpstr>Kernel Regularized Least Squares</vt:lpstr>
      <vt:lpstr>Kernel Regularized Logistic Regression</vt:lpstr>
      <vt:lpstr>KRLS &amp; PCA: Experiment</vt:lpstr>
      <vt:lpstr>KRLS &amp; PCA: Results</vt:lpstr>
      <vt:lpstr>RLS &amp; PCA: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simone merello</dc:creator>
  <cp:lastModifiedBy>simone merello</cp:lastModifiedBy>
  <cp:revision>48</cp:revision>
  <dcterms:created xsi:type="dcterms:W3CDTF">2017-12-24T13:19:26Z</dcterms:created>
  <dcterms:modified xsi:type="dcterms:W3CDTF">2018-01-27T17:31:35Z</dcterms:modified>
</cp:coreProperties>
</file>