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sldIdLst>
    <p:sldId id="259" r:id="rId2"/>
    <p:sldId id="260" r:id="rId3"/>
    <p:sldId id="313" r:id="rId4"/>
    <p:sldId id="292" r:id="rId5"/>
    <p:sldId id="293" r:id="rId6"/>
    <p:sldId id="297" r:id="rId7"/>
    <p:sldId id="298" r:id="rId8"/>
    <p:sldId id="300" r:id="rId9"/>
    <p:sldId id="302" r:id="rId10"/>
    <p:sldId id="304" r:id="rId11"/>
    <p:sldId id="305" r:id="rId12"/>
    <p:sldId id="307" r:id="rId13"/>
    <p:sldId id="309" r:id="rId14"/>
    <p:sldId id="310" r:id="rId15"/>
    <p:sldId id="311" r:id="rId16"/>
    <p:sldId id="312" r:id="rId17"/>
    <p:sldId id="308" r:id="rId18"/>
    <p:sldId id="31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CB5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7EBE3-5445-41CC-D2DC-72FEE0909101}" v="101" dt="2025-02-20T19:27:14.519"/>
    <p1510:client id="{615AF7CD-D0DE-6A9E-2BC1-EE2E630700A7}" v="4" dt="2025-02-20T19:14:3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2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5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59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53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77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13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03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81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6B5DAB1-C229-A0D5-202C-DEAEB9B0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DB9C2-C27A-1457-E519-EAF53CC7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552ACD5-9517-5A0B-3CA3-D1F715DD15C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498F8C-EE2C-3D17-AB0D-AA85DC1C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4470D54-5423-F1CE-A666-12AB48BB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55831C53-7382-BE48-5890-2E54822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90" y="2623185"/>
            <a:ext cx="7864199" cy="1615405"/>
          </a:xfrm>
        </p:spPr>
        <p:txBody>
          <a:bodyPr>
            <a:normAutofit/>
          </a:bodyPr>
          <a:lstStyle/>
          <a:p>
            <a:pPr algn="ctr"/>
            <a:r>
              <a:rPr lang="it-IT" b="0">
                <a:latin typeface="Lucida Bright"/>
                <a:ea typeface="+mj-lt"/>
                <a:cs typeface="+mj-lt"/>
              </a:rPr>
              <a:t>COSTRUZIONE DEL MONITORAGGIO APPLICATIVO RELATIVO </a:t>
            </a:r>
            <a:br>
              <a:rPr lang="it-IT" b="0">
                <a:latin typeface="Lucida Bright"/>
                <a:ea typeface="+mj-lt"/>
                <a:cs typeface="+mj-lt"/>
              </a:rPr>
            </a:br>
            <a:r>
              <a:rPr lang="it-IT" b="0">
                <a:latin typeface="Lucida Bright"/>
                <a:ea typeface="+mj-lt"/>
                <a:cs typeface="+mj-lt"/>
              </a:rPr>
              <a:t>AI MODULI PSD2-OPEN BANKING</a:t>
            </a:r>
            <a:endParaRPr lang="it-IT">
              <a:latin typeface="Lucida Brigh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4F1B4D-940B-DC9A-D43D-7EE7BF2324FE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D1F004-6CA0-DE58-D993-15B9A30FFEAE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145300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4C0C-CF87-1220-907E-95491870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5FDDEF00-53A5-DE59-8014-A584E083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8217CAF-B399-7603-7A29-C3B6339F9B2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1284A01-AABB-4D0D-C0D3-1A6DE0E8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06A5FD-FFCC-2717-9BF8-56779B2D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CB74B35-3340-C52B-6B71-22ACAC25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BBA05-57A7-B05E-842C-0741138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711829"/>
            <a:ext cx="10389144" cy="42436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Con l'implementazione dell'</a:t>
            </a:r>
            <a:r>
              <a:rPr lang="it-IT" dirty="0" err="1"/>
              <a:t>ExtraFetch</a:t>
            </a:r>
            <a:r>
              <a:rPr lang="it-IT" dirty="0"/>
              <a:t> CTC è in grado di accumulare un maggior numero di dati transazionali. Questo comporta più che mai una necessità di </a:t>
            </a:r>
            <a:r>
              <a:rPr lang="it-IT" b="1" dirty="0"/>
              <a:t>controllo </a:t>
            </a:r>
            <a:r>
              <a:rPr lang="it-IT" dirty="0"/>
              <a:t>del motore analitico e in particolare del modello di categorizzazione delle transazioni.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A tale scopo è stato deciso di realizzare una piattaforma di monitoraggio del motore analitico che ha lo scopo di </a:t>
            </a:r>
            <a:r>
              <a:rPr lang="it-IT" b="1" dirty="0"/>
              <a:t>illustrare graficamente</a:t>
            </a:r>
            <a:r>
              <a:rPr lang="it-IT" dirty="0"/>
              <a:t>, tramite grafici e tabelle, i risultati di determinate metriche statistiche per:</a:t>
            </a:r>
          </a:p>
          <a:p>
            <a:pPr marL="285750" indent="-285750"/>
            <a:r>
              <a:rPr lang="it-IT" dirty="0"/>
              <a:t>Il modello di categorizzazione delle transazioni.</a:t>
            </a:r>
          </a:p>
          <a:p>
            <a:pPr marL="285750" indent="-285750"/>
            <a:r>
              <a:rPr lang="it-IT" dirty="0"/>
              <a:t>Il numero di richieste ricevute dal motore.</a:t>
            </a:r>
          </a:p>
          <a:p>
            <a:pPr marL="285750" indent="-285750"/>
            <a:r>
              <a:rPr lang="it-IT" dirty="0"/>
              <a:t>Il modello di scoring.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9B6445-6550-C650-C956-1BF00CC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458383" cy="588768"/>
          </a:xfrm>
        </p:spPr>
        <p:txBody>
          <a:bodyPr>
            <a:normAutofit/>
          </a:bodyPr>
          <a:lstStyle/>
          <a:p>
            <a:r>
              <a:rPr lang="it-IT"/>
              <a:t>La necessità della piattaforma di monitoraggio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DBC8DA-9E83-75BE-1CBB-6D0864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9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61AD2D-0001-61DD-8C87-397323B77207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04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665E-197D-8762-EF01-8CB86A8B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66929DA-A03C-C379-53D9-9DC55CA8B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76F3621-4971-91B3-5BAE-B4F8B979E9D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1FD874-6619-24E1-6652-B993D303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3FCA58-67E0-5F99-5ADF-CD765DBD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8E62DC-2EFE-B02A-CB48-F27BC5D4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45B28-605B-9224-8FD6-AA2941D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265863"/>
            <a:ext cx="5038800" cy="529271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Il progetto è implementato seguendo il pattern di design </a:t>
            </a:r>
            <a:r>
              <a:rPr lang="it-IT" b="1" dirty="0"/>
              <a:t>Model </a:t>
            </a:r>
            <a:r>
              <a:rPr lang="it-IT" b="1" err="1"/>
              <a:t>View</a:t>
            </a:r>
            <a:r>
              <a:rPr lang="it-IT" b="1" dirty="0"/>
              <a:t> Controller</a:t>
            </a:r>
            <a:r>
              <a:rPr lang="it-IT" dirty="0"/>
              <a:t> (MVC). 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Il progetto è diviso in due moduli principali: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it-IT" dirty="0"/>
              <a:t>Il modulo </a:t>
            </a:r>
            <a:r>
              <a:rPr lang="it-IT" dirty="0" err="1"/>
              <a:t>frontend</a:t>
            </a:r>
            <a:r>
              <a:rPr lang="it-IT" dirty="0"/>
              <a:t>: implementato in React e sfruttando la libreria </a:t>
            </a:r>
            <a:r>
              <a:rPr lang="it-IT" dirty="0" err="1"/>
              <a:t>ChartJS</a:t>
            </a:r>
            <a:r>
              <a:rPr lang="it-IT" dirty="0"/>
              <a:t> implementa la </a:t>
            </a:r>
            <a:r>
              <a:rPr lang="it-IT" b="1" dirty="0"/>
              <a:t>vista</a:t>
            </a:r>
            <a:r>
              <a:rPr lang="it-IT" dirty="0"/>
              <a:t> fornita all'utente tramite browser, con grafici e tabelle per una lettura intuitiva dei dati.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it-IT" dirty="0"/>
              <a:t>Il modulo </a:t>
            </a:r>
            <a:r>
              <a:rPr lang="it-IT" dirty="0" err="1"/>
              <a:t>backend</a:t>
            </a:r>
            <a:r>
              <a:rPr lang="it-IT" dirty="0"/>
              <a:t>: implementato in Java, fornisce le API utilizzate dal modulo </a:t>
            </a:r>
            <a:r>
              <a:rPr lang="it-IT" dirty="0" err="1"/>
              <a:t>frontend</a:t>
            </a:r>
            <a:r>
              <a:rPr lang="it-IT" dirty="0"/>
              <a:t> per la visualizzazione dei dati. Agisce come da </a:t>
            </a:r>
            <a:r>
              <a:rPr lang="it-IT" b="1" dirty="0"/>
              <a:t>controller</a:t>
            </a:r>
            <a:r>
              <a:rPr lang="it-IT" dirty="0"/>
              <a:t> e si interfaccia con il database.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I dati sono </a:t>
            </a:r>
            <a:r>
              <a:rPr lang="it-IT" b="1" dirty="0" err="1"/>
              <a:t>pre</a:t>
            </a:r>
            <a:r>
              <a:rPr lang="it-IT" b="1" dirty="0"/>
              <a:t>-calcolati</a:t>
            </a:r>
            <a:r>
              <a:rPr lang="it-IT" dirty="0"/>
              <a:t> regolarmente utilizzando delle procedure PL/SQL e salvati in delle viste materializzate nel database.</a:t>
            </a:r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AA678-AF41-9405-5759-8F55BDC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La struttura del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1B37ED-C2DF-776F-E519-4D374BE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10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DCF574-4830-508B-A3C5-DD41B2A0DC4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logo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1A5970D-D751-9B58-4FB4-0C3D6DA0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11" y="1832236"/>
            <a:ext cx="5674895" cy="35631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13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3607-94B9-EC88-7EDB-87772CB1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D4AFBFD-372A-F464-828E-C4341AD1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2CD25D-A7D7-F97A-D44C-3E1713F1DDA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D6C0D4C-8F36-8BF3-5ED1-8EC89484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FCC14E0-CFBA-EA4E-3FE6-B9F990F6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64E0CA-6A5B-B577-8976-26814B2F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A376FEC-BD2E-2A87-AD0E-B40BB469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/>
              <a:t>Il risultato ottenuto – Modello di annotazione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C8A71-13E9-0DA3-C549-0DBEC1B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A11EB8-6411-474E-27D7-9DB505CCBED3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24BAAFB-E94A-53FA-EBAB-4B63415D5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32" y="1214986"/>
            <a:ext cx="8722895" cy="2482923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testo, schermata, numero, Paralle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83EE657-FFD4-E5CB-2EB6-AE36147CB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342" y="3801735"/>
            <a:ext cx="8572500" cy="26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6ABAF-45DE-508E-BFE0-144A7654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BED29E5-7450-21F2-F266-0BAA44238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148EF1-0907-1227-FFF8-A7DABD3DE9A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4C9B711-8054-8B59-97E8-5CF3B6E4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FBA97ED-0B93-2CA2-444A-559B5497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A19AB0-361E-01FB-97FA-DF084B0B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45D791-1B78-141E-1690-3CD53D18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annotazione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51B3EF-2C30-307D-627E-5FEEEDF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50A8A8-5817-876B-1121-72DCA599891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3" name="Immagine 2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DBC2FF-FA75-B305-AC9E-DF4D6994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56" y="3820065"/>
            <a:ext cx="6908133" cy="2576689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diagramma, line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7D7BCD4-7061-DE08-07D0-1CC600DEC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657" y="1176491"/>
            <a:ext cx="6898106" cy="2549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30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60BC-3D8E-1DF2-8485-C9DC0AB9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06B2BA-529D-7918-3FA5-ADE30D9B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E71CFF-8548-81B5-834E-6C48BD266016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590B408-6C27-1C20-C1D4-F802081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B2D1C50-EBD7-62A7-5E7D-69814C13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6AAA72-90FD-740B-5E3F-AFEB95C9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AA1A4E-B595-2AB7-A9E5-3F899C60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Richieste al motore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7758B1-C617-0404-3007-8D3E4E5B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835BAE-2208-3E60-48F9-691CBB043511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diagramma, schermat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270A340-19F1-8169-522F-705E1F6E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894" y="1171438"/>
            <a:ext cx="8422105" cy="53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98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0C2C-0AA1-8ADF-3F04-4187A200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B3EC999-126E-1185-6EFA-B9EAE7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B4B4A6F-BFC6-CE65-F9A5-C38ABF912EF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899BE3E-12D7-AD93-9C81-863F63CA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2766176-82E7-B454-1054-D16D349F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A18AAEB-70BC-381B-F78D-A4141A9E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E42C13-1D0A-3E4F-5A39-6C1A443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6833F6-EC6F-5221-4C27-CDB3E628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EB00DA-CF55-5E81-F094-18DE0612EF94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8FB8029-7CB5-AE58-CD6F-14C146FA2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185" y="1176664"/>
            <a:ext cx="10307052" cy="53669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8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2BFA-9069-6AC6-0C1A-CE4C6D46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835F9F3-5043-BA8E-34DE-F8EF678F5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D430EB-961C-F856-DC29-56CD5223FB1A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D3FDC2-047C-D918-12E1-3FA3F563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6BA6C1A-2BDB-211E-5BC1-9FE26193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E78F23F-10A5-D67D-15C2-EA520F67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00A083-AC9C-7C79-C090-D7D11415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CA9222-A754-A305-DE46-B19DBE5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/>
              <a:t>15 di 16</a:t>
            </a:r>
            <a:endParaRPr lang="en-US" sz="1400" b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FEA451-AB36-413C-3F74-340697043F4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3912AD-FE0C-205B-9FC2-EE6C9E12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89" y="3994163"/>
            <a:ext cx="9039616" cy="2356088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schermata, Diagramma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AE6B380-2AE4-B090-51B6-109D2921D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89" y="1389436"/>
            <a:ext cx="9039616" cy="2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DF99-439A-5521-545E-27444072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7ECA5FE-7D1F-75FA-CB50-D1CF5DFD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EFC6139-69F7-4FF6-28D8-88E70390C27B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398A89-834D-FAC9-32C3-F142706E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92E5CF-22B0-167F-811C-488DF0E3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D4711EC-777F-BDA5-31C7-86D006479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2B948-5B85-9A8D-7DFC-735FBF9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712378"/>
            <a:ext cx="10560415" cy="44029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Un'evoluzione della piattaforma di monitoraggio può prevedere la possibilità di supportare un </a:t>
            </a:r>
            <a:r>
              <a:rPr lang="it-IT"/>
              <a:t>maggior numero di modelli di annotazione, in quanto CTC ha in piano di muoversi </a:t>
            </a:r>
            <a:r>
              <a:rPr lang="it-IT" dirty="0"/>
              <a:t>verso un sistema </a:t>
            </a:r>
            <a:r>
              <a:rPr lang="it-IT" b="1" dirty="0"/>
              <a:t>multi-modello</a:t>
            </a:r>
            <a:r>
              <a:rPr lang="it-IT" dirty="0"/>
              <a:t> (ad esempio un modello per le transazioni in ingresso e uno per quelle in uscita).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Un'altra possibile evoluzione della piattaforma potrebbe prevedere l'aggiunta di una sezione atta a </a:t>
            </a:r>
            <a:r>
              <a:rPr lang="it-IT" b="1" dirty="0"/>
              <a:t>testare</a:t>
            </a:r>
            <a:r>
              <a:rPr lang="it-IT" dirty="0"/>
              <a:t> il modello di annotazione tramite un file csv di transazioni che produce i risultati della categorizzazione. Questa evoluzione è particolarmente utile per verificare il comportamento del modello per specifiche transazioni con una descrizione possibilmente problematica.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Infine un'ultima evoluzione possibile è l'aggiunta di una sezione per il </a:t>
            </a:r>
            <a:r>
              <a:rPr lang="it-IT" b="1" err="1"/>
              <a:t>riallenamento</a:t>
            </a:r>
            <a:r>
              <a:rPr lang="it-IT" dirty="0"/>
              <a:t> del modello e il salvataggio di quest'ultimo (come BLOB) su database.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C17076-C6CF-BB4E-D5F6-2710824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 dirty="0"/>
              <a:t>Possibili evoluzioni della piattaforma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D7456A-3772-5BA2-572A-D0745660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16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43A5A-C0B7-50ED-B0FF-0C4FB1261F6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89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B9B6-3CF6-1AE6-3209-634BB777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22E09DE-1977-39CF-5E28-C04F1C3AA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F8EE9B0-8146-0752-5D6B-851AA89A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69A0A81-08C5-21C3-8B39-5F1A74E61DF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D7FE7D-8BE4-F31A-010B-89BF89DD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CCAC22-A12C-AFB4-6ADF-6FAA6B0F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6A1FC4F1-23EC-24C1-57B8-52D05A8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88" y="3427983"/>
            <a:ext cx="10180279" cy="8695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sz="5400" b="0" dirty="0"/>
              <a:t>GRAZIE PER L'ATTENZIONE!</a:t>
            </a:r>
            <a:endParaRPr lang="it-IT" b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B1B1AB-9AFC-7430-90E4-66CE22142F38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6864E1-7AC5-42C6-2BC6-AC8755104728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2057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2CD44-B407-BB5F-FD54-B095F20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74A20ED-FD3F-E314-6993-606CD861C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39F6850-8B2F-47A0-CE89-5B58051BF90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D858E7-D305-FDBD-1AF3-F95A836D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3DF775E-B5ED-7D53-0832-E6232B23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FD250A-37D2-A22D-A2FD-F01F2597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B967F1-19FB-4154-9A21-43C04BEA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396206"/>
            <a:ext cx="8020035" cy="51589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Il Fintech è un </a:t>
            </a:r>
            <a:r>
              <a:rPr lang="it-IT" b="1" dirty="0"/>
              <a:t>ecosistema</a:t>
            </a:r>
            <a:r>
              <a:rPr lang="it-IT" dirty="0"/>
              <a:t>, in continua evoluzione, di innovazioni tecnologiche e strumenti digitali applicati al settore finanziario; in quanto tale porta pertanto ad uno sviluppo ed una competitività maggiore del mercato finanziario.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la costante evoluzione del Fintech vi è anche la </a:t>
            </a:r>
            <a:r>
              <a:rPr lang="it-IT" b="1" dirty="0"/>
              <a:t>necessità di una regolamentazione</a:t>
            </a:r>
            <a:r>
              <a:rPr lang="it-IT" dirty="0"/>
              <a:t> dei servizi di pagamento e dei gestori dei servizi di pagamento. 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Nasce per questo scopo la direttiva europea Payment Service Directive 2 (PSD2), con l'obiettivo finale di ottenere una </a:t>
            </a:r>
            <a:r>
              <a:rPr lang="it-IT" b="1" dirty="0"/>
              <a:t>maggiore integrazione</a:t>
            </a:r>
            <a:r>
              <a:rPr lang="it-IT" dirty="0"/>
              <a:t> in Europa dei sistemi di pagamento, in modo da abilitare nuovi servizi e aumentare la sicurezza e la protezione degli utenti.</a:t>
            </a:r>
            <a:endParaRPr lang="en-US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8026E2-DD65-167A-742F-EF37AAB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D0B67-FEF7-02F3-F85E-64D8A9B1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80105A-FDE2-B35B-1F1C-99EB1B4B24C5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20706F4-AB88-45B1-D428-EF018559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779" y="581378"/>
            <a:ext cx="2050738" cy="5977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6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7A125-A72E-5854-A388-0EE87C62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37012A-95B5-3661-76E0-56FAEFAEF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3A696D-7225-4A48-16C2-9CE78D0F604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914639F-FE88-91A1-2285-E6BAE938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44813B3-85C0-C078-2CED-D17FB96C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B2699B8-53ED-A089-F539-5FD84996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CF75C-C8DE-EA44-3C7A-9361D56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76417"/>
            <a:ext cx="5767012" cy="314090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 nuovi servizi della PSD2 devono essere erogati secondo il paradigma dell'</a:t>
            </a:r>
            <a:r>
              <a:rPr lang="it-IT" b="1" dirty="0"/>
              <a:t>Open Banking</a:t>
            </a:r>
            <a:r>
              <a:rPr lang="it-IT" dirty="0"/>
              <a:t>, il cui principio è che le informazioni e le transazioni finanziarie possano essere </a:t>
            </a:r>
            <a:r>
              <a:rPr lang="it-IT" b="1" dirty="0"/>
              <a:t>fruite dai clienti liberamente</a:t>
            </a:r>
            <a:r>
              <a:rPr lang="it-IT" dirty="0"/>
              <a:t> e senza alcun vincolo. 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la PSD2 le banche sono anche obbligate a fornire l'</a:t>
            </a:r>
            <a:r>
              <a:rPr lang="it-IT" b="1" dirty="0"/>
              <a:t>accesso alle proprie API</a:t>
            </a:r>
            <a:r>
              <a:rPr lang="it-IT" dirty="0"/>
              <a:t> alle TPP (fornitori di servizi di terze parti).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187323-5611-F27A-750F-157543B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3693EB-E368-C651-EA1A-75533A4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576F-D597-5F1D-C4D5-63BA8A50032C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Carattere, log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DADE754-AD69-BA86-9BE9-0B9CF698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39" y="1392651"/>
            <a:ext cx="4712369" cy="2790947"/>
          </a:xfrm>
          <a:prstGeom prst="rect">
            <a:avLst/>
          </a:prstGeom>
          <a:ln>
            <a:noFill/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2FCD633-899C-22E0-691A-D54BBDDFD83E}"/>
              </a:ext>
            </a:extLst>
          </p:cNvPr>
          <p:cNvSpPr txBox="1">
            <a:spLocks/>
          </p:cNvSpPr>
          <p:nvPr/>
        </p:nvSpPr>
        <p:spPr>
          <a:xfrm>
            <a:off x="1333527" y="4621054"/>
            <a:ext cx="10560002" cy="18079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Le TPP possono essere di tre tipologie a seconda del servizio che offrono: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PISP (Payment </a:t>
            </a:r>
            <a:r>
              <a:rPr lang="it-IT" dirty="0" err="1"/>
              <a:t>Initiation</a:t>
            </a:r>
            <a:r>
              <a:rPr lang="it-IT" dirty="0"/>
              <a:t>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b="1" dirty="0"/>
              <a:t>AISP </a:t>
            </a:r>
            <a:r>
              <a:rPr lang="it-IT" dirty="0"/>
              <a:t>(Account Information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CISP (Card Issuers Service Providers)</a:t>
            </a:r>
          </a:p>
        </p:txBody>
      </p:sp>
    </p:spTree>
    <p:extLst>
      <p:ext uri="{BB962C8B-B14F-4D97-AF65-F5344CB8AC3E}">
        <p14:creationId xmlns:p14="http://schemas.microsoft.com/office/powerpoint/2010/main" val="32811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1B24-8022-7EC8-DEA2-FA7BB1F9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2885BB4-E673-BB25-4F2B-AAC87B855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352944-2F2E-5741-C48B-2470080CDCFE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9BCA6C-1063-A8EF-6EE8-2DF09BB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45FEDE6-FB4A-EA14-D0B4-4A93D09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FEB766-708A-A738-67AF-9CFEDCE53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00766-2F35-3A36-ADB8-CE3A03EC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68849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dirty="0"/>
              <a:t>L'azienda in cui è stato svolto il lavoro è il Consorzio per la Tutela del Credito (CTC). </a:t>
            </a:r>
            <a:endParaRPr lang="it-IT"/>
          </a:p>
          <a:p>
            <a:pPr marL="0" indent="0">
              <a:buNone/>
            </a:pPr>
            <a:r>
              <a:rPr lang="it-IT" dirty="0"/>
              <a:t>CTC è il gestore di un sistema di informazioni creditizie (SIC) di tipo positivo e negativo ed è stata autorizzata ad agire come </a:t>
            </a:r>
            <a:r>
              <a:rPr lang="it-IT" b="1" dirty="0"/>
              <a:t>AISP </a:t>
            </a:r>
            <a:r>
              <a:rPr lang="it-IT" dirty="0"/>
              <a:t>da parte di Banca d'Italia.</a:t>
            </a:r>
            <a:endParaRPr lang="it-IT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Per tale motivo CTC ha implementato una soluzione per la </a:t>
            </a:r>
            <a:r>
              <a:rPr lang="it-IT" b="1" dirty="0"/>
              <a:t>valutazione del merito creditizio </a:t>
            </a:r>
            <a:r>
              <a:rPr lang="it-IT" dirty="0"/>
              <a:t>basato sull'Open Banking che fornisce una stima dell'affidabilità finanziaria di un cliente basandosi sulle analisi svolte su </a:t>
            </a:r>
            <a:r>
              <a:rPr lang="it-IT" b="1" dirty="0"/>
              <a:t>saldi e transazioni</a:t>
            </a:r>
            <a:r>
              <a:rPr lang="it-IT" dirty="0"/>
              <a:t> dei conti a cui è stato fornito l'accesso da parte del cliente.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0AA88C-445A-FB21-B352-E0E72B02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CTC AISP e il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F40B15-016B-864C-F021-E3D1F4B7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CDF9F-CFCE-E9F2-4CCB-A85920EE3A89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B39827-610F-5779-CA13-0C761A22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434" y="2383859"/>
            <a:ext cx="4847891" cy="3835758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Elementi grafici, Carattere, logo, simbo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6D265F9-9860-ADB4-5F45-2EE0E7B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416" y="1502798"/>
            <a:ext cx="1985493" cy="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67D3-46DE-8D6B-372F-62A7AE8B5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9EB29DA-65A4-C388-6C6D-46B97BEA4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A389145-18EE-2E2D-0610-39A39A35C7F2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4344EC2-E43E-E353-7D25-55BDDFD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938D986-CAEA-25A5-C27E-9A1052EE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DE21FD9-6E8F-995B-EBE5-483BF376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224BD1-A463-8E5B-B2E2-E5E6821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27DC7E-3706-A7D4-392F-5461260ECF5D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diagramma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845D49C-7949-69E6-97DC-53083D84F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95" y="571971"/>
            <a:ext cx="4931971" cy="5979584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656FC61-69DC-0594-D89D-9B5B1E11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69778"/>
            <a:ext cx="8886884" cy="674627"/>
          </a:xfrm>
        </p:spPr>
        <p:txBody>
          <a:bodyPr>
            <a:normAutofit/>
          </a:bodyPr>
          <a:lstStyle/>
          <a:p>
            <a:r>
              <a:rPr lang="it-IT"/>
              <a:t>Struttura del progetto CTC OB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09356A-5FDC-10A2-1634-7A504389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46311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Il progetto CTC Open Banking è composto da tre moduli principali:</a:t>
            </a:r>
          </a:p>
          <a:p>
            <a:r>
              <a:rPr lang="it-IT"/>
              <a:t>Il modulo </a:t>
            </a:r>
            <a:r>
              <a:rPr lang="it-IT" b="1" err="1"/>
              <a:t>frontend</a:t>
            </a:r>
            <a:r>
              <a:rPr lang="it-IT"/>
              <a:t>: fornisce un'interfaccia grafica semplice e user-friendly al cliente tramite browser.</a:t>
            </a:r>
          </a:p>
          <a:p>
            <a:r>
              <a:rPr lang="it-IT"/>
              <a:t>Il modulo </a:t>
            </a:r>
            <a:r>
              <a:rPr lang="it-IT" b="1" err="1"/>
              <a:t>backend</a:t>
            </a:r>
            <a:r>
              <a:rPr lang="it-IT"/>
              <a:t>: è il "cervello" del servizio; gestisce tutta la logica e orchestra l'intero processo.</a:t>
            </a:r>
          </a:p>
          <a:p>
            <a:r>
              <a:rPr lang="it-IT"/>
              <a:t>Il </a:t>
            </a:r>
            <a:r>
              <a:rPr lang="it-IT" b="1"/>
              <a:t>motore analitico</a:t>
            </a:r>
            <a:r>
              <a:rPr lang="it-IT"/>
              <a:t>: ha il compito di analizzare le informazioni del cliente e produrre indicatori e KPI di quest'ultime; sulla base dei KPI fornisce anche uno score comportamentale del cliente, valutandone l'affidabilità finanziaria.</a:t>
            </a:r>
          </a:p>
        </p:txBody>
      </p:sp>
    </p:spTree>
    <p:extLst>
      <p:ext uri="{BB962C8B-B14F-4D97-AF65-F5344CB8AC3E}">
        <p14:creationId xmlns:p14="http://schemas.microsoft.com/office/powerpoint/2010/main" val="42699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60A9-05F8-97F4-F914-743C2016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67ADFAF9-FD50-A600-4859-51F64E16B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3E5A881-C13C-CC35-5149-50A2022D6DC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AD6DD5E-0985-E7A2-7598-602664B5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66D4E1-E3DC-8CAE-66C8-E1A6301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0962857-1CD0-110A-A1ED-5F443090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B99BE-2AAB-0E81-8086-17E1EDF9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164587"/>
            <a:ext cx="7268019" cy="53943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motore analitico, realizzato dall'Università degli Studi di Milano-Bicocca, ha lo scopo di stimare l'affidabilità finanziaria dei soggetti che richiedono credito sulla base di dati transazionali ricavati tramite l'Open Banking.</a:t>
            </a:r>
          </a:p>
          <a:p>
            <a:pPr marL="0" indent="0">
              <a:buNone/>
            </a:pPr>
            <a:r>
              <a:rPr lang="it-IT" dirty="0"/>
              <a:t>Il motore analitico è composto da due librerie e tre servizi:</a:t>
            </a:r>
          </a:p>
          <a:p>
            <a:pPr marL="285750" indent="-285750"/>
            <a:r>
              <a:rPr lang="it-IT" dirty="0"/>
              <a:t>La libreria Core, contenente tutti i modelli utilizzati nei servizi.</a:t>
            </a:r>
          </a:p>
          <a:p>
            <a:pPr marL="285750" indent="-285750"/>
            <a:r>
              <a:rPr lang="it-IT" dirty="0"/>
              <a:t>La libreria DTO.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 err="1"/>
              <a:t>Analytic</a:t>
            </a:r>
            <a:r>
              <a:rPr lang="it-IT" b="1" dirty="0"/>
              <a:t> Engine</a:t>
            </a:r>
            <a:r>
              <a:rPr lang="it-IT" dirty="0"/>
              <a:t>, che viene utilizzato nel processo di CTC Open Banking, esegue una pipeline di analisi dei dati transazionali, creando indicatori, KPI e lo score comportamentale.</a:t>
            </a:r>
          </a:p>
          <a:p>
            <a:pPr marL="285750" indent="-285750"/>
            <a:r>
              <a:rPr lang="it-IT" dirty="0"/>
              <a:t>Il servizio Model Trainer, che viene utilizzato per l'allenamento del modello di annotazione delle transazioni.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/>
              <a:t>Engine Monitoring</a:t>
            </a:r>
            <a:r>
              <a:rPr lang="it-IT" dirty="0"/>
              <a:t>, che è oggetto di sviluppo dell'elaborato.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9503D-0F52-06FF-B624-633BA1B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Il progetto del motore analitico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DDBC7C-5DD6-8D9C-5F34-548B5DDF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5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451391-5F36-E7D7-8AB5-2C56819181DE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2" name="Immagine 11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8F4B244-91F3-010C-89EA-23B64DD2D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259" y="579120"/>
            <a:ext cx="3014201" cy="591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FC0AE-8341-A904-2B14-9D5EA80B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C68E57B-CC8A-C54C-F8AA-A0CA8392C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7A77906-01E6-AC7E-4F8F-C58465C9EA5D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9B5E6E8-5187-2962-2485-D6196115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FDA0F6-D012-1C76-CCF8-E674E354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A0B4479-B2CF-82C4-5522-5319652D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A3FAE4-29F7-89EA-9086-785C30F4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89107"/>
            <a:ext cx="4196695" cy="430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Durante il tirocinio sono stati svolti principalmente due lavori sul progetto CTC Open Banking:</a:t>
            </a:r>
          </a:p>
          <a:p>
            <a:pPr marL="285750" indent="-285750"/>
            <a:r>
              <a:rPr lang="it-IT"/>
              <a:t>L'evolutiva </a:t>
            </a:r>
            <a:r>
              <a:rPr lang="it-IT" b="1" err="1"/>
              <a:t>ExtraFetch</a:t>
            </a:r>
            <a:r>
              <a:rPr lang="it-IT" b="1"/>
              <a:t> </a:t>
            </a:r>
            <a:r>
              <a:rPr lang="it-IT"/>
              <a:t>(impattante i componenti evidenziati in </a:t>
            </a:r>
            <a:r>
              <a:rPr lang="it-IT">
                <a:solidFill>
                  <a:srgbClr val="FF0000"/>
                </a:solidFill>
              </a:rPr>
              <a:t>rosso</a:t>
            </a:r>
            <a:r>
              <a:rPr lang="it-IT"/>
              <a:t>).</a:t>
            </a:r>
          </a:p>
          <a:p>
            <a:pPr marL="285750" indent="-285750"/>
            <a:r>
              <a:rPr lang="it-IT"/>
              <a:t>La creazione della </a:t>
            </a:r>
            <a:r>
              <a:rPr lang="it-IT" b="1"/>
              <a:t>piattaforma di monitoraggio del motore analitico</a:t>
            </a:r>
            <a:r>
              <a:rPr lang="it-IT"/>
              <a:t> (impattante i componenti evidenziati in </a:t>
            </a:r>
            <a:r>
              <a:rPr lang="it-IT">
                <a:solidFill>
                  <a:srgbClr val="2B5CB5"/>
                </a:solidFill>
              </a:rPr>
              <a:t>blu</a:t>
            </a:r>
            <a:r>
              <a:rPr lang="it-IT"/>
              <a:t>).</a:t>
            </a:r>
          </a:p>
          <a:p>
            <a:pPr marL="0" indent="0">
              <a:buNone/>
            </a:pPr>
            <a:r>
              <a:rPr lang="it-IT"/>
              <a:t>I componenti evidenziati in </a:t>
            </a:r>
            <a:r>
              <a:rPr lang="it-IT">
                <a:solidFill>
                  <a:srgbClr val="7030A0"/>
                </a:solidFill>
              </a:rPr>
              <a:t>viola</a:t>
            </a:r>
            <a:r>
              <a:rPr lang="it-IT"/>
              <a:t> sono stati impattati da entrambi i lavori.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F17D2-8C12-160D-EB5A-57EFC17C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>
            <a:normAutofit fontScale="90000"/>
          </a:bodyPr>
          <a:lstStyle/>
          <a:p>
            <a:r>
              <a:rPr lang="it-IT"/>
              <a:t>I lavori svolti sul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F966D5-032F-E2B0-5ED5-8E5F8078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6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FD7B77-2E09-4616-92DB-F25513EDA07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05A2EF-9161-3744-4F31-37461A81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28" y="1162834"/>
            <a:ext cx="4966040" cy="5273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4B51-3A5A-890D-81C6-E4CDC31D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5BD3443-5B47-B8D4-BC65-87E72CF90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ECBF888-89A6-3457-8408-65F379D4D8A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FF0885E-211C-ED5F-2910-E7887EDA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F58B02-C40E-129F-38D3-1F28F392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CCF89D-416F-1F79-8B39-47BC6D82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A9C2E-2201-62A1-EEF2-CE22FC8D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17388"/>
            <a:ext cx="5444259" cy="16967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/>
              <a:t>Con il progressivo sviluppo da parte delle banche e degli istituti finanziari riguardo ai servizi nati con la PSD2 e l'introduzione di nuove norme, vengono introdotte nuove possibilità e miglioramenti ai servizi offerti.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8B85C-FB86-1DA9-CEDA-51AB4C90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FEFD9-0CD1-1BEC-4595-BDE6734B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7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B29A52-10A3-456E-5FB7-E71E10C484E0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8CCEE8A-1B21-EC38-30F0-35AF71A1DC7C}"/>
              </a:ext>
            </a:extLst>
          </p:cNvPr>
          <p:cNvSpPr txBox="1">
            <a:spLocks/>
          </p:cNvSpPr>
          <p:nvPr/>
        </p:nvSpPr>
        <p:spPr>
          <a:xfrm>
            <a:off x="1333947" y="3354263"/>
            <a:ext cx="10539539" cy="3674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L'</a:t>
            </a:r>
            <a:r>
              <a:rPr lang="it-IT" dirty="0" err="1"/>
              <a:t>ExtraFetch</a:t>
            </a:r>
            <a:r>
              <a:rPr lang="it-IT" dirty="0"/>
              <a:t> è un'evolutiva che prevede l'utilizzo di consensi non ricorrenti (one-shot), ma con </a:t>
            </a:r>
            <a:r>
              <a:rPr lang="it-IT" b="1" dirty="0"/>
              <a:t>profondità storica maggiore</a:t>
            </a:r>
            <a:r>
              <a:rPr lang="it-IT" dirty="0"/>
              <a:t> (fino a 365 giorni), a differenza di quelli precedentemente in uso che erano invece ricorrenti (con una validità di 90 giorni) e con una profondità storica minore (anch'essa di 90 giorni).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Con questa evolutiva è possibile reperire, con un solo consenso, mediamente </a:t>
            </a:r>
            <a:r>
              <a:rPr lang="it-IT" b="1" dirty="0"/>
              <a:t>quattro volte</a:t>
            </a:r>
            <a:r>
              <a:rPr lang="it-IT" dirty="0"/>
              <a:t> il numero di transazioni reperite con i consensi ricorrenti e dunque fornire un'analisi dei dati transazionali del cliente più approfondita ed accurata. 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8" name="Immagine 7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FDED7C-FCE9-2A7E-3397-2423E98F6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48" y="1414708"/>
            <a:ext cx="4969099" cy="1270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2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AEA1-12ED-A525-414E-072FDA6C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0C2A3E8-6097-6A4D-8979-79B8C3DF9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1F204D5-7BA0-7815-37BF-16B79D7C4BC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BD823-6F89-8194-6FEE-292D7CA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4AC0D7-3ADC-8226-B50D-9F4D626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6E244C1-72C9-2535-2D1F-CC933D1C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7A8626-1DD2-7099-741D-A211F1D6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171815"/>
            <a:ext cx="6879793" cy="5421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Per implementare l'evolutiva </a:t>
            </a:r>
            <a:r>
              <a:rPr lang="it-IT" err="1"/>
              <a:t>ExtraFetch</a:t>
            </a:r>
            <a:r>
              <a:rPr lang="it-IT"/>
              <a:t> è stato creato un </a:t>
            </a:r>
            <a:r>
              <a:rPr lang="it-IT" b="1"/>
              <a:t>nuovo ramo logico</a:t>
            </a:r>
            <a:r>
              <a:rPr lang="it-IT"/>
              <a:t> all'interno del modulo </a:t>
            </a:r>
            <a:r>
              <a:rPr lang="it-IT" err="1"/>
              <a:t>backend</a:t>
            </a:r>
            <a:r>
              <a:rPr lang="it-IT"/>
              <a:t> nel quale il processo eseguito varia il tipo di consenso e la profondità transazionale reperita a seconda della preferenza espressa da parte del consorziato e la profondità massima offerta dall'ente per cui viene creato il consenso.</a:t>
            </a:r>
          </a:p>
          <a:p>
            <a:pPr marL="0" indent="0">
              <a:buNone/>
            </a:pPr>
            <a:r>
              <a:rPr lang="it-IT"/>
              <a:t>È stato anche modificato il codice relativo all'</a:t>
            </a:r>
            <a:r>
              <a:rPr lang="it-IT" b="1"/>
              <a:t>aggregazione</a:t>
            </a:r>
            <a:r>
              <a:rPr lang="it-IT"/>
              <a:t> dei dati all'interno del motore analitico, in maniera tale da estendere il range temporale degli indicatori fino a 365 giorni (rispetto ai precedenti 180). Tale modifica è stata svolta </a:t>
            </a:r>
            <a:r>
              <a:rPr lang="it-IT" err="1"/>
              <a:t>rifattorizzando</a:t>
            </a:r>
            <a:r>
              <a:rPr lang="it-IT"/>
              <a:t> e ottimizzando parte del codice.</a:t>
            </a:r>
          </a:p>
          <a:p>
            <a:pPr marL="0" indent="0">
              <a:buNone/>
            </a:pPr>
            <a:r>
              <a:rPr lang="it-IT"/>
              <a:t>Le modifiche sono state testate prima tramite dei test d'unità e successivamente con dei test di integrazione tra i due moduli. Infine le modifiche sono state testate in ambiente di validazione con un vero conto corrente.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068D0E-17ED-5A08-42AF-5A97F85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Le modifiche implementate per 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F649A4-3766-B537-EC8F-07DABB0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8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25CAAB-580C-6FB4-5D13-32E23F4773D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C5C2E62-8448-EE04-306E-CB2C0ED7C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32" y="1339402"/>
            <a:ext cx="3520436" cy="53597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SwellVTI</vt:lpstr>
      <vt:lpstr>COSTRUZIONE DEL MONITORAGGIO APPLICATIVO RELATIVO  AI MODULI PSD2-OPEN BANKING</vt:lpstr>
      <vt:lpstr>Fintech, PSD2, Open Banking</vt:lpstr>
      <vt:lpstr>Fintech, PSD2, Open Banking</vt:lpstr>
      <vt:lpstr>CTC AISP e il progetto CTC Open Banking</vt:lpstr>
      <vt:lpstr>Struttura del progetto CTC OB</vt:lpstr>
      <vt:lpstr>Il progetto del motore analitico</vt:lpstr>
      <vt:lpstr>I lavori svolti sul progetto CTC Open Banking</vt:lpstr>
      <vt:lpstr>L'ExtraFetch</vt:lpstr>
      <vt:lpstr>Le modifiche implementate per l'ExtraFetch</vt:lpstr>
      <vt:lpstr>La necessità della piattaforma di monitoraggio</vt:lpstr>
      <vt:lpstr>La struttura del progetto</vt:lpstr>
      <vt:lpstr>Il risultato ottenuto – Modello di annotazione</vt:lpstr>
      <vt:lpstr>Il risultato ottenuto – Modello di annotazione</vt:lpstr>
      <vt:lpstr>Il risultato ottenuto – Richieste al motore</vt:lpstr>
      <vt:lpstr>Il risultato ottenuto – Modello di scoring</vt:lpstr>
      <vt:lpstr>Il risultato ottenuto – Modello di scoring</vt:lpstr>
      <vt:lpstr>Possibili evoluzioni della piattaforma</vt:lpstr>
      <vt:lpstr>GRAZIE PER L'ATTENZIONE!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311</cp:revision>
  <dcterms:created xsi:type="dcterms:W3CDTF">2025-02-02T18:30:12Z</dcterms:created>
  <dcterms:modified xsi:type="dcterms:W3CDTF">2025-02-20T19:46:35Z</dcterms:modified>
</cp:coreProperties>
</file>