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50" r:id="rId2"/>
    <p:sldId id="352" r:id="rId3"/>
    <p:sldId id="365" r:id="rId4"/>
    <p:sldId id="361" r:id="rId5"/>
    <p:sldId id="370" r:id="rId6"/>
    <p:sldId id="366" r:id="rId7"/>
    <p:sldId id="372" r:id="rId8"/>
    <p:sldId id="371" r:id="rId9"/>
    <p:sldId id="374" r:id="rId10"/>
    <p:sldId id="369" r:id="rId11"/>
    <p:sldId id="373" r:id="rId12"/>
    <p:sldId id="375" r:id="rId13"/>
    <p:sldId id="334"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snapToObjects="1" showGuides="1">
      <p:cViewPr varScale="1">
        <p:scale>
          <a:sx n="78" d="100"/>
          <a:sy n="78" d="100"/>
        </p:scale>
        <p:origin x="89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25E7A-BCF8-484C-AD4C-EAD38760C6BA}"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6871B-4924-488F-A3BB-284759CA6468}" type="slidenum">
              <a:rPr lang="en-IN" smtClean="0"/>
              <a:t>‹#›</a:t>
            </a:fld>
            <a:endParaRPr lang="en-IN"/>
          </a:p>
        </p:txBody>
      </p:sp>
    </p:spTree>
    <p:extLst>
      <p:ext uri="{BB962C8B-B14F-4D97-AF65-F5344CB8AC3E}">
        <p14:creationId xmlns:p14="http://schemas.microsoft.com/office/powerpoint/2010/main" val="7612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56871B-4924-488F-A3BB-284759CA6468}" type="slidenum">
              <a:rPr lang="en-IN" smtClean="0"/>
              <a:t>1</a:t>
            </a:fld>
            <a:endParaRPr lang="en-IN"/>
          </a:p>
        </p:txBody>
      </p:sp>
    </p:spTree>
    <p:extLst>
      <p:ext uri="{BB962C8B-B14F-4D97-AF65-F5344CB8AC3E}">
        <p14:creationId xmlns:p14="http://schemas.microsoft.com/office/powerpoint/2010/main" val="413526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B8FE-BE45-AB0F-EC39-D4FE31000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9E3BE-7ACF-2E4C-6AF4-672E834AB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748C6-27C5-554A-556C-A7ABDECD8AB3}"/>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1260CF64-B82F-97D1-4AFF-A7245F227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E5593-5C0A-C806-D59B-3EBC71799467}"/>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30505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08B-6202-D1F1-0229-1DCE04F53B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EE989-3D91-2A88-6008-324793EE3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C46E2-B6A2-73F3-558A-D066D2EAB32A}"/>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688D3955-04BC-B0C2-D7F9-7836C6DC7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7E575-3D2A-8E29-E4B6-2ABB7357B5F8}"/>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37503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7D934-10D3-85D8-1448-A9571E4D5A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45BD9-2809-C4C9-C259-DB71C4542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4CE3C-78A3-35BD-0B74-CCF8D206086A}"/>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BFF59247-52CA-92A4-8599-E0B99B05D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A9840-21EA-67FE-1A44-E3B7DFD3075F}"/>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52931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6497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9627426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December 5,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33212619"/>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757722535"/>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02834121"/>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5B1B-4C5E-F41A-E398-BFFCD94036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CC840-B829-7170-6318-7C38ADE0A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533BF-422B-34BF-71DE-59E9E9BCA45D}"/>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AFB85E2F-6D4A-F9F5-44A0-0FBE48DCD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7100D-9D4F-A7AF-7C6A-C0F42071DB1F}"/>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106034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0427-DF6B-0D90-2F86-6DEDA22CF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0371F5-E50C-AD33-4958-BA884F636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6BA4D-E5D7-3F61-FFCE-A17CF4AAF5A2}"/>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71DD4000-5FBE-C897-D9EC-8A74E3128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24CE90-F70A-6B56-4F2E-8938ADC145AA}"/>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241185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4AAB-6516-3AE2-3E28-14E9431B9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535096-4043-44B5-4A6D-C95E731BC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867ADB-0EF8-4AC8-1F02-8BE6A502B5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DD35F2-00A0-6EB1-2E1C-94574B57A9E7}"/>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6" name="Footer Placeholder 5">
            <a:extLst>
              <a:ext uri="{FF2B5EF4-FFF2-40B4-BE49-F238E27FC236}">
                <a16:creationId xmlns:a16="http://schemas.microsoft.com/office/drawing/2014/main" id="{88101D70-E6D8-FD94-0C0E-3F9A8B45FD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8FB3B-E310-C36C-F7D4-73737B6D578C}"/>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189168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A8BB-4DE1-26AB-84F0-A8A9373C7E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8D85A-477D-61DD-5FC4-209F77870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BDE5D-C76E-A1A4-B96A-CCFA6CB07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D87BCF-956D-4FA4-3824-6C9FAB396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E79F6-A6F9-C58C-D31D-56AA18CAB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9A0FD0-74A2-5C4F-030E-873A1DFAA086}"/>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8" name="Footer Placeholder 7">
            <a:extLst>
              <a:ext uri="{FF2B5EF4-FFF2-40B4-BE49-F238E27FC236}">
                <a16:creationId xmlns:a16="http://schemas.microsoft.com/office/drawing/2014/main" id="{18030C53-1B4B-4A0E-9EC6-DBB2478D82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E00149-5B8E-860D-350A-8D311E96FC13}"/>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16292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F95-767D-01A0-2400-2EAFC7F319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91D923-F2C5-D826-3F29-7C86EBB65D93}"/>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4" name="Footer Placeholder 3">
            <a:extLst>
              <a:ext uri="{FF2B5EF4-FFF2-40B4-BE49-F238E27FC236}">
                <a16:creationId xmlns:a16="http://schemas.microsoft.com/office/drawing/2014/main" id="{1FFE70BB-6876-866B-7A1B-DD5860A209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DF650C-C971-0CD3-CF5C-D7993A771401}"/>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44464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331A0-0E9D-7689-8E2C-0780A98E70D8}"/>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3" name="Footer Placeholder 2">
            <a:extLst>
              <a:ext uri="{FF2B5EF4-FFF2-40B4-BE49-F238E27FC236}">
                <a16:creationId xmlns:a16="http://schemas.microsoft.com/office/drawing/2014/main" id="{AF74EDDB-089A-4FD9-ED1F-A67A946D4F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1EEB5E-FD65-F346-A86E-7599B446A4A0}"/>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267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5782-1B24-6DFF-7BD3-395E0AA70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7B95C8-8A9C-E94F-D388-05DB3086B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017C03-594C-A3EB-6B99-7D51B77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7246B-9E4E-8ED3-A58A-C519EDE1ADAE}"/>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6" name="Footer Placeholder 5">
            <a:extLst>
              <a:ext uri="{FF2B5EF4-FFF2-40B4-BE49-F238E27FC236}">
                <a16:creationId xmlns:a16="http://schemas.microsoft.com/office/drawing/2014/main" id="{8AD2666F-69D6-F35A-CEFD-00641F84F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6C884B-3F73-C4D2-4C18-E61496B08B61}"/>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66085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E89F-55F9-3440-754D-5C3992A06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C14049-2F23-74EB-1E6D-C19EF6C38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E98CEC-297A-2660-9FED-B3AAF70E7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472D9-49D6-228B-97D8-2B4815A94F6D}"/>
              </a:ext>
            </a:extLst>
          </p:cNvPr>
          <p:cNvSpPr>
            <a:spLocks noGrp="1"/>
          </p:cNvSpPr>
          <p:nvPr>
            <p:ph type="dt" sz="half" idx="10"/>
          </p:nvPr>
        </p:nvSpPr>
        <p:spPr/>
        <p:txBody>
          <a:bodyPr/>
          <a:lstStyle/>
          <a:p>
            <a:fld id="{70BFE21B-244D-4DCA-B4F6-DD8C8271EA9C}" type="datetimeFigureOut">
              <a:rPr lang="en-IN" smtClean="0"/>
              <a:t>05-12-2024</a:t>
            </a:fld>
            <a:endParaRPr lang="en-IN"/>
          </a:p>
        </p:txBody>
      </p:sp>
      <p:sp>
        <p:nvSpPr>
          <p:cNvPr id="6" name="Footer Placeholder 5">
            <a:extLst>
              <a:ext uri="{FF2B5EF4-FFF2-40B4-BE49-F238E27FC236}">
                <a16:creationId xmlns:a16="http://schemas.microsoft.com/office/drawing/2014/main" id="{E82F9BC9-AB8F-6940-0302-F742515AF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BBF16-7E73-80AE-EFD7-399C9F4E36BA}"/>
              </a:ext>
            </a:extLst>
          </p:cNvPr>
          <p:cNvSpPr>
            <a:spLocks noGrp="1"/>
          </p:cNvSpPr>
          <p:nvPr>
            <p:ph type="sldNum" sz="quarter" idx="12"/>
          </p:nvPr>
        </p:nvSpPr>
        <p:spPr/>
        <p:txBody>
          <a:bodyPr/>
          <a:lstStyle/>
          <a:p>
            <a:fld id="{85042115-8B33-44E9-8A9C-75F3DDDB2F86}" type="slidenum">
              <a:rPr lang="en-IN" smtClean="0"/>
              <a:t>‹#›</a:t>
            </a:fld>
            <a:endParaRPr lang="en-IN"/>
          </a:p>
        </p:txBody>
      </p:sp>
    </p:spTree>
    <p:extLst>
      <p:ext uri="{BB962C8B-B14F-4D97-AF65-F5344CB8AC3E}">
        <p14:creationId xmlns:p14="http://schemas.microsoft.com/office/powerpoint/2010/main" val="199416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EECFA-2872-015D-A9E9-BA7E4C6D5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213050-0100-FD40-2BC2-9B6F626E3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0FEEC-5A2C-DBCA-2335-52E20372A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FE21B-244D-4DCA-B4F6-DD8C8271EA9C}" type="datetimeFigureOut">
              <a:rPr lang="en-IN" smtClean="0"/>
              <a:t>05-12-2024</a:t>
            </a:fld>
            <a:endParaRPr lang="en-IN"/>
          </a:p>
        </p:txBody>
      </p:sp>
      <p:sp>
        <p:nvSpPr>
          <p:cNvPr id="5" name="Footer Placeholder 4">
            <a:extLst>
              <a:ext uri="{FF2B5EF4-FFF2-40B4-BE49-F238E27FC236}">
                <a16:creationId xmlns:a16="http://schemas.microsoft.com/office/drawing/2014/main" id="{E3D9AA1E-300E-64F2-E4C1-51C42D9EE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B0F694-12FE-6778-F713-ED70C8ECE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42115-8B33-44E9-8A9C-75F3DDDB2F86}" type="slidenum">
              <a:rPr lang="en-IN" smtClean="0"/>
              <a:t>‹#›</a:t>
            </a:fld>
            <a:endParaRPr lang="en-IN"/>
          </a:p>
        </p:txBody>
      </p:sp>
    </p:spTree>
    <p:extLst>
      <p:ext uri="{BB962C8B-B14F-4D97-AF65-F5344CB8AC3E}">
        <p14:creationId xmlns:p14="http://schemas.microsoft.com/office/powerpoint/2010/main" val="260450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ijert.org/research/an-iot-based-health-monitoring-system-using-arduino-uno-IJERTV10IS030268.pdf" TargetMode="External"/><Relationship Id="rId2" Type="http://schemas.openxmlformats.org/officeDocument/2006/relationships/hyperlink" Target="https://www.hackster.io/rajeshjiet/iot-based-health-monitoring-system-arduino-project-69056f"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F01FD6-E134-2115-F8EA-36A18D170888}"/>
              </a:ext>
            </a:extLst>
          </p:cNvPr>
          <p:cNvSpPr txBox="1">
            <a:spLocks noChangeArrowheads="1"/>
          </p:cNvSpPr>
          <p:nvPr/>
        </p:nvSpPr>
        <p:spPr>
          <a:xfrm>
            <a:off x="424013" y="-510376"/>
            <a:ext cx="11610974" cy="2731982"/>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defRPr/>
            </a:pPr>
            <a:r>
              <a:rPr lang="en-US" altLang="en-US" sz="2000" dirty="0">
                <a:latin typeface="Aharoni" panose="02010803020104030203" pitchFamily="2" charset="-79"/>
                <a:cs typeface="Aharoni" panose="02010803020104030203" pitchFamily="2" charset="-79"/>
              </a:rPr>
              <a:t>A</a:t>
            </a:r>
          </a:p>
          <a:p>
            <a:pPr algn="ctr">
              <a:lnSpc>
                <a:spcPct val="100000"/>
              </a:lnSpc>
              <a:defRPr/>
            </a:pPr>
            <a:r>
              <a:rPr lang="en-US" altLang="en-US" sz="2000" dirty="0">
                <a:latin typeface="Aharoni" panose="02010803020104030203" pitchFamily="2" charset="-79"/>
                <a:cs typeface="Aharoni" panose="02010803020104030203" pitchFamily="2" charset="-79"/>
              </a:rPr>
              <a:t>Presentation on</a:t>
            </a:r>
          </a:p>
          <a:p>
            <a:pPr algn="ctr">
              <a:lnSpc>
                <a:spcPct val="100000"/>
              </a:lnSpc>
              <a:defRPr/>
            </a:pPr>
            <a:r>
              <a:rPr lang="en-US" altLang="en-US" sz="2800" u="sng" dirty="0">
                <a:effectLst>
                  <a:outerShdw blurRad="38100" dist="38100" dir="2700000" algn="tl">
                    <a:srgbClr val="C0C0C0"/>
                  </a:outerShdw>
                </a:effectLst>
                <a:latin typeface="Aharoni" panose="02010803020104030203" pitchFamily="2" charset="-79"/>
                <a:cs typeface="Aharoni" panose="02010803020104030203" pitchFamily="2" charset="-79"/>
              </a:rPr>
              <a:t>SMART HEALTH MONITORING SYSTEM</a:t>
            </a:r>
          </a:p>
          <a:p>
            <a:pPr algn="ctr">
              <a:lnSpc>
                <a:spcPct val="100000"/>
              </a:lnSpc>
              <a:defRPr/>
            </a:pPr>
            <a:r>
              <a:rPr lang="en-US" altLang="en-US" sz="2800" u="sng">
                <a:effectLst>
                  <a:outerShdw blurRad="38100" dist="38100" dir="2700000" algn="tl">
                    <a:srgbClr val="C0C0C0"/>
                  </a:outerShdw>
                </a:effectLst>
                <a:latin typeface="Aharoni" panose="02010803020104030203" pitchFamily="2" charset="-79"/>
                <a:cs typeface="Aharoni" panose="02010803020104030203" pitchFamily="2" charset="-79"/>
              </a:rPr>
              <a:t> </a:t>
            </a:r>
            <a:r>
              <a:rPr lang="en-US" altLang="en-US" sz="4400" u="sng" dirty="0">
                <a:effectLst>
                  <a:outerShdw blurRad="38100" dist="38100" dir="2700000" algn="tl">
                    <a:srgbClr val="C0C0C0"/>
                  </a:outerShdw>
                </a:effectLst>
                <a:latin typeface="Aharoni" panose="02010803020104030203" pitchFamily="2" charset="-79"/>
                <a:cs typeface="Aharoni" panose="02010803020104030203" pitchFamily="2" charset="-79"/>
              </a:rPr>
              <a:t>5</a:t>
            </a:r>
            <a:r>
              <a:rPr lang="en-US" altLang="en-US" sz="2800" u="sng" dirty="0">
                <a:effectLst>
                  <a:outerShdw blurRad="38100" dist="38100" dir="2700000" algn="tl">
                    <a:srgbClr val="C0C0C0"/>
                  </a:outerShdw>
                </a:effectLst>
                <a:latin typeface="Aharoni" panose="02010803020104030203" pitchFamily="2" charset="-79"/>
                <a:cs typeface="Aharoni" panose="02010803020104030203" pitchFamily="2" charset="-79"/>
              </a:rPr>
              <a:t>G IOT Builder OSDA FITT IITD </a:t>
            </a:r>
          </a:p>
        </p:txBody>
      </p:sp>
      <p:sp>
        <p:nvSpPr>
          <p:cNvPr id="3" name="Subtitle 2">
            <a:extLst>
              <a:ext uri="{FF2B5EF4-FFF2-40B4-BE49-F238E27FC236}">
                <a16:creationId xmlns:a16="http://schemas.microsoft.com/office/drawing/2014/main" id="{D09B42FD-3F24-7CC6-ACC6-9D9D446BD553}"/>
              </a:ext>
            </a:extLst>
          </p:cNvPr>
          <p:cNvSpPr txBox="1">
            <a:spLocks/>
          </p:cNvSpPr>
          <p:nvPr/>
        </p:nvSpPr>
        <p:spPr>
          <a:xfrm>
            <a:off x="3638436" y="3145004"/>
            <a:ext cx="5537659" cy="1343908"/>
          </a:xfrm>
          <a:prstGeom prst="rect">
            <a:avLst/>
          </a:prstGeom>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algn="ctr"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2300" b="1" u="sng" strike="noStrike" kern="1200" cap="none" spc="0" normalizeH="0" baseline="0" noProof="0" dirty="0">
                <a:ln>
                  <a:noFill/>
                </a:ln>
                <a:solidFill>
                  <a:schemeClr val="bg1"/>
                </a:solidFill>
                <a:effectLst/>
                <a:highlight>
                  <a:srgbClr val="000000"/>
                </a:highlight>
                <a:uLnTx/>
                <a:uFillTx/>
                <a:latin typeface="Times New Roman" panose="02020603050405020304" pitchFamily="18" charset="0"/>
                <a:cs typeface="Times New Roman" panose="02020603050405020304" pitchFamily="18" charset="0"/>
              </a:rPr>
              <a:t>Presented By: </a:t>
            </a:r>
          </a:p>
          <a:p>
            <a:pPr algn="ctr">
              <a:defRPr/>
            </a:pPr>
            <a:r>
              <a:rPr kumimoji="0" lang="en-US" sz="2300" b="1" i="0" u="none" strike="noStrike" kern="1200" cap="none" spc="0" normalizeH="0" baseline="0" noProof="0" dirty="0" err="1">
                <a:ln>
                  <a:noFill/>
                </a:ln>
                <a:solidFill>
                  <a:schemeClr val="bg1"/>
                </a:solidFill>
                <a:effectLst/>
                <a:highlight>
                  <a:srgbClr val="000000"/>
                </a:highlight>
                <a:uLnTx/>
                <a:uFillTx/>
                <a:latin typeface="Times New Roman" panose="02020603050405020304" pitchFamily="18" charset="0"/>
                <a:cs typeface="Times New Roman" panose="02020603050405020304" pitchFamily="18" charset="0"/>
              </a:rPr>
              <a:t>Tejaswini</a:t>
            </a:r>
            <a:r>
              <a:rPr kumimoji="0" lang="en-US" sz="2300" b="1" i="0" u="none" strike="noStrike" kern="1200" cap="none" spc="0" normalizeH="0" baseline="0" noProof="0" dirty="0">
                <a:ln>
                  <a:noFill/>
                </a:ln>
                <a:solidFill>
                  <a:schemeClr val="bg1"/>
                </a:solidFill>
                <a:effectLst/>
                <a:highlight>
                  <a:srgbClr val="000000"/>
                </a:highlight>
                <a:uLnTx/>
                <a:uFillTx/>
                <a:latin typeface="Times New Roman" panose="02020603050405020304" pitchFamily="18" charset="0"/>
                <a:cs typeface="Times New Roman" panose="02020603050405020304" pitchFamily="18" charset="0"/>
              </a:rPr>
              <a:t> Pradhan    </a:t>
            </a:r>
          </a:p>
          <a:p>
            <a:pPr marL="0" marR="0" lvl="0" indent="0" algn="ctr"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23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Conclusion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3646" cy="2795232"/>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5" name="Subtitle 2">
            <a:extLst>
              <a:ext uri="{FF2B5EF4-FFF2-40B4-BE49-F238E27FC236}">
                <a16:creationId xmlns:a16="http://schemas.microsoft.com/office/drawing/2014/main" id="{C26D33B8-E867-8B1C-849B-52C5E194696D}"/>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2" name="TextBox 1">
            <a:extLst>
              <a:ext uri="{FF2B5EF4-FFF2-40B4-BE49-F238E27FC236}">
                <a16:creationId xmlns:a16="http://schemas.microsoft.com/office/drawing/2014/main" id="{A61C897D-1D09-A2B5-2B8F-0C129BFE1944}"/>
              </a:ext>
            </a:extLst>
          </p:cNvPr>
          <p:cNvSpPr txBox="1"/>
          <p:nvPr/>
        </p:nvSpPr>
        <p:spPr>
          <a:xfrm>
            <a:off x="2033286" y="2274838"/>
            <a:ext cx="8125428"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Health Sector Wearable devices will play a very important role in connecting Patients &amp; Doctors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will help in Tracking the health of patients in Real time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security issues need to be addressed like transmission of secured data.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Better Health Analytics based on current &amp; future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16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Prospects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3646" cy="2795232"/>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5" name="Subtitle 2">
            <a:extLst>
              <a:ext uri="{FF2B5EF4-FFF2-40B4-BE49-F238E27FC236}">
                <a16:creationId xmlns:a16="http://schemas.microsoft.com/office/drawing/2014/main" id="{871F1AC3-29DF-EE85-D25F-F8B7C5822ED0}"/>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2" name="TextBox 1">
            <a:extLst>
              <a:ext uri="{FF2B5EF4-FFF2-40B4-BE49-F238E27FC236}">
                <a16:creationId xmlns:a16="http://schemas.microsoft.com/office/drawing/2014/main" id="{1AF8CCAE-589E-8FB1-9594-03B06869E200}"/>
              </a:ext>
            </a:extLst>
          </p:cNvPr>
          <p:cNvSpPr txBox="1"/>
          <p:nvPr/>
        </p:nvSpPr>
        <p:spPr>
          <a:xfrm>
            <a:off x="1955518" y="2138892"/>
            <a:ext cx="7998106"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Wearable devices will dominate in the future.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 powerful and compact devices will be available with the advancement in Technological infrastructure.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 Sync will make it easier to track by family members.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advancement in Artificial intelligence, better prediction &amp; Analysis will help to take preventive measures.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3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6715-F2AB-7F05-7D35-AED2972F0984}"/>
              </a:ext>
            </a:extLst>
          </p:cNvPr>
          <p:cNvSpPr>
            <a:spLocks noGrp="1"/>
          </p:cNvSpPr>
          <p:nvPr>
            <p:ph type="title"/>
          </p:nvPr>
        </p:nvSpPr>
        <p:spPr>
          <a:xfrm>
            <a:off x="813604" y="1594171"/>
            <a:ext cx="8805011" cy="3669657"/>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hlinkClick r:id="rId2"/>
              </a:rPr>
              <a:t>https://www.hackster.io/rajeshjiet/iot-based-health-monitoring-system-arduino-project-69056f</a:t>
            </a:r>
            <a:r>
              <a:rPr lang="en-IN" dirty="0">
                <a:latin typeface="Times New Roman" panose="02020603050405020304" pitchFamily="18" charset="0"/>
                <a:cs typeface="Times New Roman" panose="02020603050405020304" pitchFamily="18" charset="0"/>
              </a:rPr>
              <a:t>(</a:t>
            </a:r>
            <a:r>
              <a:rPr lang="en-US" b="0" i="0" dirty="0">
                <a:solidFill>
                  <a:srgbClr val="4D5156"/>
                </a:solidFill>
                <a:effectLst/>
                <a:latin typeface="Times New Roman" panose="02020603050405020304" pitchFamily="18" charset="0"/>
                <a:cs typeface="Times New Roman" panose="02020603050405020304" pitchFamily="18" charset="0"/>
              </a:rPr>
              <a:t> </a:t>
            </a:r>
            <a:r>
              <a:rPr lang="en-US" b="1" i="0" dirty="0">
                <a:solidFill>
                  <a:srgbClr val="5F6368"/>
                </a:solidFill>
                <a:effectLst/>
                <a:latin typeface="Times New Roman" panose="02020603050405020304" pitchFamily="18" charset="0"/>
                <a:cs typeface="Times New Roman" panose="02020603050405020304" pitchFamily="18" charset="0"/>
              </a:rPr>
              <a:t>IoT Based Patient Health Monitoring System using ESP8266 &amp; Arduino</a:t>
            </a:r>
            <a:r>
              <a:rPr lang="en-US" b="0" i="0" dirty="0">
                <a:solidFill>
                  <a:srgbClr val="4D5156"/>
                </a:solidFill>
                <a:effectLst/>
                <a:latin typeface="Times New Roman" panose="02020603050405020304" pitchFamily="18" charset="0"/>
                <a:cs typeface="Times New Roman" panose="02020603050405020304" pitchFamily="18" charset="0"/>
              </a:rPr>
              <a:t>)</a:t>
            </a:r>
            <a:br>
              <a:rPr lang="en-US" b="0" i="0" dirty="0">
                <a:solidFill>
                  <a:srgbClr val="4D5156"/>
                </a:solidFill>
                <a:effectLst/>
                <a:latin typeface="Times New Roman" panose="02020603050405020304" pitchFamily="18" charset="0"/>
                <a:cs typeface="Times New Roman" panose="02020603050405020304" pitchFamily="18" charset="0"/>
              </a:rPr>
            </a:br>
            <a:br>
              <a:rPr lang="en-US" b="0" i="0" dirty="0">
                <a:solidFill>
                  <a:srgbClr val="4D5156"/>
                </a:solidFill>
                <a:effectLst/>
                <a:latin typeface="Times New Roman" panose="02020603050405020304" pitchFamily="18" charset="0"/>
                <a:cs typeface="Times New Roman" panose="02020603050405020304" pitchFamily="18" charset="0"/>
              </a:rPr>
            </a:br>
            <a:r>
              <a:rPr lang="en-US" b="0" i="0" dirty="0">
                <a:solidFill>
                  <a:srgbClr val="4D5156"/>
                </a:solidFill>
                <a:effectLst/>
                <a:latin typeface="Times New Roman" panose="02020603050405020304" pitchFamily="18" charset="0"/>
                <a:cs typeface="Times New Roman" panose="02020603050405020304" pitchFamily="18" charset="0"/>
                <a:hlinkClick r:id="rId3"/>
              </a:rPr>
              <a:t>https://www.ijert.org/research/an-iot-based-health-monitoring-system-using-arduino-uno-IJERTV10IS030268.pdf</a:t>
            </a:r>
            <a:r>
              <a:rPr lang="en-US" b="0" i="0" dirty="0">
                <a:solidFill>
                  <a:srgbClr val="4D5156"/>
                </a:solidFill>
                <a:effectLst/>
                <a:latin typeface="Times New Roman" panose="02020603050405020304" pitchFamily="18" charset="0"/>
                <a:cs typeface="Times New Roman" panose="02020603050405020304" pitchFamily="18" charset="0"/>
              </a:rPr>
              <a:t>(</a:t>
            </a:r>
            <a:r>
              <a:rPr lang="en-US" b="1" i="0" dirty="0">
                <a:solidFill>
                  <a:srgbClr val="5F6368"/>
                </a:solidFill>
                <a:effectLst/>
                <a:latin typeface="Times New Roman" panose="02020603050405020304" pitchFamily="18" charset="0"/>
                <a:cs typeface="Times New Roman" panose="02020603050405020304" pitchFamily="18" charset="0"/>
              </a:rPr>
              <a:t>Arduino collects real-time health data</a:t>
            </a:r>
            <a:r>
              <a:rPr lang="en-US" b="0" i="0" dirty="0">
                <a:solidFill>
                  <a:srgbClr val="4D5156"/>
                </a:solidFill>
                <a:effectLst/>
                <a:latin typeface="Times New Roman" panose="02020603050405020304" pitchFamily="18" charset="0"/>
                <a:cs typeface="Times New Roman" panose="02020603050405020304" pitchFamily="18" charset="0"/>
              </a:rPr>
              <a:t> )</a:t>
            </a:r>
            <a:br>
              <a:rPr lang="en-US" b="0" i="0" dirty="0">
                <a:solidFill>
                  <a:srgbClr val="4D5156"/>
                </a:solidFill>
                <a:effectLst/>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91EEDF7-781C-17B9-59D6-99209DC91786}"/>
              </a:ext>
            </a:extLst>
          </p:cNvPr>
          <p:cNvSpPr txBox="1">
            <a:spLocks/>
          </p:cNvSpPr>
          <p:nvPr/>
        </p:nvSpPr>
        <p:spPr>
          <a:xfrm>
            <a:off x="1376784" y="414442"/>
            <a:ext cx="8697213"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a:solidFill>
                  <a:schemeClr val="bg1"/>
                </a:solidFill>
                <a:latin typeface="+mn-lt"/>
                <a:ea typeface="+mj-ea"/>
                <a:cs typeface="+mj-cs"/>
              </a:defRPr>
            </a:lvl1pPr>
          </a:lstStyle>
          <a:p>
            <a:pPr algn="ctr"/>
            <a:r>
              <a:rPr lang="en-US" sz="3600" u="sng"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379892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solidFill>
                  <a:schemeClr val="bg1"/>
                </a:solidFill>
              </a:rPr>
              <a:t>Any Query</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692311" y="1570236"/>
            <a:ext cx="4903377" cy="610863"/>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273986" y="2360699"/>
            <a:ext cx="4903377" cy="1057791"/>
          </a:xfrm>
        </p:spPr>
        <p:txBody>
          <a:bodyPr>
            <a:normAutofit/>
          </a:bodyPr>
          <a:lstStyle/>
          <a:p>
            <a:r>
              <a:rPr lang="en-US" sz="2200" b="1" i="1" dirty="0"/>
              <a:t>Evaluated  By: </a:t>
            </a:r>
            <a:r>
              <a:rPr lang="en-US" sz="2200" b="1" dirty="0"/>
              <a:t>Dr. v. Venkantramanan</a:t>
            </a:r>
          </a:p>
          <a:p>
            <a:r>
              <a:rPr lang="en-US" sz="2000" b="1" dirty="0"/>
              <a:t>Prof., OSDA FITT IITD</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6" name="Text Placeholder 8">
            <a:extLst>
              <a:ext uri="{FF2B5EF4-FFF2-40B4-BE49-F238E27FC236}">
                <a16:creationId xmlns:a16="http://schemas.microsoft.com/office/drawing/2014/main" id="{3FEE0C55-36B6-D786-2A6A-0EAD22594315}"/>
              </a:ext>
            </a:extLst>
          </p:cNvPr>
          <p:cNvSpPr txBox="1">
            <a:spLocks/>
          </p:cNvSpPr>
          <p:nvPr/>
        </p:nvSpPr>
        <p:spPr>
          <a:xfrm>
            <a:off x="6262463" y="3611301"/>
            <a:ext cx="4914900" cy="1461491"/>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endParaRPr lang="en-US" sz="2000" b="1" dirty="0">
              <a:solidFill>
                <a:schemeClr val="bg1"/>
              </a:solidFill>
              <a:latin typeface="Bahnschrift SemiBold SemiConden" panose="020B0502040204020203" pitchFamily="34" charset="0"/>
            </a:endParaRPr>
          </a:p>
          <a:p>
            <a:pPr algn="ctr">
              <a:defRPr/>
            </a:pPr>
            <a:r>
              <a:rPr lang="en-US" sz="2000" b="1" dirty="0">
                <a:solidFill>
                  <a:schemeClr val="bg1"/>
                </a:solidFill>
                <a:latin typeface="Bahnschrift SemiBold SemiConden" panose="020B0502040204020203" pitchFamily="34" charset="0"/>
              </a:rPr>
              <a:t>Group No: 4</a:t>
            </a:r>
          </a:p>
          <a:p>
            <a:pPr algn="ctr">
              <a:defRPr/>
            </a:pPr>
            <a:r>
              <a:rPr kumimoji="0" lang="en-US" sz="20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Tejaswini Pradhan </a:t>
            </a:r>
          </a:p>
          <a:p>
            <a:pPr algn="ctr">
              <a:defRPr/>
            </a:pPr>
            <a:endParaRPr lang="en-US" sz="2000" b="1"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1ADD1CB-2E35-55EC-162C-F0647CC5C7AA}"/>
              </a:ext>
            </a:extLst>
          </p:cNvPr>
          <p:cNvSpPr>
            <a:spLocks noGrp="1"/>
          </p:cNvSpPr>
          <p:nvPr>
            <p:ph type="title"/>
          </p:nvPr>
        </p:nvSpPr>
        <p:spPr>
          <a:xfrm>
            <a:off x="2053913" y="195710"/>
            <a:ext cx="7132320" cy="5788401"/>
          </a:xfrm>
        </p:spPr>
        <p:txBody>
          <a:bodyPr>
            <a:noAutofit/>
          </a:bodyPr>
          <a:lstStyle/>
          <a:p>
            <a:pPr>
              <a:lnSpc>
                <a:spcPct val="150000"/>
              </a:lnSpc>
            </a:pPr>
            <a:r>
              <a:rPr lang="en-US" sz="3200" b="1" u="sng" dirty="0">
                <a:latin typeface="Agency FB" panose="020B0503020202020204" pitchFamily="34" charset="0"/>
              </a:rPr>
              <a:t>Contents:</a:t>
            </a:r>
            <a:br>
              <a:rPr lang="en-US" b="1" dirty="0">
                <a:latin typeface="Agency FB" panose="020B0503020202020204" pitchFamily="34" charset="0"/>
              </a:rPr>
            </a:br>
            <a:r>
              <a:rPr lang="en-US" sz="2000" b="1" dirty="0">
                <a:latin typeface="Agency FB" panose="020B0503020202020204" pitchFamily="34" charset="0"/>
              </a:rPr>
              <a:t>1. Abstract</a:t>
            </a:r>
            <a:br>
              <a:rPr lang="en-US" sz="2000" b="1" dirty="0">
                <a:latin typeface="Agency FB" panose="020B0503020202020204" pitchFamily="34" charset="0"/>
              </a:rPr>
            </a:br>
            <a:r>
              <a:rPr lang="en-US" sz="2000" b="1" dirty="0">
                <a:latin typeface="Agency FB" panose="020B0503020202020204" pitchFamily="34" charset="0"/>
              </a:rPr>
              <a:t>2. Introduction: Basic Idea</a:t>
            </a:r>
            <a:br>
              <a:rPr lang="en-US" sz="2000" b="1" dirty="0">
                <a:latin typeface="Agency FB" panose="020B0503020202020204" pitchFamily="34" charset="0"/>
              </a:rPr>
            </a:br>
            <a:r>
              <a:rPr lang="en-US" sz="2000" b="1" dirty="0">
                <a:latin typeface="Agency FB" panose="020B0503020202020204" pitchFamily="34" charset="0"/>
              </a:rPr>
              <a:t>3. Block Diagram </a:t>
            </a:r>
            <a:br>
              <a:rPr lang="en-US" sz="2000" b="1" dirty="0">
                <a:latin typeface="Agency FB" panose="020B0503020202020204" pitchFamily="34" charset="0"/>
              </a:rPr>
            </a:br>
            <a:r>
              <a:rPr lang="en-US" sz="2000" b="1" dirty="0">
                <a:latin typeface="Agency FB" panose="020B0503020202020204" pitchFamily="34" charset="0"/>
              </a:rPr>
              <a:t>4. Components Used</a:t>
            </a:r>
            <a:br>
              <a:rPr lang="en-US" sz="2000" b="1" dirty="0">
                <a:latin typeface="Agency FB" panose="020B0503020202020204" pitchFamily="34" charset="0"/>
              </a:rPr>
            </a:br>
            <a:r>
              <a:rPr lang="en-US" sz="2000" b="1" dirty="0">
                <a:latin typeface="Agency FB" panose="020B0503020202020204" pitchFamily="34" charset="0"/>
              </a:rPr>
              <a:t>5. Working</a:t>
            </a:r>
            <a:br>
              <a:rPr lang="en-US" sz="2000" b="1" dirty="0">
                <a:latin typeface="Agency FB" panose="020B0503020202020204" pitchFamily="34" charset="0"/>
              </a:rPr>
            </a:br>
            <a:r>
              <a:rPr lang="en-US" sz="2000" b="1" dirty="0">
                <a:latin typeface="Agency FB" panose="020B0503020202020204" pitchFamily="34" charset="0"/>
              </a:rPr>
              <a:t>6. Application</a:t>
            </a:r>
            <a:br>
              <a:rPr lang="en-US" sz="2000" b="1" dirty="0">
                <a:latin typeface="Agency FB" panose="020B0503020202020204" pitchFamily="34" charset="0"/>
              </a:rPr>
            </a:br>
            <a:r>
              <a:rPr lang="en-US" sz="2000" b="1" dirty="0">
                <a:latin typeface="Agency FB" panose="020B0503020202020204" pitchFamily="34" charset="0"/>
              </a:rPr>
              <a:t>7. Result/Output</a:t>
            </a:r>
            <a:br>
              <a:rPr lang="en-US" sz="2000" b="1" dirty="0">
                <a:latin typeface="Agency FB" panose="020B0503020202020204" pitchFamily="34" charset="0"/>
              </a:rPr>
            </a:br>
            <a:r>
              <a:rPr lang="en-US" sz="2000" b="1" dirty="0">
                <a:latin typeface="Agency FB" panose="020B0503020202020204" pitchFamily="34" charset="0"/>
              </a:rPr>
              <a:t>8. Conclusion</a:t>
            </a:r>
            <a:br>
              <a:rPr lang="en-US" sz="2000" b="1" dirty="0">
                <a:latin typeface="Agency FB" panose="020B0503020202020204" pitchFamily="34" charset="0"/>
              </a:rPr>
            </a:br>
            <a:r>
              <a:rPr lang="en-US" sz="2000" b="1" dirty="0">
                <a:latin typeface="Agency FB" panose="020B0503020202020204" pitchFamily="34" charset="0"/>
              </a:rPr>
              <a:t>9. Prospects</a:t>
            </a:r>
            <a:br>
              <a:rPr lang="en-US" sz="2000" b="1" dirty="0">
                <a:latin typeface="Agency FB" panose="020B0503020202020204" pitchFamily="34" charset="0"/>
              </a:rPr>
            </a:br>
            <a:r>
              <a:rPr lang="en-US" sz="2000" b="1" dirty="0">
                <a:latin typeface="Agency FB" panose="020B0503020202020204" pitchFamily="34" charset="0"/>
              </a:rPr>
              <a:t>10. References</a:t>
            </a:r>
            <a:br>
              <a:rPr lang="en-US" sz="2000" b="1" dirty="0">
                <a:latin typeface="Agency FB" panose="020B0503020202020204" pitchFamily="34" charset="0"/>
              </a:rPr>
            </a:br>
            <a:r>
              <a:rPr lang="en-US" sz="2000" b="1" dirty="0">
                <a:latin typeface="Agency FB" panose="020B0503020202020204" pitchFamily="34" charset="0"/>
              </a:rPr>
              <a:t>11. Conclusion</a:t>
            </a:r>
            <a:endParaRPr lang="en-IN" b="1" dirty="0">
              <a:latin typeface="Agency FB" panose="020B0503020202020204" pitchFamily="34" charset="0"/>
            </a:endParaRP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Abstract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3646" cy="2795232"/>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2</a:t>
            </a:r>
          </a:p>
        </p:txBody>
      </p:sp>
      <p:sp>
        <p:nvSpPr>
          <p:cNvPr id="5" name="Subtitle 2">
            <a:extLst>
              <a:ext uri="{FF2B5EF4-FFF2-40B4-BE49-F238E27FC236}">
                <a16:creationId xmlns:a16="http://schemas.microsoft.com/office/drawing/2014/main" id="{5C5B1EC2-F0E1-B337-1022-C460D18D7F29}"/>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2" name="TextBox 1">
            <a:extLst>
              <a:ext uri="{FF2B5EF4-FFF2-40B4-BE49-F238E27FC236}">
                <a16:creationId xmlns:a16="http://schemas.microsoft.com/office/drawing/2014/main" id="{517F9C2F-2EAB-CF86-2237-20FDE05FADCD}"/>
              </a:ext>
            </a:extLst>
          </p:cNvPr>
          <p:cNvSpPr txBox="1"/>
          <p:nvPr/>
        </p:nvSpPr>
        <p:spPr>
          <a:xfrm>
            <a:off x="1751238" y="2045110"/>
            <a:ext cx="910577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 of IoT-based advanced personal health monitoring and medicine box system to enhance biomedical applications. The system integrates IoT with healthcare to monitor patient health and manage medicine intake. It comprises a wristband, data recorder, and medicine box, using noninvasive methods to gather health data. This data is stored in the cloud and shared with linked contacts and doctors via an Android app. The medicine box tracks consumption and features an emergency button to alert contacts.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improving health monitoring and record-keeping, the system aims to maintain population wellness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88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70787" y="736306"/>
            <a:ext cx="8697213" cy="610863"/>
          </a:xfrm>
        </p:spPr>
        <p:txBody>
          <a:bodyPr>
            <a:normAutofit/>
          </a:bodyPr>
          <a:lstStyle/>
          <a:p>
            <a:pPr algn="ctr"/>
            <a:r>
              <a:rPr lang="en-US" sz="3600" u="sng" dirty="0"/>
              <a:t>Introduction: Basic Idea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3646" cy="2795232"/>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1</a:t>
            </a:r>
          </a:p>
        </p:txBody>
      </p:sp>
      <p:sp>
        <p:nvSpPr>
          <p:cNvPr id="14" name="Subtitle 2">
            <a:extLst>
              <a:ext uri="{FF2B5EF4-FFF2-40B4-BE49-F238E27FC236}">
                <a16:creationId xmlns:a16="http://schemas.microsoft.com/office/drawing/2014/main" id="{42867045-F10F-C1BC-94D2-06B195FFC447}"/>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5" name="TextBox 4">
            <a:extLst>
              <a:ext uri="{FF2B5EF4-FFF2-40B4-BE49-F238E27FC236}">
                <a16:creationId xmlns:a16="http://schemas.microsoft.com/office/drawing/2014/main" id="{DBCE4F4A-437F-B893-A1DA-CCB08C0108FF}"/>
              </a:ext>
            </a:extLst>
          </p:cNvPr>
          <p:cNvSpPr txBox="1"/>
          <p:nvPr/>
        </p:nvSpPr>
        <p:spPr>
          <a:xfrm>
            <a:off x="2177677" y="2136338"/>
            <a:ext cx="801329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Health monitoring system offers many benefits to people’s lives, especially for those who have chronic diseases and need daily observation. This health monitoring system will improve quality of life.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Information technology (IT) and wireless communication system has the potential to improve the safety, quality, and efficiency of health care.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With this improvement in technology, doctors and patients can easily access and use health information as needed.</a:t>
            </a:r>
            <a:endParaRPr lang="en-IN"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Block Diagram</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3</a:t>
            </a:r>
          </a:p>
        </p:txBody>
      </p:sp>
      <p:sp>
        <p:nvSpPr>
          <p:cNvPr id="5" name="Subtitle 2">
            <a:extLst>
              <a:ext uri="{FF2B5EF4-FFF2-40B4-BE49-F238E27FC236}">
                <a16:creationId xmlns:a16="http://schemas.microsoft.com/office/drawing/2014/main" id="{5C5B1EC2-F0E1-B337-1022-C460D18D7F29}"/>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pic>
        <p:nvPicPr>
          <p:cNvPr id="8" name="Picture 7">
            <a:extLst>
              <a:ext uri="{FF2B5EF4-FFF2-40B4-BE49-F238E27FC236}">
                <a16:creationId xmlns:a16="http://schemas.microsoft.com/office/drawing/2014/main" id="{72A87315-1AEC-53AC-CB2E-7604CC6B3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217" y="1860667"/>
            <a:ext cx="6501837" cy="3354451"/>
          </a:xfrm>
          <a:prstGeom prst="rect">
            <a:avLst/>
          </a:prstGeom>
        </p:spPr>
      </p:pic>
    </p:spTree>
    <p:extLst>
      <p:ext uri="{BB962C8B-B14F-4D97-AF65-F5344CB8AC3E}">
        <p14:creationId xmlns:p14="http://schemas.microsoft.com/office/powerpoint/2010/main" val="60797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Component used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688125" y="1495659"/>
            <a:ext cx="3844197" cy="5048305"/>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Sl.no           component name:</a:t>
            </a:r>
          </a:p>
          <a:p>
            <a:r>
              <a:rPr lang="en-US" dirty="0">
                <a:solidFill>
                  <a:schemeClr val="tx1"/>
                </a:solidFill>
                <a:latin typeface="Times New Roman" panose="02020603050405020304" pitchFamily="18" charset="0"/>
                <a:cs typeface="Times New Roman" panose="02020603050405020304" pitchFamily="18" charset="0"/>
              </a:rPr>
              <a:t>1.               Arduino Nano Board(1)	</a:t>
            </a:r>
          </a:p>
          <a:p>
            <a:pPr marL="342900" indent="-342900">
              <a:buFont typeface="Arial" panose="020B0604020202020204" pitchFamily="34" charset="0"/>
              <a:buAutoNum type="arabicPlain" startAt="2"/>
            </a:pPr>
            <a:r>
              <a:rPr lang="en-US" dirty="0">
                <a:solidFill>
                  <a:schemeClr val="tx1"/>
                </a:solidFill>
                <a:latin typeface="Times New Roman" panose="02020603050405020304" pitchFamily="18" charset="0"/>
                <a:cs typeface="Times New Roman" panose="02020603050405020304" pitchFamily="18" charset="0"/>
              </a:rPr>
              <a:t>           ESP8266-01 Wi-Fi Module(1)	</a:t>
            </a:r>
          </a:p>
          <a:p>
            <a:pPr marL="342900" indent="-342900">
              <a:buFont typeface="Arial" panose="020B0604020202020204" pitchFamily="34" charset="0"/>
              <a:buAutoNum type="arabicPlain" startAt="2"/>
            </a:pPr>
            <a:r>
              <a:rPr lang="en-US" dirty="0">
                <a:solidFill>
                  <a:schemeClr val="tx1"/>
                </a:solidFill>
                <a:latin typeface="Times New Roman" panose="02020603050405020304" pitchFamily="18" charset="0"/>
                <a:cs typeface="Times New Roman" panose="02020603050405020304" pitchFamily="18" charset="0"/>
              </a:rPr>
              <a:t>	16x2 LCD Display(1)		</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Pulse Sensor(1)</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LM35 Temperature Sensor(1)</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2K Resistor(1)	</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1K Resistor(1)</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LED 5mm Any Color	</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Connecting Wires(10-20)</a:t>
            </a:r>
          </a:p>
          <a:p>
            <a:pPr marL="342900" indent="-342900">
              <a:buAutoNum type="arabicPlain" startAt="2"/>
            </a:pPr>
            <a:r>
              <a:rPr lang="en-US" dirty="0">
                <a:solidFill>
                  <a:schemeClr val="tx1"/>
                </a:solidFill>
                <a:latin typeface="Times New Roman" panose="02020603050405020304" pitchFamily="18" charset="0"/>
                <a:cs typeface="Times New Roman" panose="02020603050405020304" pitchFamily="18" charset="0"/>
              </a:rPr>
              <a:t>	Breadboard</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43964"/>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4</a:t>
            </a:r>
          </a:p>
        </p:txBody>
      </p:sp>
      <p:sp>
        <p:nvSpPr>
          <p:cNvPr id="5" name="Subtitle 2">
            <a:extLst>
              <a:ext uri="{FF2B5EF4-FFF2-40B4-BE49-F238E27FC236}">
                <a16:creationId xmlns:a16="http://schemas.microsoft.com/office/drawing/2014/main" id="{DC973FCC-156C-E1BC-D793-E77F43AF0738}"/>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Tree>
    <p:extLst>
      <p:ext uri="{BB962C8B-B14F-4D97-AF65-F5344CB8AC3E}">
        <p14:creationId xmlns:p14="http://schemas.microsoft.com/office/powerpoint/2010/main" val="311255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Working: </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43964"/>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8</a:t>
            </a:r>
          </a:p>
        </p:txBody>
      </p:sp>
      <p:sp>
        <p:nvSpPr>
          <p:cNvPr id="5" name="Subtitle 2">
            <a:extLst>
              <a:ext uri="{FF2B5EF4-FFF2-40B4-BE49-F238E27FC236}">
                <a16:creationId xmlns:a16="http://schemas.microsoft.com/office/drawing/2014/main" id="{DC973FCC-156C-E1BC-D793-E77F43AF0738}"/>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2" name="Rectangle 1">
            <a:extLst>
              <a:ext uri="{FF2B5EF4-FFF2-40B4-BE49-F238E27FC236}">
                <a16:creationId xmlns:a16="http://schemas.microsoft.com/office/drawing/2014/main" id="{B766CF38-11DE-F38F-5FE2-43F4C7C3496B}"/>
              </a:ext>
            </a:extLst>
          </p:cNvPr>
          <p:cNvSpPr>
            <a:spLocks noChangeArrowheads="1"/>
          </p:cNvSpPr>
          <p:nvPr/>
        </p:nvSpPr>
        <p:spPr bwMode="auto">
          <a:xfrm>
            <a:off x="1678329" y="2170532"/>
            <a:ext cx="7529625"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processes the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calculate BPM and body temperature.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LCD displays the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giving real-time feedback to the user.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ESP8266 sends the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 remote server for further analysis or monitoring.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 collect health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(heart rate and temperature).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LED blinks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feedback for heartbeats or system activity. </a:t>
            </a:r>
          </a:p>
        </p:txBody>
      </p:sp>
    </p:spTree>
    <p:extLst>
      <p:ext uri="{BB962C8B-B14F-4D97-AF65-F5344CB8AC3E}">
        <p14:creationId xmlns:p14="http://schemas.microsoft.com/office/powerpoint/2010/main" val="25777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Application: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7</a:t>
            </a:r>
          </a:p>
        </p:txBody>
      </p:sp>
      <p:sp>
        <p:nvSpPr>
          <p:cNvPr id="5" name="Subtitle 2">
            <a:extLst>
              <a:ext uri="{FF2B5EF4-FFF2-40B4-BE49-F238E27FC236}">
                <a16:creationId xmlns:a16="http://schemas.microsoft.com/office/drawing/2014/main" id="{5C5B1EC2-F0E1-B337-1022-C460D18D7F29}"/>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9" name="TextBox 8">
            <a:extLst>
              <a:ext uri="{FF2B5EF4-FFF2-40B4-BE49-F238E27FC236}">
                <a16:creationId xmlns:a16="http://schemas.microsoft.com/office/drawing/2014/main" id="{04CDA425-3722-DEBB-F1FB-19E90EBBE99E}"/>
              </a:ext>
            </a:extLst>
          </p:cNvPr>
          <p:cNvSpPr txBox="1"/>
          <p:nvPr/>
        </p:nvSpPr>
        <p:spPr>
          <a:xfrm>
            <a:off x="1457491" y="1863524"/>
            <a:ext cx="9657929"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few cases patients need to be observed quite frequently after they are discharged from the hospital.</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check-up they might need to come to the Doctor every weekend in that case A smart Wearable device can save time and cost by providing the doctor an Interface to go through the real-time and weekly report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the patient’s Health logs can be stored in the cloud, which can be used by Doctors for better analysis of patient Health</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emergency cases it can also trigger SMS notification to the family members so that they can take him/her to Hospital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35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3600" u="sng" dirty="0"/>
              <a:t>Result/Output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463646" cy="2795232"/>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10</a:t>
            </a:r>
          </a:p>
        </p:txBody>
      </p:sp>
      <p:sp>
        <p:nvSpPr>
          <p:cNvPr id="5" name="Subtitle 2">
            <a:extLst>
              <a:ext uri="{FF2B5EF4-FFF2-40B4-BE49-F238E27FC236}">
                <a16:creationId xmlns:a16="http://schemas.microsoft.com/office/drawing/2014/main" id="{3BADE28D-9A93-030C-3578-FB9391E40ACD}"/>
              </a:ext>
            </a:extLst>
          </p:cNvPr>
          <p:cNvSpPr txBox="1">
            <a:spLocks/>
          </p:cNvSpPr>
          <p:nvPr/>
        </p:nvSpPr>
        <p:spPr>
          <a:xfrm>
            <a:off x="578553" y="6470074"/>
            <a:ext cx="11034894"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pic>
        <p:nvPicPr>
          <p:cNvPr id="8" name="Picture 7">
            <a:extLst>
              <a:ext uri="{FF2B5EF4-FFF2-40B4-BE49-F238E27FC236}">
                <a16:creationId xmlns:a16="http://schemas.microsoft.com/office/drawing/2014/main" id="{A22998E7-70BE-6383-65C8-BA8DECF50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497" y="1273025"/>
            <a:ext cx="8053028" cy="4827908"/>
          </a:xfrm>
          <a:prstGeom prst="rect">
            <a:avLst/>
          </a:prstGeom>
        </p:spPr>
      </p:pic>
    </p:spTree>
    <p:extLst>
      <p:ext uri="{BB962C8B-B14F-4D97-AF65-F5344CB8AC3E}">
        <p14:creationId xmlns:p14="http://schemas.microsoft.com/office/powerpoint/2010/main" val="75174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915</Words>
  <Application>Microsoft Office PowerPoint</Application>
  <PresentationFormat>Widescreen</PresentationFormat>
  <Paragraphs>76</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Aharoni</vt:lpstr>
      <vt:lpstr>Arial</vt:lpstr>
      <vt:lpstr>Bahnschrift SemiBold SemiConden</vt:lpstr>
      <vt:lpstr>Calibri</vt:lpstr>
      <vt:lpstr>Calibri Light</vt:lpstr>
      <vt:lpstr>Corbel</vt:lpstr>
      <vt:lpstr>Times New Roman</vt:lpstr>
      <vt:lpstr>Office Theme</vt:lpstr>
      <vt:lpstr>PowerPoint Presentation</vt:lpstr>
      <vt:lpstr>Contents: 1. Abstract 2. Introduction: Basic Idea 3. Block Diagram  4. Components Used 5. Working 6. Application 7. Result/Output 8. Conclusion 9. Prospects 10. References 11. Conclusion</vt:lpstr>
      <vt:lpstr>Abstract</vt:lpstr>
      <vt:lpstr>Introduction: Basic Idea</vt:lpstr>
      <vt:lpstr>Block Diagram</vt:lpstr>
      <vt:lpstr>Component used </vt:lpstr>
      <vt:lpstr>Working: </vt:lpstr>
      <vt:lpstr>Application:</vt:lpstr>
      <vt:lpstr>Result/Output</vt:lpstr>
      <vt:lpstr>Conclusion</vt:lpstr>
      <vt:lpstr>Prospects </vt:lpstr>
      <vt:lpstr>  https://www.hackster.io/rajeshjiet/iot-based-health-monitoring-system-arduino-project-69056f( IoT Based Patient Health Monitoring System using ESP8266 &amp; Arduino)  https://www.ijert.org/research/an-iot-based-health-monitoring-system-using-arduino-uno-IJERTV10IS030268.pdf(Arduino collects real-time health data )   </vt:lpstr>
      <vt:lpstr>Any 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PRADHAN</dc:creator>
  <cp:lastModifiedBy>TEJASWINI PRADHAN</cp:lastModifiedBy>
  <cp:revision>3</cp:revision>
  <dcterms:created xsi:type="dcterms:W3CDTF">2024-11-28T08:44:31Z</dcterms:created>
  <dcterms:modified xsi:type="dcterms:W3CDTF">2024-12-05T13:17:05Z</dcterms:modified>
</cp:coreProperties>
</file>