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9" r:id="rId5"/>
    <p:sldId id="265" r:id="rId6"/>
    <p:sldId id="266" r:id="rId7"/>
    <p:sldId id="262" r:id="rId8"/>
    <p:sldId id="260" r:id="rId9"/>
    <p:sldId id="268" r:id="rId10"/>
    <p:sldId id="264" r:id="rId11"/>
    <p:sldId id="267" r:id="rId12"/>
    <p:sldId id="270" r:id="rId13"/>
    <p:sldId id="271" r:id="rId14"/>
    <p:sldId id="272" r:id="rId15"/>
    <p:sldId id="273" r:id="rId16"/>
    <p:sldId id="274"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11/4/2022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11/4/2022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2A9DF-05D6-DBBE-D04D-F72E000843A4}"/>
              </a:ext>
            </a:extLst>
          </p:cNvPr>
          <p:cNvSpPr>
            <a:spLocks noGrp="1"/>
          </p:cNvSpPr>
          <p:nvPr>
            <p:ph type="title"/>
          </p:nvPr>
        </p:nvSpPr>
        <p:spPr>
          <a:xfrm>
            <a:off x="1885265" y="1853513"/>
            <a:ext cx="8421470" cy="2335427"/>
          </a:xfrm>
        </p:spPr>
        <p:txBody>
          <a:bodyPr>
            <a:noAutofit/>
          </a:bodyPr>
          <a:lstStyle/>
          <a:p>
            <a:r>
              <a:rPr lang="en-IN" sz="6600" dirty="0">
                <a:latin typeface="Georgia Pro Cond Black" panose="02040A06050405020203" pitchFamily="18" charset="0"/>
              </a:rPr>
              <a:t>CARTOONIFY IMAGE</a:t>
            </a:r>
          </a:p>
        </p:txBody>
      </p:sp>
    </p:spTree>
    <p:extLst>
      <p:ext uri="{BB962C8B-B14F-4D97-AF65-F5344CB8AC3E}">
        <p14:creationId xmlns:p14="http://schemas.microsoft.com/office/powerpoint/2010/main" val="3243957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00F0-9BB3-302E-C3B3-18CB88783D56}"/>
              </a:ext>
            </a:extLst>
          </p:cNvPr>
          <p:cNvSpPr>
            <a:spLocks noGrp="1"/>
          </p:cNvSpPr>
          <p:nvPr>
            <p:ph type="title"/>
          </p:nvPr>
        </p:nvSpPr>
        <p:spPr>
          <a:xfrm>
            <a:off x="744070" y="750730"/>
            <a:ext cx="10703857" cy="818093"/>
          </a:xfrm>
        </p:spPr>
        <p:txBody>
          <a:bodyPr>
            <a:normAutofit fontScale="90000"/>
          </a:bodyPr>
          <a:lstStyle/>
          <a:p>
            <a:r>
              <a:rPr lang="en-IN" dirty="0">
                <a:latin typeface="Arial Black" panose="020B0A04020102020204" pitchFamily="34" charset="0"/>
              </a:rPr>
              <a:t>smoothened image to retrieved edge image</a:t>
            </a:r>
          </a:p>
        </p:txBody>
      </p:sp>
      <p:pic>
        <p:nvPicPr>
          <p:cNvPr id="3074" name="Picture 2" descr="Tutorial 1: Image Filtering">
            <a:extLst>
              <a:ext uri="{FF2B5EF4-FFF2-40B4-BE49-F238E27FC236}">
                <a16:creationId xmlns:a16="http://schemas.microsoft.com/office/drawing/2014/main" id="{2D98B5BA-7060-53AE-E82D-E5D775D76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268" y="1742104"/>
            <a:ext cx="7351857" cy="3914625"/>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D68BC44F-DD8A-32E9-6BE0-4A8E06C96272}"/>
              </a:ext>
            </a:extLst>
          </p:cNvPr>
          <p:cNvSpPr/>
          <p:nvPr/>
        </p:nvSpPr>
        <p:spPr>
          <a:xfrm>
            <a:off x="5647764" y="3469341"/>
            <a:ext cx="896471" cy="331694"/>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222026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00F0-9BB3-302E-C3B3-18CB88783D56}"/>
              </a:ext>
            </a:extLst>
          </p:cNvPr>
          <p:cNvSpPr>
            <a:spLocks noGrp="1"/>
          </p:cNvSpPr>
          <p:nvPr>
            <p:ph type="title"/>
          </p:nvPr>
        </p:nvSpPr>
        <p:spPr>
          <a:xfrm>
            <a:off x="744070" y="750730"/>
            <a:ext cx="10703857" cy="818093"/>
          </a:xfrm>
        </p:spPr>
        <p:txBody>
          <a:bodyPr>
            <a:normAutofit/>
          </a:bodyPr>
          <a:lstStyle/>
          <a:p>
            <a:r>
              <a:rPr lang="en-IN" dirty="0">
                <a:latin typeface="Arial Black" panose="020B0A04020102020204" pitchFamily="34" charset="0"/>
              </a:rPr>
              <a:t>retrieved edge image to masked image</a:t>
            </a:r>
          </a:p>
        </p:txBody>
      </p:sp>
      <p:pic>
        <p:nvPicPr>
          <p:cNvPr id="4102" name="Picture 6" descr="STEPS: Creating and Using an Edge Mask - Photoshop for Windows">
            <a:extLst>
              <a:ext uri="{FF2B5EF4-FFF2-40B4-BE49-F238E27FC236}">
                <a16:creationId xmlns:a16="http://schemas.microsoft.com/office/drawing/2014/main" id="{05A9C85C-772E-3EE7-EE59-3EF88D070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238" y="1676401"/>
            <a:ext cx="6445524" cy="4181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277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00F0-9BB3-302E-C3B3-18CB88783D56}"/>
              </a:ext>
            </a:extLst>
          </p:cNvPr>
          <p:cNvSpPr>
            <a:spLocks noGrp="1"/>
          </p:cNvSpPr>
          <p:nvPr>
            <p:ph type="title"/>
          </p:nvPr>
        </p:nvSpPr>
        <p:spPr>
          <a:xfrm>
            <a:off x="744071" y="401107"/>
            <a:ext cx="10703857" cy="818093"/>
          </a:xfrm>
        </p:spPr>
        <p:txBody>
          <a:bodyPr>
            <a:normAutofit/>
          </a:bodyPr>
          <a:lstStyle/>
          <a:p>
            <a:r>
              <a:rPr lang="en-IN" dirty="0">
                <a:latin typeface="Arial Black" panose="020B0A04020102020204" pitchFamily="34" charset="0"/>
              </a:rPr>
              <a:t>masked image to cartoon effect </a:t>
            </a:r>
          </a:p>
        </p:txBody>
      </p:sp>
      <p:pic>
        <p:nvPicPr>
          <p:cNvPr id="4" name="Picture 3">
            <a:extLst>
              <a:ext uri="{FF2B5EF4-FFF2-40B4-BE49-F238E27FC236}">
                <a16:creationId xmlns:a16="http://schemas.microsoft.com/office/drawing/2014/main" id="{95AC82F7-AACF-47FF-76DB-84F11A47A6AF}"/>
              </a:ext>
            </a:extLst>
          </p:cNvPr>
          <p:cNvPicPr>
            <a:picLocks noChangeAspect="1"/>
          </p:cNvPicPr>
          <p:nvPr/>
        </p:nvPicPr>
        <p:blipFill>
          <a:blip r:embed="rId2"/>
          <a:stretch>
            <a:fillRect/>
          </a:stretch>
        </p:blipFill>
        <p:spPr>
          <a:xfrm>
            <a:off x="3373065" y="1322294"/>
            <a:ext cx="5445867" cy="4397188"/>
          </a:xfrm>
          <a:prstGeom prst="rect">
            <a:avLst/>
          </a:prstGeom>
        </p:spPr>
      </p:pic>
    </p:spTree>
    <p:extLst>
      <p:ext uri="{BB962C8B-B14F-4D97-AF65-F5344CB8AC3E}">
        <p14:creationId xmlns:p14="http://schemas.microsoft.com/office/powerpoint/2010/main" val="2625042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00F0-9BB3-302E-C3B3-18CB88783D56}"/>
              </a:ext>
            </a:extLst>
          </p:cNvPr>
          <p:cNvSpPr>
            <a:spLocks noGrp="1"/>
          </p:cNvSpPr>
          <p:nvPr>
            <p:ph type="title"/>
          </p:nvPr>
        </p:nvSpPr>
        <p:spPr>
          <a:xfrm>
            <a:off x="681318" y="396624"/>
            <a:ext cx="10703857" cy="818093"/>
          </a:xfrm>
        </p:spPr>
        <p:txBody>
          <a:bodyPr>
            <a:normAutofit/>
          </a:bodyPr>
          <a:lstStyle/>
          <a:p>
            <a:r>
              <a:rPr lang="en-IN" dirty="0">
                <a:latin typeface="Arial Black" panose="020B0A04020102020204" pitchFamily="34" charset="0"/>
              </a:rPr>
              <a:t>EXPECTED OUTCOME </a:t>
            </a:r>
          </a:p>
        </p:txBody>
      </p:sp>
      <p:pic>
        <p:nvPicPr>
          <p:cNvPr id="6148" name="Picture 4" descr="Cartoonify Image Using OpenCV and Python - Analytics Vidhya">
            <a:extLst>
              <a:ext uri="{FF2B5EF4-FFF2-40B4-BE49-F238E27FC236}">
                <a16:creationId xmlns:a16="http://schemas.microsoft.com/office/drawing/2014/main" id="{6CF9A063-1DDD-FB8D-8C26-37D5B26A9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692" y="1277470"/>
            <a:ext cx="8129108" cy="4572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613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C260-C736-823F-C221-3D5BA2593B61}"/>
              </a:ext>
            </a:extLst>
          </p:cNvPr>
          <p:cNvSpPr>
            <a:spLocks noGrp="1"/>
          </p:cNvSpPr>
          <p:nvPr>
            <p:ph type="title"/>
          </p:nvPr>
        </p:nvSpPr>
        <p:spPr>
          <a:xfrm>
            <a:off x="1624336" y="1722617"/>
            <a:ext cx="8943328" cy="2006701"/>
          </a:xfrm>
        </p:spPr>
        <p:txBody>
          <a:bodyPr>
            <a:normAutofit/>
          </a:bodyPr>
          <a:lstStyle/>
          <a:p>
            <a:r>
              <a:rPr lang="en-US" sz="8000" dirty="0">
                <a:latin typeface="Bodoni MT Black" panose="02070A03080606020203" pitchFamily="18" charset="0"/>
              </a:rPr>
              <a:t>T</a:t>
            </a:r>
            <a:r>
              <a:rPr lang="en-IN" sz="8000" dirty="0">
                <a:latin typeface="Bodoni MT Black" panose="02070A03080606020203" pitchFamily="18" charset="0"/>
              </a:rPr>
              <a:t>hank you</a:t>
            </a:r>
          </a:p>
        </p:txBody>
      </p:sp>
      <p:sp>
        <p:nvSpPr>
          <p:cNvPr id="5" name="TextBox 4">
            <a:extLst>
              <a:ext uri="{FF2B5EF4-FFF2-40B4-BE49-F238E27FC236}">
                <a16:creationId xmlns:a16="http://schemas.microsoft.com/office/drawing/2014/main" id="{B3EEB8B2-4899-F1C4-7178-75A4EB250D74}"/>
              </a:ext>
            </a:extLst>
          </p:cNvPr>
          <p:cNvSpPr txBox="1"/>
          <p:nvPr/>
        </p:nvSpPr>
        <p:spPr>
          <a:xfrm>
            <a:off x="7960657" y="4653555"/>
            <a:ext cx="5513295" cy="1477328"/>
          </a:xfrm>
          <a:prstGeom prst="rect">
            <a:avLst/>
          </a:prstGeom>
          <a:noFill/>
        </p:spPr>
        <p:txBody>
          <a:bodyPr wrap="square" rtlCol="0">
            <a:spAutoFit/>
          </a:bodyPr>
          <a:lstStyle/>
          <a:p>
            <a:r>
              <a:rPr lang="en-US" dirty="0">
                <a:solidFill>
                  <a:srgbClr val="FFC000"/>
                </a:solidFill>
              </a:rPr>
              <a:t>Presented by </a:t>
            </a:r>
            <a:r>
              <a:rPr lang="en-US" dirty="0"/>
              <a:t>: SIMPAL CHAURSIYA</a:t>
            </a:r>
          </a:p>
          <a:p>
            <a:r>
              <a:rPr lang="en-US" dirty="0"/>
              <a:t>                           VIKRANT SINGH</a:t>
            </a:r>
          </a:p>
          <a:p>
            <a:r>
              <a:rPr lang="en-US" dirty="0"/>
              <a:t>                           SARANSH SINGH</a:t>
            </a:r>
          </a:p>
          <a:p>
            <a:r>
              <a:rPr lang="en-US" dirty="0"/>
              <a:t>                           SUNDRAM JHA</a:t>
            </a:r>
          </a:p>
          <a:p>
            <a:r>
              <a:rPr lang="en-US" dirty="0"/>
              <a:t>                           </a:t>
            </a:r>
            <a:endParaRPr lang="en-IN" dirty="0"/>
          </a:p>
        </p:txBody>
      </p:sp>
      <p:sp>
        <p:nvSpPr>
          <p:cNvPr id="6" name="TextBox 5">
            <a:extLst>
              <a:ext uri="{FF2B5EF4-FFF2-40B4-BE49-F238E27FC236}">
                <a16:creationId xmlns:a16="http://schemas.microsoft.com/office/drawing/2014/main" id="{5E302C82-0120-20D0-FE39-A3B0F6C1FF07}"/>
              </a:ext>
            </a:extLst>
          </p:cNvPr>
          <p:cNvSpPr txBox="1"/>
          <p:nvPr/>
        </p:nvSpPr>
        <p:spPr>
          <a:xfrm>
            <a:off x="7960657" y="4284223"/>
            <a:ext cx="3962402" cy="369332"/>
          </a:xfrm>
          <a:prstGeom prst="rect">
            <a:avLst/>
          </a:prstGeom>
          <a:noFill/>
        </p:spPr>
        <p:txBody>
          <a:bodyPr wrap="square" rtlCol="0">
            <a:spAutoFit/>
          </a:bodyPr>
          <a:lstStyle/>
          <a:p>
            <a:r>
              <a:rPr lang="en-US" dirty="0">
                <a:solidFill>
                  <a:srgbClr val="FFC000"/>
                </a:solidFill>
              </a:rPr>
              <a:t>Mentored by  </a:t>
            </a:r>
            <a:r>
              <a:rPr lang="en-US" dirty="0"/>
              <a:t>: MS. SREYA</a:t>
            </a:r>
            <a:endParaRPr lang="en-IN" dirty="0"/>
          </a:p>
        </p:txBody>
      </p:sp>
    </p:spTree>
    <p:extLst>
      <p:ext uri="{BB962C8B-B14F-4D97-AF65-F5344CB8AC3E}">
        <p14:creationId xmlns:p14="http://schemas.microsoft.com/office/powerpoint/2010/main" val="1120398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00F0-9BB3-302E-C3B3-18CB88783D56}"/>
              </a:ext>
            </a:extLst>
          </p:cNvPr>
          <p:cNvSpPr>
            <a:spLocks noGrp="1"/>
          </p:cNvSpPr>
          <p:nvPr>
            <p:ph type="title"/>
          </p:nvPr>
        </p:nvSpPr>
        <p:spPr/>
        <p:txBody>
          <a:bodyPr/>
          <a:lstStyle/>
          <a:p>
            <a:r>
              <a:rPr lang="en-IN" dirty="0">
                <a:latin typeface="Arial Black" panose="020B0A04020102020204" pitchFamily="34" charset="0"/>
              </a:rPr>
              <a:t>TABLE OF CONTENT </a:t>
            </a:r>
          </a:p>
        </p:txBody>
      </p:sp>
      <p:sp>
        <p:nvSpPr>
          <p:cNvPr id="5" name="Content Placeholder 4">
            <a:extLst>
              <a:ext uri="{FF2B5EF4-FFF2-40B4-BE49-F238E27FC236}">
                <a16:creationId xmlns:a16="http://schemas.microsoft.com/office/drawing/2014/main" id="{8A4D0373-B83D-2A9F-8C4F-FDCDD0F26153}"/>
              </a:ext>
            </a:extLst>
          </p:cNvPr>
          <p:cNvSpPr>
            <a:spLocks noGrp="1"/>
          </p:cNvSpPr>
          <p:nvPr>
            <p:ph idx="1"/>
          </p:nvPr>
        </p:nvSpPr>
        <p:spPr/>
        <p:txBody>
          <a:bodyPr/>
          <a:lstStyle/>
          <a:p>
            <a:r>
              <a:rPr lang="en-IN" dirty="0"/>
              <a:t>ABSTRACT</a:t>
            </a:r>
          </a:p>
          <a:p>
            <a:r>
              <a:rPr lang="en-IN" dirty="0"/>
              <a:t>REQUIREMENTS</a:t>
            </a:r>
          </a:p>
          <a:p>
            <a:r>
              <a:rPr lang="en-IN" dirty="0"/>
              <a:t>OPEN CV</a:t>
            </a:r>
          </a:p>
          <a:p>
            <a:r>
              <a:rPr lang="en-IN" dirty="0"/>
              <a:t>METHODOLOGY</a:t>
            </a:r>
          </a:p>
          <a:p>
            <a:r>
              <a:rPr lang="en-IN" dirty="0"/>
              <a:t>NORMAL IMAGE TO GREYSCALE IMAGE</a:t>
            </a:r>
          </a:p>
          <a:p>
            <a:r>
              <a:rPr lang="en-IN" dirty="0"/>
              <a:t>EXPECTED OUTCOME</a:t>
            </a:r>
          </a:p>
          <a:p>
            <a:endParaRPr lang="en-IN" dirty="0"/>
          </a:p>
          <a:p>
            <a:endParaRPr lang="en-IN" dirty="0"/>
          </a:p>
          <a:p>
            <a:endParaRPr lang="en-IN" dirty="0"/>
          </a:p>
        </p:txBody>
      </p:sp>
    </p:spTree>
    <p:extLst>
      <p:ext uri="{BB962C8B-B14F-4D97-AF65-F5344CB8AC3E}">
        <p14:creationId xmlns:p14="http://schemas.microsoft.com/office/powerpoint/2010/main" val="1084186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00F0-9BB3-302E-C3B3-18CB88783D56}"/>
              </a:ext>
            </a:extLst>
          </p:cNvPr>
          <p:cNvSpPr>
            <a:spLocks noGrp="1"/>
          </p:cNvSpPr>
          <p:nvPr>
            <p:ph type="title"/>
          </p:nvPr>
        </p:nvSpPr>
        <p:spPr/>
        <p:txBody>
          <a:bodyPr/>
          <a:lstStyle/>
          <a:p>
            <a:r>
              <a:rPr lang="en-IN" dirty="0">
                <a:latin typeface="Arial Black" panose="020B0A04020102020204" pitchFamily="34" charset="0"/>
              </a:rPr>
              <a:t>ABSTRACT </a:t>
            </a:r>
          </a:p>
        </p:txBody>
      </p:sp>
      <p:sp>
        <p:nvSpPr>
          <p:cNvPr id="3" name="Content Placeholder 2">
            <a:extLst>
              <a:ext uri="{FF2B5EF4-FFF2-40B4-BE49-F238E27FC236}">
                <a16:creationId xmlns:a16="http://schemas.microsoft.com/office/drawing/2014/main" id="{B49C36A6-9E6F-40E0-0313-90906B903D18}"/>
              </a:ext>
            </a:extLst>
          </p:cNvPr>
          <p:cNvSpPr>
            <a:spLocks noGrp="1"/>
          </p:cNvSpPr>
          <p:nvPr>
            <p:ph idx="1"/>
          </p:nvPr>
        </p:nvSpPr>
        <p:spPr/>
        <p:txBody>
          <a:bodyPr>
            <a:normAutofit fontScale="62500" lnSpcReduction="20000"/>
          </a:bodyPr>
          <a:lstStyle/>
          <a:p>
            <a:pPr algn="l"/>
            <a:r>
              <a:rPr lang="en-US" sz="2900" b="0" i="1" dirty="0">
                <a:effectLst/>
                <a:latin typeface="Lato" panose="020F0502020204030203" pitchFamily="34" charset="0"/>
                <a:ea typeface="Lato" panose="020F0502020204030203" pitchFamily="34" charset="0"/>
                <a:cs typeface="Lato" panose="020F0502020204030203" pitchFamily="34" charset="0"/>
              </a:rPr>
              <a:t>Image Processing</a:t>
            </a:r>
            <a:endParaRPr lang="en-US" sz="2900" b="0" i="0" dirty="0">
              <a:effectLst/>
              <a:latin typeface="Lato" panose="020F0502020204030203" pitchFamily="34" charset="0"/>
              <a:ea typeface="Lato" panose="020F0502020204030203" pitchFamily="34" charset="0"/>
              <a:cs typeface="Lato" panose="020F0502020204030203" pitchFamily="34" charset="0"/>
            </a:endParaRPr>
          </a:p>
          <a:p>
            <a:pPr algn="l"/>
            <a:r>
              <a:rPr lang="en-US" sz="2900" b="0" i="0" dirty="0">
                <a:effectLst/>
                <a:latin typeface="Lato" panose="020F0502020204030203" pitchFamily="34" charset="0"/>
                <a:ea typeface="Lato" panose="020F0502020204030203" pitchFamily="34" charset="0"/>
                <a:cs typeface="Lato" panose="020F0502020204030203" pitchFamily="34" charset="0"/>
              </a:rPr>
              <a:t> – </a:t>
            </a:r>
          </a:p>
          <a:p>
            <a:pPr algn="l"/>
            <a:r>
              <a:rPr lang="en-US" sz="2900" b="0" i="1" dirty="0">
                <a:effectLst/>
                <a:latin typeface="Lato" panose="020F0502020204030203" pitchFamily="34" charset="0"/>
                <a:ea typeface="Lato" panose="020F0502020204030203" pitchFamily="34" charset="0"/>
                <a:cs typeface="Lato" panose="020F0502020204030203" pitchFamily="34" charset="0"/>
              </a:rPr>
              <a:t> In the field of the research processing of an image consisting of identifying an object </a:t>
            </a:r>
            <a:r>
              <a:rPr lang="en-US" sz="2900" b="0" i="1" dirty="0" err="1">
                <a:effectLst/>
                <a:latin typeface="Lato" panose="020F0502020204030203" pitchFamily="34" charset="0"/>
                <a:ea typeface="Lato" panose="020F0502020204030203" pitchFamily="34" charset="0"/>
                <a:cs typeface="Lato" panose="020F0502020204030203" pitchFamily="34" charset="0"/>
              </a:rPr>
              <a:t>inan</a:t>
            </a:r>
            <a:r>
              <a:rPr lang="en-US" sz="2900" b="0" i="1" dirty="0">
                <a:effectLst/>
                <a:latin typeface="Lato" panose="020F0502020204030203" pitchFamily="34" charset="0"/>
                <a:ea typeface="Lato" panose="020F0502020204030203" pitchFamily="34" charset="0"/>
                <a:cs typeface="Lato" panose="020F0502020204030203" pitchFamily="34" charset="0"/>
              </a:rPr>
              <a:t> image, identify the dimensions, no of objects, changing the images to blur effect and such effects </a:t>
            </a:r>
            <a:r>
              <a:rPr lang="en-US" sz="2900" b="0" i="1" dirty="0" err="1">
                <a:effectLst/>
                <a:latin typeface="Lato" panose="020F0502020204030203" pitchFamily="34" charset="0"/>
                <a:ea typeface="Lato" panose="020F0502020204030203" pitchFamily="34" charset="0"/>
                <a:cs typeface="Lato" panose="020F0502020204030203" pitchFamily="34" charset="0"/>
              </a:rPr>
              <a:t>arehighly</a:t>
            </a:r>
            <a:r>
              <a:rPr lang="en-US" sz="2900" b="0" i="1" dirty="0">
                <a:effectLst/>
                <a:latin typeface="Lato" panose="020F0502020204030203" pitchFamily="34" charset="0"/>
                <a:ea typeface="Lato" panose="020F0502020204030203" pitchFamily="34" charset="0"/>
                <a:cs typeface="Lato" panose="020F0502020204030203" pitchFamily="34" charset="0"/>
              </a:rPr>
              <a:t> appreciated in this modern era of media and </a:t>
            </a:r>
            <a:r>
              <a:rPr lang="en-US" sz="2900" b="0" i="1" dirty="0" err="1">
                <a:effectLst/>
                <a:latin typeface="Lato" panose="020F0502020204030203" pitchFamily="34" charset="0"/>
                <a:ea typeface="Lato" panose="020F0502020204030203" pitchFamily="34" charset="0"/>
                <a:cs typeface="Lato" panose="020F0502020204030203" pitchFamily="34" charset="0"/>
              </a:rPr>
              <a:t>communication.There</a:t>
            </a:r>
            <a:r>
              <a:rPr lang="en-US" sz="2900" b="0" i="1" dirty="0">
                <a:effectLst/>
                <a:latin typeface="Lato" panose="020F0502020204030203" pitchFamily="34" charset="0"/>
                <a:ea typeface="Lato" panose="020F0502020204030203" pitchFamily="34" charset="0"/>
                <a:cs typeface="Lato" panose="020F0502020204030203" pitchFamily="34" charset="0"/>
              </a:rPr>
              <a:t> are multiple properties in </a:t>
            </a:r>
            <a:r>
              <a:rPr lang="en-US" sz="2900" b="0" i="1" dirty="0" err="1">
                <a:effectLst/>
                <a:latin typeface="Lato" panose="020F0502020204030203" pitchFamily="34" charset="0"/>
                <a:ea typeface="Lato" panose="020F0502020204030203" pitchFamily="34" charset="0"/>
                <a:cs typeface="Lato" panose="020F0502020204030203" pitchFamily="34" charset="0"/>
              </a:rPr>
              <a:t>theImage</a:t>
            </a:r>
            <a:r>
              <a:rPr lang="en-US" sz="2900" b="0" i="1" dirty="0">
                <a:effectLst/>
                <a:latin typeface="Lato" panose="020F0502020204030203" pitchFamily="34" charset="0"/>
                <a:ea typeface="Lato" panose="020F0502020204030203" pitchFamily="34" charset="0"/>
                <a:cs typeface="Lato" panose="020F0502020204030203" pitchFamily="34" charset="0"/>
              </a:rPr>
              <a:t> Processing. Each of the property estimates the image to be produced more with essence and </a:t>
            </a:r>
            <a:r>
              <a:rPr lang="en-US" sz="2900" b="0" i="1" dirty="0" err="1">
                <a:effectLst/>
                <a:latin typeface="Lato" panose="020F0502020204030203" pitchFamily="34" charset="0"/>
                <a:ea typeface="Lato" panose="020F0502020204030203" pitchFamily="34" charset="0"/>
                <a:cs typeface="Lato" panose="020F0502020204030203" pitchFamily="34" charset="0"/>
              </a:rPr>
              <a:t>sharperimage.Each</a:t>
            </a:r>
            <a:r>
              <a:rPr lang="en-US" sz="2900" b="0" i="1" dirty="0">
                <a:effectLst/>
                <a:latin typeface="Lato" panose="020F0502020204030203" pitchFamily="34" charset="0"/>
                <a:ea typeface="Lato" panose="020F0502020204030203" pitchFamily="34" charset="0"/>
                <a:cs typeface="Lato" panose="020F0502020204030203" pitchFamily="34" charset="0"/>
              </a:rPr>
              <a:t> Image is examined to various grid. Each picture element together is viewed as a 2-D </a:t>
            </a:r>
            <a:r>
              <a:rPr lang="en-US" sz="2900" b="0" i="1" dirty="0" err="1">
                <a:effectLst/>
                <a:latin typeface="Lato" panose="020F0502020204030203" pitchFamily="34" charset="0"/>
                <a:ea typeface="Lato" panose="020F0502020204030203" pitchFamily="34" charset="0"/>
                <a:cs typeface="Lato" panose="020F0502020204030203" pitchFamily="34" charset="0"/>
              </a:rPr>
              <a:t>Matrix.With</a:t>
            </a:r>
            <a:r>
              <a:rPr lang="en-US" sz="2900" b="0" i="1" dirty="0">
                <a:effectLst/>
                <a:latin typeface="Lato" panose="020F0502020204030203" pitchFamily="34" charset="0"/>
                <a:ea typeface="Lato" panose="020F0502020204030203" pitchFamily="34" charset="0"/>
                <a:cs typeface="Lato" panose="020F0502020204030203" pitchFamily="34" charset="0"/>
              </a:rPr>
              <a:t> each of the cell store different pixel values corresponding to each of the picture element.</a:t>
            </a:r>
            <a:endParaRPr lang="en-US" sz="2900" b="0" i="0" dirty="0">
              <a:effectLst/>
              <a:latin typeface="Lato" panose="020F0502020204030203" pitchFamily="34" charset="0"/>
              <a:ea typeface="Lato" panose="020F0502020204030203" pitchFamily="34" charset="0"/>
              <a:cs typeface="Lato" panose="020F0502020204030203" pitchFamily="34" charset="0"/>
            </a:endParaRPr>
          </a:p>
          <a:p>
            <a:endParaRPr lang="en-IN" dirty="0"/>
          </a:p>
        </p:txBody>
      </p:sp>
    </p:spTree>
    <p:extLst>
      <p:ext uri="{BB962C8B-B14F-4D97-AF65-F5344CB8AC3E}">
        <p14:creationId xmlns:p14="http://schemas.microsoft.com/office/powerpoint/2010/main" val="1675756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00F0-9BB3-302E-C3B3-18CB88783D56}"/>
              </a:ext>
            </a:extLst>
          </p:cNvPr>
          <p:cNvSpPr>
            <a:spLocks noGrp="1"/>
          </p:cNvSpPr>
          <p:nvPr>
            <p:ph type="title"/>
          </p:nvPr>
        </p:nvSpPr>
        <p:spPr>
          <a:xfrm>
            <a:off x="1451578" y="409103"/>
            <a:ext cx="9291215" cy="1049235"/>
          </a:xfrm>
        </p:spPr>
        <p:txBody>
          <a:bodyPr/>
          <a:lstStyle/>
          <a:p>
            <a:r>
              <a:rPr lang="en-IN" dirty="0">
                <a:latin typeface="Arial Black" panose="020B0A04020102020204" pitchFamily="34" charset="0"/>
              </a:rPr>
              <a:t>REQUIREMENTS</a:t>
            </a:r>
          </a:p>
        </p:txBody>
      </p:sp>
      <p:sp>
        <p:nvSpPr>
          <p:cNvPr id="3" name="Content Placeholder 2">
            <a:extLst>
              <a:ext uri="{FF2B5EF4-FFF2-40B4-BE49-F238E27FC236}">
                <a16:creationId xmlns:a16="http://schemas.microsoft.com/office/drawing/2014/main" id="{B49C36A6-9E6F-40E0-0313-90906B903D18}"/>
              </a:ext>
            </a:extLst>
          </p:cNvPr>
          <p:cNvSpPr>
            <a:spLocks noGrp="1"/>
          </p:cNvSpPr>
          <p:nvPr>
            <p:ph idx="1"/>
          </p:nvPr>
        </p:nvSpPr>
        <p:spPr>
          <a:xfrm>
            <a:off x="1080874" y="1322412"/>
            <a:ext cx="10423265" cy="4497620"/>
          </a:xfrm>
        </p:spPr>
        <p:txBody>
          <a:bodyPr>
            <a:normAutofit fontScale="92500" lnSpcReduction="10000"/>
          </a:bodyPr>
          <a:lstStyle/>
          <a:p>
            <a:pPr algn="l"/>
            <a:r>
              <a:rPr lang="en-US" b="1" i="0" dirty="0">
                <a:solidFill>
                  <a:srgbClr val="FFC000"/>
                </a:solidFill>
                <a:effectLst/>
                <a:latin typeface="Lato" panose="020F0502020204030203" pitchFamily="34" charset="0"/>
              </a:rPr>
              <a:t>Python: </a:t>
            </a:r>
            <a:r>
              <a:rPr lang="en-US" b="0" i="0" dirty="0">
                <a:effectLst/>
                <a:latin typeface="Lato" panose="020F0502020204030203" pitchFamily="34" charset="0"/>
              </a:rPr>
              <a:t>We use python as a programming language for building the application.</a:t>
            </a:r>
          </a:p>
          <a:p>
            <a:pPr algn="l"/>
            <a:r>
              <a:rPr lang="en-US" b="1" dirty="0" err="1">
                <a:solidFill>
                  <a:srgbClr val="FFC000"/>
                </a:solidFill>
                <a:latin typeface="Lato" panose="020F0502020204030203" pitchFamily="34" charset="0"/>
              </a:rPr>
              <a:t>OpneCV</a:t>
            </a:r>
            <a:r>
              <a:rPr lang="en-US" b="1" i="0" dirty="0">
                <a:solidFill>
                  <a:srgbClr val="FFC000"/>
                </a:solidFill>
                <a:effectLst/>
                <a:latin typeface="Lato" panose="020F0502020204030203" pitchFamily="34" charset="0"/>
              </a:rPr>
              <a:t>:</a:t>
            </a:r>
            <a:r>
              <a:rPr lang="en-US" b="0" i="0" dirty="0">
                <a:effectLst/>
                <a:latin typeface="Lato" panose="020F0502020204030203" pitchFamily="34" charset="0"/>
              </a:rPr>
              <a:t> We use </a:t>
            </a:r>
            <a:r>
              <a:rPr lang="en-US" b="1" dirty="0" err="1">
                <a:solidFill>
                  <a:srgbClr val="FFC000"/>
                </a:solidFill>
                <a:latin typeface="Lato" panose="020F0502020204030203" pitchFamily="34" charset="0"/>
              </a:rPr>
              <a:t>OpneCV</a:t>
            </a:r>
            <a:r>
              <a:rPr lang="en-US" b="0" i="0" dirty="0">
                <a:effectLst/>
                <a:latin typeface="Lato" panose="020F0502020204030203" pitchFamily="34" charset="0"/>
              </a:rPr>
              <a:t> for image processing.</a:t>
            </a:r>
          </a:p>
          <a:p>
            <a:pPr algn="l"/>
            <a:r>
              <a:rPr lang="en-US" b="1" i="0" dirty="0" err="1">
                <a:solidFill>
                  <a:srgbClr val="FFC000"/>
                </a:solidFill>
                <a:effectLst/>
                <a:latin typeface="Lato" panose="020F0502020204030203" pitchFamily="34" charset="0"/>
              </a:rPr>
              <a:t>Numpy</a:t>
            </a:r>
            <a:r>
              <a:rPr lang="en-US" b="1" i="0" dirty="0">
                <a:solidFill>
                  <a:srgbClr val="FFC000"/>
                </a:solidFill>
                <a:effectLst/>
                <a:latin typeface="Lato" panose="020F0502020204030203" pitchFamily="34" charset="0"/>
              </a:rPr>
              <a:t>:</a:t>
            </a:r>
            <a:r>
              <a:rPr lang="en-US" b="0" i="0" dirty="0">
                <a:solidFill>
                  <a:srgbClr val="FFC000"/>
                </a:solidFill>
                <a:effectLst/>
                <a:latin typeface="Lato" panose="020F0502020204030203" pitchFamily="34" charset="0"/>
              </a:rPr>
              <a:t> </a:t>
            </a:r>
            <a:r>
              <a:rPr lang="en-US" b="0" i="0" dirty="0">
                <a:effectLst/>
                <a:latin typeface="Lato" panose="020F0502020204030203" pitchFamily="34" charset="0"/>
              </a:rPr>
              <a:t>Mainly NumPy is used for dealing with arrays. Here the images that we use are stored in the form of arrays. So for that, we use NumPy.</a:t>
            </a:r>
          </a:p>
          <a:p>
            <a:pPr algn="l"/>
            <a:r>
              <a:rPr lang="en-US" b="1" i="0" dirty="0" err="1">
                <a:solidFill>
                  <a:srgbClr val="FFC000"/>
                </a:solidFill>
                <a:effectLst/>
                <a:latin typeface="Lato" panose="020F0502020204030203" pitchFamily="34" charset="0"/>
              </a:rPr>
              <a:t>easygui</a:t>
            </a:r>
            <a:r>
              <a:rPr lang="en-US" b="1" i="0" dirty="0">
                <a:solidFill>
                  <a:srgbClr val="FFC000"/>
                </a:solidFill>
                <a:effectLst/>
                <a:latin typeface="Lato" panose="020F0502020204030203" pitchFamily="34" charset="0"/>
              </a:rPr>
              <a:t>:</a:t>
            </a:r>
            <a:r>
              <a:rPr lang="en-US" b="0" i="0" dirty="0">
                <a:solidFill>
                  <a:srgbClr val="FFC000"/>
                </a:solidFill>
                <a:effectLst/>
                <a:latin typeface="Lato" panose="020F0502020204030203" pitchFamily="34" charset="0"/>
              </a:rPr>
              <a:t> </a:t>
            </a:r>
            <a:r>
              <a:rPr lang="en-US" b="0" i="0" dirty="0" err="1">
                <a:effectLst/>
                <a:latin typeface="Lato" panose="020F0502020204030203" pitchFamily="34" charset="0"/>
              </a:rPr>
              <a:t>easygui</a:t>
            </a:r>
            <a:r>
              <a:rPr lang="en-US" b="0" i="0" dirty="0">
                <a:effectLst/>
                <a:latin typeface="Lato" panose="020F0502020204030203" pitchFamily="34" charset="0"/>
              </a:rPr>
              <a:t> is a module used for GUI programming in python. In our application </a:t>
            </a:r>
            <a:r>
              <a:rPr lang="en-US" b="0" i="0" dirty="0" err="1">
                <a:effectLst/>
                <a:latin typeface="Lato" panose="020F0502020204030203" pitchFamily="34" charset="0"/>
              </a:rPr>
              <a:t>easygui</a:t>
            </a:r>
            <a:r>
              <a:rPr lang="en-US" b="0" i="0" dirty="0">
                <a:effectLst/>
                <a:latin typeface="Lato" panose="020F0502020204030203" pitchFamily="34" charset="0"/>
              </a:rPr>
              <a:t> is used to open the file box to upload images from the local system.</a:t>
            </a:r>
          </a:p>
          <a:p>
            <a:pPr algn="l"/>
            <a:r>
              <a:rPr lang="en-US" b="1" i="0" dirty="0" err="1">
                <a:solidFill>
                  <a:srgbClr val="FFC000"/>
                </a:solidFill>
                <a:effectLst/>
                <a:latin typeface="Lato" panose="020F0502020204030203" pitchFamily="34" charset="0"/>
              </a:rPr>
              <a:t>Imageio</a:t>
            </a:r>
            <a:r>
              <a:rPr lang="en-US" b="1" i="0" dirty="0">
                <a:solidFill>
                  <a:srgbClr val="FFC000"/>
                </a:solidFill>
                <a:effectLst/>
                <a:latin typeface="Lato" panose="020F0502020204030203" pitchFamily="34" charset="0"/>
              </a:rPr>
              <a:t>:</a:t>
            </a:r>
            <a:r>
              <a:rPr lang="en-US" b="0" i="0" dirty="0">
                <a:solidFill>
                  <a:srgbClr val="FFC000"/>
                </a:solidFill>
                <a:effectLst/>
                <a:latin typeface="Lato" panose="020F0502020204030203" pitchFamily="34" charset="0"/>
              </a:rPr>
              <a:t> </a:t>
            </a:r>
            <a:r>
              <a:rPr lang="en-US" b="0" i="0" dirty="0" err="1">
                <a:effectLst/>
                <a:latin typeface="Lato" panose="020F0502020204030203" pitchFamily="34" charset="0"/>
              </a:rPr>
              <a:t>Imageio</a:t>
            </a:r>
            <a:r>
              <a:rPr lang="en-US" b="0" i="0" dirty="0">
                <a:effectLst/>
                <a:latin typeface="Lato" panose="020F0502020204030203" pitchFamily="34" charset="0"/>
              </a:rPr>
              <a:t> is a python library that reads and writes the images.</a:t>
            </a:r>
          </a:p>
          <a:p>
            <a:pPr algn="l"/>
            <a:r>
              <a:rPr lang="en-US" b="1" i="0" dirty="0">
                <a:solidFill>
                  <a:srgbClr val="FFC000"/>
                </a:solidFill>
                <a:effectLst/>
                <a:latin typeface="Lato" panose="020F0502020204030203" pitchFamily="34" charset="0"/>
              </a:rPr>
              <a:t>Matplotlib:</a:t>
            </a:r>
            <a:r>
              <a:rPr lang="en-US" b="0" i="0" dirty="0">
                <a:solidFill>
                  <a:srgbClr val="FFC000"/>
                </a:solidFill>
                <a:effectLst/>
                <a:latin typeface="Lato" panose="020F0502020204030203" pitchFamily="34" charset="0"/>
              </a:rPr>
              <a:t> </a:t>
            </a:r>
            <a:r>
              <a:rPr lang="en-US" b="0" i="0" dirty="0">
                <a:effectLst/>
                <a:latin typeface="Lato" panose="020F0502020204030203" pitchFamily="34" charset="0"/>
              </a:rPr>
              <a:t>Matplotlib is used for visualization purposes. Here we plot the images using matplotlib.</a:t>
            </a:r>
          </a:p>
          <a:p>
            <a:pPr algn="l"/>
            <a:r>
              <a:rPr lang="en-US" b="1" i="0" dirty="0">
                <a:solidFill>
                  <a:srgbClr val="FFC000"/>
                </a:solidFill>
                <a:effectLst/>
                <a:latin typeface="Lato" panose="020F0502020204030203" pitchFamily="34" charset="0"/>
              </a:rPr>
              <a:t>OS: </a:t>
            </a:r>
            <a:r>
              <a:rPr lang="en-US" b="0" i="0" dirty="0">
                <a:effectLst/>
                <a:latin typeface="Lato" panose="020F0502020204030203" pitchFamily="34" charset="0"/>
              </a:rPr>
              <a:t>Here in our application </a:t>
            </a:r>
            <a:r>
              <a:rPr lang="en-US" b="1" i="0" dirty="0">
                <a:solidFill>
                  <a:srgbClr val="FFC000"/>
                </a:solidFill>
                <a:effectLst/>
                <a:latin typeface="Lato" panose="020F0502020204030203" pitchFamily="34" charset="0"/>
              </a:rPr>
              <a:t>OS</a:t>
            </a:r>
            <a:r>
              <a:rPr lang="en-US" b="0" i="0" dirty="0">
                <a:effectLst/>
                <a:latin typeface="Lato" panose="020F0502020204030203" pitchFamily="34" charset="0"/>
              </a:rPr>
              <a:t> is used for dealing with paths like reading images from the path and saving the image to the path.</a:t>
            </a:r>
          </a:p>
        </p:txBody>
      </p:sp>
    </p:spTree>
    <p:extLst>
      <p:ext uri="{BB962C8B-B14F-4D97-AF65-F5344CB8AC3E}">
        <p14:creationId xmlns:p14="http://schemas.microsoft.com/office/powerpoint/2010/main" val="378782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00F0-9BB3-302E-C3B3-18CB88783D56}"/>
              </a:ext>
            </a:extLst>
          </p:cNvPr>
          <p:cNvSpPr>
            <a:spLocks noGrp="1"/>
          </p:cNvSpPr>
          <p:nvPr>
            <p:ph type="title"/>
          </p:nvPr>
        </p:nvSpPr>
        <p:spPr/>
        <p:txBody>
          <a:bodyPr/>
          <a:lstStyle/>
          <a:p>
            <a:r>
              <a:rPr lang="en-IN" dirty="0">
                <a:latin typeface="Arial Black" panose="020B0A04020102020204" pitchFamily="34" charset="0"/>
              </a:rPr>
              <a:t>OPENCV</a:t>
            </a:r>
          </a:p>
        </p:txBody>
      </p:sp>
      <p:sp>
        <p:nvSpPr>
          <p:cNvPr id="3" name="Content Placeholder 2">
            <a:extLst>
              <a:ext uri="{FF2B5EF4-FFF2-40B4-BE49-F238E27FC236}">
                <a16:creationId xmlns:a16="http://schemas.microsoft.com/office/drawing/2014/main" id="{B49C36A6-9E6F-40E0-0313-90906B903D18}"/>
              </a:ext>
            </a:extLst>
          </p:cNvPr>
          <p:cNvSpPr>
            <a:spLocks noGrp="1"/>
          </p:cNvSpPr>
          <p:nvPr>
            <p:ph idx="1"/>
          </p:nvPr>
        </p:nvSpPr>
        <p:spPr/>
        <p:txBody>
          <a:bodyPr/>
          <a:lstStyle/>
          <a:p>
            <a:pPr algn="l"/>
            <a:r>
              <a:rPr lang="en-US" b="0" i="0" dirty="0">
                <a:effectLst/>
                <a:latin typeface="Lato" panose="020F0502020204030203" pitchFamily="34" charset="0"/>
              </a:rPr>
              <a:t>OpenCV is an open-source library in python that is used mainly for computer vision tasks in the areas of machine learning and artificial intelligence. Nowadays, </a:t>
            </a:r>
            <a:r>
              <a:rPr lang="en-US" b="0" i="0" dirty="0" err="1">
                <a:effectLst/>
                <a:latin typeface="Lato" panose="020F0502020204030203" pitchFamily="34" charset="0"/>
              </a:rPr>
              <a:t>openCV</a:t>
            </a:r>
            <a:r>
              <a:rPr lang="en-US" b="0" i="0" dirty="0">
                <a:effectLst/>
                <a:latin typeface="Lato" panose="020F0502020204030203" pitchFamily="34" charset="0"/>
              </a:rPr>
              <a:t> is playing a major role in the field of technology. Using OpenCV we can process images and videos for some tasks like object detection, face detection, object tracking, and all.</a:t>
            </a:r>
          </a:p>
          <a:p>
            <a:pPr algn="l"/>
            <a:r>
              <a:rPr lang="en-US" b="0" i="0" dirty="0">
                <a:effectLst/>
                <a:latin typeface="Lato" panose="020F0502020204030203" pitchFamily="34" charset="0"/>
              </a:rPr>
              <a:t>OpenCV has c, </a:t>
            </a:r>
            <a:r>
              <a:rPr lang="en-US" b="0" i="0" dirty="0" err="1">
                <a:effectLst/>
                <a:latin typeface="Lato" panose="020F0502020204030203" pitchFamily="34" charset="0"/>
              </a:rPr>
              <a:t>c++</a:t>
            </a:r>
            <a:r>
              <a:rPr lang="en-US" b="0" i="0" dirty="0">
                <a:effectLst/>
                <a:latin typeface="Lato" panose="020F0502020204030203" pitchFamily="34" charset="0"/>
              </a:rPr>
              <a:t>, java, and python interfaces and it supports all kinds of systems such as Windows, Linux, Android, Mac OS, </a:t>
            </a:r>
            <a:r>
              <a:rPr lang="en-US" b="0" i="0" dirty="0" err="1">
                <a:effectLst/>
                <a:latin typeface="Lato" panose="020F0502020204030203" pitchFamily="34" charset="0"/>
              </a:rPr>
              <a:t>IoS</a:t>
            </a:r>
            <a:r>
              <a:rPr lang="en-US" b="0" i="0" dirty="0">
                <a:effectLst/>
                <a:latin typeface="Lato" panose="020F0502020204030203" pitchFamily="34" charset="0"/>
              </a:rPr>
              <a:t>, and all…</a:t>
            </a:r>
          </a:p>
          <a:p>
            <a:endParaRPr lang="en-IN" dirty="0"/>
          </a:p>
        </p:txBody>
      </p:sp>
    </p:spTree>
    <p:extLst>
      <p:ext uri="{BB962C8B-B14F-4D97-AF65-F5344CB8AC3E}">
        <p14:creationId xmlns:p14="http://schemas.microsoft.com/office/powerpoint/2010/main" val="877505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B233-244E-0FAA-1D96-6F529A0E7974}"/>
              </a:ext>
            </a:extLst>
          </p:cNvPr>
          <p:cNvSpPr>
            <a:spLocks noGrp="1"/>
          </p:cNvSpPr>
          <p:nvPr>
            <p:ph type="title"/>
          </p:nvPr>
        </p:nvSpPr>
        <p:spPr>
          <a:xfrm>
            <a:off x="1770237" y="364977"/>
            <a:ext cx="8651525" cy="333688"/>
          </a:xfrm>
        </p:spPr>
        <p:txBody>
          <a:bodyPr>
            <a:normAutofit fontScale="90000"/>
          </a:bodyPr>
          <a:lstStyle/>
          <a:p>
            <a:r>
              <a:rPr lang="en-IN" dirty="0">
                <a:latin typeface="Arial Black" panose="020B0A04020102020204" pitchFamily="34" charset="0"/>
              </a:rPr>
              <a:t>METHODOLOGY</a:t>
            </a:r>
          </a:p>
        </p:txBody>
      </p:sp>
      <p:sp>
        <p:nvSpPr>
          <p:cNvPr id="4" name="Rectangle: Rounded Corners 3">
            <a:extLst>
              <a:ext uri="{FF2B5EF4-FFF2-40B4-BE49-F238E27FC236}">
                <a16:creationId xmlns:a16="http://schemas.microsoft.com/office/drawing/2014/main" id="{CA22C910-68D0-B4F1-0613-C781E92D9A73}"/>
              </a:ext>
            </a:extLst>
          </p:cNvPr>
          <p:cNvSpPr/>
          <p:nvPr/>
        </p:nvSpPr>
        <p:spPr>
          <a:xfrm>
            <a:off x="4489622" y="1025851"/>
            <a:ext cx="3212757" cy="49403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ahnschrift SemiBold SemiConden" panose="020B0502040204020203" pitchFamily="34" charset="0"/>
              </a:rPr>
              <a:t>UPLOAD IMAGE</a:t>
            </a:r>
          </a:p>
        </p:txBody>
      </p:sp>
      <p:sp>
        <p:nvSpPr>
          <p:cNvPr id="6" name="Arrow: Down 5">
            <a:extLst>
              <a:ext uri="{FF2B5EF4-FFF2-40B4-BE49-F238E27FC236}">
                <a16:creationId xmlns:a16="http://schemas.microsoft.com/office/drawing/2014/main" id="{7674E927-578C-15C5-57D5-2809DD288A29}"/>
              </a:ext>
            </a:extLst>
          </p:cNvPr>
          <p:cNvSpPr/>
          <p:nvPr/>
        </p:nvSpPr>
        <p:spPr>
          <a:xfrm>
            <a:off x="6013622" y="1519881"/>
            <a:ext cx="247135" cy="3830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4EB5827-79CF-137E-40E5-5CC42C6DF6DA}"/>
              </a:ext>
            </a:extLst>
          </p:cNvPr>
          <p:cNvSpPr/>
          <p:nvPr/>
        </p:nvSpPr>
        <p:spPr>
          <a:xfrm>
            <a:off x="4530810" y="1902940"/>
            <a:ext cx="3212757" cy="49403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ahnschrift SemiBold SemiConden" panose="020B0502040204020203" pitchFamily="34" charset="0"/>
              </a:rPr>
              <a:t>TO GREYSCALE</a:t>
            </a:r>
          </a:p>
        </p:txBody>
      </p:sp>
      <p:sp>
        <p:nvSpPr>
          <p:cNvPr id="8" name="Arrow: Down 7">
            <a:extLst>
              <a:ext uri="{FF2B5EF4-FFF2-40B4-BE49-F238E27FC236}">
                <a16:creationId xmlns:a16="http://schemas.microsoft.com/office/drawing/2014/main" id="{EF8B9A7C-697F-82EE-59C1-4F9334398109}"/>
              </a:ext>
            </a:extLst>
          </p:cNvPr>
          <p:cNvSpPr/>
          <p:nvPr/>
        </p:nvSpPr>
        <p:spPr>
          <a:xfrm>
            <a:off x="6013620" y="2396970"/>
            <a:ext cx="247135" cy="3830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82BF64E3-9BCB-74A1-8B96-B71634BF764B}"/>
              </a:ext>
            </a:extLst>
          </p:cNvPr>
          <p:cNvSpPr/>
          <p:nvPr/>
        </p:nvSpPr>
        <p:spPr>
          <a:xfrm>
            <a:off x="4489621" y="2784028"/>
            <a:ext cx="3212757" cy="49403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ahnschrift SemiBold SemiConden" panose="020B0502040204020203" pitchFamily="34" charset="0"/>
              </a:rPr>
              <a:t>SMOOTHENING</a:t>
            </a:r>
          </a:p>
        </p:txBody>
      </p:sp>
      <p:sp>
        <p:nvSpPr>
          <p:cNvPr id="10" name="Arrow: Down 9">
            <a:extLst>
              <a:ext uri="{FF2B5EF4-FFF2-40B4-BE49-F238E27FC236}">
                <a16:creationId xmlns:a16="http://schemas.microsoft.com/office/drawing/2014/main" id="{842B02D4-36F8-89FE-EF09-273628ECDCB0}"/>
              </a:ext>
            </a:extLst>
          </p:cNvPr>
          <p:cNvSpPr/>
          <p:nvPr/>
        </p:nvSpPr>
        <p:spPr>
          <a:xfrm>
            <a:off x="6013620" y="3274059"/>
            <a:ext cx="247135" cy="3830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CD61968F-A9B4-5BE0-9874-D46E013E72CC}"/>
              </a:ext>
            </a:extLst>
          </p:cNvPr>
          <p:cNvSpPr/>
          <p:nvPr/>
        </p:nvSpPr>
        <p:spPr>
          <a:xfrm>
            <a:off x="4489620" y="3663778"/>
            <a:ext cx="3212757" cy="49403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ahnschrift SemiBold SemiConden" panose="020B0502040204020203" pitchFamily="34" charset="0"/>
              </a:rPr>
              <a:t>RETRIEVE  EDGES</a:t>
            </a:r>
          </a:p>
        </p:txBody>
      </p:sp>
      <p:sp>
        <p:nvSpPr>
          <p:cNvPr id="12" name="Arrow: Down 11">
            <a:extLst>
              <a:ext uri="{FF2B5EF4-FFF2-40B4-BE49-F238E27FC236}">
                <a16:creationId xmlns:a16="http://schemas.microsoft.com/office/drawing/2014/main" id="{72E871A7-CA09-7273-04EE-E636276BD082}"/>
              </a:ext>
            </a:extLst>
          </p:cNvPr>
          <p:cNvSpPr/>
          <p:nvPr/>
        </p:nvSpPr>
        <p:spPr>
          <a:xfrm>
            <a:off x="6013620" y="4147149"/>
            <a:ext cx="247135" cy="3830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91C96B1B-1250-815B-8D5D-8029C7C55C79}"/>
              </a:ext>
            </a:extLst>
          </p:cNvPr>
          <p:cNvSpPr/>
          <p:nvPr/>
        </p:nvSpPr>
        <p:spPr>
          <a:xfrm>
            <a:off x="4489619" y="4558679"/>
            <a:ext cx="3212757" cy="49403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ahnschrift SemiBold SemiConden" panose="020B0502040204020203" pitchFamily="34" charset="0"/>
              </a:rPr>
              <a:t>MASK IMAGE</a:t>
            </a:r>
          </a:p>
        </p:txBody>
      </p:sp>
      <p:sp>
        <p:nvSpPr>
          <p:cNvPr id="14" name="Arrow: Down 13">
            <a:extLst>
              <a:ext uri="{FF2B5EF4-FFF2-40B4-BE49-F238E27FC236}">
                <a16:creationId xmlns:a16="http://schemas.microsoft.com/office/drawing/2014/main" id="{95C5CED4-DB39-593B-BE0D-415EFDE8F4ED}"/>
              </a:ext>
            </a:extLst>
          </p:cNvPr>
          <p:cNvSpPr/>
          <p:nvPr/>
        </p:nvSpPr>
        <p:spPr>
          <a:xfrm>
            <a:off x="6013620" y="5052709"/>
            <a:ext cx="247135" cy="3830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21F3C174-5442-2CFA-6B27-3099A0CC9AB6}"/>
              </a:ext>
            </a:extLst>
          </p:cNvPr>
          <p:cNvSpPr/>
          <p:nvPr/>
        </p:nvSpPr>
        <p:spPr>
          <a:xfrm>
            <a:off x="4489618" y="5435768"/>
            <a:ext cx="3212757" cy="49403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ahnschrift SemiBold SemiConden" panose="020B0502040204020203" pitchFamily="34" charset="0"/>
              </a:rPr>
              <a:t>CARTOON EFFECT</a:t>
            </a:r>
          </a:p>
        </p:txBody>
      </p:sp>
    </p:spTree>
    <p:extLst>
      <p:ext uri="{BB962C8B-B14F-4D97-AF65-F5344CB8AC3E}">
        <p14:creationId xmlns:p14="http://schemas.microsoft.com/office/powerpoint/2010/main" val="248257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B233-244E-0FAA-1D96-6F529A0E7974}"/>
              </a:ext>
            </a:extLst>
          </p:cNvPr>
          <p:cNvSpPr>
            <a:spLocks noGrp="1"/>
          </p:cNvSpPr>
          <p:nvPr>
            <p:ph type="title"/>
          </p:nvPr>
        </p:nvSpPr>
        <p:spPr>
          <a:xfrm>
            <a:off x="1450392" y="446173"/>
            <a:ext cx="9291215" cy="1049235"/>
          </a:xfrm>
        </p:spPr>
        <p:txBody>
          <a:bodyPr/>
          <a:lstStyle/>
          <a:p>
            <a:r>
              <a:rPr lang="en-IN" dirty="0">
                <a:latin typeface="Arial Black" panose="020B0A04020102020204" pitchFamily="34" charset="0"/>
              </a:rPr>
              <a:t>METHODOLOGY</a:t>
            </a:r>
          </a:p>
        </p:txBody>
      </p:sp>
      <p:sp>
        <p:nvSpPr>
          <p:cNvPr id="3" name="Content Placeholder 2">
            <a:extLst>
              <a:ext uri="{FF2B5EF4-FFF2-40B4-BE49-F238E27FC236}">
                <a16:creationId xmlns:a16="http://schemas.microsoft.com/office/drawing/2014/main" id="{5A70D15F-7432-8F3A-A604-A05F1E3B25AA}"/>
              </a:ext>
            </a:extLst>
          </p:cNvPr>
          <p:cNvSpPr>
            <a:spLocks noGrp="1"/>
          </p:cNvSpPr>
          <p:nvPr>
            <p:ph idx="1"/>
          </p:nvPr>
        </p:nvSpPr>
        <p:spPr>
          <a:xfrm>
            <a:off x="1450392" y="1611787"/>
            <a:ext cx="9291215" cy="3634426"/>
          </a:xfrm>
        </p:spPr>
        <p:txBody>
          <a:bodyPr>
            <a:normAutofit fontScale="92500" lnSpcReduction="20000"/>
          </a:bodyPr>
          <a:lstStyle/>
          <a:p>
            <a:pPr algn="l"/>
            <a:r>
              <a:rPr lang="en-US" b="0" i="0" dirty="0">
                <a:effectLst/>
                <a:latin typeface="Lato" panose="020F0502020204030203" pitchFamily="34" charset="0"/>
              </a:rPr>
              <a:t>This is the methodology that we are going to follow to build our </a:t>
            </a:r>
            <a:r>
              <a:rPr lang="en-US" b="0" i="0" dirty="0" err="1">
                <a:effectLst/>
                <a:latin typeface="Lato" panose="020F0502020204030203" pitchFamily="34" charset="0"/>
              </a:rPr>
              <a:t>cartoonify</a:t>
            </a:r>
            <a:r>
              <a:rPr lang="en-US" b="0" i="0" dirty="0">
                <a:effectLst/>
                <a:latin typeface="Lato" panose="020F0502020204030203" pitchFamily="34" charset="0"/>
              </a:rPr>
              <a:t> application. First of all using </a:t>
            </a:r>
            <a:r>
              <a:rPr lang="en-US" b="0" i="0" dirty="0" err="1">
                <a:effectLst/>
                <a:latin typeface="Lato" panose="020F0502020204030203" pitchFamily="34" charset="0"/>
              </a:rPr>
              <a:t>easygui</a:t>
            </a:r>
            <a:r>
              <a:rPr lang="en-US" b="0" i="0" dirty="0">
                <a:effectLst/>
                <a:latin typeface="Lato" panose="020F0502020204030203" pitchFamily="34" charset="0"/>
              </a:rPr>
              <a:t>, we will upload the image, and then the image is converted to a greyscale image.</a:t>
            </a:r>
          </a:p>
          <a:p>
            <a:pPr algn="l"/>
            <a:r>
              <a:rPr lang="en-US" b="0" i="0" dirty="0">
                <a:effectLst/>
                <a:latin typeface="Lato" panose="020F0502020204030203" pitchFamily="34" charset="0"/>
              </a:rPr>
              <a:t>The next two steps are the important steps to converting images into cartoon images. They are smoothening and then retrieving the edges. In this color of the image is smoothened to give the cartoon look and then we retrieve the edges and then highlight them in the final image.</a:t>
            </a:r>
          </a:p>
          <a:p>
            <a:pPr algn="l"/>
            <a:r>
              <a:rPr lang="en-US" b="0" i="0" dirty="0">
                <a:effectLst/>
                <a:latin typeface="Lato" panose="020F0502020204030203" pitchFamily="34" charset="0"/>
              </a:rPr>
              <a:t>Next, we will prepare a mask Image. In this, we use the bilateral filter with removes the noise and smoothen it to some extent. Now the final step is giving the cartoon effect. To the image which we got in the previous step, we combine our two important steps and finally give a mask-edged image that looks like a cartoon image.</a:t>
            </a:r>
          </a:p>
          <a:p>
            <a:endParaRPr lang="en-IN" dirty="0">
              <a:solidFill>
                <a:srgbClr val="FFC000"/>
              </a:solidFill>
            </a:endParaRPr>
          </a:p>
        </p:txBody>
      </p:sp>
    </p:spTree>
    <p:extLst>
      <p:ext uri="{BB962C8B-B14F-4D97-AF65-F5344CB8AC3E}">
        <p14:creationId xmlns:p14="http://schemas.microsoft.com/office/powerpoint/2010/main" val="2515642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00F0-9BB3-302E-C3B3-18CB88783D56}"/>
              </a:ext>
            </a:extLst>
          </p:cNvPr>
          <p:cNvSpPr>
            <a:spLocks noGrp="1"/>
          </p:cNvSpPr>
          <p:nvPr>
            <p:ph type="title"/>
          </p:nvPr>
        </p:nvSpPr>
        <p:spPr>
          <a:xfrm>
            <a:off x="1451579" y="804519"/>
            <a:ext cx="9335870" cy="628865"/>
          </a:xfrm>
        </p:spPr>
        <p:txBody>
          <a:bodyPr/>
          <a:lstStyle/>
          <a:p>
            <a:r>
              <a:rPr lang="en-IN" dirty="0">
                <a:latin typeface="Arial Black" panose="020B0A04020102020204" pitchFamily="34" charset="0"/>
              </a:rPr>
              <a:t>NORMAL IMAGE TO GREYSCALE IMAGE </a:t>
            </a:r>
          </a:p>
        </p:txBody>
      </p:sp>
      <p:pic>
        <p:nvPicPr>
          <p:cNvPr id="1026" name="Picture 2" descr="How to convert an image to Grayscale in PHP - CodeSpeedy">
            <a:extLst>
              <a:ext uri="{FF2B5EF4-FFF2-40B4-BE49-F238E27FC236}">
                <a16:creationId xmlns:a16="http://schemas.microsoft.com/office/drawing/2014/main" id="{2C1B07B6-22B9-34D2-4F7D-6439E05AD4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9478" y="2057519"/>
            <a:ext cx="10233799" cy="3274301"/>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2BAFFD74-1503-776A-422F-1E277F2B9442}"/>
              </a:ext>
            </a:extLst>
          </p:cNvPr>
          <p:cNvSpPr/>
          <p:nvPr/>
        </p:nvSpPr>
        <p:spPr>
          <a:xfrm>
            <a:off x="5623847" y="3360977"/>
            <a:ext cx="1145060" cy="667384"/>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9923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00F0-9BB3-302E-C3B3-18CB88783D56}"/>
              </a:ext>
            </a:extLst>
          </p:cNvPr>
          <p:cNvSpPr>
            <a:spLocks noGrp="1"/>
          </p:cNvSpPr>
          <p:nvPr>
            <p:ph type="title"/>
          </p:nvPr>
        </p:nvSpPr>
        <p:spPr>
          <a:xfrm>
            <a:off x="1451579" y="804519"/>
            <a:ext cx="9335870" cy="628865"/>
          </a:xfrm>
        </p:spPr>
        <p:txBody>
          <a:bodyPr>
            <a:normAutofit fontScale="90000"/>
          </a:bodyPr>
          <a:lstStyle/>
          <a:p>
            <a:r>
              <a:rPr lang="en-IN" dirty="0">
                <a:latin typeface="Arial Black" panose="020B0A04020102020204" pitchFamily="34" charset="0"/>
              </a:rPr>
              <a:t>GREYSCALE IMAGE to smoothened image</a:t>
            </a:r>
          </a:p>
        </p:txBody>
      </p:sp>
      <p:pic>
        <p:nvPicPr>
          <p:cNvPr id="11" name="Content Placeholder 10">
            <a:extLst>
              <a:ext uri="{FF2B5EF4-FFF2-40B4-BE49-F238E27FC236}">
                <a16:creationId xmlns:a16="http://schemas.microsoft.com/office/drawing/2014/main" id="{4A702E6A-CCA2-9040-7B11-DD9EA3C4B995}"/>
              </a:ext>
            </a:extLst>
          </p:cNvPr>
          <p:cNvPicPr>
            <a:picLocks noGrp="1" noChangeAspect="1"/>
          </p:cNvPicPr>
          <p:nvPr>
            <p:ph idx="1"/>
          </p:nvPr>
        </p:nvPicPr>
        <p:blipFill>
          <a:blip r:embed="rId2"/>
          <a:stretch>
            <a:fillRect/>
          </a:stretch>
        </p:blipFill>
        <p:spPr>
          <a:xfrm>
            <a:off x="1451579" y="1900518"/>
            <a:ext cx="9051790" cy="3334870"/>
          </a:xfrm>
        </p:spPr>
      </p:pic>
      <p:sp>
        <p:nvSpPr>
          <p:cNvPr id="12" name="Arrow: Right 11">
            <a:extLst>
              <a:ext uri="{FF2B5EF4-FFF2-40B4-BE49-F238E27FC236}">
                <a16:creationId xmlns:a16="http://schemas.microsoft.com/office/drawing/2014/main" id="{E1BFA963-7831-06A1-A5DE-77186145FECF}"/>
              </a:ext>
            </a:extLst>
          </p:cNvPr>
          <p:cNvSpPr/>
          <p:nvPr/>
        </p:nvSpPr>
        <p:spPr>
          <a:xfrm>
            <a:off x="5282709" y="3114567"/>
            <a:ext cx="1389530" cy="628865"/>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631718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163ECD04FADE40B603633F17271651" ma:contentTypeVersion="2" ma:contentTypeDescription="Create a new document." ma:contentTypeScope="" ma:versionID="9939f2b5126613ca4d3b7dba4daebfc5">
  <xsd:schema xmlns:xsd="http://www.w3.org/2001/XMLSchema" xmlns:xs="http://www.w3.org/2001/XMLSchema" xmlns:p="http://schemas.microsoft.com/office/2006/metadata/properties" xmlns:ns3="64bd8e7a-fe43-460e-ab69-53d551d43231" targetNamespace="http://schemas.microsoft.com/office/2006/metadata/properties" ma:root="true" ma:fieldsID="abcee9f1e2b7d00b799df83e622c1b33" ns3:_="">
    <xsd:import namespace="64bd8e7a-fe43-460e-ab69-53d551d43231"/>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bd8e7a-fe43-460e-ab69-53d551d432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7730C9-5651-4FDC-926A-BA13106B3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bd8e7a-fe43-460e-ab69-53d551d43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02A59C-0494-4B13-8135-9FE87AAF9EA5}">
  <ds:schemaRefs>
    <ds:schemaRef ds:uri="http://purl.org/dc/terms/"/>
    <ds:schemaRef ds:uri="http://schemas.openxmlformats.org/package/2006/metadata/core-properties"/>
    <ds:schemaRef ds:uri="64bd8e7a-fe43-460e-ab69-53d551d43231"/>
    <ds:schemaRef ds:uri="http://purl.org/dc/dcmitype/"/>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1C67D604-95F4-4D17-B868-4621F658EF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TM10001114[[fn=Gallery]]</Template>
  <TotalTime>195</TotalTime>
  <Words>599</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Bahnschrift SemiBold SemiConden</vt:lpstr>
      <vt:lpstr>Bodoni MT Black</vt:lpstr>
      <vt:lpstr>Georgia Pro Cond Black</vt:lpstr>
      <vt:lpstr>Lato</vt:lpstr>
      <vt:lpstr>Rockwell</vt:lpstr>
      <vt:lpstr>Gallery</vt:lpstr>
      <vt:lpstr>CARTOONIFY IMAGE</vt:lpstr>
      <vt:lpstr>TABLE OF CONTENT </vt:lpstr>
      <vt:lpstr>ABSTRACT </vt:lpstr>
      <vt:lpstr>REQUIREMENTS</vt:lpstr>
      <vt:lpstr>OPENCV</vt:lpstr>
      <vt:lpstr>METHODOLOGY</vt:lpstr>
      <vt:lpstr>METHODOLOGY</vt:lpstr>
      <vt:lpstr>NORMAL IMAGE TO GREYSCALE IMAGE </vt:lpstr>
      <vt:lpstr>GREYSCALE IMAGE to smoothened image</vt:lpstr>
      <vt:lpstr>smoothened image to retrieved edge image</vt:lpstr>
      <vt:lpstr>retrieved edge image to masked image</vt:lpstr>
      <vt:lpstr>masked image to cartoon effect </vt:lpstr>
      <vt:lpstr>EXPECTED OUTCOME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CARTOONIFY IMAGE</dc:title>
  <dc:creator>Vikrant Singh</dc:creator>
  <cp:lastModifiedBy>Simpal Chaursiya</cp:lastModifiedBy>
  <cp:revision>6</cp:revision>
  <dcterms:created xsi:type="dcterms:W3CDTF">2022-11-01T16:38:39Z</dcterms:created>
  <dcterms:modified xsi:type="dcterms:W3CDTF">2022-11-04T09:00:55Z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0x01010031163ECD04FADE40B603633F17271651</vt:lpwstr>
  </property>
</Properties>
</file>