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ink/ink5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675" r:id="rId4"/>
  </p:sldMasterIdLst>
  <p:sldIdLst>
    <p:sldId id="256" r:id="rId5"/>
    <p:sldId id="1376" r:id="rId6"/>
    <p:sldId id="1401" r:id="rId7"/>
    <p:sldId id="1444" r:id="rId8"/>
    <p:sldId id="1442" r:id="rId9"/>
    <p:sldId id="1405" r:id="rId10"/>
    <p:sldId id="1443" r:id="rId11"/>
    <p:sldId id="140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90802-29C7-455B-9B39-72220C24B8F5}" v="1" dt="2023-11-10T03:12:56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7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g Qingtian" userId="S::deng-qingtian-fr_ynu.jp#ext#@ynuacjpoffice365.onmicrosoft.com::e746eae7-b5b4-4691-b288-693dcc298b6a" providerId="AD" clId="Web-{55F90802-29C7-455B-9B39-72220C24B8F5}"/>
    <pc:docChg chg="sldOrd">
      <pc:chgData name="Deng Qingtian" userId="S::deng-qingtian-fr_ynu.jp#ext#@ynuacjpoffice365.onmicrosoft.com::e746eae7-b5b4-4691-b288-693dcc298b6a" providerId="AD" clId="Web-{55F90802-29C7-455B-9B39-72220C24B8F5}" dt="2023-11-10T03:12:56.371" v="0"/>
      <pc:docMkLst>
        <pc:docMk/>
      </pc:docMkLst>
      <pc:sldChg chg="ord">
        <pc:chgData name="Deng Qingtian" userId="S::deng-qingtian-fr_ynu.jp#ext#@ynuacjpoffice365.onmicrosoft.com::e746eae7-b5b4-4691-b288-693dcc298b6a" providerId="AD" clId="Web-{55F90802-29C7-455B-9B39-72220C24B8F5}" dt="2023-11-10T03:12:56.371" v="0"/>
        <pc:sldMkLst>
          <pc:docMk/>
          <pc:sldMk cId="447342004" sldId="144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17:22.4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 30,'-6'-13,"-2"-4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9T08:51:22.71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9T08:51:22.7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17:22.4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 30,'-6'-13,"-2"-4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9T08:51:22.71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9T08:51:22.7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4:17:22.4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 30,'-6'-13,"-2"-4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31T05:29:06.56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1,'8'0,"2"0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66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63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68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144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047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144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406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0277" y="3134945"/>
            <a:ext cx="7643446" cy="588110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3323" b="1"/>
            </a:lvl1pPr>
          </a:lstStyle>
          <a:p>
            <a:endParaRPr kumimoji="1"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479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3865" y="3018668"/>
            <a:ext cx="7976271" cy="784662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585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76D7739E-BA6F-4E17-B8EB-DA745139A9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9274" y="5337212"/>
            <a:ext cx="1277238" cy="13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80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9144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696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4754" y="404664"/>
            <a:ext cx="8541257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251520" y="6389887"/>
            <a:ext cx="583704" cy="1851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738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765474" y="641224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9149553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554"/>
              </a:spcAft>
            </a:pPr>
            <a:endParaRPr lang="ja-JP" altLang="en-US" sz="1477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664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1662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6865178" y="6592268"/>
            <a:ext cx="21336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23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6967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8FBAF-A0F5-453A-8060-BDB64B7FBBB3}" type="datetime1">
              <a:rPr lang="ja-JP" altLang="en-US"/>
              <a:pPr>
                <a:defRPr/>
              </a:pPr>
              <a:t>2023/11/9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5749F-E8F7-4ABF-9F8F-E1D1B123E4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146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881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510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65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27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00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12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58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54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94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E32E-FE0B-415B-B4BF-967BEC65039E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89F52-A396-4705-BC45-DB03D2FC1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4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51520" y="152636"/>
            <a:ext cx="864096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3888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hf hdr="0" ftr="0" dt="0"/>
  <p:txStyles>
    <p:titleStyle>
      <a:lvl1pPr algn="l" defTabSz="844083" rtl="0" eaLnBrk="1" latinLnBrk="0" hangingPunct="1">
        <a:spcBef>
          <a:spcPct val="0"/>
        </a:spcBef>
        <a:buNone/>
        <a:defRPr kumimoji="1" sz="2215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customXml" Target="../ink/ink3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3" Type="http://schemas.openxmlformats.org/officeDocument/2006/relationships/customXml" Target="../ink/ink4.xml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5.xm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D6C63C1-F7EC-6E81-4456-0F50C3D5F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数値解析入門の</a:t>
            </a:r>
            <a:br>
              <a:rPr lang="en-US" altLang="ja-JP" dirty="0"/>
            </a:br>
            <a:r>
              <a:rPr lang="ja-JP" altLang="en-US" dirty="0"/>
              <a:t>ためのベース課題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E7B5374E-9281-7248-953B-87767D95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79773"/>
            <a:ext cx="6858000" cy="1655762"/>
          </a:xfrm>
        </p:spPr>
        <p:txBody>
          <a:bodyPr/>
          <a:lstStyle/>
          <a:p>
            <a:r>
              <a:rPr lang="ja-JP" altLang="en-US" dirty="0"/>
              <a:t>文責：荒木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2023/11/09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4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AEC61EE7-4ACC-12EF-7C27-7A65B39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すべての始まり，フーリエの式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8C9D647-2985-4D9D-A41A-AD0F6CA0D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3C669A9-1D9A-469C-9D1C-6ED5AFF75789}"/>
                  </a:ext>
                </a:extLst>
              </p:cNvPr>
              <p:cNvSpPr txBox="1"/>
              <p:nvPr/>
            </p:nvSpPr>
            <p:spPr>
              <a:xfrm>
                <a:off x="4578880" y="2685317"/>
                <a:ext cx="4572596" cy="1159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92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3692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92" i="1">
                          <a:latin typeface="Cambria Math" panose="02040503050406030204" pitchFamily="18" charset="0"/>
                        </a:rPr>
                        <m:t>𝐴𝑘</m:t>
                      </m:r>
                      <m:f>
                        <m:fPr>
                          <m:ctrlPr>
                            <a:rPr kumimoji="1"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ja-JP" altLang="en-US" sz="3692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3C669A9-1D9A-469C-9D1C-6ED5AFF75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880" y="2685317"/>
                <a:ext cx="4572596" cy="11592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C9E1EF-65AC-48BA-B2DE-C2349A499E03}"/>
                  </a:ext>
                </a:extLst>
              </p:cNvPr>
              <p:cNvSpPr txBox="1"/>
              <p:nvPr/>
            </p:nvSpPr>
            <p:spPr>
              <a:xfrm>
                <a:off x="251520" y="732410"/>
                <a:ext cx="8217314" cy="147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215" dirty="0"/>
                  <a:t>ある熱伝導率</a:t>
                </a:r>
                <a:r>
                  <a:rPr kumimoji="1" lang="en-US" altLang="ja-JP" sz="2215" i="1" dirty="0"/>
                  <a:t>k</a:t>
                </a:r>
                <a:r>
                  <a:rPr kumimoji="1" lang="ja-JP" altLang="en-US" sz="2215" dirty="0"/>
                  <a:t>の板を通過する単位時間あたりの熱輸送量</a:t>
                </a:r>
                <a:r>
                  <a:rPr kumimoji="1" lang="en-US" altLang="ja-JP" sz="2215" i="1" dirty="0"/>
                  <a:t>Q</a:t>
                </a:r>
                <a:r>
                  <a:rPr kumimoji="1" lang="ja-JP" altLang="en-US" sz="2215" i="1" dirty="0"/>
                  <a:t>は，</a:t>
                </a:r>
                <a:endParaRPr kumimoji="1" lang="en-US" altLang="ja-JP" sz="2215" i="1" dirty="0"/>
              </a:p>
              <a:p>
                <a:r>
                  <a:rPr kumimoji="1" lang="ja-JP" altLang="en-US" sz="2215" i="1" dirty="0"/>
                  <a:t>温度差</a:t>
                </a: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215" i="1" dirty="0"/>
                  <a:t>と面積</a:t>
                </a:r>
                <a:r>
                  <a:rPr kumimoji="1" lang="en-US" altLang="ja-JP" sz="2215" i="1" dirty="0"/>
                  <a:t>A</a:t>
                </a:r>
                <a:r>
                  <a:rPr kumimoji="1" lang="ja-JP" altLang="en-US" sz="2215" i="1" dirty="0"/>
                  <a:t>に比例し，厚さに反比例</a:t>
                </a:r>
                <a:endParaRPr kumimoji="1" lang="en-US" altLang="ja-JP" sz="2215" i="1" dirty="0"/>
              </a:p>
              <a:p>
                <a:endParaRPr lang="en-US" altLang="ja-JP" sz="2215" dirty="0"/>
              </a:p>
              <a:p>
                <a:r>
                  <a:rPr lang="ja-JP" altLang="en-US" sz="2215" dirty="0"/>
                  <a:t>面積あたりの熱輸送量：熱流束</a:t>
                </a:r>
                <a:r>
                  <a:rPr lang="en-US" altLang="ja-JP" sz="2215" i="1" dirty="0"/>
                  <a:t>q</a:t>
                </a:r>
                <a:r>
                  <a:rPr lang="ja-JP" altLang="en-US" sz="2215" dirty="0"/>
                  <a:t> </a:t>
                </a:r>
                <a:r>
                  <a:rPr lang="en-US" altLang="ja-JP" sz="2215" dirty="0"/>
                  <a:t>[W/m</a:t>
                </a:r>
                <a:r>
                  <a:rPr lang="en-US" altLang="ja-JP" sz="2215" baseline="30000" dirty="0"/>
                  <a:t>2</a:t>
                </a:r>
                <a:r>
                  <a:rPr lang="en-US" altLang="ja-JP" sz="2215" dirty="0"/>
                  <a:t>]</a:t>
                </a:r>
                <a:r>
                  <a:rPr lang="ja-JP" altLang="en-US" sz="2215" dirty="0"/>
                  <a:t>は，</a:t>
                </a:r>
                <a:endParaRPr kumimoji="1" lang="ja-JP" altLang="en-US" sz="2215" i="1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C9E1EF-65AC-48BA-B2DE-C2349A499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32410"/>
                <a:ext cx="8217314" cy="1475725"/>
              </a:xfrm>
              <a:prstGeom prst="rect">
                <a:avLst/>
              </a:prstGeom>
              <a:blipFill>
                <a:blip r:embed="rId3"/>
                <a:stretch>
                  <a:fillRect l="-964" t="-2893" b="-7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5A60FF9-539C-4F13-AD04-96F614A04DBE}"/>
                  </a:ext>
                </a:extLst>
              </p:cNvPr>
              <p:cNvSpPr txBox="1"/>
              <p:nvPr/>
            </p:nvSpPr>
            <p:spPr>
              <a:xfrm>
                <a:off x="4398352" y="4061156"/>
                <a:ext cx="4572596" cy="1170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92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692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kumimoji="1" lang="en-US" altLang="ja-JP" sz="3692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92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92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kumimoji="1"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692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ja-JP" altLang="en-US" sz="3692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5A60FF9-539C-4F13-AD04-96F614A0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52" y="4061156"/>
                <a:ext cx="4572596" cy="1170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直方体 18">
            <a:extLst>
              <a:ext uri="{FF2B5EF4-FFF2-40B4-BE49-F238E27FC236}">
                <a16:creationId xmlns:a16="http://schemas.microsoft.com/office/drawing/2014/main" id="{6F107877-C3FB-FE8F-29A4-A28FE9F6386B}"/>
              </a:ext>
            </a:extLst>
          </p:cNvPr>
          <p:cNvSpPr/>
          <p:nvPr/>
        </p:nvSpPr>
        <p:spPr bwMode="auto">
          <a:xfrm>
            <a:off x="2900772" y="2732728"/>
            <a:ext cx="1440160" cy="4032448"/>
          </a:xfrm>
          <a:prstGeom prst="cube">
            <a:avLst>
              <a:gd name="adj" fmla="val 5593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E922E5-72F6-4405-C0B7-CAC79393E6DA}"/>
              </a:ext>
            </a:extLst>
          </p:cNvPr>
          <p:cNvSpPr txBox="1"/>
          <p:nvPr/>
        </p:nvSpPr>
        <p:spPr>
          <a:xfrm>
            <a:off x="2036677" y="4164177"/>
            <a:ext cx="819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dirty="0"/>
              <a:t>⊿</a:t>
            </a:r>
            <a:r>
              <a:rPr kumimoji="1" lang="en-US" altLang="ja-JP" sz="3200" i="1" dirty="0"/>
              <a:t>T</a:t>
            </a:r>
            <a:endParaRPr lang="ja-JP" altLang="en-US" sz="3200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262F54D-A8DD-3899-EDCD-EF44345DBF0E}"/>
              </a:ext>
            </a:extLst>
          </p:cNvPr>
          <p:cNvSpPr/>
          <p:nvPr/>
        </p:nvSpPr>
        <p:spPr bwMode="auto">
          <a:xfrm>
            <a:off x="3008784" y="3677858"/>
            <a:ext cx="432048" cy="936104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D6B6474-C7E2-6CE7-8EDC-C38CAF48F385}"/>
              </a:ext>
            </a:extLst>
          </p:cNvPr>
          <p:cNvCxnSpPr/>
          <p:nvPr/>
        </p:nvCxnSpPr>
        <p:spPr>
          <a:xfrm>
            <a:off x="2900772" y="4437112"/>
            <a:ext cx="648072" cy="151216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6776BC2-0AFE-98A4-0222-02B58D9C92F9}"/>
              </a:ext>
            </a:extLst>
          </p:cNvPr>
          <p:cNvSpPr txBox="1"/>
          <p:nvPr/>
        </p:nvSpPr>
        <p:spPr>
          <a:xfrm>
            <a:off x="0" y="602275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温度の高い方から低い方へ，</a:t>
            </a:r>
            <a:endParaRPr kumimoji="1" lang="en-US" altLang="ja-JP" dirty="0"/>
          </a:p>
          <a:p>
            <a:r>
              <a:rPr kumimoji="1" lang="ja-JP" altLang="en-US" dirty="0"/>
              <a:t>傾きとしてはマイナス</a:t>
            </a:r>
          </a:p>
        </p:txBody>
      </p:sp>
    </p:spTree>
    <p:extLst>
      <p:ext uri="{BB962C8B-B14F-4D97-AF65-F5344CB8AC3E}">
        <p14:creationId xmlns:p14="http://schemas.microsoft.com/office/powerpoint/2010/main" val="2008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BABDD-E748-44A0-B218-955DB009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熱の流入・流出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0290DC-39CE-41D7-8DA7-9B6BD5A0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44083"/>
            <a:fld id="{FB3508C7-2FE0-4945-9CBD-863E05F850D2}" type="slidenum">
              <a:rPr kumimoji="1" lang="ja-JP" altLang="en-US">
                <a:latin typeface="メイリオ"/>
                <a:ea typeface="メイリオ"/>
              </a:rPr>
              <a:pPr defTabSz="844083"/>
              <a:t>3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C54351E-69FB-4D6C-9AE4-D4907D979D2D}"/>
                  </a:ext>
                </a:extLst>
              </p:cNvPr>
              <p:cNvSpPr txBox="1"/>
              <p:nvPr/>
            </p:nvSpPr>
            <p:spPr>
              <a:xfrm>
                <a:off x="3922378" y="892050"/>
                <a:ext cx="4970102" cy="1230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4408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2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32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32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32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32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32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2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32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3200" dirty="0">
                  <a:solidFill>
                    <a:srgbClr val="4D4D4D"/>
                  </a:solidFill>
                </a:endParaRPr>
              </a:p>
              <a:p>
                <a:pPr defTabSz="844083"/>
                <a14:m>
                  <m:oMath xmlns:m="http://schemas.openxmlformats.org/officeDocument/2006/math">
                    <m:r>
                      <a:rPr kumimoji="1" lang="en-US" altLang="ja-JP" sz="2954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en-US" altLang="ja-JP" sz="2954" dirty="0">
                    <a:solidFill>
                      <a:srgbClr val="4D4D4D"/>
                    </a:solidFill>
                    <a:latin typeface="メイリオ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en-US" altLang="ja-JP" sz="2954" dirty="0">
                    <a:solidFill>
                      <a:srgbClr val="4D4D4D"/>
                    </a:solidFill>
                    <a:latin typeface="メイリオ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2954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C54351E-69FB-4D6C-9AE4-D4907D979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78" y="892050"/>
                <a:ext cx="4970102" cy="1230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FDFAB80-A25F-44D7-89E8-9EADFB0CD3D7}"/>
                  </a:ext>
                </a:extLst>
              </p:cNvPr>
              <p:cNvSpPr txBox="1"/>
              <p:nvPr/>
            </p:nvSpPr>
            <p:spPr>
              <a:xfrm>
                <a:off x="3528826" y="2469035"/>
                <a:ext cx="5821013" cy="1588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44083"/>
                <a:r>
                  <a:rPr kumimoji="1" lang="ja-JP" altLang="en-US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流出入の差し引きの熱量分，</a:t>
                </a:r>
                <a:endParaRPr kumimoji="1" lang="en-US" altLang="ja-JP" sz="2215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  <a:p>
                <a:pPr defTabSz="844083"/>
                <a:r>
                  <a:rPr kumimoji="1" lang="en-US" altLang="ja-JP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CV</a:t>
                </a:r>
                <a:r>
                  <a:rPr kumimoji="1" lang="ja-JP" altLang="en-US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の温度が</a:t>
                </a:r>
                <a14:m>
                  <m:oMath xmlns:m="http://schemas.openxmlformats.org/officeDocument/2006/math">
                    <m:r>
                      <a:rPr kumimoji="1" lang="en-US" altLang="ja-JP" sz="2215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sz="2215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215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ja-JP" altLang="en-US" sz="2215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上昇</m:t>
                        </m:r>
                      </m:sub>
                    </m:sSub>
                  </m:oMath>
                </a14:m>
                <a:r>
                  <a:rPr kumimoji="1" lang="ja-JP" altLang="en-US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だけ上がるとすると．</a:t>
                </a:r>
                <a:endParaRPr kumimoji="1" lang="en-US" altLang="ja-JP" sz="2215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  <a:p>
                <a:pPr defTabSz="844083"/>
                <a:r>
                  <a:rPr kumimoji="1" lang="en-US" altLang="ja-JP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CV</a:t>
                </a:r>
                <a:r>
                  <a:rPr kumimoji="1" lang="ja-JP" altLang="en-US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の熱容量の「体積</a:t>
                </a:r>
                <a:r>
                  <a:rPr kumimoji="1" lang="en-US" altLang="ja-JP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×</a:t>
                </a:r>
                <a:r>
                  <a:rPr kumimoji="1" lang="ja-JP" altLang="en-US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密度</a:t>
                </a:r>
                <a:r>
                  <a:rPr kumimoji="1" lang="en-US" altLang="ja-JP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×</a:t>
                </a:r>
                <a:r>
                  <a:rPr kumimoji="1" lang="ja-JP" altLang="en-US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比熱</a:t>
                </a:r>
                <a:r>
                  <a:rPr kumimoji="1" lang="en-US" altLang="ja-JP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=</a:t>
                </a:r>
                <a:r>
                  <a:rPr kumimoji="1" lang="en-US" altLang="ja-JP" sz="2400" dirty="0">
                    <a:solidFill>
                      <a:srgbClr val="4D4D4D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ja-JP" sz="24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ja-JP" altLang="en-US" sz="24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ja-JP" sz="24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ja-JP" sz="24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215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」を使って</a:t>
                </a:r>
                <a:endParaRPr kumimoji="1" lang="en-US" altLang="ja-JP" sz="2215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FDFAB80-A25F-44D7-89E8-9EADFB0CD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826" y="2469035"/>
                <a:ext cx="5821013" cy="1588640"/>
              </a:xfrm>
              <a:prstGeom prst="rect">
                <a:avLst/>
              </a:prstGeom>
              <a:blipFill>
                <a:blip r:embed="rId3"/>
                <a:stretch>
                  <a:fillRect l="-1361" t="-2682" b="-57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9DB883C-C776-47D4-AB4D-D483B9056DB8}"/>
                  </a:ext>
                </a:extLst>
              </p:cNvPr>
              <p:cNvSpPr txBox="1"/>
              <p:nvPr/>
            </p:nvSpPr>
            <p:spPr>
              <a:xfrm>
                <a:off x="2690038" y="4348181"/>
                <a:ext cx="6453360" cy="1206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44083"/>
                <a14:m>
                  <m:oMath xmlns:m="http://schemas.openxmlformats.org/officeDocument/2006/math"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ja-JP" altLang="en-US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ja-JP" altLang="en-US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上昇</m:t>
                        </m:r>
                      </m:sub>
                    </m:sSub>
                    <m:r>
                      <a:rPr kumimoji="1" lang="ja-JP" altLang="en-US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en-US" altLang="ja-JP" sz="2954" dirty="0">
                    <a:solidFill>
                      <a:srgbClr val="4D4D4D"/>
                    </a:solidFill>
                    <a:latin typeface="メイリオ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ja-JP" sz="2954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sz="2954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kumimoji="1" lang="en-US" altLang="ja-JP" sz="2954" dirty="0">
                    <a:solidFill>
                      <a:srgbClr val="4D4D4D"/>
                    </a:solidFill>
                    <a:latin typeface="メイリオ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ja-JP" sz="2954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2954" dirty="0">
                  <a:solidFill>
                    <a:srgbClr val="4D4D4D"/>
                  </a:solidFill>
                  <a:latin typeface="メイリオ"/>
                  <a:ea typeface="Cambria Math" panose="02040503050406030204" pitchFamily="18" charset="0"/>
                </a:endParaRPr>
              </a:p>
              <a:p>
                <a:pPr defTabSz="844083"/>
                <a:endParaRPr kumimoji="1" lang="ja-JP" altLang="en-US" sz="2954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9DB883C-C776-47D4-AB4D-D483B9056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38" y="4348181"/>
                <a:ext cx="6453360" cy="1206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026080A3-AB43-4169-8107-16E911504CA8}"/>
                  </a:ext>
                </a:extLst>
              </p14:cNvPr>
              <p14:cNvContentPartPr/>
              <p14:nvPr/>
            </p14:nvContentPartPr>
            <p14:xfrm>
              <a:off x="4069543" y="-947057"/>
              <a:ext cx="5317" cy="10634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026080A3-AB43-4169-8107-16E911504C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5289" y="-951173"/>
                <a:ext cx="13824" cy="18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766351A-3387-42DA-A8AD-4172722EDB42}"/>
                  </a:ext>
                </a:extLst>
              </p:cNvPr>
              <p:cNvSpPr txBox="1"/>
              <p:nvPr/>
            </p:nvSpPr>
            <p:spPr>
              <a:xfrm>
                <a:off x="-14355" y="5615431"/>
                <a:ext cx="8208912" cy="6669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defTabSz="84408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62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662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662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ja-JP" altLang="en-US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上昇</m:t>
                          </m:r>
                        </m:sub>
                      </m:sSub>
                      <m:r>
                        <a:rPr kumimoji="1" lang="en-US" altLang="ja-JP" sz="1662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1662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ja-JP" altLang="en-US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662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1662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62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sz="1662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kumimoji="1" lang="en-US" altLang="ja-JP" sz="1662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662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kumimoji="1" lang="en-US" altLang="ja-JP" sz="1662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1662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kumimoji="1" lang="en-US" altLang="ja-JP" sz="1662" dirty="0">
                              <a:solidFill>
                                <a:srgbClr val="4D4D4D"/>
                              </a:solidFill>
                              <a:latin typeface="メイリオ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662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1662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662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ja-JP" sz="1662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1662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62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sz="1662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1662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1662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kumimoji="1" lang="en-US" altLang="ja-JP" sz="1662" dirty="0">
                              <a:solidFill>
                                <a:srgbClr val="4D4D4D"/>
                              </a:solidFill>
                              <a:latin typeface="メイリオ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1662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662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215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766351A-3387-42DA-A8AD-4172722ED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5" y="5615431"/>
                <a:ext cx="8208912" cy="6669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直方体 7">
            <a:extLst>
              <a:ext uri="{FF2B5EF4-FFF2-40B4-BE49-F238E27FC236}">
                <a16:creationId xmlns:a16="http://schemas.microsoft.com/office/drawing/2014/main" id="{D7C9DB04-7C14-1D7B-3817-3DB9F5B26521}"/>
              </a:ext>
            </a:extLst>
          </p:cNvPr>
          <p:cNvSpPr/>
          <p:nvPr/>
        </p:nvSpPr>
        <p:spPr bwMode="auto">
          <a:xfrm>
            <a:off x="337083" y="764326"/>
            <a:ext cx="1440160" cy="4032448"/>
          </a:xfrm>
          <a:prstGeom prst="cube">
            <a:avLst>
              <a:gd name="adj" fmla="val 55939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CEF31CEE-0EA0-7CA0-718F-5F7F0D6CCB96}"/>
              </a:ext>
            </a:extLst>
          </p:cNvPr>
          <p:cNvSpPr/>
          <p:nvPr/>
        </p:nvSpPr>
        <p:spPr bwMode="auto">
          <a:xfrm>
            <a:off x="963426" y="775142"/>
            <a:ext cx="1440160" cy="4032448"/>
          </a:xfrm>
          <a:prstGeom prst="cube">
            <a:avLst>
              <a:gd name="adj" fmla="val 5593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0E4CA3F-0B94-D355-4FB7-4449BEA87AFE}"/>
              </a:ext>
            </a:extLst>
          </p:cNvPr>
          <p:cNvSpPr/>
          <p:nvPr/>
        </p:nvSpPr>
        <p:spPr bwMode="auto">
          <a:xfrm>
            <a:off x="495374" y="2611346"/>
            <a:ext cx="432048" cy="936104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42B32C85-A92C-CB63-BB66-7CF7DBFF8A0C}"/>
              </a:ext>
            </a:extLst>
          </p:cNvPr>
          <p:cNvSpPr/>
          <p:nvPr/>
        </p:nvSpPr>
        <p:spPr bwMode="auto">
          <a:xfrm>
            <a:off x="1671953" y="2302880"/>
            <a:ext cx="432048" cy="936104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C75F83E-FC82-5353-74B7-13D1AEFDA821}"/>
                  </a:ext>
                </a:extLst>
              </p:cNvPr>
              <p:cNvSpPr txBox="1"/>
              <p:nvPr/>
            </p:nvSpPr>
            <p:spPr>
              <a:xfrm>
                <a:off x="2181072" y="2521335"/>
                <a:ext cx="123151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C75F83E-FC82-5353-74B7-13D1AEFD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072" y="2521335"/>
                <a:ext cx="1231513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>
            <a:extLst>
              <a:ext uri="{FF2B5EF4-FFF2-40B4-BE49-F238E27FC236}">
                <a16:creationId xmlns:a16="http://schemas.microsoft.com/office/drawing/2014/main" id="{49794096-A2F4-1D1C-9074-F781D62985CA}"/>
              </a:ext>
            </a:extLst>
          </p:cNvPr>
          <p:cNvSpPr/>
          <p:nvPr/>
        </p:nvSpPr>
        <p:spPr bwMode="auto">
          <a:xfrm>
            <a:off x="1260533" y="3043394"/>
            <a:ext cx="54095" cy="7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E80866-B903-AFD6-DECE-6D561FA9CDD4}"/>
              </a:ext>
            </a:extLst>
          </p:cNvPr>
          <p:cNvSpPr/>
          <p:nvPr/>
        </p:nvSpPr>
        <p:spPr bwMode="auto">
          <a:xfrm>
            <a:off x="621299" y="2215302"/>
            <a:ext cx="54095" cy="7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26AE952-5EB7-7068-564B-99EDEAC81ED2}"/>
              </a:ext>
            </a:extLst>
          </p:cNvPr>
          <p:cNvSpPr/>
          <p:nvPr/>
        </p:nvSpPr>
        <p:spPr bwMode="auto">
          <a:xfrm>
            <a:off x="1881439" y="3475450"/>
            <a:ext cx="54095" cy="7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直方体 33">
            <a:extLst>
              <a:ext uri="{FF2B5EF4-FFF2-40B4-BE49-F238E27FC236}">
                <a16:creationId xmlns:a16="http://schemas.microsoft.com/office/drawing/2014/main" id="{4EAF716D-872E-D5EB-324F-3DC1E9658BB6}"/>
              </a:ext>
            </a:extLst>
          </p:cNvPr>
          <p:cNvSpPr/>
          <p:nvPr/>
        </p:nvSpPr>
        <p:spPr bwMode="auto">
          <a:xfrm>
            <a:off x="1603857" y="785958"/>
            <a:ext cx="1440160" cy="4032448"/>
          </a:xfrm>
          <a:prstGeom prst="cube">
            <a:avLst>
              <a:gd name="adj" fmla="val 5593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521F46C-6C7E-32EF-1DCD-2D81760A739F}"/>
              </a:ext>
            </a:extLst>
          </p:cNvPr>
          <p:cNvCxnSpPr>
            <a:cxnSpLocks/>
          </p:cNvCxnSpPr>
          <p:nvPr/>
        </p:nvCxnSpPr>
        <p:spPr>
          <a:xfrm>
            <a:off x="711398" y="2287302"/>
            <a:ext cx="504056" cy="7452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574EB15-F55E-C86C-6049-27946125F232}"/>
              </a:ext>
            </a:extLst>
          </p:cNvPr>
          <p:cNvCxnSpPr>
            <a:cxnSpLocks/>
          </p:cNvCxnSpPr>
          <p:nvPr/>
        </p:nvCxnSpPr>
        <p:spPr>
          <a:xfrm>
            <a:off x="1314628" y="3126210"/>
            <a:ext cx="544479" cy="3492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63504580-4F37-79E1-FA62-27AA2CEBC19F}"/>
                  </a:ext>
                </a:extLst>
              </p14:cNvPr>
              <p14:cNvContentPartPr/>
              <p14:nvPr/>
            </p14:nvContentPartPr>
            <p14:xfrm>
              <a:off x="1831046" y="2665428"/>
              <a:ext cx="360" cy="36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63504580-4F37-79E1-FA62-27AA2CEBC1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6726" y="266110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C306DC57-FE32-7ADF-E9B3-58BB7CEAF366}"/>
                  </a:ext>
                </a:extLst>
              </p14:cNvPr>
              <p14:cNvContentPartPr/>
              <p14:nvPr/>
            </p14:nvContentPartPr>
            <p14:xfrm>
              <a:off x="1659326" y="2865228"/>
              <a:ext cx="360" cy="36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C306DC57-FE32-7ADF-E9B3-58BB7CEAF3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55006" y="286090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A56558-AE80-BD22-C682-1E1834A2D656}"/>
                  </a:ext>
                </a:extLst>
              </p:cNvPr>
              <p:cNvSpPr txBox="1"/>
              <p:nvPr/>
            </p:nvSpPr>
            <p:spPr>
              <a:xfrm>
                <a:off x="44579" y="3263355"/>
                <a:ext cx="123151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A56558-AE80-BD22-C682-1E1834A2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" y="3263355"/>
                <a:ext cx="1231513" cy="76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3B478A-B913-E645-A205-D2BF63A885C2}"/>
                  </a:ext>
                </a:extLst>
              </p:cNvPr>
              <p:cNvSpPr txBox="1"/>
              <p:nvPr/>
            </p:nvSpPr>
            <p:spPr>
              <a:xfrm>
                <a:off x="824726" y="4925054"/>
                <a:ext cx="9798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983B478A-B913-E645-A205-D2BF63A88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26" y="4925054"/>
                <a:ext cx="97980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594655C-18CC-9D31-A9E9-03945ABC6FA2}"/>
              </a:ext>
            </a:extLst>
          </p:cNvPr>
          <p:cNvCxnSpPr>
            <a:cxnSpLocks/>
          </p:cNvCxnSpPr>
          <p:nvPr/>
        </p:nvCxnSpPr>
        <p:spPr>
          <a:xfrm>
            <a:off x="998351" y="4917178"/>
            <a:ext cx="600397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5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BABDD-E748-44A0-B218-955DB009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熱の流入・流出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0290DC-39CE-41D7-8DA7-9B6BD5A0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44083"/>
            <a:fld id="{FB3508C7-2FE0-4945-9CBD-863E05F850D2}" type="slidenum">
              <a:rPr kumimoji="1" lang="ja-JP" altLang="en-US">
                <a:latin typeface="メイリオ"/>
                <a:ea typeface="メイリオ"/>
              </a:rPr>
              <a:pPr defTabSz="844083"/>
              <a:t>4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5EC3EC-0A6A-4837-A8A0-4722C2D60EBA}"/>
              </a:ext>
            </a:extLst>
          </p:cNvPr>
          <p:cNvSpPr txBox="1"/>
          <p:nvPr/>
        </p:nvSpPr>
        <p:spPr>
          <a:xfrm>
            <a:off x="3432420" y="874614"/>
            <a:ext cx="54226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44083"/>
            <a:r>
              <a:rPr kumimoji="1" lang="ja-JP" altLang="en-US" sz="2000" dirty="0">
                <a:solidFill>
                  <a:srgbClr val="4D4D4D"/>
                </a:solidFill>
                <a:latin typeface="メイリオ"/>
                <a:ea typeface="メイリオ"/>
              </a:rPr>
              <a:t>中心の直方体のコントロールボリューム</a:t>
            </a:r>
            <a:r>
              <a:rPr kumimoji="1" lang="en-US" altLang="ja-JP" sz="2000" dirty="0">
                <a:solidFill>
                  <a:srgbClr val="4D4D4D"/>
                </a:solidFill>
                <a:latin typeface="メイリオ"/>
                <a:ea typeface="メイリオ"/>
              </a:rPr>
              <a:t>(CV)</a:t>
            </a:r>
            <a:r>
              <a:rPr kumimoji="1" lang="ja-JP" altLang="en-US" sz="2000" dirty="0">
                <a:solidFill>
                  <a:srgbClr val="4D4D4D"/>
                </a:solidFill>
                <a:latin typeface="メイリオ"/>
                <a:ea typeface="メイリオ"/>
              </a:rPr>
              <a:t>に左</a:t>
            </a:r>
            <a:r>
              <a:rPr kumimoji="1" lang="en-US" altLang="ja-JP" sz="2000" dirty="0">
                <a:solidFill>
                  <a:srgbClr val="4D4D4D"/>
                </a:solidFill>
                <a:latin typeface="メイリオ"/>
                <a:ea typeface="メイリオ"/>
              </a:rPr>
              <a:t>(</a:t>
            </a:r>
            <a:r>
              <a:rPr kumimoji="1" lang="ja-JP" altLang="en-US" sz="2000" dirty="0">
                <a:solidFill>
                  <a:srgbClr val="4D4D4D"/>
                </a:solidFill>
                <a:latin typeface="メイリオ"/>
                <a:ea typeface="メイリオ"/>
              </a:rPr>
              <a:t>西</a:t>
            </a:r>
            <a:r>
              <a:rPr kumimoji="1" lang="en-US" altLang="ja-JP" sz="2000" dirty="0">
                <a:solidFill>
                  <a:srgbClr val="4D4D4D"/>
                </a:solidFill>
                <a:latin typeface="メイリオ"/>
                <a:ea typeface="メイリオ"/>
              </a:rPr>
              <a:t>w)</a:t>
            </a:r>
            <a:r>
              <a:rPr kumimoji="1" lang="ja-JP" altLang="en-US" sz="2000" dirty="0">
                <a:solidFill>
                  <a:srgbClr val="4D4D4D"/>
                </a:solidFill>
                <a:latin typeface="メイリオ"/>
                <a:ea typeface="メイリオ"/>
              </a:rPr>
              <a:t>から流入する</a:t>
            </a:r>
            <a:endParaRPr kumimoji="1" lang="en-US" altLang="ja-JP" sz="2000" dirty="0">
              <a:solidFill>
                <a:srgbClr val="4D4D4D"/>
              </a:solidFill>
              <a:latin typeface="メイリオ"/>
              <a:ea typeface="メイリオ"/>
            </a:endParaRPr>
          </a:p>
          <a:p>
            <a:pPr defTabSz="844083"/>
            <a:r>
              <a:rPr kumimoji="1" lang="ja-JP" altLang="en-US" sz="2000" dirty="0">
                <a:solidFill>
                  <a:srgbClr val="4D4D4D"/>
                </a:solidFill>
                <a:latin typeface="メイリオ"/>
                <a:ea typeface="メイリオ"/>
              </a:rPr>
              <a:t>単位時間あたりの熱量</a:t>
            </a:r>
            <a:r>
              <a:rPr kumimoji="1" lang="en-US" altLang="ja-JP" sz="2000" dirty="0">
                <a:solidFill>
                  <a:srgbClr val="4D4D4D"/>
                </a:solidFill>
                <a:latin typeface="メイリオ"/>
                <a:ea typeface="メイリオ"/>
              </a:rPr>
              <a:t>(</a:t>
            </a:r>
            <a:r>
              <a:rPr kumimoji="1" lang="ja-JP" altLang="en-US" sz="2000" dirty="0">
                <a:solidFill>
                  <a:srgbClr val="4D4D4D"/>
                </a:solidFill>
                <a:latin typeface="メイリオ"/>
                <a:ea typeface="メイリオ"/>
              </a:rPr>
              <a:t>熱流束</a:t>
            </a:r>
            <a:r>
              <a:rPr kumimoji="1" lang="en-US" altLang="ja-JP" sz="2000" dirty="0">
                <a:solidFill>
                  <a:srgbClr val="4D4D4D"/>
                </a:solidFill>
                <a:latin typeface="メイリオ"/>
                <a:ea typeface="メイリオ"/>
              </a:rPr>
              <a:t>)</a:t>
            </a:r>
            <a:r>
              <a:rPr kumimoji="1" lang="ja-JP" altLang="en-US" sz="2000" dirty="0">
                <a:solidFill>
                  <a:srgbClr val="4D4D4D"/>
                </a:solidFill>
                <a:latin typeface="メイリオ"/>
                <a:ea typeface="メイリオ"/>
              </a:rPr>
              <a:t>は</a:t>
            </a:r>
            <a:endParaRPr kumimoji="1" lang="en-US" altLang="ja-JP" sz="2000" dirty="0">
              <a:solidFill>
                <a:srgbClr val="4D4D4D"/>
              </a:solidFill>
              <a:latin typeface="メイリオ"/>
              <a:ea typeface="メイリオ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C54351E-69FB-4D6C-9AE4-D4907D979D2D}"/>
                  </a:ext>
                </a:extLst>
              </p:cNvPr>
              <p:cNvSpPr txBox="1"/>
              <p:nvPr/>
            </p:nvSpPr>
            <p:spPr>
              <a:xfrm>
                <a:off x="3742158" y="2140172"/>
                <a:ext cx="3927779" cy="66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4408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20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C54351E-69FB-4D6C-9AE4-D4907D979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158" y="2140172"/>
                <a:ext cx="3927779" cy="668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026080A3-AB43-4169-8107-16E911504CA8}"/>
                  </a:ext>
                </a:extLst>
              </p14:cNvPr>
              <p14:cNvContentPartPr/>
              <p14:nvPr/>
            </p14:nvContentPartPr>
            <p14:xfrm>
              <a:off x="4069543" y="-947057"/>
              <a:ext cx="5317" cy="10634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026080A3-AB43-4169-8107-16E911504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5289" y="-951173"/>
                <a:ext cx="13824" cy="1886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直方体 7">
            <a:extLst>
              <a:ext uri="{FF2B5EF4-FFF2-40B4-BE49-F238E27FC236}">
                <a16:creationId xmlns:a16="http://schemas.microsoft.com/office/drawing/2014/main" id="{D7C9DB04-7C14-1D7B-3817-3DB9F5B26521}"/>
              </a:ext>
            </a:extLst>
          </p:cNvPr>
          <p:cNvSpPr/>
          <p:nvPr/>
        </p:nvSpPr>
        <p:spPr bwMode="auto">
          <a:xfrm>
            <a:off x="337083" y="764326"/>
            <a:ext cx="1440160" cy="4032448"/>
          </a:xfrm>
          <a:prstGeom prst="cube">
            <a:avLst>
              <a:gd name="adj" fmla="val 55939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CEF31CEE-0EA0-7CA0-718F-5F7F0D6CCB96}"/>
              </a:ext>
            </a:extLst>
          </p:cNvPr>
          <p:cNvSpPr/>
          <p:nvPr/>
        </p:nvSpPr>
        <p:spPr bwMode="auto">
          <a:xfrm>
            <a:off x="963426" y="775142"/>
            <a:ext cx="1440160" cy="4032448"/>
          </a:xfrm>
          <a:prstGeom prst="cube">
            <a:avLst>
              <a:gd name="adj" fmla="val 5593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0E4CA3F-0B94-D355-4FB7-4449BEA87AFE}"/>
              </a:ext>
            </a:extLst>
          </p:cNvPr>
          <p:cNvSpPr/>
          <p:nvPr/>
        </p:nvSpPr>
        <p:spPr bwMode="auto">
          <a:xfrm>
            <a:off x="495374" y="2611346"/>
            <a:ext cx="432048" cy="936104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42B32C85-A92C-CB63-BB66-7CF7DBFF8A0C}"/>
              </a:ext>
            </a:extLst>
          </p:cNvPr>
          <p:cNvSpPr/>
          <p:nvPr/>
        </p:nvSpPr>
        <p:spPr bwMode="auto">
          <a:xfrm>
            <a:off x="1671953" y="2302880"/>
            <a:ext cx="432048" cy="936104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C75F83E-FC82-5353-74B7-13D1AEFDA821}"/>
                  </a:ext>
                </a:extLst>
              </p:cNvPr>
              <p:cNvSpPr txBox="1"/>
              <p:nvPr/>
            </p:nvSpPr>
            <p:spPr>
              <a:xfrm>
                <a:off x="1355663" y="1598308"/>
                <a:ext cx="123151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C75F83E-FC82-5353-74B7-13D1AEFDA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63" y="1598308"/>
                <a:ext cx="1231513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楕円 26">
            <a:extLst>
              <a:ext uri="{FF2B5EF4-FFF2-40B4-BE49-F238E27FC236}">
                <a16:creationId xmlns:a16="http://schemas.microsoft.com/office/drawing/2014/main" id="{49794096-A2F4-1D1C-9074-F781D62985CA}"/>
              </a:ext>
            </a:extLst>
          </p:cNvPr>
          <p:cNvSpPr/>
          <p:nvPr/>
        </p:nvSpPr>
        <p:spPr bwMode="auto">
          <a:xfrm>
            <a:off x="1260533" y="3043394"/>
            <a:ext cx="54095" cy="7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1E80866-B903-AFD6-DECE-6D561FA9CDD4}"/>
              </a:ext>
            </a:extLst>
          </p:cNvPr>
          <p:cNvSpPr/>
          <p:nvPr/>
        </p:nvSpPr>
        <p:spPr bwMode="auto">
          <a:xfrm>
            <a:off x="621299" y="2215302"/>
            <a:ext cx="54095" cy="7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26AE952-5EB7-7068-564B-99EDEAC81ED2}"/>
              </a:ext>
            </a:extLst>
          </p:cNvPr>
          <p:cNvSpPr/>
          <p:nvPr/>
        </p:nvSpPr>
        <p:spPr bwMode="auto">
          <a:xfrm>
            <a:off x="1881439" y="3475450"/>
            <a:ext cx="54095" cy="720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直方体 33">
            <a:extLst>
              <a:ext uri="{FF2B5EF4-FFF2-40B4-BE49-F238E27FC236}">
                <a16:creationId xmlns:a16="http://schemas.microsoft.com/office/drawing/2014/main" id="{4EAF716D-872E-D5EB-324F-3DC1E9658BB6}"/>
              </a:ext>
            </a:extLst>
          </p:cNvPr>
          <p:cNvSpPr/>
          <p:nvPr/>
        </p:nvSpPr>
        <p:spPr bwMode="auto">
          <a:xfrm>
            <a:off x="1603857" y="785958"/>
            <a:ext cx="1440160" cy="4032448"/>
          </a:xfrm>
          <a:prstGeom prst="cube">
            <a:avLst>
              <a:gd name="adj" fmla="val 5593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</a:pPr>
            <a:endParaRPr kumimoji="1" lang="ja-JP" altLang="en-US" sz="1600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521F46C-6C7E-32EF-1DCD-2D81760A739F}"/>
              </a:ext>
            </a:extLst>
          </p:cNvPr>
          <p:cNvCxnSpPr>
            <a:cxnSpLocks/>
          </p:cNvCxnSpPr>
          <p:nvPr/>
        </p:nvCxnSpPr>
        <p:spPr>
          <a:xfrm>
            <a:off x="711398" y="2287302"/>
            <a:ext cx="504056" cy="7452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574EB15-F55E-C86C-6049-27946125F232}"/>
              </a:ext>
            </a:extLst>
          </p:cNvPr>
          <p:cNvCxnSpPr>
            <a:cxnSpLocks/>
          </p:cNvCxnSpPr>
          <p:nvPr/>
        </p:nvCxnSpPr>
        <p:spPr>
          <a:xfrm>
            <a:off x="1314628" y="3126210"/>
            <a:ext cx="544479" cy="3492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63504580-4F37-79E1-FA62-27AA2CEBC19F}"/>
                  </a:ext>
                </a:extLst>
              </p14:cNvPr>
              <p14:cNvContentPartPr/>
              <p14:nvPr/>
            </p14:nvContentPartPr>
            <p14:xfrm>
              <a:off x="1831046" y="2665428"/>
              <a:ext cx="360" cy="36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63504580-4F37-79E1-FA62-27AA2CEBC1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6726" y="266110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C306DC57-FE32-7ADF-E9B3-58BB7CEAF366}"/>
                  </a:ext>
                </a:extLst>
              </p14:cNvPr>
              <p14:cNvContentPartPr/>
              <p14:nvPr/>
            </p14:nvContentPartPr>
            <p14:xfrm>
              <a:off x="1659326" y="2865228"/>
              <a:ext cx="360" cy="36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C306DC57-FE32-7ADF-E9B3-58BB7CEAF3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5006" y="286090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A56558-AE80-BD22-C682-1E1834A2D656}"/>
                  </a:ext>
                </a:extLst>
              </p:cNvPr>
              <p:cNvSpPr txBox="1"/>
              <p:nvPr/>
            </p:nvSpPr>
            <p:spPr>
              <a:xfrm>
                <a:off x="44579" y="3263355"/>
                <a:ext cx="123151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sz="4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5A56558-AE80-BD22-C682-1E1834A2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" y="3263355"/>
                <a:ext cx="1231513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FDF2CF-797D-0D3B-BE96-1AEFEDB01440}"/>
                  </a:ext>
                </a:extLst>
              </p:cNvPr>
              <p:cNvSpPr txBox="1"/>
              <p:nvPr/>
            </p:nvSpPr>
            <p:spPr>
              <a:xfrm>
                <a:off x="1004493" y="3126210"/>
                <a:ext cx="61266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FDF2CF-797D-0D3B-BE96-1AEFEDB01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93" y="3126210"/>
                <a:ext cx="61266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0A466DF-F7C3-8870-1149-C4261EAC13D0}"/>
                  </a:ext>
                </a:extLst>
              </p:cNvPr>
              <p:cNvSpPr txBox="1"/>
              <p:nvPr/>
            </p:nvSpPr>
            <p:spPr>
              <a:xfrm>
                <a:off x="391827" y="1666369"/>
                <a:ext cx="61266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0A466DF-F7C3-8870-1149-C4261EAC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27" y="1666369"/>
                <a:ext cx="612666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C07B907-5093-CCDD-83EA-61B4F6C48D74}"/>
                  </a:ext>
                </a:extLst>
              </p:cNvPr>
              <p:cNvSpPr txBox="1"/>
              <p:nvPr/>
            </p:nvSpPr>
            <p:spPr>
              <a:xfrm>
                <a:off x="1644924" y="3545888"/>
                <a:ext cx="61266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C07B907-5093-CCDD-83EA-61B4F6C48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924" y="3545888"/>
                <a:ext cx="612666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4B96D47-A565-9055-075E-C4610445C8D1}"/>
                  </a:ext>
                </a:extLst>
              </p:cNvPr>
              <p:cNvSpPr txBox="1"/>
              <p:nvPr/>
            </p:nvSpPr>
            <p:spPr>
              <a:xfrm>
                <a:off x="3742157" y="3488415"/>
                <a:ext cx="3927779" cy="6685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4408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0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4B96D47-A565-9055-075E-C4610445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157" y="3488415"/>
                <a:ext cx="3927779" cy="6685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A48785E-BDB6-F185-B095-2BCE9362F2CC}"/>
                  </a:ext>
                </a:extLst>
              </p:cNvPr>
              <p:cNvSpPr txBox="1"/>
              <p:nvPr/>
            </p:nvSpPr>
            <p:spPr>
              <a:xfrm>
                <a:off x="1113955" y="4925201"/>
                <a:ext cx="9798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80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A48785E-BDB6-F185-B095-2BCE9362F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55" y="4925201"/>
                <a:ext cx="97980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04D4AD0-B9BF-25A2-44BA-65DA356B15C7}"/>
              </a:ext>
            </a:extLst>
          </p:cNvPr>
          <p:cNvCxnSpPr>
            <a:cxnSpLocks/>
          </p:cNvCxnSpPr>
          <p:nvPr/>
        </p:nvCxnSpPr>
        <p:spPr>
          <a:xfrm>
            <a:off x="1287580" y="4917325"/>
            <a:ext cx="600397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78ADEF1-9FE3-4163-BFE2-ACD8E9D2AF01}"/>
              </a:ext>
            </a:extLst>
          </p:cNvPr>
          <p:cNvSpPr txBox="1"/>
          <p:nvPr/>
        </p:nvSpPr>
        <p:spPr>
          <a:xfrm>
            <a:off x="3432420" y="2974448"/>
            <a:ext cx="5422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44083"/>
            <a:r>
              <a:rPr kumimoji="1" lang="ja-JP" altLang="en-US" sz="2000" dirty="0">
                <a:solidFill>
                  <a:srgbClr val="4D4D4D"/>
                </a:solidFill>
                <a:latin typeface="メイリオ"/>
                <a:ea typeface="メイリオ"/>
              </a:rPr>
              <a:t>同様に右側</a:t>
            </a:r>
            <a:r>
              <a:rPr kumimoji="1" lang="en-US" altLang="ja-JP" sz="2000" dirty="0">
                <a:solidFill>
                  <a:srgbClr val="4D4D4D"/>
                </a:solidFill>
                <a:latin typeface="メイリオ"/>
                <a:ea typeface="メイリオ"/>
              </a:rPr>
              <a:t>(</a:t>
            </a:r>
            <a:r>
              <a:rPr kumimoji="1" lang="ja-JP" altLang="en-US" sz="2000" dirty="0">
                <a:solidFill>
                  <a:srgbClr val="4D4D4D"/>
                </a:solidFill>
                <a:latin typeface="メイリオ"/>
                <a:ea typeface="メイリオ"/>
              </a:rPr>
              <a:t>東</a:t>
            </a:r>
            <a:r>
              <a:rPr kumimoji="1" lang="en-US" altLang="ja-JP" sz="2000" dirty="0">
                <a:solidFill>
                  <a:srgbClr val="4D4D4D"/>
                </a:solidFill>
                <a:latin typeface="メイリオ"/>
                <a:ea typeface="メイリオ"/>
              </a:rPr>
              <a:t>e)</a:t>
            </a:r>
            <a:r>
              <a:rPr kumimoji="1" lang="ja-JP" altLang="en-US" sz="2000" dirty="0">
                <a:solidFill>
                  <a:srgbClr val="4D4D4D"/>
                </a:solidFill>
                <a:latin typeface="メイリオ"/>
                <a:ea typeface="メイリオ"/>
              </a:rPr>
              <a:t>への流出は</a:t>
            </a:r>
            <a:endParaRPr kumimoji="1" lang="en-US" altLang="ja-JP" sz="2000" dirty="0">
              <a:solidFill>
                <a:srgbClr val="4D4D4D"/>
              </a:solidFill>
              <a:latin typeface="メイリオ"/>
              <a:ea typeface="メイリオ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076396D-C2BA-0C9A-6DF3-A8285B3CD8EC}"/>
                  </a:ext>
                </a:extLst>
              </p:cNvPr>
              <p:cNvSpPr txBox="1"/>
              <p:nvPr/>
            </p:nvSpPr>
            <p:spPr>
              <a:xfrm>
                <a:off x="3512037" y="4400101"/>
                <a:ext cx="526382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44083"/>
                <a14:m>
                  <m:oMath xmlns:m="http://schemas.openxmlformats.org/officeDocument/2006/math">
                    <m:r>
                      <a:rPr kumimoji="1" lang="en-US" altLang="ja-JP" sz="200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ja-JP" sz="200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000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のあいだに出入する正味の熱量は</a:t>
                </a:r>
                <a:br>
                  <a:rPr kumimoji="1" lang="en-US" altLang="ja-JP" sz="2000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000" i="1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の差に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kumimoji="1" lang="en-US" altLang="ja-JP" sz="2000" i="1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000" dirty="0">
                    <a:solidFill>
                      <a:srgbClr val="4D4D4D"/>
                    </a:solidFill>
                    <a:latin typeface="メイリオ"/>
                    <a:ea typeface="メイリオ"/>
                  </a:rPr>
                  <a:t>をかけて</a:t>
                </a:r>
                <a:endParaRPr kumimoji="1" lang="en-US" altLang="ja-JP" sz="2000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  <a:p>
                <a:pPr defTabSz="84408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000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000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076396D-C2BA-0C9A-6DF3-A8285B3CD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037" y="4400101"/>
                <a:ext cx="5263828" cy="1015663"/>
              </a:xfrm>
              <a:prstGeom prst="rect">
                <a:avLst/>
              </a:prstGeom>
              <a:blipFill>
                <a:blip r:embed="rId15"/>
                <a:stretch>
                  <a:fillRect t="-3614" b="-36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34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BABDD-E748-44A0-B218-955DB009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熱の流入・流出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B0290DC-39CE-41D7-8DA7-9B6BD5A0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44083"/>
            <a:fld id="{FB3508C7-2FE0-4945-9CBD-863E05F850D2}" type="slidenum">
              <a:rPr kumimoji="1" lang="ja-JP" altLang="en-US">
                <a:latin typeface="メイリオ"/>
                <a:ea typeface="メイリオ"/>
              </a:rPr>
              <a:pPr defTabSz="844083"/>
              <a:t>5</a:t>
            </a:fld>
            <a:endParaRPr kumimoji="1" lang="ja-JP" altLang="en-US" dirty="0">
              <a:latin typeface="メイリオ"/>
              <a:ea typeface="メイリオ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FDFAB80-A25F-44D7-89E8-9EADFB0CD3D7}"/>
              </a:ext>
            </a:extLst>
          </p:cNvPr>
          <p:cNvSpPr txBox="1"/>
          <p:nvPr/>
        </p:nvSpPr>
        <p:spPr>
          <a:xfrm>
            <a:off x="3481242" y="1506851"/>
            <a:ext cx="5602267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44083"/>
            <a:r>
              <a:rPr kumimoji="1" lang="ja-JP" altLang="en-US" sz="2215" dirty="0">
                <a:solidFill>
                  <a:srgbClr val="4D4D4D"/>
                </a:solidFill>
                <a:latin typeface="メイリオ"/>
                <a:ea typeface="メイリオ"/>
              </a:rPr>
              <a:t>コード上では多くは下記に変形</a:t>
            </a:r>
            <a:endParaRPr kumimoji="1" lang="en-US" altLang="ja-JP" sz="2215" dirty="0">
              <a:solidFill>
                <a:srgbClr val="4D4D4D"/>
              </a:solidFill>
              <a:latin typeface="メイリオ"/>
              <a:ea typeface="メイリオ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026080A3-AB43-4169-8107-16E911504CA8}"/>
                  </a:ext>
                </a:extLst>
              </p14:cNvPr>
              <p14:cNvContentPartPr/>
              <p14:nvPr/>
            </p14:nvContentPartPr>
            <p14:xfrm>
              <a:off x="4069543" y="-947057"/>
              <a:ext cx="5317" cy="10634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026080A3-AB43-4169-8107-16E911504C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5289" y="-951173"/>
                <a:ext cx="13824" cy="18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766351A-3387-42DA-A8AD-4172722EDB42}"/>
                  </a:ext>
                </a:extLst>
              </p:cNvPr>
              <p:cNvSpPr txBox="1"/>
              <p:nvPr/>
            </p:nvSpPr>
            <p:spPr>
              <a:xfrm>
                <a:off x="417692" y="4104740"/>
                <a:ext cx="8208912" cy="8582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defTabSz="84408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ja-JP" altLang="en-US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上昇</m:t>
                          </m:r>
                        </m:sub>
                      </m:sSub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ja-JP" altLang="en-US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215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15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sz="2215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kumimoji="1" lang="en-US" altLang="ja-JP" sz="2215" dirty="0">
                              <a:solidFill>
                                <a:srgbClr val="4D4D4D"/>
                              </a:solidFill>
                              <a:latin typeface="メイリオ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215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215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sz="2215" i="1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kumimoji="1" lang="en-US" altLang="ja-JP" sz="2215" dirty="0">
                              <a:solidFill>
                                <a:srgbClr val="4D4D4D"/>
                              </a:solidFill>
                              <a:latin typeface="メイリオ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954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766351A-3387-42DA-A8AD-4172722ED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92" y="4104740"/>
                <a:ext cx="8208912" cy="8582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78CE4393-C554-4FB5-6C93-605DF0369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1" y="1111566"/>
            <a:ext cx="2154990" cy="2849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6441CE1-0512-87F1-21EF-2E422417E455}"/>
                  </a:ext>
                </a:extLst>
              </p:cNvPr>
              <p:cNvSpPr txBox="1"/>
              <p:nvPr/>
            </p:nvSpPr>
            <p:spPr>
              <a:xfrm>
                <a:off x="833210" y="5276413"/>
                <a:ext cx="7893098" cy="433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4408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/</m:t>
                      </m:r>
                      <m:sSup>
                        <m:sSupPr>
                          <m:ctrlP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(∆</m:t>
                          </m:r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ja-JP" altLang="en-US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                             </m:t>
                      </m:r>
                      <m:d>
                        <m:dPr>
                          <m:ctrlP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ja-JP" sz="2215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ja-JP" sz="2215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1" lang="en-US" altLang="ja-JP" sz="2215" dirty="0">
                              <a:solidFill>
                                <a:srgbClr val="4D4D4D"/>
                              </a:solidFill>
                              <a:latin typeface="メイリオ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2215" i="1" dirty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215" i="1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215" dirty="0">
                  <a:solidFill>
                    <a:srgbClr val="4D4D4D"/>
                  </a:solidFill>
                  <a:latin typeface="メイリオ"/>
                  <a:ea typeface="メイリオ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6441CE1-0512-87F1-21EF-2E422417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0" y="5276413"/>
                <a:ext cx="7893098" cy="433196"/>
              </a:xfrm>
              <a:prstGeom prst="rect">
                <a:avLst/>
              </a:prstGeom>
              <a:blipFill>
                <a:blip r:embed="rId6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95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AA574-DBA0-4E22-A641-525A0533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熱伝導方程式とその離散化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6A864F-F4F9-472C-A1AB-55328C249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A8A97B8-2DED-4966-AADB-5897D5FE90CB}"/>
                  </a:ext>
                </a:extLst>
              </p:cNvPr>
              <p:cNvSpPr txBox="1"/>
              <p:nvPr/>
            </p:nvSpPr>
            <p:spPr>
              <a:xfrm>
                <a:off x="-47589" y="1180514"/>
                <a:ext cx="8098878" cy="1106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95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ja-JP" altLang="en-US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上昇</m:t>
                          </m:r>
                        </m:sub>
                      </m:sSub>
                      <m:r>
                        <a:rPr lang="en-US" altLang="ja-JP" sz="295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954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954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ja-JP" altLang="en-US" sz="2954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ja-JP" sz="2954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nor/>
                            </m:rPr>
                            <a:rPr lang="ja-JP" altLang="en-US" sz="2954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altLang="ja-JP" sz="295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95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954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954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2954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954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954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2954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954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A8A97B8-2DED-4966-AADB-5897D5FE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89" y="1180514"/>
                <a:ext cx="8098878" cy="1106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9DAFB89-593F-4CB3-BC65-85E3BD8EF20A}"/>
                  </a:ext>
                </a:extLst>
              </p:cNvPr>
              <p:cNvSpPr txBox="1"/>
              <p:nvPr/>
            </p:nvSpPr>
            <p:spPr>
              <a:xfrm>
                <a:off x="-120295" y="3063058"/>
                <a:ext cx="8098878" cy="1117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954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ja-JP" sz="295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954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954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2954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2954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954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ja-JP" sz="2954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954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9DAFB89-593F-4CB3-BC65-85E3BD8EF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295" y="3063058"/>
                <a:ext cx="8098878" cy="1117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A8CEC37-EAE7-4D56-A0E7-F84429E8A5C7}"/>
                  </a:ext>
                </a:extLst>
              </p:cNvPr>
              <p:cNvSpPr txBox="1"/>
              <p:nvPr/>
            </p:nvSpPr>
            <p:spPr>
              <a:xfrm>
                <a:off x="1598217" y="2608705"/>
                <a:ext cx="5862567" cy="348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62" dirty="0"/>
                  <a:t>赤字のパラメータを</a:t>
                </a:r>
                <a:r>
                  <a:rPr lang="ja-JP" altLang="en-US" sz="1662" dirty="0">
                    <a:solidFill>
                      <a:srgbClr val="FF0000"/>
                    </a:solidFill>
                  </a:rPr>
                  <a:t>熱拡散率</a:t>
                </a:r>
                <a:r>
                  <a:rPr lang="ja-JP" altLang="en-US" sz="1662" dirty="0"/>
                  <a:t>または</a:t>
                </a:r>
                <a:r>
                  <a:rPr lang="ja-JP" altLang="en-US" sz="1662" dirty="0">
                    <a:solidFill>
                      <a:srgbClr val="FF0000"/>
                    </a:solidFill>
                  </a:rPr>
                  <a:t>温度伝導率（多くは</a:t>
                </a:r>
                <a14:m>
                  <m:oMath xmlns:m="http://schemas.openxmlformats.org/officeDocument/2006/math">
                    <m:r>
                      <a:rPr lang="ja-JP" altLang="en-US" sz="1662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ja-JP" altLang="en-US" sz="1662" dirty="0">
                    <a:solidFill>
                      <a:srgbClr val="FF0000"/>
                    </a:solidFill>
                  </a:rPr>
                  <a:t>）</a:t>
                </a:r>
                <a:endParaRPr kumimoji="1" lang="ja-JP" altLang="en-US" sz="1662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A8CEC37-EAE7-4D56-A0E7-F84429E8A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17" y="2608705"/>
                <a:ext cx="5862567" cy="348109"/>
              </a:xfrm>
              <a:prstGeom prst="rect">
                <a:avLst/>
              </a:prstGeom>
              <a:blipFill>
                <a:blip r:embed="rId4"/>
                <a:stretch>
                  <a:fillRect l="-624" t="-7018" r="-104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D797756-859D-4A55-A89E-561E20E9DFFF}"/>
                  </a:ext>
                </a:extLst>
              </p:cNvPr>
              <p:cNvSpPr txBox="1"/>
              <p:nvPr/>
            </p:nvSpPr>
            <p:spPr>
              <a:xfrm>
                <a:off x="1880009" y="4612408"/>
                <a:ext cx="4706838" cy="1106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954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2954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sz="2954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𝑑𝑇</m:t>
                              </m:r>
                            </m:num>
                            <m:den>
                              <m:r>
                                <a:rPr lang="en-US" altLang="ja-JP" sz="2954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en-US" altLang="ja-JP" sz="2954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ja-JP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ja-JP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ja-JP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ja-JP" altLang="en-US" sz="2954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D797756-859D-4A55-A89E-561E20E9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09" y="4612408"/>
                <a:ext cx="4706838" cy="1106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8AD926-FC7E-4837-A22A-0121E075C2B7}"/>
              </a:ext>
            </a:extLst>
          </p:cNvPr>
          <p:cNvSpPr txBox="1"/>
          <p:nvPr/>
        </p:nvSpPr>
        <p:spPr>
          <a:xfrm>
            <a:off x="6232228" y="4982295"/>
            <a:ext cx="2175596" cy="49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585" dirty="0"/>
              <a:t>熱伝導方程式</a:t>
            </a:r>
            <a:endParaRPr lang="en-US" altLang="ja-JP" sz="2585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13376C3-F5DE-4316-999C-AF56B09761AD}"/>
              </a:ext>
            </a:extLst>
          </p:cNvPr>
          <p:cNvSpPr/>
          <p:nvPr/>
        </p:nvSpPr>
        <p:spPr bwMode="auto">
          <a:xfrm>
            <a:off x="1880008" y="4557455"/>
            <a:ext cx="6697935" cy="128124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9692" tIns="99692" rIns="99692" bIns="83077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554"/>
              </a:spcAft>
            </a:pPr>
            <a:endParaRPr kumimoji="1" lang="ja-JP" altLang="en-US" sz="1477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909175-33A1-4F9E-AC1F-5FE02AD4BFA1}"/>
              </a:ext>
            </a:extLst>
          </p:cNvPr>
          <p:cNvSpPr txBox="1"/>
          <p:nvPr/>
        </p:nvSpPr>
        <p:spPr>
          <a:xfrm>
            <a:off x="423699" y="5925838"/>
            <a:ext cx="8805616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2" dirty="0"/>
              <a:t>(</a:t>
            </a:r>
            <a:r>
              <a:rPr lang="ja-JP" altLang="en-US" sz="1662" dirty="0"/>
              <a:t>今回はボトムアップ的にフーリエの式からこのページ一番上の式を求めたけど，</a:t>
            </a:r>
            <a:endParaRPr lang="en-US" altLang="ja-JP" sz="1662" dirty="0"/>
          </a:p>
          <a:p>
            <a:r>
              <a:rPr lang="ja-JP" altLang="en-US" sz="1662" dirty="0"/>
              <a:t>一般的には一番下の熱伝導方程式を</a:t>
            </a:r>
            <a:r>
              <a:rPr lang="ja-JP" altLang="en-US" sz="1662" dirty="0">
                <a:solidFill>
                  <a:schemeClr val="tx2"/>
                </a:solidFill>
              </a:rPr>
              <a:t>陽解法の</a:t>
            </a:r>
            <a:r>
              <a:rPr lang="en-US" altLang="ja-JP" sz="1662" dirty="0">
                <a:solidFill>
                  <a:schemeClr val="tx2"/>
                </a:solidFill>
              </a:rPr>
              <a:t>2</a:t>
            </a:r>
            <a:r>
              <a:rPr lang="ja-JP" altLang="en-US" sz="1662" dirty="0">
                <a:solidFill>
                  <a:schemeClr val="tx2"/>
                </a:solidFill>
              </a:rPr>
              <a:t>次の中心差分で離散化し</a:t>
            </a:r>
            <a:r>
              <a:rPr lang="ja-JP" altLang="en-US" sz="1662" dirty="0"/>
              <a:t>て</a:t>
            </a:r>
            <a:br>
              <a:rPr lang="en-US" altLang="ja-JP" sz="1662" dirty="0"/>
            </a:br>
            <a:r>
              <a:rPr lang="ja-JP" altLang="en-US" sz="1662" dirty="0"/>
              <a:t>一番上の式を求めると説明する．時間的にも空間的にも離散化・差分の仕方は色々ある．</a:t>
            </a:r>
            <a:r>
              <a:rPr lang="en-US" altLang="ja-JP" sz="1662" dirty="0"/>
              <a:t>)</a:t>
            </a:r>
            <a:endParaRPr kumimoji="1" lang="ja-JP" altLang="en-US" sz="1662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93392B8F-C3D1-47D3-9D58-348AFDBE319E}"/>
                  </a:ext>
                </a:extLst>
              </p14:cNvPr>
              <p14:cNvContentPartPr/>
              <p14:nvPr/>
            </p14:nvContentPartPr>
            <p14:xfrm>
              <a:off x="-111470" y="3946880"/>
              <a:ext cx="6978" cy="332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93392B8F-C3D1-47D3-9D58-348AFDBE3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0652" y="3938580"/>
                <a:ext cx="24974" cy="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96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911A2-5A8C-E7DD-A596-B5CE1828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基準条件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2CA43F2-BE64-1739-57B6-6974A8364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450E11-9E64-54E8-C566-B2AEA2A163C9}"/>
              </a:ext>
            </a:extLst>
          </p:cNvPr>
          <p:cNvSpPr txBox="1"/>
          <p:nvPr/>
        </p:nvSpPr>
        <p:spPr>
          <a:xfrm>
            <a:off x="657883" y="1383580"/>
            <a:ext cx="70407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　厚さ</a:t>
            </a:r>
            <a:r>
              <a:rPr kumimoji="1" lang="en-US" altLang="ja-JP" dirty="0"/>
              <a:t>5cm</a:t>
            </a:r>
            <a:r>
              <a:rPr kumimoji="1" lang="ja-JP" altLang="en-US" dirty="0"/>
              <a:t>のステンレス製の無限平板の内部は</a:t>
            </a:r>
            <a:r>
              <a:rPr kumimoji="1" lang="en-US" altLang="ja-JP" dirty="0"/>
              <a:t>0</a:t>
            </a:r>
            <a:r>
              <a:rPr kumimoji="1" lang="ja-JP" altLang="en-US" dirty="0"/>
              <a:t>℃一様であった．</a:t>
            </a:r>
            <a:endParaRPr kumimoji="1" lang="en-US" altLang="ja-JP" dirty="0"/>
          </a:p>
          <a:p>
            <a:r>
              <a:rPr kumimoji="1" lang="ja-JP" altLang="en-US" dirty="0"/>
              <a:t>そのステンレス板の左側表面・界面が</a:t>
            </a:r>
            <a:r>
              <a:rPr kumimoji="1" lang="en-US" altLang="ja-JP" dirty="0"/>
              <a:t>20</a:t>
            </a:r>
            <a:r>
              <a:rPr kumimoji="1" lang="ja-JP" altLang="en-US" dirty="0"/>
              <a:t>℃になったとき，</a:t>
            </a:r>
            <a:endParaRPr kumimoji="1" lang="en-US" altLang="ja-JP" dirty="0"/>
          </a:p>
          <a:p>
            <a:r>
              <a:rPr kumimoji="1" lang="ja-JP" altLang="en-US" dirty="0"/>
              <a:t>内部の温度変化を求めよ．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以下は推奨条件</a:t>
            </a:r>
            <a:endParaRPr kumimoji="1" lang="en-US" altLang="ja-JP" dirty="0"/>
          </a:p>
          <a:p>
            <a:r>
              <a:rPr kumimoji="1" lang="ja-JP" altLang="en-US" dirty="0"/>
              <a:t>・推奨言語は</a:t>
            </a:r>
            <a:r>
              <a:rPr kumimoji="1" lang="en-US" altLang="ja-JP" dirty="0"/>
              <a:t>c(</a:t>
            </a:r>
            <a:r>
              <a:rPr kumimoji="1" lang="en-US" altLang="ja-JP" dirty="0" err="1"/>
              <a:t>c++</a:t>
            </a:r>
            <a:r>
              <a:rPr kumimoji="1" lang="ja-JP" altLang="en-US" dirty="0"/>
              <a:t>など含む</a:t>
            </a:r>
            <a:r>
              <a:rPr kumimoji="1" lang="en-US" altLang="ja-JP" dirty="0"/>
              <a:t>), Fortran(95), python, </a:t>
            </a:r>
            <a:r>
              <a:rPr kumimoji="1" lang="en-US" altLang="ja-JP" dirty="0" err="1"/>
              <a:t>matlab</a:t>
            </a:r>
            <a:r>
              <a:rPr kumimoji="1" lang="en-US" altLang="ja-JP" dirty="0"/>
              <a:t> </a:t>
            </a:r>
          </a:p>
          <a:p>
            <a:r>
              <a:rPr kumimoji="1" lang="ja-JP" altLang="en-US" dirty="0"/>
              <a:t>・格子数は両端含めて</a:t>
            </a:r>
            <a:r>
              <a:rPr kumimoji="1" lang="en-US" altLang="ja-JP" dirty="0"/>
              <a:t>6</a:t>
            </a:r>
            <a:r>
              <a:rPr kumimoji="1" lang="ja-JP" altLang="en-US" dirty="0"/>
              <a:t>点，間隔</a:t>
            </a:r>
            <a:r>
              <a:rPr kumimoji="1" lang="en-US" altLang="ja-JP" dirty="0"/>
              <a:t>1s</a:t>
            </a:r>
          </a:p>
          <a:p>
            <a:r>
              <a:rPr kumimoji="1" lang="ja-JP" altLang="en-US" dirty="0"/>
              <a:t>・時間刻み</a:t>
            </a:r>
            <a:r>
              <a:rPr kumimoji="1" lang="en-US" altLang="ja-JP" dirty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183431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FB175AC9-C14C-A4C3-55BF-56F4AEBB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いろいろいじって遊んでみよう（課題の例）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2788A0-304C-44DA-8503-FE18965A3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59AA4C-33D0-4367-85F0-C2F601395785}"/>
              </a:ext>
            </a:extLst>
          </p:cNvPr>
          <p:cNvSpPr txBox="1"/>
          <p:nvPr/>
        </p:nvSpPr>
        <p:spPr>
          <a:xfrm>
            <a:off x="95670" y="1022409"/>
            <a:ext cx="6486712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62" dirty="0"/>
              <a:t>1)</a:t>
            </a:r>
            <a:r>
              <a:rPr kumimoji="1" lang="ja-JP" altLang="en-US" sz="1662" dirty="0"/>
              <a:t> </a:t>
            </a:r>
            <a:r>
              <a:rPr kumimoji="1" lang="en-US" altLang="ja-JP" sz="1662" dirty="0"/>
              <a:t>30s</a:t>
            </a:r>
            <a:r>
              <a:rPr kumimoji="1" lang="ja-JP" altLang="en-US" sz="1662" dirty="0"/>
              <a:t>後と</a:t>
            </a:r>
            <a:r>
              <a:rPr kumimoji="1" lang="en-US" altLang="ja-JP" sz="1662" dirty="0"/>
              <a:t>100s</a:t>
            </a:r>
            <a:r>
              <a:rPr kumimoji="1" lang="ja-JP" altLang="en-US" sz="1662" dirty="0"/>
              <a:t>後の内部の熱流束分布表示できるように修正して</a:t>
            </a:r>
            <a:br>
              <a:rPr kumimoji="1" lang="en-US" altLang="ja-JP" sz="1662" dirty="0"/>
            </a:br>
            <a:r>
              <a:rPr kumimoji="1" lang="ja-JP" altLang="en-US" sz="1662" dirty="0"/>
              <a:t>　それぞれを比較してください．</a:t>
            </a:r>
            <a:endParaRPr lang="en-US" altLang="ja-JP" sz="1662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847745-575B-4221-8177-23F80BA4EABF}"/>
              </a:ext>
            </a:extLst>
          </p:cNvPr>
          <p:cNvSpPr txBox="1"/>
          <p:nvPr/>
        </p:nvSpPr>
        <p:spPr>
          <a:xfrm>
            <a:off x="171309" y="3204024"/>
            <a:ext cx="4935967" cy="859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2" dirty="0"/>
              <a:t>3)</a:t>
            </a:r>
            <a:r>
              <a:rPr lang="ja-JP" altLang="en-US" sz="1662" dirty="0"/>
              <a:t>物性値を純アルミ</a:t>
            </a:r>
            <a:r>
              <a:rPr lang="en-US" altLang="ja-JP" sz="1662" dirty="0"/>
              <a:t>k=237</a:t>
            </a:r>
            <a:r>
              <a:rPr lang="ja-JP" altLang="en-US" sz="1662" dirty="0"/>
              <a:t>に変えてみましょう．</a:t>
            </a:r>
            <a:endParaRPr lang="en-US" altLang="ja-JP" sz="1662" dirty="0"/>
          </a:p>
          <a:p>
            <a:r>
              <a:rPr lang="ja-JP" altLang="en-US" sz="1662" dirty="0"/>
              <a:t>温度分布は変になりませんでしたか？</a:t>
            </a:r>
            <a:endParaRPr lang="en-US" altLang="ja-JP" sz="1662" dirty="0"/>
          </a:p>
          <a:p>
            <a:r>
              <a:rPr lang="ja-JP" altLang="en-US" sz="1662" dirty="0"/>
              <a:t>どう対処しましょうか．</a:t>
            </a:r>
            <a:endParaRPr lang="en-US" altLang="ja-JP" sz="1662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E1A9D1-51BD-47AC-90EF-9A05E5AA30F1}"/>
              </a:ext>
            </a:extLst>
          </p:cNvPr>
          <p:cNvSpPr txBox="1"/>
          <p:nvPr/>
        </p:nvSpPr>
        <p:spPr>
          <a:xfrm>
            <a:off x="139317" y="2019963"/>
            <a:ext cx="6108082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2" dirty="0"/>
              <a:t>2)</a:t>
            </a:r>
            <a:r>
              <a:rPr lang="ja-JP" altLang="en-US" sz="1662" dirty="0"/>
              <a:t>空気の物性を入れてみましょう．</a:t>
            </a:r>
            <a:endParaRPr lang="en-US" altLang="ja-JP" sz="1662" dirty="0"/>
          </a:p>
          <a:p>
            <a:r>
              <a:rPr lang="en-US" altLang="ja-JP" sz="1662" dirty="0"/>
              <a:t>   30s</a:t>
            </a:r>
            <a:r>
              <a:rPr lang="ja-JP" altLang="en-US" sz="1662" dirty="0"/>
              <a:t>後の温度分布はステンレスと比べてどうなりましたか？</a:t>
            </a:r>
            <a:endParaRPr lang="en-US" altLang="ja-JP" sz="1662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D90A17-7AA8-4AC4-8B56-14420A321B1F}"/>
              </a:ext>
            </a:extLst>
          </p:cNvPr>
          <p:cNvSpPr txBox="1"/>
          <p:nvPr/>
        </p:nvSpPr>
        <p:spPr>
          <a:xfrm>
            <a:off x="171309" y="4346119"/>
            <a:ext cx="7305205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2" dirty="0"/>
              <a:t>4) </a:t>
            </a:r>
            <a:r>
              <a:rPr lang="ja-JP" altLang="en-US" sz="1662" dirty="0"/>
              <a:t>右側界面を断熱にするには，コードをどう変えたら良いでしょうか？</a:t>
            </a:r>
            <a:endParaRPr lang="en-US" altLang="ja-JP" sz="1662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D09AEE-A495-49E6-B1A2-BE191839E0EA}"/>
              </a:ext>
            </a:extLst>
          </p:cNvPr>
          <p:cNvSpPr txBox="1"/>
          <p:nvPr/>
        </p:nvSpPr>
        <p:spPr>
          <a:xfrm>
            <a:off x="171309" y="5075622"/>
            <a:ext cx="7661072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2" dirty="0"/>
              <a:t>5) </a:t>
            </a:r>
            <a:r>
              <a:rPr lang="ja-JP" altLang="en-US" sz="1662" dirty="0"/>
              <a:t>右端を熱伝達率</a:t>
            </a:r>
            <a:r>
              <a:rPr lang="en-US" altLang="ja-JP" sz="1662" dirty="0"/>
              <a:t>h=10</a:t>
            </a:r>
            <a:r>
              <a:rPr lang="ja-JP" altLang="en-US" sz="1662" dirty="0"/>
              <a:t>にするにはコードをどう変えたら良いでしょうか？　</a:t>
            </a:r>
            <a:endParaRPr lang="en-US" altLang="ja-JP" sz="1662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7887D3-5C03-664B-1364-D7E97F121770}"/>
              </a:ext>
            </a:extLst>
          </p:cNvPr>
          <p:cNvSpPr txBox="1"/>
          <p:nvPr/>
        </p:nvSpPr>
        <p:spPr>
          <a:xfrm>
            <a:off x="171309" y="5851292"/>
            <a:ext cx="6239209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2" dirty="0"/>
              <a:t>6) </a:t>
            </a:r>
            <a:r>
              <a:rPr lang="ja-JP" altLang="en-US" sz="1662" dirty="0"/>
              <a:t>左端から</a:t>
            </a:r>
            <a:r>
              <a:rPr lang="en-US" altLang="ja-JP" sz="1662" dirty="0"/>
              <a:t>3</a:t>
            </a:r>
            <a:r>
              <a:rPr lang="ja-JP" altLang="en-US" sz="1662" dirty="0"/>
              <a:t>～</a:t>
            </a:r>
            <a:r>
              <a:rPr lang="en-US" altLang="ja-JP" sz="1662" dirty="0"/>
              <a:t>4cm</a:t>
            </a:r>
            <a:r>
              <a:rPr lang="ja-JP" altLang="en-US" sz="1662" dirty="0"/>
              <a:t>の間で</a:t>
            </a:r>
            <a:r>
              <a:rPr lang="en-US" altLang="ja-JP" sz="1662" dirty="0"/>
              <a:t>20W/m3</a:t>
            </a:r>
            <a:r>
              <a:rPr lang="ja-JP" altLang="en-US" sz="1662" dirty="0"/>
              <a:t>の発熱があったとします．</a:t>
            </a:r>
            <a:endParaRPr lang="en-US" altLang="ja-JP" sz="1662" dirty="0"/>
          </a:p>
          <a:p>
            <a:r>
              <a:rPr lang="ja-JP" altLang="en-US" sz="1662" dirty="0"/>
              <a:t>　 温度分布はどんな感じになりますか？</a:t>
            </a:r>
            <a:endParaRPr lang="en-US" altLang="ja-JP" sz="1662" dirty="0"/>
          </a:p>
        </p:txBody>
      </p:sp>
    </p:spTree>
    <p:extLst>
      <p:ext uri="{BB962C8B-B14F-4D97-AF65-F5344CB8AC3E}">
        <p14:creationId xmlns:p14="http://schemas.microsoft.com/office/powerpoint/2010/main" val="319577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6900D8381CCEC429CFEB7FFBFF8BB26" ma:contentTypeVersion="17" ma:contentTypeDescription="新建文档。" ma:contentTypeScope="" ma:versionID="6706a523166e3699b05a63eb3edaa580">
  <xsd:schema xmlns:xsd="http://www.w3.org/2001/XMLSchema" xmlns:xs="http://www.w3.org/2001/XMLSchema" xmlns:p="http://schemas.microsoft.com/office/2006/metadata/properties" xmlns:ns2="9b86a010-6cc9-464e-8b66-8f99abd7e1c2" xmlns:ns3="d2713260-3dd8-4638-b133-2c20be2599df" targetNamespace="http://schemas.microsoft.com/office/2006/metadata/properties" ma:root="true" ma:fieldsID="b5b423c750dabae3e0a7c5d721a73f7e" ns2:_="" ns3:_="">
    <xsd:import namespace="9b86a010-6cc9-464e-8b66-8f99abd7e1c2"/>
    <xsd:import namespace="d2713260-3dd8-4638-b133-2c20be2599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86a010-6cc9-464e-8b66-8f99abd7e1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图像标记" ma:readOnly="false" ma:fieldId="{5cf76f15-5ced-4ddc-b409-7134ff3c332f}" ma:taxonomyMulti="true" ma:sspId="3e2b44da-a643-41f9-8ef5-317b594750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13260-3dd8-4638-b133-2c20be2599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bac545a-c1a2-4ab4-8630-5b25ec04bd65}" ma:internalName="TaxCatchAll" ma:showField="CatchAllData" ma:web="d2713260-3dd8-4638-b133-2c20be2599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2713260-3dd8-4638-b133-2c20be2599df" xsi:nil="true"/>
    <lcf76f155ced4ddcb4097134ff3c332f xmlns="9b86a010-6cc9-464e-8b66-8f99abd7e1c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DC3293-FB7C-4F1B-8D7F-19506515C1E8}"/>
</file>

<file path=customXml/itemProps2.xml><?xml version="1.0" encoding="utf-8"?>
<ds:datastoreItem xmlns:ds="http://schemas.openxmlformats.org/officeDocument/2006/customXml" ds:itemID="{348CCDB6-761A-400E-A27C-2BE11DDA5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DAA9E3-3D6F-4AB2-B5D9-00185425EB0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</TotalTime>
  <Words>653</Words>
  <Application>Microsoft Office PowerPoint</Application>
  <PresentationFormat>全屏显示(4:3)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テーマ</vt:lpstr>
      <vt:lpstr>PowerPoint Design</vt:lpstr>
      <vt:lpstr>数値解析入門の ためのベース課題</vt:lpstr>
      <vt:lpstr>すべての始まり，フーリエの式</vt:lpstr>
      <vt:lpstr>熱の流入・流出</vt:lpstr>
      <vt:lpstr>熱の流入・流出</vt:lpstr>
      <vt:lpstr>熱の流入・流出</vt:lpstr>
      <vt:lpstr>熱伝導方程式とその離散化</vt:lpstr>
      <vt:lpstr>基準条件</vt:lpstr>
      <vt:lpstr>いろいろいじって遊んでみよう（課題の例）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araki-takuto-tm@ynu.ac.jp</dc:creator>
  <cp:lastModifiedBy>araki-takuto-tm@ynu.ac.jp</cp:lastModifiedBy>
  <cp:revision>16</cp:revision>
  <dcterms:created xsi:type="dcterms:W3CDTF">2023-11-09T08:48:43Z</dcterms:created>
  <dcterms:modified xsi:type="dcterms:W3CDTF">2023-11-10T03:12:57Z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0x010100C6900D8381CCEC429CFEB7FFBFF8BB26</vt:lpwstr>
  </property>
</Properties>
</file>