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28" r:id="rId2"/>
    <p:sldId id="478" r:id="rId3"/>
    <p:sldId id="445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9" r:id="rId18"/>
    <p:sldId id="500" r:id="rId19"/>
    <p:sldId id="501" r:id="rId20"/>
    <p:sldId id="492" r:id="rId21"/>
    <p:sldId id="503" r:id="rId22"/>
    <p:sldId id="504" r:id="rId23"/>
    <p:sldId id="505" r:id="rId24"/>
    <p:sldId id="507" r:id="rId25"/>
    <p:sldId id="493" r:id="rId26"/>
    <p:sldId id="495" r:id="rId27"/>
    <p:sldId id="496" r:id="rId28"/>
    <p:sldId id="497" r:id="rId29"/>
    <p:sldId id="498" r:id="rId30"/>
    <p:sldId id="506" r:id="rId31"/>
    <p:sldId id="508" r:id="rId32"/>
  </p:sldIdLst>
  <p:sldSz cx="12192000" cy="6858000"/>
  <p:notesSz cx="6858000" cy="9144000"/>
  <p:custDataLst>
    <p:tags r:id="rId3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8"/>
    <p:restoredTop sz="79469"/>
  </p:normalViewPr>
  <p:slideViewPr>
    <p:cSldViewPr snapToGrid="0" snapToObjects="1">
      <p:cViewPr>
        <p:scale>
          <a:sx n="89" d="100"/>
          <a:sy n="89" d="100"/>
        </p:scale>
        <p:origin x="1896" y="2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26.07.22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Mobile Development für Android und iOS mit Java oder SWIFT – Aber zunehmen auch Web!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98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Server liefert auf Alle Anfragen liefern nur statische Files aus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349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Skywalker persönlich begrüßen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16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Flask erfordert MVC: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Business Logik im Controller (steht in app.py – nimmt Eingaben entgegen und steuert Ausgabe)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View – Enthält Templates und kümmert sich um die Darstellung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Model – Daten (z.B. SQLite – Haben wir bis jetzt noch nicht)</a:t>
            </a:r>
          </a:p>
          <a:p>
            <a:endParaRPr lang="en-DE" dirty="0"/>
          </a:p>
          <a:p>
            <a:r>
              <a:rPr lang="en-DE" dirty="0"/>
              <a:t>MVC als allgemeines Entwurfsmuster in der Softwareentwicklung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56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</a:t>
            </a:r>
            <a:r>
              <a:rPr lang="de-DE" sz="800" dirty="0" err="1"/>
              <a:t>Flask</a:t>
            </a:r>
            <a:endParaRPr lang="de-DE" sz="8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</a:t>
            </a:r>
            <a:r>
              <a:rPr lang="de-DE" dirty="0" err="1"/>
              <a:t>Flask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26.07.22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/>
          </a:bodyPr>
          <a:lstStyle/>
          <a:p>
            <a:r>
              <a:rPr lang="de-DE" sz="4000" dirty="0"/>
              <a:t>Challenge:</a:t>
            </a:r>
            <a:br>
              <a:rPr lang="de-DE" sz="4000" dirty="0"/>
            </a:br>
            <a:r>
              <a:rPr lang="de-DE" sz="4000" dirty="0" err="1"/>
              <a:t>Flask</a:t>
            </a:r>
            <a:endParaRPr lang="de-DE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/route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C6DDFE-A175-8A9D-C5FC-479DC1D8A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388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/route?key=value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E89F88-FB6D-AEC0-26B8-E047DD0A3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4EB24-BB5D-05C2-D66C-BE4F04F132EF}"/>
              </a:ext>
            </a:extLst>
          </p:cNvPr>
          <p:cNvSpPr/>
          <p:nvPr/>
        </p:nvSpPr>
        <p:spPr>
          <a:xfrm>
            <a:off x="469962" y="4508492"/>
            <a:ext cx="5785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 err="1">
                <a:solidFill>
                  <a:prstClr val="black"/>
                </a:solidFill>
                <a:latin typeface="Lato Light" panose="020F0302020204030203" pitchFamily="34" charset="77"/>
              </a:rPr>
              <a:t>Flask</a:t>
            </a: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 kann HTTP-Anfragen wie diese verarbeiten…</a:t>
            </a:r>
          </a:p>
        </p:txBody>
      </p:sp>
    </p:spTree>
    <p:extLst>
      <p:ext uri="{BB962C8B-B14F-4D97-AF65-F5344CB8AC3E}">
        <p14:creationId xmlns:p14="http://schemas.microsoft.com/office/powerpoint/2010/main" val="7889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search?q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=cats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www.google.com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DE" dirty="0">
              <a:solidFill>
                <a:srgbClr val="3B9CE8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C6751A-10B8-926F-2C95-3F12CA98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376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Flask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from flask import Flask</a:t>
            </a:r>
          </a:p>
        </p:txBody>
      </p:sp>
    </p:spTree>
    <p:extLst>
      <p:ext uri="{BB962C8B-B14F-4D97-AF65-F5344CB8AC3E}">
        <p14:creationId xmlns:p14="http://schemas.microsoft.com/office/powerpoint/2010/main" val="371300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Struktur einer minimalen Flask-App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186608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app.py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requirements.txt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static/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templates/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92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Flask – Hello world!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from flask import Flask,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render_template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app = Flask(__name__)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@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app.route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("/")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def index():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    return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render_template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("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index.html</a:t>
            </a: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")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CB7DD41A-30DD-0517-3D00-47771534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DE677-4745-03AC-B210-CD7F658C2C15}"/>
              </a:ext>
            </a:extLst>
          </p:cNvPr>
          <p:cNvSpPr txBox="1"/>
          <p:nvPr/>
        </p:nvSpPr>
        <p:spPr>
          <a:xfrm>
            <a:off x="10443691" y="6209234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hello_flask_1</a:t>
            </a:r>
          </a:p>
        </p:txBody>
      </p:sp>
    </p:spTree>
    <p:extLst>
      <p:ext uri="{BB962C8B-B14F-4D97-AF65-F5344CB8AC3E}">
        <p14:creationId xmlns:p14="http://schemas.microsoft.com/office/powerpoint/2010/main" val="59599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A396-8FE8-C5D8-2616-4FEE7B6D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request.args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request.form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50CB98C3-96AE-6F0E-DB24-FAA2F425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1EAE0-C68A-7FFE-4EA2-64556D116AB4}"/>
              </a:ext>
            </a:extLst>
          </p:cNvPr>
          <p:cNvSpPr txBox="1"/>
          <p:nvPr/>
        </p:nvSpPr>
        <p:spPr>
          <a:xfrm>
            <a:off x="10454539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hello_flask_2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3534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B98E-A9C8-82D9-4A11-401079C60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Selbst Eingaben erstellen: Formulare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53EA9F-7C2D-F795-3A9E-73D45345F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105890"/>
            <a:ext cx="11329695" cy="3356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&lt;form action="/greet" method="get"&gt;</a:t>
            </a:r>
          </a:p>
          <a:p>
            <a:pPr marL="190500" indent="-19050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	&lt;input autocomplete="off" autofocus name="name" placeholder="Name" type="text"&gt;</a:t>
            </a:r>
          </a:p>
          <a:p>
            <a:pPr marL="190500" indent="-19050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	&lt;input type="submit" value="Send"&gt;</a:t>
            </a:r>
          </a:p>
          <a:p>
            <a:pPr marL="0" indent="0">
              <a:buNone/>
            </a:pPr>
            <a:r>
              <a:rPr lang="en-GB" sz="1600" dirty="0">
                <a:latin typeface="Source Code Pro" panose="020B0309030403020204" pitchFamily="49" charset="0"/>
                <a:ea typeface="Source Code Pro" panose="020B0309030403020204" pitchFamily="49" charset="0"/>
              </a:rPr>
              <a:t>&lt;/form&gt;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57DA108D-419A-2A86-D673-632325E6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F92A86-AFE3-FA53-853B-AAFCE2F62076}"/>
              </a:ext>
            </a:extLst>
          </p:cNvPr>
          <p:cNvSpPr txBox="1"/>
          <p:nvPr/>
        </p:nvSpPr>
        <p:spPr>
          <a:xfrm>
            <a:off x="10468395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hello_flask_3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2650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023B-30B6-B0AA-66C9-83CBAF9F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Layouts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119E8-C8A4-C2AE-603F-F275865D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68556"/>
            <a:ext cx="5578252" cy="3593965"/>
          </a:xfrm>
        </p:spPr>
        <p:txBody>
          <a:bodyPr/>
          <a:lstStyle/>
          <a:p>
            <a:r>
              <a:rPr lang="en-DE" dirty="0"/>
              <a:t>Doppelter Code in den Templates</a:t>
            </a:r>
          </a:p>
          <a:p>
            <a:r>
              <a:rPr lang="en-DE" dirty="0"/>
              <a:t>Mit Flask Templates lassen sich Codebestandteile auslagern und in mehreren Dateien einbinden</a:t>
            </a:r>
          </a:p>
        </p:txBody>
      </p:sp>
      <p:pic>
        <p:nvPicPr>
          <p:cNvPr id="5" name="Picture 4" descr="Replit - Wikipedia">
            <a:extLst>
              <a:ext uri="{FF2B5EF4-FFF2-40B4-BE49-F238E27FC236}">
                <a16:creationId xmlns:a16="http://schemas.microsoft.com/office/drawing/2014/main" id="{2787B82F-E2C6-AFC3-6182-FF351A75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80EBF-636C-9734-6A3C-08E61E6FB21D}"/>
              </a:ext>
            </a:extLst>
          </p:cNvPr>
          <p:cNvSpPr txBox="1"/>
          <p:nvPr/>
        </p:nvSpPr>
        <p:spPr>
          <a:xfrm>
            <a:off x="10468395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hello_flask_4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930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FD9-42C3-C9CE-2BDF-0F252A47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72DA-BCE6-565E-F130-44E9F293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GET übermittelt Daten als Teil der URL (unsicher)</a:t>
            </a:r>
          </a:p>
          <a:p>
            <a:r>
              <a:rPr lang="en-DE" dirty="0"/>
              <a:t>Formulare lassen sich auf POST umstellen – Daten werden als Inhalt des Requests geschick und können somit verschlüsselt werden (sicher)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F2027BB0-AC1F-0308-86C0-BA3595B87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084EEE-3884-8DE5-4557-9249ABA1E200}"/>
              </a:ext>
            </a:extLst>
          </p:cNvPr>
          <p:cNvSpPr txBox="1"/>
          <p:nvPr/>
        </p:nvSpPr>
        <p:spPr>
          <a:xfrm>
            <a:off x="10468395" y="6209234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hello_flask_5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35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FC3F-A26C-4741-53DE-B1EF3643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F35-5C49-350D-C70B-6EF3A5DC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68556"/>
            <a:ext cx="5578252" cy="3593965"/>
          </a:xfrm>
        </p:spPr>
        <p:txBody>
          <a:bodyPr/>
          <a:lstStyle/>
          <a:p>
            <a:r>
              <a:rPr lang="en-DE" dirty="0"/>
              <a:t>HTML, CSS und JavaScript zunehmend verwendet, um Anwendungen für Desktops, Laptops und mobile Geräte zu entwickeln</a:t>
            </a:r>
          </a:p>
        </p:txBody>
      </p:sp>
    </p:spTree>
    <p:extLst>
      <p:ext uri="{BB962C8B-B14F-4D97-AF65-F5344CB8AC3E}">
        <p14:creationId xmlns:p14="http://schemas.microsoft.com/office/powerpoint/2010/main" val="96903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415D18-6321-9CFD-1169-663F3EFE4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48" y="802018"/>
            <a:ext cx="4450113" cy="4969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72930-6FCD-10CA-BD5A-8AD67DFE8FE3}"/>
              </a:ext>
            </a:extLst>
          </p:cNvPr>
          <p:cNvSpPr txBox="1"/>
          <p:nvPr/>
        </p:nvSpPr>
        <p:spPr>
          <a:xfrm>
            <a:off x="517748" y="6188765"/>
            <a:ext cx="5211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Bildquelle: </a:t>
            </a:r>
            <a:r>
              <a:rPr lang="en-GB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https://en.wikipedia.org/wiki/Model%E2%80%93view%E2%80%93controller </a:t>
            </a:r>
            <a:endParaRPr lang="en-DE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98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3FD9-42C3-C9CE-2BDF-0F252A47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OTH-Sport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772DA-BCE6-565E-F130-44E9F293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Studierende können sich für Sportaktivitäten registrieren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6F82DEBC-D193-7A26-C970-2E80F08C4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5F9B4B-5BDC-59D0-E29B-CEA78561668E}"/>
              </a:ext>
            </a:extLst>
          </p:cNvPr>
          <p:cNvSpPr txBox="1"/>
          <p:nvPr/>
        </p:nvSpPr>
        <p:spPr>
          <a:xfrm>
            <a:off x="9421094" y="6209234"/>
            <a:ext cx="2053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oth_sport_1 bis oth_sport_5 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621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3444-66BA-97D9-7CEE-3D72B207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Daten speichern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8227-16C5-3298-6CA4-4BA01B0F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Web-Applikationen speichern Daten typischerweise in Datenbanken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ECBEB9D6-380D-7B85-DFFD-D0C18378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0D30E-3D04-1864-E0AC-F6BAF8D9D729}"/>
              </a:ext>
            </a:extLst>
          </p:cNvPr>
          <p:cNvSpPr txBox="1"/>
          <p:nvPr/>
        </p:nvSpPr>
        <p:spPr>
          <a:xfrm>
            <a:off x="8986839" y="6209234"/>
            <a:ext cx="248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DEMO: oth_sport_6, oth_sport_7 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900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E2A9-7F72-5DBE-2E4E-E5629DB6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E-Mails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ECD3DB03-F160-57F7-FC07-3F7FE220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8830D7-2E4D-284B-A8D8-E6119B312796}"/>
              </a:ext>
            </a:extLst>
          </p:cNvPr>
          <p:cNvSpPr txBox="1"/>
          <p:nvPr/>
        </p:nvSpPr>
        <p:spPr>
          <a:xfrm>
            <a:off x="10432485" y="6209234"/>
            <a:ext cx="1042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oth_sport_8 </a:t>
            </a:r>
          </a:p>
          <a:p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67644A-B63A-A970-DFF3-F92708A1BFFB}"/>
              </a:ext>
            </a:extLst>
          </p:cNvPr>
          <p:cNvSpPr txBox="1">
            <a:spLocks/>
          </p:cNvSpPr>
          <p:nvPr/>
        </p:nvSpPr>
        <p:spPr>
          <a:xfrm>
            <a:off x="517747" y="2014332"/>
            <a:ext cx="7751610" cy="376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flask_mail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275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60AD-E797-F9F1-D6E1-01D3FA88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9B1B-21EE-5709-EB94-4C0F3538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HTTP ist </a:t>
            </a:r>
            <a:r>
              <a:rPr lang="en-DE" i="1" dirty="0"/>
              <a:t>stateless</a:t>
            </a:r>
          </a:p>
          <a:p>
            <a:r>
              <a:rPr lang="en-DE" dirty="0"/>
              <a:t>Webserver müssen sich Informationen über die Clients merken (z.B. Warenkorb, eingeloggt bleiben)</a:t>
            </a:r>
          </a:p>
          <a:p>
            <a:r>
              <a:rPr lang="en-DE" dirty="0"/>
              <a:t>Sessions ermöglichen es einem Webserver </a:t>
            </a:r>
            <a:r>
              <a:rPr lang="en-DE" i="1" dirty="0"/>
              <a:t>stateful</a:t>
            </a:r>
            <a:r>
              <a:rPr lang="en-DE" dirty="0"/>
              <a:t> zu sein</a:t>
            </a:r>
          </a:p>
        </p:txBody>
      </p:sp>
    </p:spTree>
    <p:extLst>
      <p:ext uri="{BB962C8B-B14F-4D97-AF65-F5344CB8AC3E}">
        <p14:creationId xmlns:p14="http://schemas.microsoft.com/office/powerpoint/2010/main" val="3630371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gmail.com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69362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Content-Type: text/html</a:t>
            </a:r>
          </a:p>
          <a:p>
            <a:pPr marL="0" indent="0">
              <a:buNone/>
            </a:pP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50581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HTTP/1.1 200 OK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Content-Type: text/html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Set-Cookie: session=value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87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gmail.com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03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Sessions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D48CC0-2434-7D97-3A91-380BEA895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014332"/>
            <a:ext cx="7751610" cy="3763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GET / HTTP/1.1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Host: </a:t>
            </a:r>
            <a:r>
              <a:rPr lang="en-GB" dirty="0" err="1">
                <a:latin typeface="Source Code Pro" panose="020B0309030403020204" pitchFamily="49" charset="0"/>
                <a:ea typeface="Source Code Pro" panose="020B0309030403020204" pitchFamily="49" charset="0"/>
              </a:rPr>
              <a:t>gmail.com</a:t>
            </a: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Cookie: session=value</a:t>
            </a:r>
          </a:p>
          <a:p>
            <a:pPr marL="0" indent="0">
              <a:buNone/>
            </a:pPr>
            <a: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  <a:t>...</a:t>
            </a:r>
          </a:p>
          <a:p>
            <a:pPr marL="0" indent="0">
              <a:buNone/>
            </a:pPr>
            <a:br>
              <a:rPr lang="en-GB" dirty="0">
                <a:latin typeface="Source Code Pro" panose="020B0309030403020204" pitchFamily="49" charset="0"/>
                <a:ea typeface="Source Code Pro" panose="020B0309030403020204" pitchFamily="49" charset="0"/>
              </a:rPr>
            </a:br>
            <a:endParaRPr lang="en-GB" dirty="0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73F8EAFE-3516-7FB2-CF82-58795EDA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35D8D-3632-A257-6A81-96262B89CE9A}"/>
              </a:ext>
            </a:extLst>
          </p:cNvPr>
          <p:cNvSpPr txBox="1"/>
          <p:nvPr/>
        </p:nvSpPr>
        <p:spPr>
          <a:xfrm>
            <a:off x="10917397" y="6209234"/>
            <a:ext cx="55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ato Light" panose="020F0302020204030203" pitchFamily="34" charset="77"/>
              </a:rPr>
              <a:t>login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4284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D33BE2D-FC00-84AE-C5F1-9EEBFF9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Webserver bis jetzt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A8BA2A-AEEB-ECBD-9A19-F9C209B6ABE5}"/>
              </a:ext>
            </a:extLst>
          </p:cNvPr>
          <p:cNvSpPr/>
          <p:nvPr/>
        </p:nvSpPr>
        <p:spPr>
          <a:xfrm>
            <a:off x="517748" y="2706197"/>
            <a:ext cx="53055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 err="1">
                <a:solidFill>
                  <a:prstClr val="black"/>
                </a:solidFill>
                <a:latin typeface="Lato Light" panose="020F0302020204030203" pitchFamily="34" charset="77"/>
              </a:rPr>
              <a:t>Replit</a:t>
            </a: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 als statischer Webserver…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DFEE96-F0BF-B6CD-488F-C7B76C55CA48}"/>
              </a:ext>
            </a:extLst>
          </p:cNvPr>
          <p:cNvSpPr/>
          <p:nvPr/>
        </p:nvSpPr>
        <p:spPr>
          <a:xfrm>
            <a:off x="517748" y="3551639"/>
            <a:ext cx="53055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spcBef>
                <a:spcPct val="20000"/>
              </a:spcBef>
            </a:pPr>
            <a:r>
              <a:rPr lang="de-DE" sz="2000" dirty="0">
                <a:solidFill>
                  <a:prstClr val="black"/>
                </a:solidFill>
                <a:latin typeface="Lato Light" panose="020F0302020204030203" pitchFamily="34" charset="77"/>
              </a:rPr>
              <a:t>… kann keine Formulardaten verarbeiten und somit nicht dynamisch auf Eingaben reagieren…</a:t>
            </a:r>
          </a:p>
        </p:txBody>
      </p:sp>
    </p:spTree>
    <p:extLst>
      <p:ext uri="{BB962C8B-B14F-4D97-AF65-F5344CB8AC3E}">
        <p14:creationId xmlns:p14="http://schemas.microsoft.com/office/powerpoint/2010/main" val="232575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3E76-F629-410B-FC8F-4C9140EFB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Shopping</a:t>
            </a:r>
          </a:p>
        </p:txBody>
      </p:sp>
      <p:pic>
        <p:nvPicPr>
          <p:cNvPr id="3" name="Picture 2" descr="Replit - Wikipedia">
            <a:extLst>
              <a:ext uri="{FF2B5EF4-FFF2-40B4-BE49-F238E27FC236}">
                <a16:creationId xmlns:a16="http://schemas.microsoft.com/office/drawing/2014/main" id="{73F8EAFE-3516-7FB2-CF82-58795EDAB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135D8D-3632-A257-6A81-96262B89CE9A}"/>
              </a:ext>
            </a:extLst>
          </p:cNvPr>
          <p:cNvSpPr txBox="1"/>
          <p:nvPr/>
        </p:nvSpPr>
        <p:spPr>
          <a:xfrm>
            <a:off x="10444163" y="6209234"/>
            <a:ext cx="1030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Lato Light" panose="020F0302020204030203" pitchFamily="34" charset="77"/>
              </a:rPr>
              <a:t>onlineshop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0ED55C-D209-FFE9-11E8-4F18AAB3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Einkaufswagen für einen Online-Shop für Bücher</a:t>
            </a:r>
          </a:p>
        </p:txBody>
      </p:sp>
    </p:spTree>
    <p:extLst>
      <p:ext uri="{BB962C8B-B14F-4D97-AF65-F5344CB8AC3E}">
        <p14:creationId xmlns:p14="http://schemas.microsoft.com/office/powerpoint/2010/main" val="2696159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BC64-4BF0-C415-D8DB-FE674B55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DE" sz="3600" dirty="0"/>
              <a:t>Ausblick: Client- und serverseitiger Code im Zusammenspiel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435A-4D85-5489-8A5C-A030319F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128838"/>
            <a:ext cx="5578252" cy="3333684"/>
          </a:xfrm>
        </p:spPr>
        <p:txBody>
          <a:bodyPr/>
          <a:lstStyle/>
          <a:p>
            <a:r>
              <a:rPr lang="en-DE" dirty="0"/>
              <a:t>Bis jetzt: Jede Anfrage an den Webserver immer durch Neuladen der Seite</a:t>
            </a:r>
          </a:p>
          <a:p>
            <a:r>
              <a:rPr lang="en-DE" dirty="0"/>
              <a:t>Interaktive Anwendungen tauschen Informationen “</a:t>
            </a:r>
            <a:r>
              <a:rPr lang="en-DE"/>
              <a:t>im Hintergrund</a:t>
            </a:r>
            <a:r>
              <a:rPr lang="en-DE" dirty="0"/>
              <a:t>” aus, ohne, dass ein Neuladen der Seite von den Nutzern bemerkt wird</a:t>
            </a:r>
          </a:p>
        </p:txBody>
      </p:sp>
      <p:pic>
        <p:nvPicPr>
          <p:cNvPr id="4" name="Picture 3" descr="Replit - Wikipedia">
            <a:extLst>
              <a:ext uri="{FF2B5EF4-FFF2-40B4-BE49-F238E27FC236}">
                <a16:creationId xmlns:a16="http://schemas.microsoft.com/office/drawing/2014/main" id="{DB17E875-4A62-1576-0208-FF4FD4C2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C02BEB-CB57-A566-79E0-AB93C93C07C4}"/>
              </a:ext>
            </a:extLst>
          </p:cNvPr>
          <p:cNvSpPr txBox="1"/>
          <p:nvPr/>
        </p:nvSpPr>
        <p:spPr>
          <a:xfrm>
            <a:off x="9415463" y="6209234"/>
            <a:ext cx="2145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shows_1. shows_2, shows_3</a:t>
            </a:r>
          </a:p>
        </p:txBody>
      </p:sp>
    </p:spTree>
    <p:extLst>
      <p:ext uri="{BB962C8B-B14F-4D97-AF65-F5344CB8AC3E}">
        <p14:creationId xmlns:p14="http://schemas.microsoft.com/office/powerpoint/2010/main" val="228591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FECD-E5C7-F23E-C5EA-F8CFC63D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ABDC-9AC2-FC97-B595-167D4A8E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495497"/>
            <a:ext cx="5578252" cy="4351338"/>
          </a:xfrm>
        </p:spPr>
        <p:txBody>
          <a:bodyPr/>
          <a:lstStyle/>
          <a:p>
            <a:r>
              <a:rPr lang="en-DE" dirty="0"/>
              <a:t>SQL</a:t>
            </a:r>
          </a:p>
          <a:p>
            <a:r>
              <a:rPr lang="en-DE" dirty="0"/>
              <a:t>Python</a:t>
            </a:r>
          </a:p>
          <a:p>
            <a:r>
              <a:rPr lang="en-DE" dirty="0"/>
              <a:t>Flask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/>
              <a:t>… Framework zur Entwicklung von Webanwendungen</a:t>
            </a:r>
          </a:p>
        </p:txBody>
      </p:sp>
    </p:spTree>
    <p:extLst>
      <p:ext uri="{BB962C8B-B14F-4D97-AF65-F5344CB8AC3E}">
        <p14:creationId xmlns:p14="http://schemas.microsoft.com/office/powerpoint/2010/main" val="260559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2663687"/>
            <a:ext cx="5578252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2903D38-3BC6-0DCC-2131-81BA8CD8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49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009487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/file.html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397FCF-5A65-6B93-DBC1-6324F388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73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009487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/folder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04A28D-200B-098C-5E77-EA769626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967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/folder/file.html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DD0255-4A6E-D9A8-5771-BBC6FD05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335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960B88-02D0-C52B-5908-327074F8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7" y="2663687"/>
            <a:ext cx="7751610" cy="2798834"/>
          </a:xfrm>
        </p:spPr>
        <p:txBody>
          <a:bodyPr/>
          <a:lstStyle/>
          <a:p>
            <a:pPr marL="0" indent="0">
              <a:buNone/>
            </a:pPr>
            <a:r>
              <a:rPr lang="en-DE" dirty="0">
                <a:latin typeface="Source Code Pro" panose="020B0309030403020204" pitchFamily="49" charset="0"/>
                <a:ea typeface="Source Code Pro" panose="020B0309030403020204" pitchFamily="49" charset="0"/>
              </a:rPr>
              <a:t>http://www.example.com</a:t>
            </a:r>
            <a:r>
              <a:rPr lang="en-DE" dirty="0">
                <a:solidFill>
                  <a:srgbClr val="3B9CE8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/path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D75848-A959-BC12-2F7B-5E4B0F2C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0969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673</Words>
  <Application>Microsoft Macintosh PowerPoint</Application>
  <PresentationFormat>Widescreen</PresentationFormat>
  <Paragraphs>121</Paragraphs>
  <Slides>31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Chakra Petch SemiBold</vt:lpstr>
      <vt:lpstr>Lato</vt:lpstr>
      <vt:lpstr>Lato Light</vt:lpstr>
      <vt:lpstr>Source Code Pro</vt:lpstr>
      <vt:lpstr>Trebuchet MS</vt:lpstr>
      <vt:lpstr>Wingdings</vt:lpstr>
      <vt:lpstr>Office</vt:lpstr>
      <vt:lpstr>think-cell Slide</vt:lpstr>
      <vt:lpstr>Challenge: Flask</vt:lpstr>
      <vt:lpstr>Web</vt:lpstr>
      <vt:lpstr>Webserver bis jetzt</vt:lpstr>
      <vt:lpstr>Heute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</vt:lpstr>
      <vt:lpstr>Struktur einer minimalen Flask-App</vt:lpstr>
      <vt:lpstr>Flask – Hello world!</vt:lpstr>
      <vt:lpstr>PowerPoint Presentation</vt:lpstr>
      <vt:lpstr>Selbst Eingaben erstellen: Formulare</vt:lpstr>
      <vt:lpstr>Layouts</vt:lpstr>
      <vt:lpstr>POST</vt:lpstr>
      <vt:lpstr>PowerPoint Presentation</vt:lpstr>
      <vt:lpstr>OTH-Sport</vt:lpstr>
      <vt:lpstr>Daten speichern</vt:lpstr>
      <vt:lpstr>E-Mails</vt:lpstr>
      <vt:lpstr>Sessions</vt:lpstr>
      <vt:lpstr>Sessions</vt:lpstr>
      <vt:lpstr>Sessions</vt:lpstr>
      <vt:lpstr>Sessions</vt:lpstr>
      <vt:lpstr>Sessions</vt:lpstr>
      <vt:lpstr>Sessions</vt:lpstr>
      <vt:lpstr>Shopping</vt:lpstr>
      <vt:lpstr>Ausblick: Client- und serverseitiger Code im Zusammenspiel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79</cp:revision>
  <dcterms:created xsi:type="dcterms:W3CDTF">2022-02-03T14:23:38Z</dcterms:created>
  <dcterms:modified xsi:type="dcterms:W3CDTF">2022-07-27T14:18:00Z</dcterms:modified>
  <cp:category/>
</cp:coreProperties>
</file>