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428" r:id="rId2"/>
    <p:sldId id="436" r:id="rId3"/>
    <p:sldId id="459" r:id="rId4"/>
    <p:sldId id="460" r:id="rId5"/>
    <p:sldId id="437" r:id="rId6"/>
    <p:sldId id="439" r:id="rId7"/>
    <p:sldId id="461" r:id="rId8"/>
    <p:sldId id="438" r:id="rId9"/>
    <p:sldId id="441" r:id="rId10"/>
    <p:sldId id="463" r:id="rId11"/>
    <p:sldId id="440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</p:sldIdLst>
  <p:sldSz cx="12192000" cy="6858000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6"/>
    <p:restoredTop sz="79493"/>
  </p:normalViewPr>
  <p:slideViewPr>
    <p:cSldViewPr snapToGrid="0" snapToObjects="1">
      <p:cViewPr varScale="1">
        <p:scale>
          <a:sx n="83" d="100"/>
          <a:sy n="83" d="100"/>
        </p:scale>
        <p:origin x="8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Korrektheit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die </a:t>
            </a:r>
            <a:r>
              <a:rPr lang="en-GB" dirty="0" err="1"/>
              <a:t>korrekte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 für </a:t>
            </a:r>
            <a:r>
              <a:rPr lang="en-GB" dirty="0" err="1"/>
              <a:t>ein</a:t>
            </a:r>
            <a:r>
              <a:rPr lang="en-GB" dirty="0"/>
              <a:t> Problem </a:t>
            </a:r>
            <a:r>
              <a:rPr lang="en-GB" dirty="0" err="1"/>
              <a:t>liefert</a:t>
            </a:r>
            <a:endParaRPr lang="en-GB" dirty="0"/>
          </a:p>
          <a:p>
            <a:r>
              <a:rPr lang="en-GB" b="1" dirty="0"/>
              <a:t>Design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gut </a:t>
            </a:r>
            <a:r>
              <a:rPr lang="en-GB" dirty="0" err="1"/>
              <a:t>lesbar</a:t>
            </a:r>
            <a:r>
              <a:rPr lang="en-GB" dirty="0"/>
              <a:t> der Code </a:t>
            </a:r>
            <a:r>
              <a:rPr lang="en-GB" dirty="0" err="1"/>
              <a:t>ist</a:t>
            </a:r>
            <a:r>
              <a:rPr lang="en-GB" dirty="0"/>
              <a:t>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effizient</a:t>
            </a:r>
            <a:r>
              <a:rPr lang="en-GB" dirty="0"/>
              <a:t> er das Problem </a:t>
            </a:r>
            <a:r>
              <a:rPr lang="en-GB" dirty="0" err="1"/>
              <a:t>löst</a:t>
            </a:r>
            <a:r>
              <a:rPr lang="en-GB" dirty="0"/>
              <a:t>.</a:t>
            </a:r>
          </a:p>
          <a:p>
            <a:r>
              <a:rPr lang="en-GB" b="1" dirty="0" err="1"/>
              <a:t>Stil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</a:t>
            </a:r>
            <a:r>
              <a:rPr lang="en-GB" dirty="0" err="1"/>
              <a:t>visuell</a:t>
            </a:r>
            <a:r>
              <a:rPr lang="en-GB" dirty="0"/>
              <a:t> </a:t>
            </a:r>
            <a:r>
              <a:rPr lang="en-GB" dirty="0" err="1"/>
              <a:t>ansprechend</a:t>
            </a:r>
            <a:r>
              <a:rPr lang="en-GB" dirty="0"/>
              <a:t> </a:t>
            </a:r>
            <a:r>
              <a:rPr lang="en-GB" dirty="0" err="1"/>
              <a:t>formatiert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(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Abstände</a:t>
            </a:r>
            <a:r>
              <a:rPr lang="en-GB" dirty="0"/>
              <a:t>, </a:t>
            </a:r>
            <a:r>
              <a:rPr lang="en-GB" dirty="0" err="1"/>
              <a:t>Einrückungen</a:t>
            </a:r>
            <a:r>
              <a:rPr lang="en-GB" dirty="0"/>
              <a:t>, etc.)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8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einfach, gibt nur 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aus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Vorstellen: Dateiexplorer, Texteditor, Shell</a:t>
            </a:r>
          </a:p>
          <a:p>
            <a:endParaRPr lang="de-DE" dirty="0"/>
          </a:p>
          <a:p>
            <a:r>
              <a:rPr lang="de-DE" dirty="0"/>
              <a:t>Zeigen: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Datei anlegen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ls</a:t>
            </a:r>
            <a:r>
              <a:rPr lang="de-DE" dirty="0"/>
              <a:t> auf der Shell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python3 </a:t>
            </a:r>
            <a:r>
              <a:rPr lang="de-DE" dirty="0" err="1"/>
              <a:t>hello.py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rm</a:t>
            </a:r>
            <a:r>
              <a:rPr lang="de-DE" dirty="0"/>
              <a:t> </a:t>
            </a:r>
            <a:r>
              <a:rPr lang="de-DE" dirty="0" err="1"/>
              <a:t>hello.py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1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Scratch: Beispiel fragt Nutzer nach Eingabe und speichert Ergebnis in der Variable </a:t>
            </a:r>
            <a:r>
              <a:rPr lang="de-DE" dirty="0" err="1"/>
              <a:t>answer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hello1.py</a:t>
            </a:r>
          </a:p>
          <a:p>
            <a:r>
              <a:rPr lang="de-DE" dirty="0"/>
              <a:t>Erst ohne </a:t>
            </a:r>
            <a:r>
              <a:rPr lang="de-DE" dirty="0" err="1"/>
              <a:t>import</a:t>
            </a:r>
            <a:r>
              <a:rPr lang="de-DE" dirty="0"/>
              <a:t>, dann mit (vgl.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3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Hello2.py programmieren – dann </a:t>
            </a:r>
            <a:r>
              <a:rPr lang="de-DE" dirty="0" err="1"/>
              <a:t>if</a:t>
            </a:r>
            <a:r>
              <a:rPr lang="de-DE" dirty="0"/>
              <a:t> __</a:t>
            </a:r>
            <a:r>
              <a:rPr lang="de-DE" dirty="0" err="1"/>
              <a:t>name</a:t>
            </a:r>
            <a:r>
              <a:rPr lang="de-DE" dirty="0"/>
              <a:t>___ == „Main“ ergänzen</a:t>
            </a:r>
          </a:p>
          <a:p>
            <a:r>
              <a:rPr lang="de-DE" dirty="0"/>
              <a:t>Erst dann fertig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0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Python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 fontScale="90000"/>
          </a:bodyPr>
          <a:lstStyle/>
          <a:p>
            <a:r>
              <a:rPr lang="de-DE" dirty="0"/>
              <a:t>Challenge:</a:t>
            </a:r>
            <a:br>
              <a:rPr lang="de-DE" dirty="0"/>
            </a:br>
            <a:r>
              <a:rPr lang="de-DE" dirty="0"/>
              <a:t>Grundlagen der Programmierung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B932-07FB-CA4C-7FA5-778066EA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Ausgaben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51E0C-139C-4DB1-2678-248452D8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02"/>
          <a:stretch/>
        </p:blipFill>
        <p:spPr>
          <a:xfrm>
            <a:off x="517748" y="2146300"/>
            <a:ext cx="4559300" cy="14673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B0DA7B-A661-773E-43A7-E5D45E4944DC}"/>
              </a:ext>
            </a:extLst>
          </p:cNvPr>
          <p:cNvCxnSpPr>
            <a:cxnSpLocks/>
          </p:cNvCxnSpPr>
          <p:nvPr/>
        </p:nvCxnSpPr>
        <p:spPr>
          <a:xfrm>
            <a:off x="1477607" y="4784988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82F552-AA20-082B-4094-B613879A2A37}"/>
              </a:ext>
            </a:extLst>
          </p:cNvPr>
          <p:cNvSpPr/>
          <p:nvPr/>
        </p:nvSpPr>
        <p:spPr>
          <a:xfrm>
            <a:off x="2138083" y="3998335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Lato Light" panose="020F0302020204030203" pitchFamily="34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2698C-F322-E01A-60E8-505193697876}"/>
              </a:ext>
            </a:extLst>
          </p:cNvPr>
          <p:cNvCxnSpPr>
            <a:cxnSpLocks/>
          </p:cNvCxnSpPr>
          <p:nvPr/>
        </p:nvCxnSpPr>
        <p:spPr>
          <a:xfrm>
            <a:off x="4159626" y="4771541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4_funktionen_scratch_ausgabe">
            <a:extLst>
              <a:ext uri="{FF2B5EF4-FFF2-40B4-BE49-F238E27FC236}">
                <a16:creationId xmlns:a16="http://schemas.microsoft.com/office/drawing/2014/main" id="{F57CB83D-C8C5-6EED-40EB-8C174B2CD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9" t="35031" r="44634" b="22797"/>
          <a:stretch/>
        </p:blipFill>
        <p:spPr bwMode="auto">
          <a:xfrm>
            <a:off x="2620006" y="4292606"/>
            <a:ext cx="865025" cy="9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A7EE1-8AB1-09B1-9737-2AC18F88D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2771"/>
            <a:ext cx="1666384" cy="524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CBCFE-9331-8E68-6C2B-B8580DBA1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462" y="4125300"/>
            <a:ext cx="1420693" cy="13193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FD42E8-F77A-5BF3-48D1-F26178A2ED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66384" y="4784988"/>
            <a:ext cx="416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FB90E-4190-71EC-C6F8-7C843BC1F1C0}"/>
              </a:ext>
            </a:extLst>
          </p:cNvPr>
          <p:cNvSpPr/>
          <p:nvPr/>
        </p:nvSpPr>
        <p:spPr>
          <a:xfrm>
            <a:off x="2138083" y="3998335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Lato Light" panose="020F0302020204030203" pitchFamily="34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A175E-9754-2999-CB13-D4B1953D50E5}"/>
              </a:ext>
            </a:extLst>
          </p:cNvPr>
          <p:cNvCxnSpPr>
            <a:cxnSpLocks/>
          </p:cNvCxnSpPr>
          <p:nvPr/>
        </p:nvCxnSpPr>
        <p:spPr>
          <a:xfrm>
            <a:off x="4159626" y="4771541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B932-07FB-CA4C-7FA5-778066EA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Ausgaben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69298-14AB-724D-F5CD-19DB5E06FE9D}"/>
              </a:ext>
            </a:extLst>
          </p:cNvPr>
          <p:cNvSpPr/>
          <p:nvPr/>
        </p:nvSpPr>
        <p:spPr>
          <a:xfrm>
            <a:off x="790066" y="2267941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"Hello world!"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70E93-F26C-9880-97C1-19E2CBB9EE04}"/>
              </a:ext>
            </a:extLst>
          </p:cNvPr>
          <p:cNvSpPr txBox="1"/>
          <p:nvPr/>
        </p:nvSpPr>
        <p:spPr>
          <a:xfrm>
            <a:off x="517748" y="393283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ource Code Pro" panose="020B0509030403020204" pitchFamily="49" charset="77"/>
              </a:rPr>
              <a:t>"</a:t>
            </a:r>
            <a:r>
              <a:rPr lang="de-DE" dirty="0" err="1">
                <a:latin typeface="Source Code Pro" panose="020B0509030403020204" pitchFamily="49" charset="77"/>
              </a:rPr>
              <a:t>hello</a:t>
            </a:r>
            <a:r>
              <a:rPr lang="de-DE" dirty="0">
                <a:latin typeface="Source Code Pro" panose="020B0509030403020204" pitchFamily="49" charset="77"/>
              </a:rPr>
              <a:t> </a:t>
            </a:r>
            <a:r>
              <a:rPr lang="de-DE" dirty="0" err="1">
                <a:latin typeface="Source Code Pro" panose="020B0509030403020204" pitchFamily="49" charset="77"/>
              </a:rPr>
              <a:t>world</a:t>
            </a:r>
            <a:r>
              <a:rPr lang="de-DE" dirty="0">
                <a:latin typeface="Source Code Pro" panose="020B0509030403020204" pitchFamily="49" charset="77"/>
              </a:rPr>
              <a:t>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C31C0-3371-D5CF-58AC-4132D58B68E8}"/>
              </a:ext>
            </a:extLst>
          </p:cNvPr>
          <p:cNvCxnSpPr>
            <a:cxnSpLocks/>
          </p:cNvCxnSpPr>
          <p:nvPr/>
        </p:nvCxnSpPr>
        <p:spPr>
          <a:xfrm>
            <a:off x="2399945" y="4130949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761AFA-9276-1540-6BFD-8A61919CC925}"/>
              </a:ext>
            </a:extLst>
          </p:cNvPr>
          <p:cNvSpPr/>
          <p:nvPr/>
        </p:nvSpPr>
        <p:spPr>
          <a:xfrm>
            <a:off x="3060421" y="3344296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Lato Light" panose="020F0302020204030203" pitchFamily="34" charset="77"/>
              </a:rPr>
              <a:t>print</a:t>
            </a:r>
            <a:endParaRPr lang="de-DE" dirty="0">
              <a:solidFill>
                <a:schemeClr val="tx1"/>
              </a:solidFill>
              <a:latin typeface="Lato Light" panose="020F0302020204030203" pitchFamily="34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E25B8-95D5-F189-8552-B3F62B0DEB2A}"/>
              </a:ext>
            </a:extLst>
          </p:cNvPr>
          <p:cNvCxnSpPr>
            <a:cxnSpLocks/>
          </p:cNvCxnSpPr>
          <p:nvPr/>
        </p:nvCxnSpPr>
        <p:spPr>
          <a:xfrm>
            <a:off x="5081964" y="4117502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308DE7-A2A4-9DD7-DDD3-0E16EF5A59D1}"/>
              </a:ext>
            </a:extLst>
          </p:cNvPr>
          <p:cNvSpPr txBox="1"/>
          <p:nvPr/>
        </p:nvSpPr>
        <p:spPr>
          <a:xfrm>
            <a:off x="5731906" y="39328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Lato Light" panose="020F0302020204030203" pitchFamily="34" charset="77"/>
              </a:rPr>
              <a:t>hello</a:t>
            </a:r>
            <a:r>
              <a:rPr lang="de-DE" dirty="0">
                <a:latin typeface="Lato Light" panose="020F0302020204030203" pitchFamily="34" charset="77"/>
              </a:rPr>
              <a:t> </a:t>
            </a:r>
            <a:r>
              <a:rPr lang="de-DE" dirty="0" err="1">
                <a:latin typeface="Lato Light" panose="020F0302020204030203" pitchFamily="34" charset="77"/>
              </a:rPr>
              <a:t>world</a:t>
            </a:r>
            <a:endParaRPr lang="de-DE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19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D33BE2D-FC00-84AE-C5F1-9EEBFF9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Rückgaben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76553-068E-292D-CF31-482E6115D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48" y="1919194"/>
            <a:ext cx="5106240" cy="2222500"/>
          </a:xfrm>
          <a:prstGeom prst="rect">
            <a:avLst/>
          </a:prstGeom>
        </p:spPr>
      </p:pic>
      <p:pic>
        <p:nvPicPr>
          <p:cNvPr id="12" name="Picture 4" descr="Replit - Wikipedia">
            <a:extLst>
              <a:ext uri="{FF2B5EF4-FFF2-40B4-BE49-F238E27FC236}">
                <a16:creationId xmlns:a16="http://schemas.microsoft.com/office/drawing/2014/main" id="{660E76F8-231D-D291-E517-D689B86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CF934-50BF-B41E-0CE0-46EBA98291F6}"/>
              </a:ext>
            </a:extLst>
          </p:cNvPr>
          <p:cNvSpPr txBox="1"/>
          <p:nvPr/>
        </p:nvSpPr>
        <p:spPr>
          <a:xfrm>
            <a:off x="10249903" y="6209234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hello1.py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776E-54E7-A7C2-F177-867A03790F10}"/>
              </a:ext>
            </a:extLst>
          </p:cNvPr>
          <p:cNvSpPr/>
          <p:nvPr/>
        </p:nvSpPr>
        <p:spPr>
          <a:xfrm>
            <a:off x="517748" y="4623684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answer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"What's your name? 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7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B462-8387-98D3-4CCA-0309134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/>
              <a:t>Konkatenierung</a:t>
            </a:r>
            <a:r>
              <a:rPr lang="de-DE" dirty="0"/>
              <a:t>, </a:t>
            </a:r>
            <a:r>
              <a:rPr lang="de-DE" dirty="0" err="1"/>
              <a:t>d.h.Zusammenfügen</a:t>
            </a:r>
            <a:br>
              <a:rPr lang="de-DE" dirty="0"/>
            </a:br>
            <a:r>
              <a:rPr lang="de-DE" dirty="0"/>
              <a:t>eines Strings in Scratch und Python</a:t>
            </a:r>
          </a:p>
        </p:txBody>
      </p:sp>
      <p:pic>
        <p:nvPicPr>
          <p:cNvPr id="14338" name="Picture 2" descr="04_scratch_format_string">
            <a:extLst>
              <a:ext uri="{FF2B5EF4-FFF2-40B4-BE49-F238E27FC236}">
                <a16:creationId xmlns:a16="http://schemas.microsoft.com/office/drawing/2014/main" id="{B2BB88E5-A926-FE5A-68DF-1781256D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815631"/>
            <a:ext cx="63500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5D255D-23DE-3FE0-1EC4-204C7955295F}"/>
              </a:ext>
            </a:extLst>
          </p:cNvPr>
          <p:cNvSpPr/>
          <p:nvPr/>
        </p:nvSpPr>
        <p:spPr>
          <a:xfrm>
            <a:off x="517748" y="4089809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f"Hello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{answer}"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sz="2000" dirty="0"/>
          </a:p>
        </p:txBody>
      </p:sp>
      <p:pic>
        <p:nvPicPr>
          <p:cNvPr id="7" name="Picture 4" descr="Replit - Wikipedia">
            <a:extLst>
              <a:ext uri="{FF2B5EF4-FFF2-40B4-BE49-F238E27FC236}">
                <a16:creationId xmlns:a16="http://schemas.microsoft.com/office/drawing/2014/main" id="{894E4C43-5E5F-EC43-2B2A-9E0B46C2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6A5675-4CB6-2BF0-F8FA-347D1D98771F}"/>
              </a:ext>
            </a:extLst>
          </p:cNvPr>
          <p:cNvSpPr txBox="1"/>
          <p:nvPr/>
        </p:nvSpPr>
        <p:spPr>
          <a:xfrm>
            <a:off x="9660968" y="6209234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hello1.py </a:t>
            </a:r>
            <a:r>
              <a:rPr lang="de-DE" sz="1200" dirty="0" err="1">
                <a:latin typeface="Lato Light" panose="020F0302020204030203" pitchFamily="34" charset="77"/>
              </a:rPr>
              <a:t>continued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87F-86BF-B899-221A-A4E99AB5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 als Start des Programms</a:t>
            </a:r>
          </a:p>
        </p:txBody>
      </p:sp>
      <p:pic>
        <p:nvPicPr>
          <p:cNvPr id="15362" name="Picture 2" descr="04_scratch_green_flag">
            <a:extLst>
              <a:ext uri="{FF2B5EF4-FFF2-40B4-BE49-F238E27FC236}">
                <a16:creationId xmlns:a16="http://schemas.microsoft.com/office/drawing/2014/main" id="{7934BAC6-B7B2-0CFF-E935-6921D71F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181100"/>
            <a:ext cx="3556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82901-3E03-0D03-3846-5DE39CDE86A6}"/>
              </a:ext>
            </a:extLst>
          </p:cNvPr>
          <p:cNvSpPr/>
          <p:nvPr/>
        </p:nvSpPr>
        <p:spPr>
          <a:xfrm>
            <a:off x="366793" y="3686169"/>
            <a:ext cx="9025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from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cs50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import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def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8757AD"/>
                </a:solidFill>
                <a:latin typeface="SourceCodePro" panose="020B0509030403020204" pitchFamily="49" charset="77"/>
              </a:rPr>
              <a:t>main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():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answer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"What's your name?"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f"Hello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{answer}"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</p:txBody>
      </p:sp>
      <p:pic>
        <p:nvPicPr>
          <p:cNvPr id="8" name="Picture 4" descr="Replit - Wikipedia">
            <a:extLst>
              <a:ext uri="{FF2B5EF4-FFF2-40B4-BE49-F238E27FC236}">
                <a16:creationId xmlns:a16="http://schemas.microsoft.com/office/drawing/2014/main" id="{E58D33F9-150F-CF01-FE69-2FD2B90F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B2CC3-D275-C7B2-0436-1FE4DDD4C53E}"/>
              </a:ext>
            </a:extLst>
          </p:cNvPr>
          <p:cNvSpPr txBox="1"/>
          <p:nvPr/>
        </p:nvSpPr>
        <p:spPr>
          <a:xfrm>
            <a:off x="10327393" y="6209234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hello2.py</a:t>
            </a:r>
          </a:p>
        </p:txBody>
      </p:sp>
    </p:spTree>
    <p:extLst>
      <p:ext uri="{BB962C8B-B14F-4D97-AF65-F5344CB8AC3E}">
        <p14:creationId xmlns:p14="http://schemas.microsoft.com/office/powerpoint/2010/main" val="357817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8E8F-DD91-7A89-9E9E-565093D7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Shell Kommandos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DCCF-EFA8-EBB8-DC03-8D16AEE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366677"/>
            <a:ext cx="5578252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Source Code Pro" panose="020B0509030403020204" pitchFamily="49" charset="77"/>
              </a:rPr>
              <a:t>cd</a:t>
            </a:r>
            <a:r>
              <a:rPr lang="en-GB" dirty="0"/>
              <a:t> (</a:t>
            </a:r>
            <a:r>
              <a:rPr lang="en-GB" i="1" dirty="0"/>
              <a:t>change directory</a:t>
            </a:r>
            <a:r>
              <a:rPr lang="en-GB" dirty="0"/>
              <a:t>) - </a:t>
            </a:r>
            <a:r>
              <a:rPr lang="en-GB" dirty="0" err="1"/>
              <a:t>wechselt</a:t>
            </a:r>
            <a:r>
              <a:rPr lang="en-GB" dirty="0"/>
              <a:t> das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Verzeichnis</a:t>
            </a:r>
            <a:r>
              <a:rPr lang="en-GB" dirty="0"/>
              <a:t> (= </a:t>
            </a:r>
            <a:r>
              <a:rPr lang="en-GB" dirty="0" err="1"/>
              <a:t>Ordner</a:t>
            </a:r>
            <a:r>
              <a:rPr lang="en-GB" dirty="0"/>
              <a:t>)</a:t>
            </a:r>
          </a:p>
          <a:p>
            <a:r>
              <a:rPr lang="en-GB" dirty="0">
                <a:latin typeface="Source Code Pro" panose="020B0509030403020204" pitchFamily="49" charset="77"/>
              </a:rPr>
              <a:t>cp</a:t>
            </a:r>
            <a:r>
              <a:rPr lang="en-GB" dirty="0"/>
              <a:t> (</a:t>
            </a:r>
            <a:r>
              <a:rPr lang="en-GB" i="1" dirty="0"/>
              <a:t>copy</a:t>
            </a:r>
            <a:r>
              <a:rPr lang="en-GB" dirty="0"/>
              <a:t>) - </a:t>
            </a:r>
            <a:r>
              <a:rPr lang="en-GB" dirty="0" err="1"/>
              <a:t>kopiert</a:t>
            </a:r>
            <a:r>
              <a:rPr lang="en-GB" dirty="0"/>
              <a:t> </a:t>
            </a:r>
            <a:r>
              <a:rPr lang="en-GB" dirty="0" err="1"/>
              <a:t>Dateien</a:t>
            </a:r>
            <a:r>
              <a:rPr lang="en-GB" dirty="0"/>
              <a:t> und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ls</a:t>
            </a:r>
            <a:r>
              <a:rPr lang="en-GB" dirty="0"/>
              <a:t> (</a:t>
            </a:r>
            <a:r>
              <a:rPr lang="en-GB" i="1" dirty="0"/>
              <a:t>list</a:t>
            </a:r>
            <a:r>
              <a:rPr lang="en-GB" dirty="0"/>
              <a:t>) - </a:t>
            </a:r>
            <a:r>
              <a:rPr lang="en-GB" dirty="0" err="1"/>
              <a:t>zeigt</a:t>
            </a:r>
            <a:r>
              <a:rPr lang="en-GB" dirty="0"/>
              <a:t> die </a:t>
            </a:r>
            <a:r>
              <a:rPr lang="en-GB" dirty="0" err="1"/>
              <a:t>Dateien</a:t>
            </a:r>
            <a:r>
              <a:rPr lang="en-GB" dirty="0"/>
              <a:t>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Ordner</a:t>
            </a:r>
            <a:r>
              <a:rPr lang="en-GB" dirty="0"/>
              <a:t> an</a:t>
            </a:r>
          </a:p>
          <a:p>
            <a:r>
              <a:rPr lang="en-GB" dirty="0" err="1">
                <a:latin typeface="Source Code Pro" panose="020B0509030403020204" pitchFamily="49" charset="77"/>
              </a:rPr>
              <a:t>mkdir</a:t>
            </a:r>
            <a:r>
              <a:rPr lang="en-GB" dirty="0"/>
              <a:t> (</a:t>
            </a:r>
            <a:r>
              <a:rPr lang="en-GB" i="1" dirty="0"/>
              <a:t>make directory</a:t>
            </a:r>
            <a:r>
              <a:rPr lang="en-GB" dirty="0"/>
              <a:t>) - </a:t>
            </a:r>
            <a:r>
              <a:rPr lang="en-GB" dirty="0" err="1"/>
              <a:t>erstellt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mv</a:t>
            </a:r>
            <a:r>
              <a:rPr lang="en-GB" dirty="0"/>
              <a:t> (</a:t>
            </a:r>
            <a:r>
              <a:rPr lang="en-GB" i="1" dirty="0"/>
              <a:t>move</a:t>
            </a:r>
            <a:r>
              <a:rPr lang="en-GB" dirty="0"/>
              <a:t>) - </a:t>
            </a:r>
            <a:r>
              <a:rPr lang="en-GB" dirty="0" err="1"/>
              <a:t>verschiebt</a:t>
            </a:r>
            <a:r>
              <a:rPr lang="en-GB" dirty="0"/>
              <a:t> </a:t>
            </a:r>
            <a:r>
              <a:rPr lang="en-GB" dirty="0" err="1"/>
              <a:t>Dateien</a:t>
            </a:r>
            <a:r>
              <a:rPr lang="en-GB" dirty="0"/>
              <a:t> und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rm</a:t>
            </a:r>
            <a:r>
              <a:rPr lang="en-GB" dirty="0"/>
              <a:t> (</a:t>
            </a:r>
            <a:r>
              <a:rPr lang="en-GB" i="1" dirty="0"/>
              <a:t>remove</a:t>
            </a:r>
            <a:r>
              <a:rPr lang="en-GB" dirty="0"/>
              <a:t>) - </a:t>
            </a:r>
            <a:r>
              <a:rPr lang="en-GB" dirty="0" err="1"/>
              <a:t>löscht</a:t>
            </a:r>
            <a:r>
              <a:rPr lang="en-GB" dirty="0"/>
              <a:t> </a:t>
            </a:r>
            <a:r>
              <a:rPr lang="en-GB" dirty="0" err="1"/>
              <a:t>Dateien</a:t>
            </a:r>
            <a:endParaRPr lang="en-GB" dirty="0"/>
          </a:p>
          <a:p>
            <a:r>
              <a:rPr lang="en-GB" dirty="0" err="1">
                <a:latin typeface="Source Code Pro" panose="020B0509030403020204" pitchFamily="49" charset="77"/>
              </a:rPr>
              <a:t>rmdir</a:t>
            </a:r>
            <a:r>
              <a:rPr lang="en-GB" dirty="0"/>
              <a:t> (</a:t>
            </a:r>
            <a:r>
              <a:rPr lang="en-GB" i="1" dirty="0"/>
              <a:t>remove directory</a:t>
            </a:r>
            <a:r>
              <a:rPr lang="en-GB" dirty="0"/>
              <a:t>) - </a:t>
            </a:r>
            <a:r>
              <a:rPr lang="en-GB" dirty="0" err="1"/>
              <a:t>löscht</a:t>
            </a:r>
            <a:r>
              <a:rPr lang="en-GB" dirty="0"/>
              <a:t>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touch</a:t>
            </a:r>
            <a:r>
              <a:rPr lang="en-GB" dirty="0"/>
              <a:t> – </a:t>
            </a:r>
            <a:r>
              <a:rPr lang="en-GB" dirty="0" err="1"/>
              <a:t>legt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Datei</a:t>
            </a:r>
            <a:r>
              <a:rPr lang="en-GB" dirty="0"/>
              <a:t> an</a:t>
            </a:r>
          </a:p>
          <a:p>
            <a:r>
              <a:rPr lang="en-GB" dirty="0"/>
              <a:t>...</a:t>
            </a:r>
          </a:p>
          <a:p>
            <a:endParaRPr lang="de-DE" dirty="0"/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1EEFCC8B-7F23-CF97-1FC8-494B99B5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50087-B85E-DEC4-E68C-66A09BF8D480}"/>
              </a:ext>
            </a:extLst>
          </p:cNvPr>
          <p:cNvSpPr txBox="1"/>
          <p:nvPr/>
        </p:nvSpPr>
        <p:spPr>
          <a:xfrm>
            <a:off x="10575361" y="620923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shell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0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055E-D19D-93EF-EE7D-C76FEA6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können unterschiedliche Werte annehmen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8F40-4510-8ABD-8DD3-4587D80C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27094"/>
            <a:ext cx="5578252" cy="38354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Datentypen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bool</a:t>
            </a:r>
            <a:r>
              <a:rPr lang="en-GB" dirty="0"/>
              <a:t> -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entweder</a:t>
            </a:r>
            <a:r>
              <a:rPr lang="en-GB" dirty="0"/>
              <a:t> </a:t>
            </a:r>
            <a:r>
              <a:rPr lang="en-GB" dirty="0">
                <a:latin typeface="Source Code Pro" panose="020B0509030403020204" pitchFamily="49" charset="77"/>
              </a:rPr>
              <a:t>true</a:t>
            </a:r>
            <a:r>
              <a:rPr lang="en-GB" dirty="0"/>
              <a:t> (</a:t>
            </a:r>
            <a:r>
              <a:rPr lang="en-GB" dirty="0" err="1"/>
              <a:t>wahr</a:t>
            </a:r>
            <a:r>
              <a:rPr lang="en-GB" dirty="0"/>
              <a:t>) </a:t>
            </a:r>
            <a:r>
              <a:rPr lang="en-GB" dirty="0" err="1"/>
              <a:t>oder</a:t>
            </a:r>
            <a:r>
              <a:rPr lang="en-GB" dirty="0"/>
              <a:t> </a:t>
            </a:r>
            <a:r>
              <a:rPr lang="en-GB" dirty="0">
                <a:latin typeface="Source Code Pro" panose="020B0509030403020204" pitchFamily="49" charset="77"/>
              </a:rPr>
              <a:t>false</a:t>
            </a:r>
            <a:r>
              <a:rPr lang="en-GB" dirty="0"/>
              <a:t> (</a:t>
            </a:r>
            <a:r>
              <a:rPr lang="en-GB" dirty="0" err="1"/>
              <a:t>falsch</a:t>
            </a:r>
            <a:r>
              <a:rPr lang="en-GB" dirty="0"/>
              <a:t>) sein</a:t>
            </a:r>
          </a:p>
          <a:p>
            <a:r>
              <a:rPr lang="en-GB" dirty="0">
                <a:latin typeface="Source Code Pro" panose="020B0509030403020204" pitchFamily="49" charset="77"/>
              </a:rPr>
              <a:t>str</a:t>
            </a:r>
            <a:r>
              <a:rPr lang="en-GB" dirty="0"/>
              <a:t> - </a:t>
            </a:r>
            <a:r>
              <a:rPr lang="en-GB" dirty="0" err="1"/>
              <a:t>Zeichenketten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float</a:t>
            </a:r>
            <a:r>
              <a:rPr lang="en-GB" dirty="0"/>
              <a:t> - </a:t>
            </a:r>
            <a:r>
              <a:rPr lang="en-GB" dirty="0" err="1"/>
              <a:t>Fließkommazahlen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int</a:t>
            </a:r>
            <a:r>
              <a:rPr lang="en-GB" dirty="0"/>
              <a:t> - </a:t>
            </a:r>
            <a:r>
              <a:rPr lang="en-GB" dirty="0" err="1"/>
              <a:t>Ganzzahlen</a:t>
            </a:r>
            <a:br>
              <a:rPr lang="en-GB" dirty="0"/>
            </a:br>
            <a:endParaRPr lang="de-DE" dirty="0"/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3301D813-C126-11CD-EC00-DF10CC3F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74051-0796-5884-62AC-F1C4DDC070CA}"/>
              </a:ext>
            </a:extLst>
          </p:cNvPr>
          <p:cNvSpPr txBox="1"/>
          <p:nvPr/>
        </p:nvSpPr>
        <p:spPr>
          <a:xfrm>
            <a:off x="8684566" y="6178238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Anzeige von Datentypen hello3.py</a:t>
            </a:r>
          </a:p>
        </p:txBody>
      </p:sp>
    </p:spTree>
    <p:extLst>
      <p:ext uri="{BB962C8B-B14F-4D97-AF65-F5344CB8AC3E}">
        <p14:creationId xmlns:p14="http://schemas.microsoft.com/office/powerpoint/2010/main" val="340677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055E-D19D-93EF-EE7D-C76FEA6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8F40-4510-8ABD-8DD3-4587D80C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27094"/>
            <a:ext cx="5578252" cy="3835428"/>
          </a:xfrm>
        </p:spPr>
        <p:txBody>
          <a:bodyPr/>
          <a:lstStyle/>
          <a:p>
            <a:r>
              <a:rPr lang="en-GB" dirty="0">
                <a:latin typeface="Source Code Pro" panose="020B0509030403020204" pitchFamily="49" charset="77"/>
              </a:rPr>
              <a:t>+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-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*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/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%</a:t>
            </a:r>
            <a:r>
              <a:rPr lang="en-GB" dirty="0"/>
              <a:t> für </a:t>
            </a:r>
            <a:r>
              <a:rPr lang="en-GB" dirty="0" err="1"/>
              <a:t>Ermittlung</a:t>
            </a:r>
            <a:r>
              <a:rPr lang="en-GB" dirty="0"/>
              <a:t> des Rests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ganzzahliger</a:t>
            </a:r>
            <a:r>
              <a:rPr lang="en-GB" dirty="0"/>
              <a:t> Division</a:t>
            </a:r>
          </a:p>
        </p:txBody>
      </p:sp>
    </p:spTree>
    <p:extLst>
      <p:ext uri="{BB962C8B-B14F-4D97-AF65-F5344CB8AC3E}">
        <p14:creationId xmlns:p14="http://schemas.microsoft.com/office/powerpoint/2010/main" val="129046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ECBA-052F-1284-2CFE-5E220AB7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und “</a:t>
            </a:r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“</a:t>
            </a:r>
          </a:p>
        </p:txBody>
      </p:sp>
      <p:pic>
        <p:nvPicPr>
          <p:cNvPr id="16386" name="Picture 2" descr="04_scratch_define_var">
            <a:extLst>
              <a:ext uri="{FF2B5EF4-FFF2-40B4-BE49-F238E27FC236}">
                <a16:creationId xmlns:a16="http://schemas.microsoft.com/office/drawing/2014/main" id="{FE19E1D7-4381-586B-0195-94FE9847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897903"/>
            <a:ext cx="4445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F3130C-B420-66D3-6B2A-513EFEDD6AB5}"/>
              </a:ext>
            </a:extLst>
          </p:cNvPr>
          <p:cNvSpPr/>
          <p:nvPr/>
        </p:nvSpPr>
        <p:spPr>
          <a:xfrm>
            <a:off x="517748" y="3553543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counter = </a:t>
            </a:r>
            <a:r>
              <a:rPr lang="en-GB" sz="2000" dirty="0">
                <a:solidFill>
                  <a:srgbClr val="6D8600"/>
                </a:solidFill>
                <a:latin typeface="SourceCodePro" panose="020B0509030403020204" pitchFamily="49" charset="77"/>
              </a:rPr>
              <a:t>0</a:t>
            </a:r>
            <a:endParaRPr lang="de-D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02C9B-0E08-E642-AD99-AA1B1023D82A}"/>
              </a:ext>
            </a:extLst>
          </p:cNvPr>
          <p:cNvSpPr/>
          <p:nvPr/>
        </p:nvSpPr>
        <p:spPr>
          <a:xfrm>
            <a:off x="517747" y="420273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counter = counter</a:t>
            </a:r>
            <a:r>
              <a:rPr lang="en-GB" sz="2000" dirty="0">
                <a:solidFill>
                  <a:srgbClr val="6D8600"/>
                </a:solidFill>
                <a:latin typeface="SourceCodePro" panose="020B0509030403020204" pitchFamily="49" charset="77"/>
              </a:rPr>
              <a:t> + 1</a:t>
            </a:r>
            <a:endParaRPr lang="de-D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BA7A4-C625-FBB9-C26D-975BF9F6FACE}"/>
              </a:ext>
            </a:extLst>
          </p:cNvPr>
          <p:cNvSpPr/>
          <p:nvPr/>
        </p:nvSpPr>
        <p:spPr>
          <a:xfrm>
            <a:off x="517747" y="485193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counter +=</a:t>
            </a:r>
            <a:r>
              <a:rPr lang="en-GB" sz="2000" dirty="0">
                <a:solidFill>
                  <a:srgbClr val="6D8600"/>
                </a:solidFill>
                <a:latin typeface="SourceCodePro" panose="020B0509030403020204" pitchFamily="49" charset="77"/>
              </a:rPr>
              <a:t> 1</a:t>
            </a:r>
            <a:endParaRPr lang="de-DE" sz="2000" dirty="0"/>
          </a:p>
        </p:txBody>
      </p:sp>
      <p:pic>
        <p:nvPicPr>
          <p:cNvPr id="9" name="Picture 4" descr="Replit - Wikipedia">
            <a:extLst>
              <a:ext uri="{FF2B5EF4-FFF2-40B4-BE49-F238E27FC236}">
                <a16:creationId xmlns:a16="http://schemas.microsoft.com/office/drawing/2014/main" id="{4BF25BD2-D69D-7368-F007-057190C0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15A35-5672-68ED-97FB-B77DCC54C075}"/>
              </a:ext>
            </a:extLst>
          </p:cNvPr>
          <p:cNvSpPr txBox="1"/>
          <p:nvPr/>
        </p:nvSpPr>
        <p:spPr>
          <a:xfrm>
            <a:off x="10001919" y="6178238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calculator.py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9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1F8-C94F-0979-DBCF-3FDACEE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Verzweigungen</a:t>
            </a:r>
            <a:br>
              <a:rPr lang="de-DE" dirty="0"/>
            </a:br>
            <a:r>
              <a:rPr lang="de-DE" dirty="0" err="1">
                <a:latin typeface="Source Code Pro" panose="020B0509030403020204" pitchFamily="49" charset="77"/>
              </a:rPr>
              <a:t>if</a:t>
            </a:r>
            <a:endParaRPr lang="de-DE" dirty="0">
              <a:latin typeface="Source Code Pro" panose="020B0509030403020204" pitchFamily="49" charset="77"/>
            </a:endParaRPr>
          </a:p>
        </p:txBody>
      </p:sp>
      <p:pic>
        <p:nvPicPr>
          <p:cNvPr id="17410" name="Picture 2" descr="04_scratch_if">
            <a:extLst>
              <a:ext uri="{FF2B5EF4-FFF2-40B4-BE49-F238E27FC236}">
                <a16:creationId xmlns:a16="http://schemas.microsoft.com/office/drawing/2014/main" id="{73F2D834-6C18-781D-9F19-557E74C9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868020"/>
            <a:ext cx="444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88751-3150-989A-8045-FF29F79B7F63}"/>
              </a:ext>
            </a:extLst>
          </p:cNvPr>
          <p:cNvSpPr/>
          <p:nvPr/>
        </p:nvSpPr>
        <p:spPr>
          <a:xfrm>
            <a:off x="0" y="476116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if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 x &lt; y:</a:t>
            </a:r>
          </a:p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sz="2000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26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Bisher: Elemente einer Programmiersprache</a:t>
            </a:r>
            <a:br>
              <a:rPr lang="de-DE" dirty="0"/>
            </a:br>
            <a:r>
              <a:rPr lang="de-DE" dirty="0"/>
              <a:t>in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8119-FF1D-B8EE-CA7D-1155D92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3039035"/>
            <a:ext cx="5578252" cy="2796989"/>
          </a:xfrm>
        </p:spPr>
        <p:txBody>
          <a:bodyPr>
            <a:noAutofit/>
          </a:bodyPr>
          <a:lstStyle/>
          <a:p>
            <a:r>
              <a:rPr lang="de-DE" dirty="0"/>
              <a:t>Funktionen (mit Parametern und Rückgabewerten)</a:t>
            </a:r>
          </a:p>
          <a:p>
            <a:r>
              <a:rPr lang="de-DE" dirty="0"/>
              <a:t>Verzweigungen</a:t>
            </a:r>
          </a:p>
          <a:p>
            <a:r>
              <a:rPr lang="de-DE" dirty="0" err="1"/>
              <a:t>Boolsche</a:t>
            </a:r>
            <a:r>
              <a:rPr lang="de-DE" dirty="0"/>
              <a:t> Ausdrücke</a:t>
            </a:r>
          </a:p>
          <a:p>
            <a:r>
              <a:rPr lang="de-DE" dirty="0"/>
              <a:t>Schleifen</a:t>
            </a:r>
          </a:p>
          <a:p>
            <a:r>
              <a:rPr lang="de-DE" dirty="0"/>
              <a:t>Variablen</a:t>
            </a:r>
          </a:p>
          <a:p>
            <a:r>
              <a:rPr lang="de-DE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9763-BE3A-F67C-CCB7-1265E5E83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58"/>
          <a:stretch/>
        </p:blipFill>
        <p:spPr>
          <a:xfrm>
            <a:off x="246530" y="1551613"/>
            <a:ext cx="4559300" cy="14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1F8-C94F-0979-DBCF-3FDACEE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Verzweigungen</a:t>
            </a:r>
            <a:br>
              <a:rPr lang="de-DE" dirty="0"/>
            </a:br>
            <a:r>
              <a:rPr lang="de-DE" dirty="0" err="1">
                <a:latin typeface="Source Code Pro" panose="020B0509030403020204" pitchFamily="49" charset="77"/>
              </a:rPr>
              <a:t>if</a:t>
            </a:r>
            <a:r>
              <a:rPr lang="de-DE" dirty="0">
                <a:latin typeface="Source Code Pro" panose="020B0509030403020204" pitchFamily="49" charset="77"/>
              </a:rPr>
              <a:t> </a:t>
            </a:r>
            <a:r>
              <a:rPr lang="de-DE" dirty="0" err="1">
                <a:latin typeface="Source Code Pro" panose="020B0509030403020204" pitchFamily="49" charset="77"/>
              </a:rPr>
              <a:t>else</a:t>
            </a:r>
            <a:endParaRPr lang="de-DE" dirty="0">
              <a:latin typeface="Source Code Pro" panose="020B0509030403020204" pitchFamily="49" charset="77"/>
            </a:endParaRPr>
          </a:p>
        </p:txBody>
      </p:sp>
      <p:pic>
        <p:nvPicPr>
          <p:cNvPr id="18434" name="Picture 2" descr="04_scratch_if_else">
            <a:extLst>
              <a:ext uri="{FF2B5EF4-FFF2-40B4-BE49-F238E27FC236}">
                <a16:creationId xmlns:a16="http://schemas.microsoft.com/office/drawing/2014/main" id="{A3801438-8A56-64F9-5E14-60F3C4A5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9" y="1627095"/>
            <a:ext cx="3420344" cy="28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496426-8CC1-07D8-27A8-CA8F7D971949}"/>
              </a:ext>
            </a:extLst>
          </p:cNvPr>
          <p:cNvSpPr/>
          <p:nvPr/>
        </p:nvSpPr>
        <p:spPr>
          <a:xfrm>
            <a:off x="0" y="47277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if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x &lt; y: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else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nicht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63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1F8-C94F-0979-DBCF-3FDACEE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Verzweigungen</a:t>
            </a:r>
            <a:br>
              <a:rPr lang="de-DE" dirty="0"/>
            </a:br>
            <a:r>
              <a:rPr lang="de-DE" dirty="0" err="1">
                <a:latin typeface="Source Code Pro" panose="020B0509030403020204" pitchFamily="49" charset="77"/>
              </a:rPr>
              <a:t>else</a:t>
            </a:r>
            <a:r>
              <a:rPr lang="de-DE" dirty="0">
                <a:latin typeface="Source Code Pro" panose="020B0509030403020204" pitchFamily="49" charset="77"/>
              </a:rPr>
              <a:t> </a:t>
            </a:r>
            <a:r>
              <a:rPr lang="de-DE" dirty="0" err="1">
                <a:latin typeface="Source Code Pro" panose="020B0509030403020204" pitchFamily="49" charset="77"/>
              </a:rPr>
              <a:t>if</a:t>
            </a:r>
            <a:endParaRPr lang="de-DE" dirty="0">
              <a:latin typeface="Source Code Pro" panose="020B0509030403020204" pitchFamily="49" charset="77"/>
            </a:endParaRPr>
          </a:p>
        </p:txBody>
      </p:sp>
      <p:pic>
        <p:nvPicPr>
          <p:cNvPr id="19458" name="Picture 2" descr="04_scratch_if_else">
            <a:extLst>
              <a:ext uri="{FF2B5EF4-FFF2-40B4-BE49-F238E27FC236}">
                <a16:creationId xmlns:a16="http://schemas.microsoft.com/office/drawing/2014/main" id="{5E50276A-600B-EE5B-0E6F-D18C4EC8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6" y="1653988"/>
            <a:ext cx="2717292" cy="420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77C262-E64F-EA3E-93AB-D2116C1051BB}"/>
              </a:ext>
            </a:extLst>
          </p:cNvPr>
          <p:cNvSpPr/>
          <p:nvPr/>
        </p:nvSpPr>
        <p:spPr>
          <a:xfrm>
            <a:off x="2335077" y="286180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if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 x &lt; y: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1600" dirty="0" err="1">
                <a:solidFill>
                  <a:srgbClr val="446FBD"/>
                </a:solidFill>
                <a:latin typeface="SourceCodePro" panose="020B0509030403020204" pitchFamily="49" charset="77"/>
              </a:rPr>
              <a:t>elif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 x &gt; y: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größer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1600" dirty="0" err="1">
                <a:solidFill>
                  <a:srgbClr val="446FBD"/>
                </a:solidFill>
                <a:latin typeface="SourceCodePro" panose="020B0509030403020204" pitchFamily="49" charset="77"/>
              </a:rPr>
              <a:t>elif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 x == y: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gleich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sz="1600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8" name="Picture 4" descr="Replit - Wikipedia">
            <a:extLst>
              <a:ext uri="{FF2B5EF4-FFF2-40B4-BE49-F238E27FC236}">
                <a16:creationId xmlns:a16="http://schemas.microsoft.com/office/drawing/2014/main" id="{D47B563E-C4FC-613F-ECB6-B342A427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CB05A-92DB-8781-6A50-4FF8A2E88A28}"/>
              </a:ext>
            </a:extLst>
          </p:cNvPr>
          <p:cNvSpPr txBox="1"/>
          <p:nvPr/>
        </p:nvSpPr>
        <p:spPr>
          <a:xfrm>
            <a:off x="8591571" y="6178238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conditionals.py</a:t>
            </a:r>
            <a:r>
              <a:rPr lang="de-DE" sz="1200" dirty="0">
                <a:latin typeface="Lato Light" panose="020F0302020204030203" pitchFamily="34" charset="77"/>
              </a:rPr>
              <a:t>, points0.py, </a:t>
            </a:r>
            <a:r>
              <a:rPr lang="de-DE" sz="1200" dirty="0" err="1">
                <a:latin typeface="Lato Light" panose="020F0302020204030203" pitchFamily="34" charset="77"/>
              </a:rPr>
              <a:t>parity.py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21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6D53-4776-C27A-B0E0-81781817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Schleifen – Dinge öfter tun</a:t>
            </a:r>
            <a:br>
              <a:rPr lang="de-DE" dirty="0"/>
            </a:br>
            <a:r>
              <a:rPr lang="de-DE" dirty="0"/>
              <a:t>endlos</a:t>
            </a:r>
          </a:p>
        </p:txBody>
      </p:sp>
      <p:pic>
        <p:nvPicPr>
          <p:cNvPr id="20482" name="Picture 2" descr="04_scratch_forever">
            <a:extLst>
              <a:ext uri="{FF2B5EF4-FFF2-40B4-BE49-F238E27FC236}">
                <a16:creationId xmlns:a16="http://schemas.microsoft.com/office/drawing/2014/main" id="{69696573-62D6-6B84-8F40-3EB4BE78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569571"/>
            <a:ext cx="3175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4A0B89-3623-6770-5551-6AEE4F712602}"/>
              </a:ext>
            </a:extLst>
          </p:cNvPr>
          <p:cNvSpPr/>
          <p:nvPr/>
        </p:nvSpPr>
        <p:spPr>
          <a:xfrm>
            <a:off x="87825" y="445418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while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True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sz="2000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94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6D53-4776-C27A-B0E0-81781817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Schleifen – Dinge öfter tun</a:t>
            </a:r>
            <a:br>
              <a:rPr lang="de-DE" dirty="0"/>
            </a:br>
            <a:r>
              <a:rPr lang="de-DE" dirty="0" err="1"/>
              <a:t>n</a:t>
            </a:r>
            <a:r>
              <a:rPr lang="de-DE" dirty="0"/>
              <a:t>-mal</a:t>
            </a:r>
          </a:p>
        </p:txBody>
      </p:sp>
      <p:pic>
        <p:nvPicPr>
          <p:cNvPr id="21508" name="Picture 4" descr="04_scratch_repeat">
            <a:extLst>
              <a:ext uri="{FF2B5EF4-FFF2-40B4-BE49-F238E27FC236}">
                <a16:creationId xmlns:a16="http://schemas.microsoft.com/office/drawing/2014/main" id="{8BEF5A85-8060-9563-317D-3F56C99B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559859"/>
            <a:ext cx="2732415" cy="23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CDA50-F79B-4EC7-F8AE-3ADDBF0E8BE2}"/>
              </a:ext>
            </a:extLst>
          </p:cNvPr>
          <p:cNvSpPr txBox="1"/>
          <p:nvPr/>
        </p:nvSpPr>
        <p:spPr>
          <a:xfrm>
            <a:off x="3819863" y="41701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Besser: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627C3-455E-17E0-E39E-840640803EE1}"/>
              </a:ext>
            </a:extLst>
          </p:cNvPr>
          <p:cNvSpPr/>
          <p:nvPr/>
        </p:nvSpPr>
        <p:spPr>
          <a:xfrm>
            <a:off x="3218481" y="4666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for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i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in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range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62476-BE01-A9FF-42CB-C966FE241AFF}"/>
              </a:ext>
            </a:extLst>
          </p:cNvPr>
          <p:cNvSpPr/>
          <p:nvPr/>
        </p:nvSpPr>
        <p:spPr>
          <a:xfrm>
            <a:off x="0" y="42510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counter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0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while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counter &lt;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counter = counter +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1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13" name="Picture 4" descr="Replit - Wikipedia">
            <a:extLst>
              <a:ext uri="{FF2B5EF4-FFF2-40B4-BE49-F238E27FC236}">
                <a16:creationId xmlns:a16="http://schemas.microsoft.com/office/drawing/2014/main" id="{1AF7D013-7618-A956-4D23-06CEA9C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7A774-63B6-D95B-F048-88D839681DD9}"/>
              </a:ext>
            </a:extLst>
          </p:cNvPr>
          <p:cNvSpPr txBox="1"/>
          <p:nvPr/>
        </p:nvSpPr>
        <p:spPr>
          <a:xfrm>
            <a:off x="9676454" y="6178238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miau0.py,miau1.py</a:t>
            </a:r>
          </a:p>
        </p:txBody>
      </p:sp>
    </p:spTree>
    <p:extLst>
      <p:ext uri="{BB962C8B-B14F-4D97-AF65-F5344CB8AC3E}">
        <p14:creationId xmlns:p14="http://schemas.microsoft.com/office/powerpoint/2010/main" val="39699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A12B1-C746-2202-B095-F5099ED9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685800"/>
            <a:ext cx="9804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820B-3F42-5395-3478-873B35B2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D84E-3DE2-4806-595E-CBF18AB6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487AC-20E6-8877-E076-5A7EA4A8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278"/>
            <a:ext cx="12254848" cy="6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A8DC-0354-2075-DCF9-24EFFB12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neue Programmiersprache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084B-08D0-B8C9-6B0F-BCC140D4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425844"/>
            <a:ext cx="5578252" cy="403667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Alle Elemente in Scratch finden sich auch in Python wieder</a:t>
            </a:r>
          </a:p>
          <a:p>
            <a:r>
              <a:rPr lang="de-DE" dirty="0"/>
              <a:t>Python etwas weniger nutzerfreundlich – alles muss getippt werden</a:t>
            </a:r>
          </a:p>
          <a:p>
            <a:r>
              <a:rPr lang="de-DE" dirty="0"/>
              <a:t>Programmierer müssen das Vokabular der Programmiersprache sprechen (am Anfang nur wenige Wörter)</a:t>
            </a:r>
          </a:p>
          <a:p>
            <a:r>
              <a:rPr lang="de-DE" dirty="0"/>
              <a:t>Syntax am Anfang verwirrend – Je mehr Übung, desto leichter das Verständnis für das Lesen und Schreiben von Code</a:t>
            </a:r>
          </a:p>
        </p:txBody>
      </p:sp>
    </p:spTree>
    <p:extLst>
      <p:ext uri="{BB962C8B-B14F-4D97-AF65-F5344CB8AC3E}">
        <p14:creationId xmlns:p14="http://schemas.microsoft.com/office/powerpoint/2010/main" val="394820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A8DC-0354-2075-DCF9-24EFFB12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084B-08D0-B8C9-6B0F-BCC140D4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591631"/>
            <a:ext cx="5578252" cy="4351338"/>
          </a:xfrm>
        </p:spPr>
        <p:txBody>
          <a:bodyPr/>
          <a:lstStyle/>
          <a:p>
            <a:r>
              <a:rPr lang="de-DE" dirty="0"/>
              <a:t>Zu Beginn versteht man nicht alle Details des Codes</a:t>
            </a:r>
          </a:p>
          <a:p>
            <a:r>
              <a:rPr lang="de-DE" dirty="0"/>
              <a:t>Zulassen, dass man nicht alles versteht und sich auf die Funktion bestehender Programmbestandteile verlassen</a:t>
            </a:r>
          </a:p>
          <a:p>
            <a:r>
              <a:rPr lang="de-DE" dirty="0"/>
              <a:t>Nur so kommt man weiter</a:t>
            </a:r>
          </a:p>
        </p:txBody>
      </p:sp>
    </p:spTree>
    <p:extLst>
      <p:ext uri="{BB962C8B-B14F-4D97-AF65-F5344CB8AC3E}">
        <p14:creationId xmlns:p14="http://schemas.microsoft.com/office/powerpoint/2010/main" val="227882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Qualität von Quellcode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8119-FF1D-B8EE-CA7D-1155D92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55694"/>
            <a:ext cx="5578252" cy="3606828"/>
          </a:xfrm>
        </p:spPr>
        <p:txBody>
          <a:bodyPr/>
          <a:lstStyle/>
          <a:p>
            <a:r>
              <a:rPr lang="en-GB" b="1" dirty="0" err="1"/>
              <a:t>Korrektheit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die </a:t>
            </a:r>
            <a:r>
              <a:rPr lang="en-GB" dirty="0" err="1"/>
              <a:t>korrekte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 für </a:t>
            </a:r>
            <a:r>
              <a:rPr lang="en-GB" dirty="0" err="1"/>
              <a:t>ein</a:t>
            </a:r>
            <a:r>
              <a:rPr lang="en-GB" dirty="0"/>
              <a:t> Problem </a:t>
            </a:r>
            <a:r>
              <a:rPr lang="en-GB" dirty="0" err="1"/>
              <a:t>liefert</a:t>
            </a:r>
            <a:endParaRPr lang="en-GB" dirty="0"/>
          </a:p>
          <a:p>
            <a:r>
              <a:rPr lang="en-GB" b="1" dirty="0"/>
              <a:t>Design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gut </a:t>
            </a:r>
            <a:r>
              <a:rPr lang="en-GB" dirty="0" err="1"/>
              <a:t>lesbar</a:t>
            </a:r>
            <a:r>
              <a:rPr lang="en-GB" dirty="0"/>
              <a:t> der Code </a:t>
            </a:r>
            <a:r>
              <a:rPr lang="en-GB" dirty="0" err="1"/>
              <a:t>ist</a:t>
            </a:r>
            <a:r>
              <a:rPr lang="en-GB" dirty="0"/>
              <a:t>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effizient</a:t>
            </a:r>
            <a:r>
              <a:rPr lang="en-GB" dirty="0"/>
              <a:t> er das Problem </a:t>
            </a:r>
            <a:r>
              <a:rPr lang="en-GB" dirty="0" err="1"/>
              <a:t>löst</a:t>
            </a:r>
            <a:r>
              <a:rPr lang="en-GB" dirty="0"/>
              <a:t>.</a:t>
            </a:r>
          </a:p>
          <a:p>
            <a:r>
              <a:rPr lang="en-GB" b="1" dirty="0" err="1"/>
              <a:t>Stil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</a:t>
            </a:r>
            <a:r>
              <a:rPr lang="en-GB" dirty="0" err="1"/>
              <a:t>visuell</a:t>
            </a:r>
            <a:r>
              <a:rPr lang="en-GB" dirty="0"/>
              <a:t> </a:t>
            </a:r>
            <a:r>
              <a:rPr lang="en-GB" dirty="0" err="1"/>
              <a:t>ansprechend</a:t>
            </a:r>
            <a:r>
              <a:rPr lang="en-GB" dirty="0"/>
              <a:t> </a:t>
            </a:r>
            <a:r>
              <a:rPr lang="en-GB" dirty="0" err="1"/>
              <a:t>formatiert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(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Abstände</a:t>
            </a:r>
            <a:r>
              <a:rPr lang="en-GB" dirty="0"/>
              <a:t>, </a:t>
            </a:r>
            <a:r>
              <a:rPr lang="en-GB" dirty="0" err="1"/>
              <a:t>Einrückungen</a:t>
            </a:r>
            <a:r>
              <a:rPr lang="en-GB" dirty="0"/>
              <a:t>, etc.)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1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9D24-3C4E-0D25-62DA-1E2B72E5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A0C5D-A93F-2C10-4A00-7D261AD1B1EC}"/>
              </a:ext>
            </a:extLst>
          </p:cNvPr>
          <p:cNvSpPr/>
          <p:nvPr/>
        </p:nvSpPr>
        <p:spPr>
          <a:xfrm>
            <a:off x="517748" y="2967335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4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400" dirty="0">
                <a:solidFill>
                  <a:srgbClr val="E88501"/>
                </a:solidFill>
                <a:latin typeface="SourceCodePro" panose="020B0509030403020204" pitchFamily="49" charset="77"/>
              </a:rPr>
              <a:t>"Hello world!"</a:t>
            </a:r>
            <a:r>
              <a:rPr lang="en-GB" sz="24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117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A838-B23E-D810-59C6-649940DD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schreibe ich meinen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4EBD-1A2F-C1D0-2608-86A3D8E8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534332"/>
            <a:ext cx="5578252" cy="3928190"/>
          </a:xfrm>
        </p:spPr>
        <p:txBody>
          <a:bodyPr/>
          <a:lstStyle/>
          <a:p>
            <a:r>
              <a:rPr lang="de-DE" dirty="0"/>
              <a:t>Theoretisch mit jedem Texteditor, aber…</a:t>
            </a:r>
          </a:p>
        </p:txBody>
      </p:sp>
    </p:spTree>
    <p:extLst>
      <p:ext uri="{BB962C8B-B14F-4D97-AF65-F5344CB8AC3E}">
        <p14:creationId xmlns:p14="http://schemas.microsoft.com/office/powerpoint/2010/main" val="44156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5281-E9F0-3A15-A46B-D8A4143F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Entwicklungsumgebungen</a:t>
            </a:r>
            <a:br>
              <a:rPr lang="de-DE" dirty="0"/>
            </a:br>
            <a:r>
              <a:rPr lang="de-DE" dirty="0"/>
              <a:t>Integrated Development Environments (IDEs)</a:t>
            </a:r>
          </a:p>
        </p:txBody>
      </p:sp>
      <p:pic>
        <p:nvPicPr>
          <p:cNvPr id="8196" name="Picture 4" descr="Replit - Wikipedia">
            <a:extLst>
              <a:ext uri="{FF2B5EF4-FFF2-40B4-BE49-F238E27FC236}">
                <a16:creationId xmlns:a16="http://schemas.microsoft.com/office/drawing/2014/main" id="{CC5A2244-A714-9330-CC13-CCE683B2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56895-F47C-8CD5-81D8-60563CB15A8E}"/>
              </a:ext>
            </a:extLst>
          </p:cNvPr>
          <p:cNvSpPr txBox="1"/>
          <p:nvPr/>
        </p:nvSpPr>
        <p:spPr>
          <a:xfrm>
            <a:off x="9691964" y="6209234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replit</a:t>
            </a:r>
            <a:r>
              <a:rPr lang="de-DE" sz="1200" dirty="0">
                <a:latin typeface="Lato Light" panose="020F0302020204030203" pitchFamily="34" charset="77"/>
              </a:rPr>
              <a:t> und </a:t>
            </a:r>
            <a:r>
              <a:rPr lang="de-DE" sz="1200" dirty="0" err="1">
                <a:latin typeface="Lato Light" panose="020F0302020204030203" pitchFamily="34" charset="77"/>
              </a:rPr>
              <a:t>hello.py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32FE6-E635-1F1C-13FC-8ABD61CC624C}"/>
              </a:ext>
            </a:extLst>
          </p:cNvPr>
          <p:cNvSpPr txBox="1">
            <a:spLocks/>
          </p:cNvSpPr>
          <p:nvPr/>
        </p:nvSpPr>
        <p:spPr>
          <a:xfrm>
            <a:off x="517748" y="1721688"/>
            <a:ext cx="5578252" cy="203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Programme schreiben erleichtert durch:</a:t>
            </a:r>
          </a:p>
          <a:p>
            <a:r>
              <a:rPr lang="de-DE" dirty="0"/>
              <a:t>Syntax-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Code-Vervollständigung</a:t>
            </a:r>
          </a:p>
          <a:p>
            <a:r>
              <a:rPr lang="de-DE" dirty="0"/>
              <a:t>Unterstützung Einrückung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r>
              <a:rPr lang="de-DE" dirty="0"/>
              <a:t>Wir verwenden die browserbasierte IDE </a:t>
            </a:r>
            <a:r>
              <a:rPr lang="de-DE" dirty="0" err="1"/>
              <a:t>replit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58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15338" y="313003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77607" y="3328147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38083" y="2541494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59626" y="3314700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09568" y="31300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F17BAC-399F-B350-02E9-E31E60CE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Ausgaben</a:t>
            </a:r>
          </a:p>
        </p:txBody>
      </p:sp>
    </p:spTree>
    <p:extLst>
      <p:ext uri="{BB962C8B-B14F-4D97-AF65-F5344CB8AC3E}">
        <p14:creationId xmlns:p14="http://schemas.microsoft.com/office/powerpoint/2010/main" val="1939405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829</Words>
  <Application>Microsoft Macintosh PowerPoint</Application>
  <PresentationFormat>Widescreen</PresentationFormat>
  <Paragraphs>138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Chakra Petch SemiBold</vt:lpstr>
      <vt:lpstr>Lato Light</vt:lpstr>
      <vt:lpstr>Source Code Pro</vt:lpstr>
      <vt:lpstr>SourceCodePro</vt:lpstr>
      <vt:lpstr>Trebuchet MS</vt:lpstr>
      <vt:lpstr>Wingdings</vt:lpstr>
      <vt:lpstr>Office</vt:lpstr>
      <vt:lpstr>think-cell Slide</vt:lpstr>
      <vt:lpstr>Challenge: Grundlagen der Programmierung mit Python</vt:lpstr>
      <vt:lpstr>Bisher: Elemente einer Programmiersprache in Scratch</vt:lpstr>
      <vt:lpstr>Eine neue Programmiersprache Python</vt:lpstr>
      <vt:lpstr>Abstraktion</vt:lpstr>
      <vt:lpstr>Qualität von Quellcode</vt:lpstr>
      <vt:lpstr>Hello World!</vt:lpstr>
      <vt:lpstr>Wo schreibe ich meinen Code?</vt:lpstr>
      <vt:lpstr>Entwicklungsumgebungen Integrated Development Environments (IDEs)</vt:lpstr>
      <vt:lpstr>Funktionen, Parameter und Ausgaben</vt:lpstr>
      <vt:lpstr>Funktionen, Parameter und Ausgaben</vt:lpstr>
      <vt:lpstr>Funktionen, Parameter und Ausgaben</vt:lpstr>
      <vt:lpstr>Funktionen, Parameter und Rückgaben</vt:lpstr>
      <vt:lpstr>Konkatenierung, d.h.Zusammenfügen eines Strings in Scratch und Python</vt:lpstr>
      <vt:lpstr>main als Start des Programms</vt:lpstr>
      <vt:lpstr>Shell Kommandos</vt:lpstr>
      <vt:lpstr>Variablen können unterschiedliche Werte annehmen</vt:lpstr>
      <vt:lpstr>Mathematische Operatoren</vt:lpstr>
      <vt:lpstr>Variablen und “syntactic sugar“</vt:lpstr>
      <vt:lpstr>Verzweigungen if</vt:lpstr>
      <vt:lpstr>Verzweigungen if else</vt:lpstr>
      <vt:lpstr>Verzweigungen else if</vt:lpstr>
      <vt:lpstr>Schleifen – Dinge öfter tun endlos</vt:lpstr>
      <vt:lpstr>Schleifen – Dinge öfter tun n-mal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66</cp:revision>
  <dcterms:created xsi:type="dcterms:W3CDTF">2022-02-03T14:23:38Z</dcterms:created>
  <dcterms:modified xsi:type="dcterms:W3CDTF">2022-06-28T16:31:26Z</dcterms:modified>
  <cp:category/>
</cp:coreProperties>
</file>