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428" r:id="rId2"/>
    <p:sldId id="436" r:id="rId3"/>
    <p:sldId id="459" r:id="rId4"/>
    <p:sldId id="460" r:id="rId5"/>
    <p:sldId id="437" r:id="rId6"/>
    <p:sldId id="439" r:id="rId7"/>
    <p:sldId id="461" r:id="rId8"/>
    <p:sldId id="438" r:id="rId9"/>
    <p:sldId id="441" r:id="rId10"/>
    <p:sldId id="463" r:id="rId11"/>
    <p:sldId id="440" r:id="rId12"/>
    <p:sldId id="445" r:id="rId13"/>
    <p:sldId id="446" r:id="rId14"/>
    <p:sldId id="447" r:id="rId15"/>
    <p:sldId id="448" r:id="rId16"/>
    <p:sldId id="449" r:id="rId17"/>
    <p:sldId id="450" r:id="rId18"/>
    <p:sldId id="451" r:id="rId19"/>
    <p:sldId id="452" r:id="rId20"/>
    <p:sldId id="453" r:id="rId21"/>
    <p:sldId id="454" r:id="rId22"/>
    <p:sldId id="467" r:id="rId23"/>
    <p:sldId id="455" r:id="rId24"/>
    <p:sldId id="456" r:id="rId25"/>
    <p:sldId id="457" r:id="rId26"/>
    <p:sldId id="458" r:id="rId27"/>
    <p:sldId id="466" r:id="rId28"/>
    <p:sldId id="464" r:id="rId29"/>
    <p:sldId id="468" r:id="rId30"/>
    <p:sldId id="465" r:id="rId31"/>
  </p:sldIdLst>
  <p:sldSz cx="12192000" cy="6858000"/>
  <p:notesSz cx="6858000" cy="9144000"/>
  <p:custDataLst>
    <p:tags r:id="rId3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CE8"/>
    <a:srgbClr val="000000"/>
    <a:srgbClr val="FE5F55"/>
    <a:srgbClr val="002C6F"/>
    <a:srgbClr val="FCFCFC"/>
    <a:srgbClr val="F46036"/>
    <a:srgbClr val="ECA400"/>
    <a:srgbClr val="CCEB9D"/>
    <a:srgbClr val="A5C94F"/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06"/>
    <p:restoredTop sz="79493"/>
  </p:normalViewPr>
  <p:slideViewPr>
    <p:cSldViewPr snapToGrid="0" snapToObjects="1">
      <p:cViewPr varScale="1">
        <p:scale>
          <a:sx n="83" d="100"/>
          <a:sy n="83" d="100"/>
        </p:scale>
        <p:origin x="8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E3AB8-876E-1542-BA35-CC1AAFD17F71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C1C61-5747-1145-9454-DA5BFFD99B8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06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err="1"/>
              <a:t>Korrektheit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die </a:t>
            </a:r>
            <a:r>
              <a:rPr lang="en-GB" dirty="0" err="1"/>
              <a:t>korrekte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 für </a:t>
            </a:r>
            <a:r>
              <a:rPr lang="en-GB" dirty="0" err="1"/>
              <a:t>ein</a:t>
            </a:r>
            <a:r>
              <a:rPr lang="en-GB" dirty="0"/>
              <a:t> Problem </a:t>
            </a:r>
            <a:r>
              <a:rPr lang="en-GB" dirty="0" err="1"/>
              <a:t>liefert</a:t>
            </a:r>
            <a:endParaRPr lang="en-GB" dirty="0"/>
          </a:p>
          <a:p>
            <a:r>
              <a:rPr lang="en-GB" b="1" dirty="0"/>
              <a:t>Design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gut </a:t>
            </a:r>
            <a:r>
              <a:rPr lang="en-GB" dirty="0" err="1"/>
              <a:t>lesbar</a:t>
            </a:r>
            <a:r>
              <a:rPr lang="en-GB" dirty="0"/>
              <a:t> der Code </a:t>
            </a:r>
            <a:r>
              <a:rPr lang="en-GB" dirty="0" err="1"/>
              <a:t>ist</a:t>
            </a:r>
            <a:r>
              <a:rPr lang="en-GB" dirty="0"/>
              <a:t> und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effizient</a:t>
            </a:r>
            <a:r>
              <a:rPr lang="en-GB" dirty="0"/>
              <a:t> er das Problem </a:t>
            </a:r>
            <a:r>
              <a:rPr lang="en-GB" dirty="0" err="1"/>
              <a:t>löst</a:t>
            </a:r>
            <a:r>
              <a:rPr lang="en-GB" dirty="0"/>
              <a:t>.</a:t>
            </a:r>
          </a:p>
          <a:p>
            <a:r>
              <a:rPr lang="en-GB" b="1" dirty="0" err="1"/>
              <a:t>Stil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</a:t>
            </a:r>
            <a:r>
              <a:rPr lang="en-GB" dirty="0" err="1"/>
              <a:t>visuell</a:t>
            </a:r>
            <a:r>
              <a:rPr lang="en-GB" dirty="0"/>
              <a:t> </a:t>
            </a:r>
            <a:r>
              <a:rPr lang="en-GB" dirty="0" err="1"/>
              <a:t>ansprechend</a:t>
            </a:r>
            <a:r>
              <a:rPr lang="en-GB" dirty="0"/>
              <a:t> </a:t>
            </a:r>
            <a:r>
              <a:rPr lang="en-GB" dirty="0" err="1"/>
              <a:t>formatiert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(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Abstände</a:t>
            </a:r>
            <a:r>
              <a:rPr lang="en-GB" dirty="0"/>
              <a:t>, </a:t>
            </a:r>
            <a:r>
              <a:rPr lang="en-GB" dirty="0" err="1"/>
              <a:t>Einrückungen</a:t>
            </a:r>
            <a:r>
              <a:rPr lang="en-GB" dirty="0"/>
              <a:t>, etc.)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7780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einfach, gibt nur </a:t>
            </a:r>
            <a:r>
              <a:rPr lang="de-DE" dirty="0" err="1"/>
              <a:t>hello</a:t>
            </a:r>
            <a:r>
              <a:rPr lang="de-DE" dirty="0"/>
              <a:t> </a:t>
            </a:r>
            <a:r>
              <a:rPr lang="de-DE" dirty="0" err="1"/>
              <a:t>world</a:t>
            </a:r>
            <a:r>
              <a:rPr lang="de-DE" dirty="0"/>
              <a:t> aus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485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Vorstellen: Dateiexplorer, Texteditor, Shell</a:t>
            </a:r>
          </a:p>
          <a:p>
            <a:endParaRPr lang="de-DE" dirty="0"/>
          </a:p>
          <a:p>
            <a:r>
              <a:rPr lang="de-DE" dirty="0"/>
              <a:t>Zeigen: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Datei anlegen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ls</a:t>
            </a:r>
            <a:r>
              <a:rPr lang="de-DE" dirty="0"/>
              <a:t> auf der Shell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python3 </a:t>
            </a:r>
            <a:r>
              <a:rPr lang="de-DE" dirty="0" err="1"/>
              <a:t>hello.py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rm</a:t>
            </a:r>
            <a:r>
              <a:rPr lang="de-DE" dirty="0"/>
              <a:t> </a:t>
            </a:r>
            <a:r>
              <a:rPr lang="de-DE" dirty="0" err="1"/>
              <a:t>hello.py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014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Scratch: Beispiel fragt Nutzer nach Eingabe und speichert Ergebnis in der Variable </a:t>
            </a:r>
            <a:r>
              <a:rPr lang="de-DE" dirty="0" err="1"/>
              <a:t>answer</a:t>
            </a:r>
            <a:endParaRPr lang="de-DE" dirty="0"/>
          </a:p>
          <a:p>
            <a:endParaRPr lang="de-DE" dirty="0"/>
          </a:p>
          <a:p>
            <a:r>
              <a:rPr lang="de-DE" dirty="0"/>
              <a:t>hello1.py</a:t>
            </a:r>
          </a:p>
          <a:p>
            <a:r>
              <a:rPr lang="de-DE" dirty="0"/>
              <a:t>Erst ohne </a:t>
            </a:r>
            <a:r>
              <a:rPr lang="de-DE" dirty="0" err="1"/>
              <a:t>import</a:t>
            </a:r>
            <a:r>
              <a:rPr lang="de-DE" dirty="0"/>
              <a:t>, dann mit (vgl. </a:t>
            </a:r>
            <a:r>
              <a:rPr lang="de-DE" dirty="0" err="1"/>
              <a:t>Lecture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349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Hello2.py programmieren – dann </a:t>
            </a:r>
            <a:r>
              <a:rPr lang="de-DE" dirty="0" err="1"/>
              <a:t>if</a:t>
            </a:r>
            <a:r>
              <a:rPr lang="de-DE" dirty="0"/>
              <a:t> __</a:t>
            </a:r>
            <a:r>
              <a:rPr lang="de-DE" dirty="0" err="1"/>
              <a:t>name</a:t>
            </a:r>
            <a:r>
              <a:rPr lang="de-DE" dirty="0"/>
              <a:t>___ == „Main“ ergänzen</a:t>
            </a:r>
          </a:p>
          <a:p>
            <a:r>
              <a:rPr lang="de-DE" dirty="0"/>
              <a:t>Erst dann fertig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9C1C61-5747-1145-9454-DA5BFFD99B8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60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C7986D2F-0F73-764D-AE9E-FEB08E4222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8298D59-EF5E-274B-B6E2-B2118FDB44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4447" y="1132752"/>
            <a:ext cx="5676787" cy="1452268"/>
          </a:xfrm>
        </p:spPr>
        <p:txBody>
          <a:bodyPr anchor="b">
            <a:normAutofit/>
          </a:bodyPr>
          <a:lstStyle>
            <a:lvl1pPr algn="l">
              <a:defRPr sz="4400" b="1" i="0">
                <a:solidFill>
                  <a:srgbClr val="FCFCFC"/>
                </a:solidFill>
                <a:latin typeface="Chakra Petch SemiBold" pitchFamily="2" charset="-34"/>
                <a:ea typeface="Helvetica Neue Light" panose="02000403000000020004" pitchFamily="2" charset="0"/>
                <a:cs typeface="Chakra Petch SemiBold" pitchFamily="2" charset="-34"/>
              </a:defRPr>
            </a:lvl1pPr>
          </a:lstStyle>
          <a:p>
            <a:r>
              <a:rPr lang="de-DE" dirty="0"/>
              <a:t>Challenge XX:</a:t>
            </a:r>
            <a:br>
              <a:rPr lang="de-DE" dirty="0"/>
            </a:br>
            <a:r>
              <a:rPr lang="de-DE" dirty="0"/>
              <a:t>Name der Challenge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540501-6DF5-DE43-8614-C73B3291A6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4447" y="2678233"/>
            <a:ext cx="5676787" cy="1366825"/>
          </a:xfrm>
        </p:spPr>
        <p:txBody>
          <a:bodyPr/>
          <a:lstStyle>
            <a:lvl1pPr marL="0" indent="0" algn="l">
              <a:buNone/>
              <a:defRPr sz="2000" b="0" i="0">
                <a:solidFill>
                  <a:srgbClr val="FCFCFC"/>
                </a:solidFill>
                <a:latin typeface="Lato Light" panose="020F0302020204030203" pitchFamily="34" charset="77"/>
                <a:ea typeface="Helvetica Neue Light" panose="020004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Inhalt der Challenge &amp; Zuständige*</a:t>
            </a:r>
            <a:r>
              <a:rPr lang="de-DE" dirty="0" err="1"/>
              <a:t>r</a:t>
            </a:r>
            <a:r>
              <a:rPr lang="de-DE" dirty="0"/>
              <a:t> Professor*in 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F1E77327-8E90-2D41-BAC5-4C8A4FB7029A}"/>
              </a:ext>
            </a:extLst>
          </p:cNvPr>
          <p:cNvSpPr txBox="1">
            <a:spLocks/>
          </p:cNvSpPr>
          <p:nvPr userDrawn="1"/>
        </p:nvSpPr>
        <p:spPr>
          <a:xfrm>
            <a:off x="705010" y="6390298"/>
            <a:ext cx="5676787" cy="31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Helvetica Neue Light" panose="02000403000000020004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800" dirty="0"/>
              <a:t>Digital Skills | Technologische Skills | Python 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9840C43-1AC7-9449-981E-80B08B695DB7}"/>
              </a:ext>
            </a:extLst>
          </p:cNvPr>
          <p:cNvSpPr/>
          <p:nvPr userDrawn="1"/>
        </p:nvSpPr>
        <p:spPr>
          <a:xfrm>
            <a:off x="1" y="6441084"/>
            <a:ext cx="764446" cy="101448"/>
          </a:xfrm>
          <a:prstGeom prst="rect">
            <a:avLst/>
          </a:prstGeom>
          <a:solidFill>
            <a:schemeClr val="tx1">
              <a:alpha val="6495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1469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ie mit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CA37422-AA5D-FA42-8B1A-137D163D67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B0A0D2-6F5E-3E42-901B-DB7C67AB0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111184"/>
            <a:ext cx="5578252" cy="4351338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itchFamily="2" charset="2"/>
              <a:buChar char="§"/>
              <a:defRPr sz="2400" b="0" i="0">
                <a:latin typeface="Lato Light" panose="020F0302020204030203" pitchFamily="34" charset="77"/>
              </a:defRPr>
            </a:lvl1pPr>
            <a:lvl2pPr marL="685800" indent="-228600">
              <a:lnSpc>
                <a:spcPct val="100000"/>
              </a:lnSpc>
              <a:buFont typeface="Wingdings" pitchFamily="2" charset="2"/>
              <a:buChar char="§"/>
              <a:defRPr sz="2000" b="0" i="0">
                <a:latin typeface="Lato Light" panose="020F0302020204030203" pitchFamily="34" charset="77"/>
              </a:defRPr>
            </a:lvl2pPr>
            <a:lvl3pPr marL="1143000" indent="-228600">
              <a:lnSpc>
                <a:spcPct val="100000"/>
              </a:lnSpc>
              <a:buFont typeface="Wingdings" pitchFamily="2" charset="2"/>
              <a:buChar char="§"/>
              <a:defRPr sz="1800" b="0" i="0">
                <a:latin typeface="Lato Light" panose="020F0302020204030203" pitchFamily="34" charset="77"/>
              </a:defRPr>
            </a:lvl3pPr>
            <a:lvl4pPr marL="16002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4pPr>
            <a:lvl5pPr marL="2057400" indent="-228600">
              <a:lnSpc>
                <a:spcPct val="100000"/>
              </a:lnSpc>
              <a:buFont typeface="Wingdings" pitchFamily="2" charset="2"/>
              <a:buChar char="§"/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10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A5293967-606C-AA4E-BD0A-4862DFB602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solidFill>
                  <a:srgbClr val="000000"/>
                </a:solidFill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121866"/>
            <a:ext cx="5578252" cy="38115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594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Code_Ausnahmekomplet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68AB9D-1B80-3B40-AD10-C6CB2D33E8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88A90503-C5F2-5946-B56D-EDDE2AFED4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5F84EE5-B287-8C4F-A094-7DA92E655C43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4133D0-15B3-A443-A57B-704DEEA6D5FA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83D6C7-4925-6A45-BA55-3B699D114D5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17748" y="1056501"/>
            <a:ext cx="10515599" cy="507631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Source Code Pro" panose="020B0509030403020204" pitchFamily="49" charset="0"/>
                <a:ea typeface="Source Code Pro" panose="020B0509030403020204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CODE CODE CODE CODE CODE </a:t>
            </a:r>
          </a:p>
          <a:p>
            <a:pPr lvl="0"/>
            <a:r>
              <a:rPr lang="de-DE" dirty="0"/>
              <a:t>CODE CODE CODE CODE CODE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dirty="0"/>
          </a:p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251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B8FA637-35BF-4145-99FC-327C63999244}"/>
              </a:ext>
            </a:extLst>
          </p:cNvPr>
          <p:cNvSpPr/>
          <p:nvPr userDrawn="1"/>
        </p:nvSpPr>
        <p:spPr>
          <a:xfrm>
            <a:off x="517748" y="1293593"/>
            <a:ext cx="5578252" cy="4541519"/>
          </a:xfrm>
          <a:prstGeom prst="rect">
            <a:avLst/>
          </a:prstGeom>
          <a:solidFill>
            <a:srgbClr val="F1F1F1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39DE08A-D285-D841-88BB-2444DFAC2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4061" y="1539582"/>
            <a:ext cx="5325626" cy="4049539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1B315B3B-FD02-BD03-A6BB-98D375A5B6E5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1129941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" y="1667152"/>
            <a:ext cx="5778708" cy="363187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16" name="Grafik 15" descr="Ein Bild, das Text, Monitor, Elektronik, Computer enthält.&#10;&#10;Automatisch generierte Beschreibung">
            <a:extLst>
              <a:ext uri="{FF2B5EF4-FFF2-40B4-BE49-F238E27FC236}">
                <a16:creationId xmlns:a16="http://schemas.microsoft.com/office/drawing/2014/main" id="{00768B70-714B-9147-9A17-4C77A5E8E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7792" b="8538"/>
          <a:stretch/>
        </p:blipFill>
        <p:spPr>
          <a:xfrm>
            <a:off x="-1" y="1290253"/>
            <a:ext cx="7348451" cy="4720804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96174F-3BA3-03B1-B22D-1C3E0A2C87E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3811652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547CB9CB-CC06-2D4C-B9C7-6B1F030B609F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Challenge 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56414" y="1174534"/>
            <a:ext cx="2323476" cy="4896481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883EC40-B41C-474F-A539-D38B031FC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2213" y="1015120"/>
            <a:ext cx="2646865" cy="520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26826" y="1710791"/>
            <a:ext cx="4542019" cy="343833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4491" y="1524265"/>
            <a:ext cx="5664766" cy="3809469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49C87D29-312E-8B0E-227E-C282816274CC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487443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phone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A3A9E9D-971E-6C47-914A-C7E8889225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52EE9-BE70-0A42-B1E8-71842ED75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748" y="394313"/>
            <a:ext cx="10515600" cy="410730"/>
          </a:xfrm>
        </p:spPr>
        <p:txBody>
          <a:bodyPr>
            <a:noAutofit/>
          </a:bodyPr>
          <a:lstStyle>
            <a:lvl1pPr>
              <a:defRPr sz="3500" b="0" i="0">
                <a:latin typeface="Lato Light" panose="020F0302020204030203" pitchFamily="34" charset="77"/>
              </a:defRPr>
            </a:lvl1pPr>
          </a:lstStyle>
          <a:p>
            <a:r>
              <a:rPr lang="de-DE" dirty="0"/>
              <a:t>0X Headline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1B29861-E7D5-EB46-89A0-8A7981DF775B}"/>
              </a:ext>
            </a:extLst>
          </p:cNvPr>
          <p:cNvSpPr/>
          <p:nvPr userDrawn="1"/>
        </p:nvSpPr>
        <p:spPr>
          <a:xfrm>
            <a:off x="0" y="6519208"/>
            <a:ext cx="467360" cy="103207"/>
          </a:xfrm>
          <a:prstGeom prst="rect">
            <a:avLst/>
          </a:prstGeom>
          <a:solidFill>
            <a:srgbClr val="3A9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90B50EE4-EEA4-524E-B524-165B682E5D2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1659" y="1545899"/>
            <a:ext cx="3110459" cy="4112888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latin typeface="Lato Light" panose="020F0302020204030203" pitchFamily="34" charset="77"/>
              </a:defRPr>
            </a:lvl1pPr>
            <a:lvl2pPr>
              <a:defRPr sz="2000" b="0" i="0">
                <a:latin typeface="Lato Light" panose="020F0302020204030203" pitchFamily="34" charset="77"/>
              </a:defRPr>
            </a:lvl2pPr>
            <a:lvl3pPr>
              <a:defRPr sz="1800" b="0" i="0">
                <a:latin typeface="Lato Light" panose="020F0302020204030203" pitchFamily="34" charset="77"/>
              </a:defRPr>
            </a:lvl3pPr>
            <a:lvl4pPr>
              <a:defRPr sz="1600" b="0" i="0">
                <a:latin typeface="Lato Light" panose="020F0302020204030203" pitchFamily="34" charset="77"/>
              </a:defRPr>
            </a:lvl4pPr>
            <a:lvl5pPr>
              <a:defRPr sz="1600" b="0" i="0">
                <a:latin typeface="Lato Light" panose="020F0302020204030203" pitchFamily="34" charset="77"/>
              </a:defRPr>
            </a:lvl5pPr>
          </a:lstStyle>
          <a:p>
            <a:pPr lvl="0"/>
            <a:r>
              <a:rPr lang="de-DE" dirty="0"/>
              <a:t>Bild/Grafik </a:t>
            </a:r>
          </a:p>
        </p:txBody>
      </p:sp>
      <p:pic>
        <p:nvPicPr>
          <p:cNvPr id="8" name="Grafik 7" descr="Ein Bild, das Text, Monitor, Elektronik, Bildschirm enthält.&#10;&#10;Automatisch generierte Beschreibung">
            <a:extLst>
              <a:ext uri="{FF2B5EF4-FFF2-40B4-BE49-F238E27FC236}">
                <a16:creationId xmlns:a16="http://schemas.microsoft.com/office/drawing/2014/main" id="{ED31D7B0-E742-9C4F-9C28-19803F2FEB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255414" y="1871068"/>
            <a:ext cx="5126031" cy="3447178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B45CAB5A-CBDE-AB11-8C5A-5CD0B6380F5B}"/>
              </a:ext>
            </a:extLst>
          </p:cNvPr>
          <p:cNvSpPr txBox="1">
            <a:spLocks/>
          </p:cNvSpPr>
          <p:nvPr userDrawn="1"/>
        </p:nvSpPr>
        <p:spPr>
          <a:xfrm>
            <a:off x="419213" y="63842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700" b="0" i="0" kern="1200">
                <a:solidFill>
                  <a:schemeClr val="tx1">
                    <a:tint val="75000"/>
                  </a:schemeClr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Digital Skills | Technologische Skills | Python 1</a:t>
            </a:r>
          </a:p>
        </p:txBody>
      </p:sp>
    </p:spTree>
    <p:extLst>
      <p:ext uri="{BB962C8B-B14F-4D97-AF65-F5344CB8AC3E}">
        <p14:creationId xmlns:p14="http://schemas.microsoft.com/office/powerpoint/2010/main" val="51929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0527C0C-4DDD-B646-9A09-76A05156783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402153334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6C59717-0F4E-9747-BCCB-D77ED94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44EA24-52AA-6941-BDD8-22381B8C4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386DEF-6EBF-AA44-83B8-A33AB775A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45101-65EE-0048-9A14-29E3837D9AD2}" type="datetimeFigureOut">
              <a:rPr lang="de-DE" smtClean="0"/>
              <a:t>28.06.22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BBB0A4-C7B0-3942-8CF9-2BD547FF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633673-2F2E-424E-8CA9-EB4F2BF94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E1B9-DFD7-0A42-890A-819B1ED8E01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70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8" r:id="rId4"/>
    <p:sldLayoutId id="2147483657" r:id="rId5"/>
    <p:sldLayoutId id="2147483659" r:id="rId6"/>
    <p:sldLayoutId id="2147483660" r:id="rId7"/>
    <p:sldLayoutId id="2147483661" r:id="rId8"/>
    <p:sldLayoutId id="214748366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7449F1B-5E82-C443-985A-20C78F2A2B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792991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78C24F6-2C2B-194E-9441-521E23DFF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447" y="1707332"/>
            <a:ext cx="7941142" cy="1805531"/>
          </a:xfrm>
        </p:spPr>
        <p:txBody>
          <a:bodyPr vert="horz">
            <a:normAutofit fontScale="90000"/>
          </a:bodyPr>
          <a:lstStyle/>
          <a:p>
            <a:r>
              <a:rPr lang="de-DE" dirty="0"/>
              <a:t>Challenge:</a:t>
            </a:r>
            <a:br>
              <a:rPr lang="de-DE" dirty="0"/>
            </a:br>
            <a:r>
              <a:rPr lang="de-DE" dirty="0"/>
              <a:t>Grundlagen der Programmierung mit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DAC121D-07CF-0D43-99AD-53E684854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447" y="3606076"/>
            <a:ext cx="4114851" cy="1366825"/>
          </a:xfrm>
        </p:spPr>
        <p:txBody>
          <a:bodyPr>
            <a:normAutofit/>
          </a:bodyPr>
          <a:lstStyle/>
          <a:p>
            <a:r>
              <a:rPr lang="de-DE" dirty="0">
                <a:ea typeface="Roboto Light" panose="02000000000000000000" pitchFamily="2" charset="0"/>
                <a:cs typeface="Helvetica Neue Condensed Black" panose="02000503000000020004" pitchFamily="2" charset="0"/>
              </a:rPr>
              <a:t>Prof. Dr. Markus Heckner</a:t>
            </a:r>
            <a:endParaRPr lang="de-DE" dirty="0">
              <a:ea typeface="Roboto Light" panose="02000000000000000000" pitchFamily="2" charset="0"/>
              <a:cs typeface="HELVETICA NEUE CONDENSED BLACK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49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B932-07FB-CA4C-7FA5-778066EA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Funktionen, Parameter und</a:t>
            </a:r>
            <a:br>
              <a:rPr lang="de-DE" dirty="0"/>
            </a:br>
            <a:r>
              <a:rPr lang="de-DE" dirty="0"/>
              <a:t>Ausgaben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351E0C-139C-4DB1-2678-248452D8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802"/>
          <a:stretch/>
        </p:blipFill>
        <p:spPr>
          <a:xfrm>
            <a:off x="517748" y="2146300"/>
            <a:ext cx="4559300" cy="146736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B0DA7B-A661-773E-43A7-E5D45E4944DC}"/>
              </a:ext>
            </a:extLst>
          </p:cNvPr>
          <p:cNvCxnSpPr>
            <a:cxnSpLocks/>
          </p:cNvCxnSpPr>
          <p:nvPr/>
        </p:nvCxnSpPr>
        <p:spPr>
          <a:xfrm>
            <a:off x="1477607" y="4784988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D82F552-AA20-082B-4094-B613879A2A37}"/>
              </a:ext>
            </a:extLst>
          </p:cNvPr>
          <p:cNvSpPr/>
          <p:nvPr/>
        </p:nvSpPr>
        <p:spPr>
          <a:xfrm>
            <a:off x="2138083" y="3998335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Lato Light" panose="020F0302020204030203" pitchFamily="34" charset="77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F2698C-F322-E01A-60E8-505193697876}"/>
              </a:ext>
            </a:extLst>
          </p:cNvPr>
          <p:cNvCxnSpPr>
            <a:cxnSpLocks/>
          </p:cNvCxnSpPr>
          <p:nvPr/>
        </p:nvCxnSpPr>
        <p:spPr>
          <a:xfrm>
            <a:off x="4159626" y="4771541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04_funktionen_scratch_ausgabe">
            <a:extLst>
              <a:ext uri="{FF2B5EF4-FFF2-40B4-BE49-F238E27FC236}">
                <a16:creationId xmlns:a16="http://schemas.microsoft.com/office/drawing/2014/main" id="{F57CB83D-C8C5-6EED-40EB-8C174B2CD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29" t="35031" r="44634" b="22797"/>
          <a:stretch/>
        </p:blipFill>
        <p:spPr bwMode="auto">
          <a:xfrm>
            <a:off x="2620006" y="4292606"/>
            <a:ext cx="865025" cy="95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AA7EE1-8AB1-09B1-9737-2AC18F88D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22771"/>
            <a:ext cx="1666384" cy="5244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BCBCFE-9331-8E68-6C2B-B8580DBA1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462" y="4125300"/>
            <a:ext cx="1420693" cy="131937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FD42E8-F77A-5BF3-48D1-F26178A2EDA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666384" y="4784988"/>
            <a:ext cx="4163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99FB90E-4190-71EC-C6F8-7C843BC1F1C0}"/>
              </a:ext>
            </a:extLst>
          </p:cNvPr>
          <p:cNvSpPr/>
          <p:nvPr/>
        </p:nvSpPr>
        <p:spPr>
          <a:xfrm>
            <a:off x="2138083" y="3998335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  <a:latin typeface="Lato Light" panose="020F0302020204030203" pitchFamily="34" charset="77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DA175E-9754-2999-CB13-D4B1953D50E5}"/>
              </a:ext>
            </a:extLst>
          </p:cNvPr>
          <p:cNvCxnSpPr>
            <a:cxnSpLocks/>
          </p:cNvCxnSpPr>
          <p:nvPr/>
        </p:nvCxnSpPr>
        <p:spPr>
          <a:xfrm>
            <a:off x="4159626" y="4771541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80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B932-07FB-CA4C-7FA5-778066EA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Funktionen, Parameter und</a:t>
            </a:r>
            <a:br>
              <a:rPr lang="de-DE" dirty="0"/>
            </a:br>
            <a:r>
              <a:rPr lang="de-DE" dirty="0"/>
              <a:t>Ausgaben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69298-14AB-724D-F5CD-19DB5E06FE9D}"/>
              </a:ext>
            </a:extLst>
          </p:cNvPr>
          <p:cNvSpPr/>
          <p:nvPr/>
        </p:nvSpPr>
        <p:spPr>
          <a:xfrm>
            <a:off x="790066" y="2267941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"Hello world!"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F70E93-F26C-9880-97C1-19E2CBB9EE04}"/>
              </a:ext>
            </a:extLst>
          </p:cNvPr>
          <p:cNvSpPr txBox="1"/>
          <p:nvPr/>
        </p:nvSpPr>
        <p:spPr>
          <a:xfrm>
            <a:off x="517748" y="3932836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Source Code Pro" panose="020B0509030403020204" pitchFamily="49" charset="77"/>
              </a:rPr>
              <a:t>"</a:t>
            </a:r>
            <a:r>
              <a:rPr lang="de-DE" dirty="0" err="1">
                <a:latin typeface="Source Code Pro" panose="020B0509030403020204" pitchFamily="49" charset="77"/>
              </a:rPr>
              <a:t>hello</a:t>
            </a:r>
            <a:r>
              <a:rPr lang="de-DE" dirty="0">
                <a:latin typeface="Source Code Pro" panose="020B0509030403020204" pitchFamily="49" charset="77"/>
              </a:rPr>
              <a:t> </a:t>
            </a:r>
            <a:r>
              <a:rPr lang="de-DE" dirty="0" err="1">
                <a:latin typeface="Source Code Pro" panose="020B0509030403020204" pitchFamily="49" charset="77"/>
              </a:rPr>
              <a:t>world</a:t>
            </a:r>
            <a:r>
              <a:rPr lang="de-DE" dirty="0">
                <a:latin typeface="Source Code Pro" panose="020B0509030403020204" pitchFamily="49" charset="77"/>
              </a:rPr>
              <a:t>"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C31C0-3371-D5CF-58AC-4132D58B68E8}"/>
              </a:ext>
            </a:extLst>
          </p:cNvPr>
          <p:cNvCxnSpPr>
            <a:cxnSpLocks/>
          </p:cNvCxnSpPr>
          <p:nvPr/>
        </p:nvCxnSpPr>
        <p:spPr>
          <a:xfrm>
            <a:off x="2399945" y="4130949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F761AFA-9276-1540-6BFD-8A61919CC925}"/>
              </a:ext>
            </a:extLst>
          </p:cNvPr>
          <p:cNvSpPr/>
          <p:nvPr/>
        </p:nvSpPr>
        <p:spPr>
          <a:xfrm>
            <a:off x="3060421" y="3344296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Lato Light" panose="020F0302020204030203" pitchFamily="34" charset="77"/>
              </a:rPr>
              <a:t>print</a:t>
            </a:r>
            <a:endParaRPr lang="de-DE" dirty="0">
              <a:solidFill>
                <a:schemeClr val="tx1"/>
              </a:solidFill>
              <a:latin typeface="Lato Light" panose="020F0302020204030203" pitchFamily="34" charset="77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5E25B8-95D5-F189-8552-B3F62B0DEB2A}"/>
              </a:ext>
            </a:extLst>
          </p:cNvPr>
          <p:cNvCxnSpPr>
            <a:cxnSpLocks/>
          </p:cNvCxnSpPr>
          <p:nvPr/>
        </p:nvCxnSpPr>
        <p:spPr>
          <a:xfrm>
            <a:off x="5081964" y="4117502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308DE7-A2A4-9DD7-DDD3-0E16EF5A59D1}"/>
              </a:ext>
            </a:extLst>
          </p:cNvPr>
          <p:cNvSpPr txBox="1"/>
          <p:nvPr/>
        </p:nvSpPr>
        <p:spPr>
          <a:xfrm>
            <a:off x="5731906" y="3932836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latin typeface="Lato Light" panose="020F0302020204030203" pitchFamily="34" charset="77"/>
              </a:rPr>
              <a:t>hello</a:t>
            </a:r>
            <a:r>
              <a:rPr lang="de-DE" dirty="0">
                <a:latin typeface="Lato Light" panose="020F0302020204030203" pitchFamily="34" charset="77"/>
              </a:rPr>
              <a:t> </a:t>
            </a:r>
            <a:r>
              <a:rPr lang="de-DE" dirty="0" err="1">
                <a:latin typeface="Lato Light" panose="020F0302020204030203" pitchFamily="34" charset="77"/>
              </a:rPr>
              <a:t>world</a:t>
            </a:r>
            <a:endParaRPr lang="de-DE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193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1D33BE2D-FC00-84AE-C5F1-9EEBFF906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Funktionen, Parameter und</a:t>
            </a:r>
            <a:br>
              <a:rPr lang="de-DE" dirty="0"/>
            </a:br>
            <a:r>
              <a:rPr lang="de-DE" dirty="0"/>
              <a:t>Rückgaben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76553-068E-292D-CF31-482E6115DF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48" y="1919194"/>
            <a:ext cx="5106240" cy="2222500"/>
          </a:xfrm>
          <a:prstGeom prst="rect">
            <a:avLst/>
          </a:prstGeom>
        </p:spPr>
      </p:pic>
      <p:pic>
        <p:nvPicPr>
          <p:cNvPr id="12" name="Picture 4" descr="Replit - Wikipedia">
            <a:extLst>
              <a:ext uri="{FF2B5EF4-FFF2-40B4-BE49-F238E27FC236}">
                <a16:creationId xmlns:a16="http://schemas.microsoft.com/office/drawing/2014/main" id="{660E76F8-231D-D291-E517-D689B86D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CF934-50BF-B41E-0CE0-46EBA98291F6}"/>
              </a:ext>
            </a:extLst>
          </p:cNvPr>
          <p:cNvSpPr txBox="1"/>
          <p:nvPr/>
        </p:nvSpPr>
        <p:spPr>
          <a:xfrm>
            <a:off x="10249903" y="6209234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hello1.py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44776E-54E7-A7C2-F177-867A03790F10}"/>
              </a:ext>
            </a:extLst>
          </p:cNvPr>
          <p:cNvSpPr/>
          <p:nvPr/>
        </p:nvSpPr>
        <p:spPr>
          <a:xfrm>
            <a:off x="517748" y="4623684"/>
            <a:ext cx="5836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answer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get_string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"What's your name? 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57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B462-8387-98D3-4CCA-03091342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 err="1"/>
              <a:t>Konkatenierung</a:t>
            </a:r>
            <a:r>
              <a:rPr lang="de-DE" dirty="0"/>
              <a:t>, </a:t>
            </a:r>
            <a:r>
              <a:rPr lang="de-DE" dirty="0" err="1"/>
              <a:t>d.h.Zusammenfügen</a:t>
            </a:r>
            <a:br>
              <a:rPr lang="de-DE" dirty="0"/>
            </a:br>
            <a:r>
              <a:rPr lang="de-DE" dirty="0"/>
              <a:t>eines Strings in Scratch und Python</a:t>
            </a:r>
          </a:p>
        </p:txBody>
      </p:sp>
      <p:pic>
        <p:nvPicPr>
          <p:cNvPr id="14338" name="Picture 2" descr="04_scratch_format_string">
            <a:extLst>
              <a:ext uri="{FF2B5EF4-FFF2-40B4-BE49-F238E27FC236}">
                <a16:creationId xmlns:a16="http://schemas.microsoft.com/office/drawing/2014/main" id="{B2BB88E5-A926-FE5A-68DF-1781256D6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815631"/>
            <a:ext cx="6350000" cy="166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5D255D-23DE-3FE0-1EC4-204C7955295F}"/>
              </a:ext>
            </a:extLst>
          </p:cNvPr>
          <p:cNvSpPr/>
          <p:nvPr/>
        </p:nvSpPr>
        <p:spPr>
          <a:xfrm>
            <a:off x="517748" y="4089809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f"Hello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 {answer}"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sz="2000" dirty="0"/>
          </a:p>
        </p:txBody>
      </p:sp>
      <p:pic>
        <p:nvPicPr>
          <p:cNvPr id="7" name="Picture 4" descr="Replit - Wikipedia">
            <a:extLst>
              <a:ext uri="{FF2B5EF4-FFF2-40B4-BE49-F238E27FC236}">
                <a16:creationId xmlns:a16="http://schemas.microsoft.com/office/drawing/2014/main" id="{894E4C43-5E5F-EC43-2B2A-9E0B46C2A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6A5675-4CB6-2BF0-F8FA-347D1D98771F}"/>
              </a:ext>
            </a:extLst>
          </p:cNvPr>
          <p:cNvSpPr txBox="1"/>
          <p:nvPr/>
        </p:nvSpPr>
        <p:spPr>
          <a:xfrm>
            <a:off x="9660968" y="6209234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hello1.py </a:t>
            </a:r>
            <a:r>
              <a:rPr lang="de-DE" sz="1200" dirty="0" err="1">
                <a:latin typeface="Lato Light" panose="020F0302020204030203" pitchFamily="34" charset="77"/>
              </a:rPr>
              <a:t>continued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371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687F-86BF-B899-221A-A4E99AB5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main</a:t>
            </a:r>
            <a:r>
              <a:rPr lang="de-DE" dirty="0"/>
              <a:t> als Start des Programms</a:t>
            </a:r>
          </a:p>
        </p:txBody>
      </p:sp>
      <p:pic>
        <p:nvPicPr>
          <p:cNvPr id="15362" name="Picture 2" descr="04_scratch_green_flag">
            <a:extLst>
              <a:ext uri="{FF2B5EF4-FFF2-40B4-BE49-F238E27FC236}">
                <a16:creationId xmlns:a16="http://schemas.microsoft.com/office/drawing/2014/main" id="{7934BAC6-B7B2-0CFF-E935-6921D71F3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181100"/>
            <a:ext cx="35560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E82901-3E03-0D03-3846-5DE39CDE86A6}"/>
              </a:ext>
            </a:extLst>
          </p:cNvPr>
          <p:cNvSpPr/>
          <p:nvPr/>
        </p:nvSpPr>
        <p:spPr>
          <a:xfrm>
            <a:off x="366793" y="3686169"/>
            <a:ext cx="9025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from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cs50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import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get_string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def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8757AD"/>
                </a:solidFill>
                <a:latin typeface="SourceCodePro" panose="020B0509030403020204" pitchFamily="49" charset="77"/>
              </a:rPr>
              <a:t>main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():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answer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get_string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"What's your name?"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f"Hello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{answer}"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</p:txBody>
      </p:sp>
      <p:pic>
        <p:nvPicPr>
          <p:cNvPr id="8" name="Picture 4" descr="Replit - Wikipedia">
            <a:extLst>
              <a:ext uri="{FF2B5EF4-FFF2-40B4-BE49-F238E27FC236}">
                <a16:creationId xmlns:a16="http://schemas.microsoft.com/office/drawing/2014/main" id="{E58D33F9-150F-CF01-FE69-2FD2B90F9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3B2CC3-D275-C7B2-0436-1FE4DDD4C53E}"/>
              </a:ext>
            </a:extLst>
          </p:cNvPr>
          <p:cNvSpPr txBox="1"/>
          <p:nvPr/>
        </p:nvSpPr>
        <p:spPr>
          <a:xfrm>
            <a:off x="10327393" y="6209234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hello2.py</a:t>
            </a:r>
          </a:p>
        </p:txBody>
      </p:sp>
    </p:spTree>
    <p:extLst>
      <p:ext uri="{BB962C8B-B14F-4D97-AF65-F5344CB8AC3E}">
        <p14:creationId xmlns:p14="http://schemas.microsoft.com/office/powerpoint/2010/main" val="357817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8E8F-DD91-7A89-9E9E-565093D7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Shell Kommandos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2DCCF-EFA8-EBB8-DC03-8D16AEEBC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366677"/>
            <a:ext cx="5578252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Source Code Pro" panose="020B0509030403020204" pitchFamily="49" charset="77"/>
              </a:rPr>
              <a:t>cd</a:t>
            </a:r>
            <a:r>
              <a:rPr lang="en-GB" dirty="0"/>
              <a:t> (</a:t>
            </a:r>
            <a:r>
              <a:rPr lang="en-GB" i="1" dirty="0"/>
              <a:t>change directory</a:t>
            </a:r>
            <a:r>
              <a:rPr lang="en-GB" dirty="0"/>
              <a:t>) - </a:t>
            </a:r>
            <a:r>
              <a:rPr lang="en-GB" dirty="0" err="1"/>
              <a:t>wechselt</a:t>
            </a:r>
            <a:r>
              <a:rPr lang="en-GB" dirty="0"/>
              <a:t> das </a:t>
            </a:r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Verzeichnis</a:t>
            </a:r>
            <a:r>
              <a:rPr lang="en-GB" dirty="0"/>
              <a:t> (= </a:t>
            </a:r>
            <a:r>
              <a:rPr lang="en-GB" dirty="0" err="1"/>
              <a:t>Ordner</a:t>
            </a:r>
            <a:r>
              <a:rPr lang="en-GB" dirty="0"/>
              <a:t>)</a:t>
            </a:r>
          </a:p>
          <a:p>
            <a:r>
              <a:rPr lang="en-GB" dirty="0">
                <a:latin typeface="Source Code Pro" panose="020B0509030403020204" pitchFamily="49" charset="77"/>
              </a:rPr>
              <a:t>cp</a:t>
            </a:r>
            <a:r>
              <a:rPr lang="en-GB" dirty="0"/>
              <a:t> (</a:t>
            </a:r>
            <a:r>
              <a:rPr lang="en-GB" i="1" dirty="0"/>
              <a:t>copy</a:t>
            </a:r>
            <a:r>
              <a:rPr lang="en-GB" dirty="0"/>
              <a:t>) - </a:t>
            </a:r>
            <a:r>
              <a:rPr lang="en-GB" dirty="0" err="1"/>
              <a:t>kopiert</a:t>
            </a:r>
            <a:r>
              <a:rPr lang="en-GB" dirty="0"/>
              <a:t> </a:t>
            </a:r>
            <a:r>
              <a:rPr lang="en-GB" dirty="0" err="1"/>
              <a:t>Dateien</a:t>
            </a:r>
            <a:r>
              <a:rPr lang="en-GB" dirty="0"/>
              <a:t> und </a:t>
            </a:r>
            <a:r>
              <a:rPr lang="en-GB" dirty="0" err="1"/>
              <a:t>Ordner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ls</a:t>
            </a:r>
            <a:r>
              <a:rPr lang="en-GB" dirty="0"/>
              <a:t> (</a:t>
            </a:r>
            <a:r>
              <a:rPr lang="en-GB" i="1" dirty="0"/>
              <a:t>list</a:t>
            </a:r>
            <a:r>
              <a:rPr lang="en-GB" dirty="0"/>
              <a:t>) - </a:t>
            </a:r>
            <a:r>
              <a:rPr lang="en-GB" dirty="0" err="1"/>
              <a:t>zeigt</a:t>
            </a:r>
            <a:r>
              <a:rPr lang="en-GB" dirty="0"/>
              <a:t> die </a:t>
            </a:r>
            <a:r>
              <a:rPr lang="en-GB" dirty="0" err="1"/>
              <a:t>Dateien</a:t>
            </a:r>
            <a:r>
              <a:rPr lang="en-GB" dirty="0"/>
              <a:t> in </a:t>
            </a:r>
            <a:r>
              <a:rPr lang="en-GB" dirty="0" err="1"/>
              <a:t>einem</a:t>
            </a:r>
            <a:r>
              <a:rPr lang="en-GB" dirty="0"/>
              <a:t> </a:t>
            </a:r>
            <a:r>
              <a:rPr lang="en-GB" dirty="0" err="1"/>
              <a:t>Ordner</a:t>
            </a:r>
            <a:r>
              <a:rPr lang="en-GB" dirty="0"/>
              <a:t> an</a:t>
            </a:r>
          </a:p>
          <a:p>
            <a:r>
              <a:rPr lang="en-GB" dirty="0" err="1">
                <a:latin typeface="Source Code Pro" panose="020B0509030403020204" pitchFamily="49" charset="77"/>
              </a:rPr>
              <a:t>mkdir</a:t>
            </a:r>
            <a:r>
              <a:rPr lang="en-GB" dirty="0"/>
              <a:t> (</a:t>
            </a:r>
            <a:r>
              <a:rPr lang="en-GB" i="1" dirty="0"/>
              <a:t>make directory</a:t>
            </a:r>
            <a:r>
              <a:rPr lang="en-GB" dirty="0"/>
              <a:t>) - </a:t>
            </a:r>
            <a:r>
              <a:rPr lang="en-GB" dirty="0" err="1"/>
              <a:t>erstellt</a:t>
            </a:r>
            <a:r>
              <a:rPr lang="en-GB" dirty="0"/>
              <a:t> </a:t>
            </a:r>
            <a:r>
              <a:rPr lang="en-GB" dirty="0" err="1"/>
              <a:t>einen</a:t>
            </a:r>
            <a:r>
              <a:rPr lang="en-GB" dirty="0"/>
              <a:t> </a:t>
            </a:r>
            <a:r>
              <a:rPr lang="en-GB" dirty="0" err="1"/>
              <a:t>Ordner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mv</a:t>
            </a:r>
            <a:r>
              <a:rPr lang="en-GB" dirty="0"/>
              <a:t> (</a:t>
            </a:r>
            <a:r>
              <a:rPr lang="en-GB" i="1" dirty="0"/>
              <a:t>move</a:t>
            </a:r>
            <a:r>
              <a:rPr lang="en-GB" dirty="0"/>
              <a:t>) - </a:t>
            </a:r>
            <a:r>
              <a:rPr lang="en-GB" dirty="0" err="1"/>
              <a:t>verschiebt</a:t>
            </a:r>
            <a:r>
              <a:rPr lang="en-GB" dirty="0"/>
              <a:t> </a:t>
            </a:r>
            <a:r>
              <a:rPr lang="en-GB" dirty="0" err="1"/>
              <a:t>Dateien</a:t>
            </a:r>
            <a:r>
              <a:rPr lang="en-GB" dirty="0"/>
              <a:t> und </a:t>
            </a:r>
            <a:r>
              <a:rPr lang="en-GB" dirty="0" err="1"/>
              <a:t>Ordner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rm</a:t>
            </a:r>
            <a:r>
              <a:rPr lang="en-GB" dirty="0"/>
              <a:t> (</a:t>
            </a:r>
            <a:r>
              <a:rPr lang="en-GB" i="1" dirty="0"/>
              <a:t>remove</a:t>
            </a:r>
            <a:r>
              <a:rPr lang="en-GB" dirty="0"/>
              <a:t>) - </a:t>
            </a:r>
            <a:r>
              <a:rPr lang="en-GB" dirty="0" err="1"/>
              <a:t>löscht</a:t>
            </a:r>
            <a:r>
              <a:rPr lang="en-GB" dirty="0"/>
              <a:t> </a:t>
            </a:r>
            <a:r>
              <a:rPr lang="en-GB" dirty="0" err="1"/>
              <a:t>Dateien</a:t>
            </a:r>
            <a:endParaRPr lang="en-GB" dirty="0"/>
          </a:p>
          <a:p>
            <a:r>
              <a:rPr lang="en-GB" dirty="0" err="1">
                <a:latin typeface="Source Code Pro" panose="020B0509030403020204" pitchFamily="49" charset="77"/>
              </a:rPr>
              <a:t>rmdir</a:t>
            </a:r>
            <a:r>
              <a:rPr lang="en-GB" dirty="0"/>
              <a:t> (</a:t>
            </a:r>
            <a:r>
              <a:rPr lang="en-GB" i="1" dirty="0"/>
              <a:t>remove directory</a:t>
            </a:r>
            <a:r>
              <a:rPr lang="en-GB" dirty="0"/>
              <a:t>) - </a:t>
            </a:r>
            <a:r>
              <a:rPr lang="en-GB" dirty="0" err="1"/>
              <a:t>löscht</a:t>
            </a:r>
            <a:r>
              <a:rPr lang="en-GB" dirty="0"/>
              <a:t> </a:t>
            </a:r>
            <a:r>
              <a:rPr lang="en-GB" dirty="0" err="1"/>
              <a:t>Ordner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touch</a:t>
            </a:r>
            <a:r>
              <a:rPr lang="en-GB" dirty="0"/>
              <a:t> – </a:t>
            </a:r>
            <a:r>
              <a:rPr lang="en-GB" dirty="0" err="1"/>
              <a:t>legt</a:t>
            </a:r>
            <a:r>
              <a:rPr lang="en-GB" dirty="0"/>
              <a:t> </a:t>
            </a:r>
            <a:r>
              <a:rPr lang="en-GB" dirty="0" err="1"/>
              <a:t>eine</a:t>
            </a:r>
            <a:r>
              <a:rPr lang="en-GB" dirty="0"/>
              <a:t> </a:t>
            </a:r>
            <a:r>
              <a:rPr lang="en-GB" dirty="0" err="1"/>
              <a:t>neue</a:t>
            </a:r>
            <a:r>
              <a:rPr lang="en-GB" dirty="0"/>
              <a:t> </a:t>
            </a:r>
            <a:r>
              <a:rPr lang="en-GB" dirty="0" err="1"/>
              <a:t>Datei</a:t>
            </a:r>
            <a:r>
              <a:rPr lang="en-GB" dirty="0"/>
              <a:t> an</a:t>
            </a:r>
          </a:p>
          <a:p>
            <a:r>
              <a:rPr lang="en-GB" dirty="0"/>
              <a:t>...</a:t>
            </a:r>
          </a:p>
          <a:p>
            <a:endParaRPr lang="de-DE" dirty="0"/>
          </a:p>
        </p:txBody>
      </p:sp>
      <p:pic>
        <p:nvPicPr>
          <p:cNvPr id="4" name="Picture 4" descr="Replit - Wikipedia">
            <a:extLst>
              <a:ext uri="{FF2B5EF4-FFF2-40B4-BE49-F238E27FC236}">
                <a16:creationId xmlns:a16="http://schemas.microsoft.com/office/drawing/2014/main" id="{1EEFCC8B-7F23-CF97-1FC8-494B99B59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C50087-B85E-DEC4-E68C-66A09BF8D480}"/>
              </a:ext>
            </a:extLst>
          </p:cNvPr>
          <p:cNvSpPr txBox="1"/>
          <p:nvPr/>
        </p:nvSpPr>
        <p:spPr>
          <a:xfrm>
            <a:off x="10575361" y="6209234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shell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05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055E-D19D-93EF-EE7D-C76FEA6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können unterschiedliche Werte annehmen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8F40-4510-8ABD-8DD3-4587D80C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627094"/>
            <a:ext cx="5578252" cy="3835428"/>
          </a:xfrm>
        </p:spPr>
        <p:txBody>
          <a:bodyPr/>
          <a:lstStyle/>
          <a:p>
            <a:pPr marL="0" indent="0">
              <a:buNone/>
            </a:pPr>
            <a:r>
              <a:rPr lang="en-GB" dirty="0" err="1"/>
              <a:t>Datentypen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bool</a:t>
            </a:r>
            <a:r>
              <a:rPr lang="en-GB" dirty="0"/>
              <a:t> - </a:t>
            </a:r>
            <a:r>
              <a:rPr lang="en-GB" dirty="0" err="1"/>
              <a:t>Kann</a:t>
            </a:r>
            <a:r>
              <a:rPr lang="en-GB" dirty="0"/>
              <a:t> </a:t>
            </a:r>
            <a:r>
              <a:rPr lang="en-GB" dirty="0" err="1"/>
              <a:t>entweder</a:t>
            </a:r>
            <a:r>
              <a:rPr lang="en-GB" dirty="0"/>
              <a:t> </a:t>
            </a:r>
            <a:r>
              <a:rPr lang="en-GB" dirty="0">
                <a:latin typeface="Source Code Pro" panose="020B0509030403020204" pitchFamily="49" charset="77"/>
              </a:rPr>
              <a:t>true</a:t>
            </a:r>
            <a:r>
              <a:rPr lang="en-GB" dirty="0"/>
              <a:t> (</a:t>
            </a:r>
            <a:r>
              <a:rPr lang="en-GB" dirty="0" err="1"/>
              <a:t>wahr</a:t>
            </a:r>
            <a:r>
              <a:rPr lang="en-GB" dirty="0"/>
              <a:t>) </a:t>
            </a:r>
            <a:r>
              <a:rPr lang="en-GB" dirty="0" err="1"/>
              <a:t>oder</a:t>
            </a:r>
            <a:r>
              <a:rPr lang="en-GB" dirty="0"/>
              <a:t> </a:t>
            </a:r>
            <a:r>
              <a:rPr lang="en-GB" dirty="0">
                <a:latin typeface="Source Code Pro" panose="020B0509030403020204" pitchFamily="49" charset="77"/>
              </a:rPr>
              <a:t>false</a:t>
            </a:r>
            <a:r>
              <a:rPr lang="en-GB" dirty="0"/>
              <a:t> (</a:t>
            </a:r>
            <a:r>
              <a:rPr lang="en-GB" dirty="0" err="1"/>
              <a:t>falsch</a:t>
            </a:r>
            <a:r>
              <a:rPr lang="en-GB" dirty="0"/>
              <a:t>) sein</a:t>
            </a:r>
          </a:p>
          <a:p>
            <a:r>
              <a:rPr lang="en-GB" dirty="0">
                <a:latin typeface="Source Code Pro" panose="020B0509030403020204" pitchFamily="49" charset="77"/>
              </a:rPr>
              <a:t>str</a:t>
            </a:r>
            <a:r>
              <a:rPr lang="en-GB" dirty="0"/>
              <a:t> - </a:t>
            </a:r>
            <a:r>
              <a:rPr lang="en-GB" dirty="0" err="1"/>
              <a:t>Zeichenketten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float</a:t>
            </a:r>
            <a:r>
              <a:rPr lang="en-GB" dirty="0"/>
              <a:t> - </a:t>
            </a:r>
            <a:r>
              <a:rPr lang="en-GB" dirty="0" err="1"/>
              <a:t>Fließkommazahlen</a:t>
            </a:r>
            <a:endParaRPr lang="en-GB" dirty="0"/>
          </a:p>
          <a:p>
            <a:r>
              <a:rPr lang="en-GB" dirty="0">
                <a:latin typeface="Source Code Pro" panose="020B0509030403020204" pitchFamily="49" charset="77"/>
              </a:rPr>
              <a:t>int</a:t>
            </a:r>
            <a:r>
              <a:rPr lang="en-GB" dirty="0"/>
              <a:t> - </a:t>
            </a:r>
            <a:r>
              <a:rPr lang="en-GB" dirty="0" err="1"/>
              <a:t>Ganzzahlen</a:t>
            </a:r>
            <a:br>
              <a:rPr lang="en-GB" dirty="0"/>
            </a:br>
            <a:endParaRPr lang="de-DE" dirty="0"/>
          </a:p>
        </p:txBody>
      </p:sp>
      <p:pic>
        <p:nvPicPr>
          <p:cNvPr id="4" name="Picture 4" descr="Replit - Wikipedia">
            <a:extLst>
              <a:ext uri="{FF2B5EF4-FFF2-40B4-BE49-F238E27FC236}">
                <a16:creationId xmlns:a16="http://schemas.microsoft.com/office/drawing/2014/main" id="{3301D813-C126-11CD-EC00-DF10CC3F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A74051-0796-5884-62AC-F1C4DDC070CA}"/>
              </a:ext>
            </a:extLst>
          </p:cNvPr>
          <p:cNvSpPr txBox="1"/>
          <p:nvPr/>
        </p:nvSpPr>
        <p:spPr>
          <a:xfrm>
            <a:off x="8684566" y="6178238"/>
            <a:ext cx="2871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Anzeige von Datentypen hello3.py</a:t>
            </a:r>
          </a:p>
        </p:txBody>
      </p:sp>
    </p:spTree>
    <p:extLst>
      <p:ext uri="{BB962C8B-B14F-4D97-AF65-F5344CB8AC3E}">
        <p14:creationId xmlns:p14="http://schemas.microsoft.com/office/powerpoint/2010/main" val="3406774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9055E-D19D-93EF-EE7D-C76FEA61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Mathematische Operatoren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8F40-4510-8ABD-8DD3-4587D80C7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627094"/>
            <a:ext cx="5578252" cy="3835428"/>
          </a:xfrm>
        </p:spPr>
        <p:txBody>
          <a:bodyPr/>
          <a:lstStyle/>
          <a:p>
            <a:r>
              <a:rPr lang="en-GB" dirty="0">
                <a:latin typeface="Source Code Pro" panose="020B0509030403020204" pitchFamily="49" charset="77"/>
              </a:rPr>
              <a:t>+</a:t>
            </a:r>
            <a:r>
              <a:rPr lang="en-GB" dirty="0"/>
              <a:t> </a:t>
            </a:r>
          </a:p>
          <a:p>
            <a:r>
              <a:rPr lang="en-GB" dirty="0">
                <a:latin typeface="Source Code Pro" panose="020B0509030403020204" pitchFamily="49" charset="77"/>
              </a:rPr>
              <a:t>-</a:t>
            </a:r>
            <a:r>
              <a:rPr lang="en-GB" dirty="0"/>
              <a:t> </a:t>
            </a:r>
          </a:p>
          <a:p>
            <a:r>
              <a:rPr lang="en-GB" dirty="0">
                <a:latin typeface="Source Code Pro" panose="020B0509030403020204" pitchFamily="49" charset="77"/>
              </a:rPr>
              <a:t>*</a:t>
            </a:r>
            <a:r>
              <a:rPr lang="en-GB" dirty="0"/>
              <a:t> </a:t>
            </a:r>
          </a:p>
          <a:p>
            <a:r>
              <a:rPr lang="en-GB" dirty="0">
                <a:latin typeface="Source Code Pro" panose="020B0509030403020204" pitchFamily="49" charset="77"/>
              </a:rPr>
              <a:t>/</a:t>
            </a:r>
            <a:r>
              <a:rPr lang="en-GB" dirty="0"/>
              <a:t> </a:t>
            </a:r>
          </a:p>
          <a:p>
            <a:r>
              <a:rPr lang="en-GB" dirty="0">
                <a:latin typeface="Source Code Pro" panose="020B0509030403020204" pitchFamily="49" charset="77"/>
              </a:rPr>
              <a:t>%</a:t>
            </a:r>
            <a:r>
              <a:rPr lang="en-GB" dirty="0"/>
              <a:t> für </a:t>
            </a:r>
            <a:r>
              <a:rPr lang="en-GB" dirty="0" err="1"/>
              <a:t>Ermittlung</a:t>
            </a:r>
            <a:r>
              <a:rPr lang="en-GB" dirty="0"/>
              <a:t> des Rests </a:t>
            </a:r>
            <a:r>
              <a:rPr lang="en-GB" dirty="0" err="1"/>
              <a:t>bei</a:t>
            </a:r>
            <a:r>
              <a:rPr lang="en-GB" dirty="0"/>
              <a:t> </a:t>
            </a:r>
            <a:r>
              <a:rPr lang="en-GB" dirty="0" err="1"/>
              <a:t>ganzzahliger</a:t>
            </a:r>
            <a:r>
              <a:rPr lang="en-GB" dirty="0"/>
              <a:t> Division</a:t>
            </a:r>
          </a:p>
        </p:txBody>
      </p:sp>
    </p:spTree>
    <p:extLst>
      <p:ext uri="{BB962C8B-B14F-4D97-AF65-F5344CB8AC3E}">
        <p14:creationId xmlns:p14="http://schemas.microsoft.com/office/powerpoint/2010/main" val="1290469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ECBA-052F-1284-2CFE-5E220AB7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und “</a:t>
            </a:r>
            <a:r>
              <a:rPr lang="de-DE" dirty="0" err="1"/>
              <a:t>syntactic</a:t>
            </a:r>
            <a:r>
              <a:rPr lang="de-DE" dirty="0"/>
              <a:t> </a:t>
            </a:r>
            <a:r>
              <a:rPr lang="de-DE" dirty="0" err="1"/>
              <a:t>sugar</a:t>
            </a:r>
            <a:r>
              <a:rPr lang="de-DE" dirty="0"/>
              <a:t>“</a:t>
            </a:r>
          </a:p>
        </p:txBody>
      </p:sp>
      <p:pic>
        <p:nvPicPr>
          <p:cNvPr id="16386" name="Picture 2" descr="04_scratch_define_var">
            <a:extLst>
              <a:ext uri="{FF2B5EF4-FFF2-40B4-BE49-F238E27FC236}">
                <a16:creationId xmlns:a16="http://schemas.microsoft.com/office/drawing/2014/main" id="{FE19E1D7-4381-586B-0195-94FE98478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897903"/>
            <a:ext cx="44450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9F3130C-B420-66D3-6B2A-513EFEDD6AB5}"/>
              </a:ext>
            </a:extLst>
          </p:cNvPr>
          <p:cNvSpPr/>
          <p:nvPr/>
        </p:nvSpPr>
        <p:spPr>
          <a:xfrm>
            <a:off x="517748" y="3553543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counter = </a:t>
            </a:r>
            <a:r>
              <a:rPr lang="en-GB" sz="2000" dirty="0">
                <a:solidFill>
                  <a:srgbClr val="6D8600"/>
                </a:solidFill>
                <a:latin typeface="SourceCodePro" panose="020B0509030403020204" pitchFamily="49" charset="77"/>
              </a:rPr>
              <a:t>0</a:t>
            </a:r>
            <a:endParaRPr lang="de-DE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02C9B-0E08-E642-AD99-AA1B1023D82A}"/>
              </a:ext>
            </a:extLst>
          </p:cNvPr>
          <p:cNvSpPr/>
          <p:nvPr/>
        </p:nvSpPr>
        <p:spPr>
          <a:xfrm>
            <a:off x="517747" y="4202738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counter = counter</a:t>
            </a:r>
            <a:r>
              <a:rPr lang="en-GB" sz="2000" dirty="0">
                <a:solidFill>
                  <a:srgbClr val="6D8600"/>
                </a:solidFill>
                <a:latin typeface="SourceCodePro" panose="020B0509030403020204" pitchFamily="49" charset="77"/>
              </a:rPr>
              <a:t> + 1</a:t>
            </a:r>
            <a:endParaRPr lang="de-DE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BA7A4-C625-FBB9-C26D-975BF9F6FACE}"/>
              </a:ext>
            </a:extLst>
          </p:cNvPr>
          <p:cNvSpPr/>
          <p:nvPr/>
        </p:nvSpPr>
        <p:spPr>
          <a:xfrm>
            <a:off x="517747" y="4851933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counter +=</a:t>
            </a:r>
            <a:r>
              <a:rPr lang="en-GB" sz="2000" dirty="0">
                <a:solidFill>
                  <a:srgbClr val="6D8600"/>
                </a:solidFill>
                <a:latin typeface="SourceCodePro" panose="020B0509030403020204" pitchFamily="49" charset="77"/>
              </a:rPr>
              <a:t> 1</a:t>
            </a:r>
            <a:endParaRPr lang="de-DE" sz="2000" dirty="0"/>
          </a:p>
        </p:txBody>
      </p:sp>
      <p:pic>
        <p:nvPicPr>
          <p:cNvPr id="9" name="Picture 4" descr="Replit - Wikipedia">
            <a:extLst>
              <a:ext uri="{FF2B5EF4-FFF2-40B4-BE49-F238E27FC236}">
                <a16:creationId xmlns:a16="http://schemas.microsoft.com/office/drawing/2014/main" id="{4BF25BD2-D69D-7368-F007-057190C0A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E15A35-5672-68ED-97FB-B77DCC54C075}"/>
              </a:ext>
            </a:extLst>
          </p:cNvPr>
          <p:cNvSpPr txBox="1"/>
          <p:nvPr/>
        </p:nvSpPr>
        <p:spPr>
          <a:xfrm>
            <a:off x="10001919" y="6178238"/>
            <a:ext cx="1451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calculator.py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09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1F8-C94F-0979-DBCF-3FDACEEF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Verzweigungen</a:t>
            </a:r>
            <a:br>
              <a:rPr lang="de-DE" dirty="0"/>
            </a:br>
            <a:r>
              <a:rPr lang="de-DE" dirty="0" err="1">
                <a:latin typeface="Source Code Pro" panose="020B0509030403020204" pitchFamily="49" charset="77"/>
              </a:rPr>
              <a:t>if</a:t>
            </a:r>
            <a:endParaRPr lang="de-DE" dirty="0">
              <a:latin typeface="Source Code Pro" panose="020B0509030403020204" pitchFamily="49" charset="77"/>
            </a:endParaRPr>
          </a:p>
        </p:txBody>
      </p:sp>
      <p:pic>
        <p:nvPicPr>
          <p:cNvPr id="17410" name="Picture 2" descr="04_scratch_if">
            <a:extLst>
              <a:ext uri="{FF2B5EF4-FFF2-40B4-BE49-F238E27FC236}">
                <a16:creationId xmlns:a16="http://schemas.microsoft.com/office/drawing/2014/main" id="{73F2D834-6C18-781D-9F19-557E74C93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868020"/>
            <a:ext cx="44450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8988751-3150-989A-8045-FF29F79B7F63}"/>
              </a:ext>
            </a:extLst>
          </p:cNvPr>
          <p:cNvSpPr/>
          <p:nvPr/>
        </p:nvSpPr>
        <p:spPr>
          <a:xfrm>
            <a:off x="0" y="476116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if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 x &lt; y:</a:t>
            </a:r>
          </a:p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kleiner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sz="2000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2264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1AAB3-E9FD-3268-B2C4-CAF7C99F9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4"/>
            <a:ext cx="10515600" cy="410729"/>
          </a:xfrm>
        </p:spPr>
        <p:txBody>
          <a:bodyPr anchor="t"/>
          <a:lstStyle/>
          <a:p>
            <a:r>
              <a:rPr lang="de-DE" dirty="0"/>
              <a:t>Bisher: Elemente einer Programmiersprache</a:t>
            </a:r>
            <a:br>
              <a:rPr lang="de-DE" dirty="0"/>
            </a:br>
            <a:r>
              <a:rPr lang="de-DE" dirty="0"/>
              <a:t>in Scratch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8119-FF1D-B8EE-CA7D-1155D921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3039035"/>
            <a:ext cx="5578252" cy="2796989"/>
          </a:xfrm>
        </p:spPr>
        <p:txBody>
          <a:bodyPr>
            <a:noAutofit/>
          </a:bodyPr>
          <a:lstStyle/>
          <a:p>
            <a:r>
              <a:rPr lang="de-DE" dirty="0"/>
              <a:t>Funktionen (mit Parametern und Rückgabewerten)</a:t>
            </a:r>
          </a:p>
          <a:p>
            <a:r>
              <a:rPr lang="de-DE" dirty="0"/>
              <a:t>Verzweigungen</a:t>
            </a:r>
          </a:p>
          <a:p>
            <a:r>
              <a:rPr lang="de-DE" dirty="0" err="1"/>
              <a:t>Boolsche</a:t>
            </a:r>
            <a:r>
              <a:rPr lang="de-DE" dirty="0"/>
              <a:t> Ausdrücke</a:t>
            </a:r>
          </a:p>
          <a:p>
            <a:r>
              <a:rPr lang="de-DE" dirty="0"/>
              <a:t>Schleifen</a:t>
            </a:r>
          </a:p>
          <a:p>
            <a:r>
              <a:rPr lang="de-DE" dirty="0"/>
              <a:t>Variablen</a:t>
            </a:r>
          </a:p>
          <a:p>
            <a:r>
              <a:rPr lang="de-DE" dirty="0"/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FE9763-BE3A-F67C-CCB7-1265E5E83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758"/>
          <a:stretch/>
        </p:blipFill>
        <p:spPr>
          <a:xfrm>
            <a:off x="246530" y="1551613"/>
            <a:ext cx="4559300" cy="141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771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1F8-C94F-0979-DBCF-3FDACEEF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Verzweigungen</a:t>
            </a:r>
            <a:br>
              <a:rPr lang="de-DE" dirty="0"/>
            </a:br>
            <a:r>
              <a:rPr lang="de-DE" dirty="0" err="1">
                <a:latin typeface="Source Code Pro" panose="020B0509030403020204" pitchFamily="49" charset="77"/>
              </a:rPr>
              <a:t>if</a:t>
            </a:r>
            <a:r>
              <a:rPr lang="de-DE" dirty="0">
                <a:latin typeface="Source Code Pro" panose="020B0509030403020204" pitchFamily="49" charset="77"/>
              </a:rPr>
              <a:t> </a:t>
            </a:r>
            <a:r>
              <a:rPr lang="de-DE" dirty="0" err="1">
                <a:latin typeface="Source Code Pro" panose="020B0509030403020204" pitchFamily="49" charset="77"/>
              </a:rPr>
              <a:t>else</a:t>
            </a:r>
            <a:endParaRPr lang="de-DE" dirty="0">
              <a:latin typeface="Source Code Pro" panose="020B0509030403020204" pitchFamily="49" charset="77"/>
            </a:endParaRPr>
          </a:p>
        </p:txBody>
      </p:sp>
      <p:pic>
        <p:nvPicPr>
          <p:cNvPr id="18434" name="Picture 2" descr="04_scratch_if_else">
            <a:extLst>
              <a:ext uri="{FF2B5EF4-FFF2-40B4-BE49-F238E27FC236}">
                <a16:creationId xmlns:a16="http://schemas.microsoft.com/office/drawing/2014/main" id="{A3801438-8A56-64F9-5E14-60F3C4A56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9" y="1627095"/>
            <a:ext cx="3420344" cy="287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E496426-8CC1-07D8-27A8-CA8F7D971949}"/>
              </a:ext>
            </a:extLst>
          </p:cNvPr>
          <p:cNvSpPr/>
          <p:nvPr/>
        </p:nvSpPr>
        <p:spPr>
          <a:xfrm>
            <a:off x="0" y="47277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if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x &lt; y: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kleiner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else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nicht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kleiner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639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121F8-C94F-0979-DBCF-3FDACEEF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Verzweigungen</a:t>
            </a:r>
            <a:br>
              <a:rPr lang="de-DE" dirty="0"/>
            </a:br>
            <a:r>
              <a:rPr lang="de-DE" dirty="0" err="1">
                <a:latin typeface="Source Code Pro" panose="020B0509030403020204" pitchFamily="49" charset="77"/>
              </a:rPr>
              <a:t>else</a:t>
            </a:r>
            <a:r>
              <a:rPr lang="de-DE" dirty="0">
                <a:latin typeface="Source Code Pro" panose="020B0509030403020204" pitchFamily="49" charset="77"/>
              </a:rPr>
              <a:t> </a:t>
            </a:r>
            <a:r>
              <a:rPr lang="de-DE" dirty="0" err="1">
                <a:latin typeface="Source Code Pro" panose="020B0509030403020204" pitchFamily="49" charset="77"/>
              </a:rPr>
              <a:t>if</a:t>
            </a:r>
            <a:endParaRPr lang="de-DE" dirty="0">
              <a:latin typeface="Source Code Pro" panose="020B0509030403020204" pitchFamily="49" charset="77"/>
            </a:endParaRPr>
          </a:p>
        </p:txBody>
      </p:sp>
      <p:pic>
        <p:nvPicPr>
          <p:cNvPr id="19458" name="Picture 2" descr="04_scratch_if_else">
            <a:extLst>
              <a:ext uri="{FF2B5EF4-FFF2-40B4-BE49-F238E27FC236}">
                <a16:creationId xmlns:a16="http://schemas.microsoft.com/office/drawing/2014/main" id="{5E50276A-600B-EE5B-0E6F-D18C4EC89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6" y="1653988"/>
            <a:ext cx="2717292" cy="420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B77C262-E64F-EA3E-93AB-D2116C1051BB}"/>
              </a:ext>
            </a:extLst>
          </p:cNvPr>
          <p:cNvSpPr/>
          <p:nvPr/>
        </p:nvSpPr>
        <p:spPr>
          <a:xfrm>
            <a:off x="2335077" y="286180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1600" dirty="0">
                <a:solidFill>
                  <a:srgbClr val="446FBD"/>
                </a:solidFill>
                <a:latin typeface="SourceCodePro" panose="020B0509030403020204" pitchFamily="49" charset="77"/>
              </a:rPr>
              <a:t>if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 x &lt; y: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16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kleiner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1600" dirty="0" err="1">
                <a:solidFill>
                  <a:srgbClr val="446FBD"/>
                </a:solidFill>
                <a:latin typeface="SourceCodePro" panose="020B0509030403020204" pitchFamily="49" charset="77"/>
              </a:rPr>
              <a:t>elif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 x &gt; y: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16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größer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als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1600" dirty="0" err="1">
                <a:solidFill>
                  <a:srgbClr val="446FBD"/>
                </a:solidFill>
                <a:latin typeface="SourceCodePro" panose="020B0509030403020204" pitchFamily="49" charset="77"/>
              </a:rPr>
              <a:t>elif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 x == y:</a:t>
            </a:r>
          </a:p>
          <a:p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16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"x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ist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</a:t>
            </a:r>
            <a:r>
              <a:rPr lang="en-GB" sz="16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gleich</a:t>
            </a:r>
            <a:r>
              <a:rPr lang="en-GB" sz="1600" dirty="0">
                <a:solidFill>
                  <a:srgbClr val="E88501"/>
                </a:solidFill>
                <a:latin typeface="SourceCodePro" panose="020B0509030403020204" pitchFamily="49" charset="77"/>
              </a:rPr>
              <a:t> y"</a:t>
            </a:r>
            <a:r>
              <a:rPr lang="en-GB" sz="16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sz="1600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8" name="Picture 4" descr="Replit - Wikipedia">
            <a:extLst>
              <a:ext uri="{FF2B5EF4-FFF2-40B4-BE49-F238E27FC236}">
                <a16:creationId xmlns:a16="http://schemas.microsoft.com/office/drawing/2014/main" id="{D47B563E-C4FC-613F-ECB6-B342A4271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2CB05A-92DB-8781-6A50-4FF8A2E88A28}"/>
              </a:ext>
            </a:extLst>
          </p:cNvPr>
          <p:cNvSpPr txBox="1"/>
          <p:nvPr/>
        </p:nvSpPr>
        <p:spPr>
          <a:xfrm>
            <a:off x="8591571" y="6178238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conditionals.py</a:t>
            </a:r>
            <a:r>
              <a:rPr lang="de-DE" sz="1200" dirty="0">
                <a:latin typeface="Lato Light" panose="020F0302020204030203" pitchFamily="34" charset="77"/>
              </a:rPr>
              <a:t>, points0.py, </a:t>
            </a:r>
            <a:r>
              <a:rPr lang="de-DE" sz="1200" dirty="0" err="1">
                <a:latin typeface="Lato Light" panose="020F0302020204030203" pitchFamily="34" charset="77"/>
              </a:rPr>
              <a:t>parity.py</a:t>
            </a:r>
            <a:endParaRPr lang="de-DE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4215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1C84-809D-32E8-8E9D-19B07DE93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Dinge öfter tun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69CA7A-2005-0B0C-A7D9-10BD67B7FFFC}"/>
              </a:ext>
            </a:extLst>
          </p:cNvPr>
          <p:cNvSpPr/>
          <p:nvPr/>
        </p:nvSpPr>
        <p:spPr>
          <a:xfrm>
            <a:off x="816244" y="2720349"/>
            <a:ext cx="6096000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200" dirty="0">
                <a:solidFill>
                  <a:srgbClr val="446FBD"/>
                </a:solidFill>
                <a:latin typeface="SourceCodePro" panose="020B0509030403020204" pitchFamily="49" charset="77"/>
              </a:rPr>
              <a:t>def</a:t>
            </a:r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sz="2200" dirty="0">
                <a:solidFill>
                  <a:srgbClr val="8757AD"/>
                </a:solidFill>
                <a:latin typeface="SourceCodePro" panose="020B0509030403020204" pitchFamily="49" charset="77"/>
              </a:rPr>
              <a:t>main</a:t>
            </a:r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():</a:t>
            </a:r>
          </a:p>
          <a:p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22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2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2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sz="22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22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2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2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sz="22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22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2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2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sz="22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200" dirty="0">
                <a:solidFill>
                  <a:srgbClr val="535353"/>
                </a:solidFill>
                <a:latin typeface="SourceCodePro" panose="020B0509030403020204" pitchFamily="49" charset="77"/>
              </a:rPr>
              <a:t>)  </a:t>
            </a:r>
            <a:endParaRPr lang="en-GB" sz="2200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8" name="Picture 4" descr="Replit - Wikipedia">
            <a:extLst>
              <a:ext uri="{FF2B5EF4-FFF2-40B4-BE49-F238E27FC236}">
                <a16:creationId xmlns:a16="http://schemas.microsoft.com/office/drawing/2014/main" id="{4502EB3A-8554-2DCC-3F5D-26C4D72E2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8C9417-0E16-70EE-A3C9-CA96496AC6F2}"/>
              </a:ext>
            </a:extLst>
          </p:cNvPr>
          <p:cNvSpPr txBox="1"/>
          <p:nvPr/>
        </p:nvSpPr>
        <p:spPr>
          <a:xfrm>
            <a:off x="10218888" y="6178238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miau0.py</a:t>
            </a:r>
          </a:p>
        </p:txBody>
      </p:sp>
    </p:spTree>
    <p:extLst>
      <p:ext uri="{BB962C8B-B14F-4D97-AF65-F5344CB8AC3E}">
        <p14:creationId xmlns:p14="http://schemas.microsoft.com/office/powerpoint/2010/main" val="269944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6D53-4776-C27A-B0E0-81781817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Schleifen – Dinge öfter tun</a:t>
            </a:r>
            <a:br>
              <a:rPr lang="de-DE" dirty="0"/>
            </a:br>
            <a:r>
              <a:rPr lang="de-DE" dirty="0"/>
              <a:t>endlos</a:t>
            </a:r>
          </a:p>
        </p:txBody>
      </p:sp>
      <p:pic>
        <p:nvPicPr>
          <p:cNvPr id="20482" name="Picture 2" descr="04_scratch_forever">
            <a:extLst>
              <a:ext uri="{FF2B5EF4-FFF2-40B4-BE49-F238E27FC236}">
                <a16:creationId xmlns:a16="http://schemas.microsoft.com/office/drawing/2014/main" id="{69696573-62D6-6B84-8F40-3EB4BE782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569571"/>
            <a:ext cx="317500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4A0B89-3623-6770-5551-6AEE4F712602}"/>
              </a:ext>
            </a:extLst>
          </p:cNvPr>
          <p:cNvSpPr/>
          <p:nvPr/>
        </p:nvSpPr>
        <p:spPr>
          <a:xfrm>
            <a:off x="87825" y="4454187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while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True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:</a:t>
            </a:r>
          </a:p>
          <a:p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sz="20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000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sz="2000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sz="20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sz="2000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7" name="Picture 4" descr="Replit - Wikipedia">
            <a:extLst>
              <a:ext uri="{FF2B5EF4-FFF2-40B4-BE49-F238E27FC236}">
                <a16:creationId xmlns:a16="http://schemas.microsoft.com/office/drawing/2014/main" id="{05B10EE8-1521-9854-DFF9-7079985D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12CC10-8F82-BB3E-93E2-D78F337BD022}"/>
              </a:ext>
            </a:extLst>
          </p:cNvPr>
          <p:cNvSpPr txBox="1"/>
          <p:nvPr/>
        </p:nvSpPr>
        <p:spPr>
          <a:xfrm>
            <a:off x="10048408" y="6178238"/>
            <a:ext cx="1394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miau endlos</a:t>
            </a:r>
          </a:p>
        </p:txBody>
      </p:sp>
    </p:spTree>
    <p:extLst>
      <p:ext uri="{BB962C8B-B14F-4D97-AF65-F5344CB8AC3E}">
        <p14:creationId xmlns:p14="http://schemas.microsoft.com/office/powerpoint/2010/main" val="20994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6D53-4776-C27A-B0E0-81781817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Schleifen – Dinge öfter tun</a:t>
            </a:r>
            <a:br>
              <a:rPr lang="de-DE" dirty="0"/>
            </a:br>
            <a:r>
              <a:rPr lang="de-DE" dirty="0" err="1"/>
              <a:t>n</a:t>
            </a:r>
            <a:r>
              <a:rPr lang="de-DE" dirty="0"/>
              <a:t>-mal</a:t>
            </a:r>
          </a:p>
        </p:txBody>
      </p:sp>
      <p:pic>
        <p:nvPicPr>
          <p:cNvPr id="21508" name="Picture 4" descr="04_scratch_repeat">
            <a:extLst>
              <a:ext uri="{FF2B5EF4-FFF2-40B4-BE49-F238E27FC236}">
                <a16:creationId xmlns:a16="http://schemas.microsoft.com/office/drawing/2014/main" id="{8BEF5A85-8060-9563-317D-3F56C99B6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8" y="1559859"/>
            <a:ext cx="2732415" cy="235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2CDA50-F79B-4EC7-F8AE-3ADDBF0E8BE2}"/>
              </a:ext>
            </a:extLst>
          </p:cNvPr>
          <p:cNvSpPr txBox="1"/>
          <p:nvPr/>
        </p:nvSpPr>
        <p:spPr>
          <a:xfrm>
            <a:off x="4176324" y="41701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Besser: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3627C3-455E-17E0-E39E-840640803EE1}"/>
              </a:ext>
            </a:extLst>
          </p:cNvPr>
          <p:cNvSpPr/>
          <p:nvPr/>
        </p:nvSpPr>
        <p:spPr>
          <a:xfrm>
            <a:off x="3574942" y="466650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for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i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in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range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3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62476-BE01-A9FF-42CB-C966FE241AFF}"/>
              </a:ext>
            </a:extLst>
          </p:cNvPr>
          <p:cNvSpPr/>
          <p:nvPr/>
        </p:nvSpPr>
        <p:spPr>
          <a:xfrm>
            <a:off x="0" y="42510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counter =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0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while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counter &lt;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3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dirty="0" err="1">
                <a:solidFill>
                  <a:srgbClr val="E88501"/>
                </a:solidFill>
                <a:latin typeface="SourceCodePro" panose="020B0509030403020204" pitchFamily="49" charset="77"/>
              </a:rPr>
              <a:t>miau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counter = counter +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1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  <p:pic>
        <p:nvPicPr>
          <p:cNvPr id="13" name="Picture 4" descr="Replit - Wikipedia">
            <a:extLst>
              <a:ext uri="{FF2B5EF4-FFF2-40B4-BE49-F238E27FC236}">
                <a16:creationId xmlns:a16="http://schemas.microsoft.com/office/drawing/2014/main" id="{1AF7D013-7618-A956-4D23-06CEA9C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7A774-63B6-D95B-F048-88D839681DD9}"/>
              </a:ext>
            </a:extLst>
          </p:cNvPr>
          <p:cNvSpPr txBox="1"/>
          <p:nvPr/>
        </p:nvSpPr>
        <p:spPr>
          <a:xfrm>
            <a:off x="10032914" y="6178238"/>
            <a:ext cx="1241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miau1.py</a:t>
            </a:r>
          </a:p>
        </p:txBody>
      </p:sp>
    </p:spTree>
    <p:extLst>
      <p:ext uri="{BB962C8B-B14F-4D97-AF65-F5344CB8AC3E}">
        <p14:creationId xmlns:p14="http://schemas.microsoft.com/office/powerpoint/2010/main" val="3969976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7A12B1-C746-2202-B095-F5099ED9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685800"/>
            <a:ext cx="9804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016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820B-3F42-5395-3478-873B35B2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7D84E-3DE2-4806-595E-CBF18AB6A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487AC-20E6-8877-E076-5A7EA4A85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278"/>
            <a:ext cx="12254848" cy="6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2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Replit - Wikipedia">
            <a:extLst>
              <a:ext uri="{FF2B5EF4-FFF2-40B4-BE49-F238E27FC236}">
                <a16:creationId xmlns:a16="http://schemas.microsoft.com/office/drawing/2014/main" id="{1AF7D013-7618-A956-4D23-06CEA9C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7A774-63B6-D95B-F048-88D839681DD9}"/>
              </a:ext>
            </a:extLst>
          </p:cNvPr>
          <p:cNvSpPr txBox="1"/>
          <p:nvPr/>
        </p:nvSpPr>
        <p:spPr>
          <a:xfrm>
            <a:off x="9567966" y="6178238"/>
            <a:ext cx="1988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mario0.py, mario1.py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FABA4-4408-9AB0-4E9B-91AF371A8B2C}"/>
              </a:ext>
            </a:extLst>
          </p:cNvPr>
          <p:cNvSpPr/>
          <p:nvPr/>
        </p:nvSpPr>
        <p:spPr>
          <a:xfrm>
            <a:off x="599268" y="174592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latin typeface="Source Code Pro" panose="020B0509030403020204" pitchFamily="49" charset="77"/>
              </a:rPr>
              <a:t>$ python3 mario0.py 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?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?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?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8832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Replit - Wikipedia">
            <a:extLst>
              <a:ext uri="{FF2B5EF4-FFF2-40B4-BE49-F238E27FC236}">
                <a16:creationId xmlns:a16="http://schemas.microsoft.com/office/drawing/2014/main" id="{1AF7D013-7618-A956-4D23-06CEA9C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7A774-63B6-D95B-F048-88D839681DD9}"/>
              </a:ext>
            </a:extLst>
          </p:cNvPr>
          <p:cNvSpPr txBox="1"/>
          <p:nvPr/>
        </p:nvSpPr>
        <p:spPr>
          <a:xfrm>
            <a:off x="10032914" y="6178238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mario3.py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FABA4-4408-9AB0-4E9B-91AF371A8B2C}"/>
              </a:ext>
            </a:extLst>
          </p:cNvPr>
          <p:cNvSpPr/>
          <p:nvPr/>
        </p:nvSpPr>
        <p:spPr>
          <a:xfrm>
            <a:off x="599268" y="17459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latin typeface="Source Code Pro" panose="020B0509030403020204" pitchFamily="49" charset="77"/>
              </a:rPr>
              <a:t>$ python3 mario3.py 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Height: 4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#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#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#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03131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Replit - Wikipedia">
            <a:extLst>
              <a:ext uri="{FF2B5EF4-FFF2-40B4-BE49-F238E27FC236}">
                <a16:creationId xmlns:a16="http://schemas.microsoft.com/office/drawing/2014/main" id="{1AF7D013-7618-A956-4D23-06CEA9C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7A774-63B6-D95B-F048-88D839681DD9}"/>
              </a:ext>
            </a:extLst>
          </p:cNvPr>
          <p:cNvSpPr txBox="1"/>
          <p:nvPr/>
        </p:nvSpPr>
        <p:spPr>
          <a:xfrm>
            <a:off x="10032914" y="6178238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mario4.py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EFABA4-4408-9AB0-4E9B-91AF371A8B2C}"/>
              </a:ext>
            </a:extLst>
          </p:cNvPr>
          <p:cNvSpPr/>
          <p:nvPr/>
        </p:nvSpPr>
        <p:spPr>
          <a:xfrm>
            <a:off x="599268" y="17459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2400" dirty="0">
                <a:latin typeface="Source Code Pro" panose="020B0509030403020204" pitchFamily="49" charset="77"/>
              </a:rPr>
              <a:t>$ python3 mario4.py 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Size: 4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####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####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####</a:t>
            </a:r>
          </a:p>
          <a:p>
            <a:r>
              <a:rPr lang="de-DE" sz="2400" dirty="0">
                <a:latin typeface="Source Code Pro" panose="020B0509030403020204" pitchFamily="49" charset="77"/>
              </a:rPr>
              <a:t>####</a:t>
            </a:r>
          </a:p>
        </p:txBody>
      </p:sp>
    </p:spTree>
    <p:extLst>
      <p:ext uri="{BB962C8B-B14F-4D97-AF65-F5344CB8AC3E}">
        <p14:creationId xmlns:p14="http://schemas.microsoft.com/office/powerpoint/2010/main" val="401969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A8DC-0354-2075-DCF9-24EFFB12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Eine neue Programmiersprache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084B-08D0-B8C9-6B0F-BCC140D4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425844"/>
            <a:ext cx="5578252" cy="403667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Alle Elemente in Scratch finden sich auch in Python wieder</a:t>
            </a:r>
          </a:p>
          <a:p>
            <a:r>
              <a:rPr lang="de-DE" dirty="0"/>
              <a:t>Python etwas weniger nutzerfreundlich – alles muss getippt werden</a:t>
            </a:r>
          </a:p>
          <a:p>
            <a:r>
              <a:rPr lang="de-DE" dirty="0"/>
              <a:t>Programmierer müssen das Vokabular der Programmiersprache sprechen (am Anfang nur wenige Wörter)</a:t>
            </a:r>
          </a:p>
          <a:p>
            <a:r>
              <a:rPr lang="de-DE" dirty="0"/>
              <a:t>Syntax am Anfang verwirrend – Je mehr Übung, desto leichter das Verständnis für das Lesen und Schreiben von Code</a:t>
            </a:r>
          </a:p>
        </p:txBody>
      </p:sp>
    </p:spTree>
    <p:extLst>
      <p:ext uri="{BB962C8B-B14F-4D97-AF65-F5344CB8AC3E}">
        <p14:creationId xmlns:p14="http://schemas.microsoft.com/office/powerpoint/2010/main" val="3948200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Replit - Wikipedia">
            <a:extLst>
              <a:ext uri="{FF2B5EF4-FFF2-40B4-BE49-F238E27FC236}">
                <a16:creationId xmlns:a16="http://schemas.microsoft.com/office/drawing/2014/main" id="{1AF7D013-7618-A956-4D23-06CEA9C77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7A774-63B6-D95B-F048-88D839681DD9}"/>
              </a:ext>
            </a:extLst>
          </p:cNvPr>
          <p:cNvSpPr txBox="1"/>
          <p:nvPr/>
        </p:nvSpPr>
        <p:spPr>
          <a:xfrm>
            <a:off x="9676453" y="6178238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mario4-function.py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58BA88F-AAA7-E92A-18AA-90F00E35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Funktionen verbessern Lesbarkeit</a:t>
            </a:r>
            <a:br>
              <a:rPr lang="de-DE" dirty="0"/>
            </a:br>
            <a:r>
              <a:rPr lang="de-DE" dirty="0"/>
              <a:t>und ermöglichen das Zerlegen in Teilprobleme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DF383A-2A59-BD72-38E2-23A760B4AC89}"/>
              </a:ext>
            </a:extLst>
          </p:cNvPr>
          <p:cNvSpPr/>
          <p:nvPr/>
        </p:nvSpPr>
        <p:spPr>
          <a:xfrm>
            <a:off x="661262" y="185933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def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8757AD"/>
                </a:solidFill>
                <a:latin typeface="SourceCodePro" panose="020B0509030403020204" pitchFamily="49" charset="77"/>
              </a:rPr>
              <a:t>main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():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while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True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n =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get_int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"Size: 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if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n &gt; </a:t>
            </a:r>
            <a:r>
              <a:rPr lang="en-GB" dirty="0">
                <a:solidFill>
                  <a:srgbClr val="6D8600"/>
                </a:solidFill>
                <a:latin typeface="SourceCodePro" panose="020B0509030403020204" pitchFamily="49" charset="77"/>
              </a:rPr>
              <a:t>0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break</a:t>
            </a:r>
            <a:endParaRPr lang="en-GB" dirty="0">
              <a:solidFill>
                <a:srgbClr val="535353"/>
              </a:solidFill>
              <a:latin typeface="SourceCodePro" panose="020B0509030403020204" pitchFamily="49" charset="77"/>
            </a:endParaRP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for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 err="1">
                <a:solidFill>
                  <a:srgbClr val="535353"/>
                </a:solidFill>
                <a:latin typeface="SourceCodePro" panose="020B0509030403020204" pitchFamily="49" charset="77"/>
              </a:rPr>
              <a:t>i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in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range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(n):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for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j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in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range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(n):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"#"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, end=</a:t>
            </a:r>
            <a:r>
              <a:rPr lang="en-GB" dirty="0">
                <a:solidFill>
                  <a:srgbClr val="E88501"/>
                </a:solidFill>
                <a:latin typeface="SourceCodePro" panose="020B0509030403020204" pitchFamily="49" charset="77"/>
              </a:rPr>
              <a:t>""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        </a:t>
            </a:r>
            <a:r>
              <a:rPr lang="en-GB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()</a:t>
            </a:r>
          </a:p>
          <a:p>
            <a:r>
              <a:rPr lang="en-GB" dirty="0">
                <a:solidFill>
                  <a:srgbClr val="535353"/>
                </a:solidFill>
                <a:latin typeface="SourceCodePro" panose="020B0509030403020204" pitchFamily="49" charset="77"/>
              </a:rPr>
              <a:t>​</a:t>
            </a:r>
            <a:endParaRPr lang="en-GB" b="0" i="0" dirty="0">
              <a:solidFill>
                <a:srgbClr val="535353"/>
              </a:solidFill>
              <a:effectLst/>
              <a:latin typeface="SourceCode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27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A8DC-0354-2075-DCF9-24EFFB12E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4084B-08D0-B8C9-6B0F-BCC140D4B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591631"/>
            <a:ext cx="5578252" cy="4351338"/>
          </a:xfrm>
        </p:spPr>
        <p:txBody>
          <a:bodyPr/>
          <a:lstStyle/>
          <a:p>
            <a:r>
              <a:rPr lang="de-DE" dirty="0"/>
              <a:t>Zu Beginn versteht man nicht alle Details des Codes</a:t>
            </a:r>
          </a:p>
          <a:p>
            <a:r>
              <a:rPr lang="de-DE" dirty="0"/>
              <a:t>Zulassen, dass man nicht alles versteht und sich auf die Funktion bestehender Programmbestandteile verlassen</a:t>
            </a:r>
          </a:p>
          <a:p>
            <a:r>
              <a:rPr lang="de-DE" dirty="0"/>
              <a:t>Nur so kommt man weiter</a:t>
            </a:r>
          </a:p>
        </p:txBody>
      </p:sp>
    </p:spTree>
    <p:extLst>
      <p:ext uri="{BB962C8B-B14F-4D97-AF65-F5344CB8AC3E}">
        <p14:creationId xmlns:p14="http://schemas.microsoft.com/office/powerpoint/2010/main" val="2278823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88119-FF1D-B8EE-CA7D-1155D921B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855694"/>
            <a:ext cx="5578252" cy="3606828"/>
          </a:xfrm>
        </p:spPr>
        <p:txBody>
          <a:bodyPr/>
          <a:lstStyle/>
          <a:p>
            <a:r>
              <a:rPr lang="en-GB" b="1" dirty="0" err="1"/>
              <a:t>Korrektheit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die </a:t>
            </a:r>
            <a:r>
              <a:rPr lang="en-GB" dirty="0" err="1"/>
              <a:t>korrekte</a:t>
            </a:r>
            <a:r>
              <a:rPr lang="en-GB" dirty="0"/>
              <a:t> </a:t>
            </a:r>
            <a:r>
              <a:rPr lang="en-GB" dirty="0" err="1"/>
              <a:t>Lösung</a:t>
            </a:r>
            <a:r>
              <a:rPr lang="en-GB" dirty="0"/>
              <a:t> für </a:t>
            </a:r>
            <a:r>
              <a:rPr lang="en-GB" dirty="0" err="1"/>
              <a:t>ein</a:t>
            </a:r>
            <a:r>
              <a:rPr lang="en-GB" dirty="0"/>
              <a:t> Problem </a:t>
            </a:r>
            <a:r>
              <a:rPr lang="en-GB" dirty="0" err="1"/>
              <a:t>liefert</a:t>
            </a:r>
            <a:endParaRPr lang="en-GB" dirty="0"/>
          </a:p>
          <a:p>
            <a:r>
              <a:rPr lang="en-GB" b="1" dirty="0"/>
              <a:t>Design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wie</a:t>
            </a:r>
            <a:r>
              <a:rPr lang="en-GB" dirty="0"/>
              <a:t> gut </a:t>
            </a:r>
            <a:r>
              <a:rPr lang="en-GB" dirty="0" err="1"/>
              <a:t>lesbar</a:t>
            </a:r>
            <a:r>
              <a:rPr lang="en-GB" dirty="0"/>
              <a:t> der Code </a:t>
            </a:r>
            <a:r>
              <a:rPr lang="en-GB" dirty="0" err="1"/>
              <a:t>ist</a:t>
            </a:r>
            <a:r>
              <a:rPr lang="en-GB" dirty="0"/>
              <a:t> und </a:t>
            </a:r>
            <a:r>
              <a:rPr lang="en-GB" dirty="0" err="1"/>
              <a:t>wie</a:t>
            </a:r>
            <a:r>
              <a:rPr lang="en-GB" dirty="0"/>
              <a:t> </a:t>
            </a:r>
            <a:r>
              <a:rPr lang="en-GB" dirty="0" err="1"/>
              <a:t>effizient</a:t>
            </a:r>
            <a:r>
              <a:rPr lang="en-GB" dirty="0"/>
              <a:t> er das Problem </a:t>
            </a:r>
            <a:r>
              <a:rPr lang="en-GB" dirty="0" err="1"/>
              <a:t>löst</a:t>
            </a:r>
            <a:r>
              <a:rPr lang="en-GB" dirty="0"/>
              <a:t>.</a:t>
            </a:r>
          </a:p>
          <a:p>
            <a:r>
              <a:rPr lang="en-GB" b="1" dirty="0" err="1"/>
              <a:t>Stil</a:t>
            </a:r>
            <a:r>
              <a:rPr lang="en-GB" dirty="0"/>
              <a:t>, 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der Code </a:t>
            </a:r>
            <a:r>
              <a:rPr lang="en-GB" dirty="0" err="1"/>
              <a:t>visuell</a:t>
            </a:r>
            <a:r>
              <a:rPr lang="en-GB" dirty="0"/>
              <a:t> </a:t>
            </a:r>
            <a:r>
              <a:rPr lang="en-GB" dirty="0" err="1"/>
              <a:t>ansprechend</a:t>
            </a:r>
            <a:r>
              <a:rPr lang="en-GB" dirty="0"/>
              <a:t> </a:t>
            </a:r>
            <a:r>
              <a:rPr lang="en-GB" dirty="0" err="1"/>
              <a:t>formatiert</a:t>
            </a:r>
            <a:r>
              <a:rPr lang="en-GB" dirty="0"/>
              <a:t> </a:t>
            </a:r>
            <a:r>
              <a:rPr lang="en-GB" dirty="0" err="1"/>
              <a:t>ist</a:t>
            </a:r>
            <a:r>
              <a:rPr lang="en-GB" dirty="0"/>
              <a:t> (</a:t>
            </a:r>
            <a:r>
              <a:rPr lang="en-GB" dirty="0" err="1"/>
              <a:t>d.h.</a:t>
            </a:r>
            <a:r>
              <a:rPr lang="en-GB" dirty="0"/>
              <a:t> </a:t>
            </a:r>
            <a:r>
              <a:rPr lang="en-GB" dirty="0" err="1"/>
              <a:t>Abstände</a:t>
            </a:r>
            <a:r>
              <a:rPr lang="en-GB" dirty="0"/>
              <a:t>, </a:t>
            </a:r>
            <a:r>
              <a:rPr lang="en-GB" dirty="0" err="1"/>
              <a:t>Einrückungen</a:t>
            </a:r>
            <a:r>
              <a:rPr lang="en-GB" dirty="0"/>
              <a:t>, etc.)</a:t>
            </a:r>
          </a:p>
          <a:p>
            <a:endParaRPr lang="de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C3303F-BE2F-A6C2-60E6-429743C7132B}"/>
              </a:ext>
            </a:extLst>
          </p:cNvPr>
          <p:cNvSpPr txBox="1">
            <a:spLocks/>
          </p:cNvSpPr>
          <p:nvPr/>
        </p:nvSpPr>
        <p:spPr>
          <a:xfrm>
            <a:off x="517748" y="394313"/>
            <a:ext cx="10515600" cy="4107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500" b="0" i="0" kern="1200">
                <a:solidFill>
                  <a:schemeClr val="tx1"/>
                </a:solidFill>
                <a:latin typeface="Lato Light" panose="020F0302020204030203" pitchFamily="34" charset="77"/>
                <a:ea typeface="+mj-ea"/>
                <a:cs typeface="+mj-cs"/>
              </a:defRPr>
            </a:lvl1pPr>
          </a:lstStyle>
          <a:p>
            <a:r>
              <a:rPr lang="de-DE" dirty="0"/>
              <a:t>Qualität von Quellcode</a:t>
            </a:r>
          </a:p>
        </p:txBody>
      </p:sp>
    </p:spTree>
    <p:extLst>
      <p:ext uri="{BB962C8B-B14F-4D97-AF65-F5344CB8AC3E}">
        <p14:creationId xmlns:p14="http://schemas.microsoft.com/office/powerpoint/2010/main" val="101213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9D24-3C4E-0D25-62DA-1E2B72E58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Hello World!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A0C5D-A93F-2C10-4A00-7D261AD1B1EC}"/>
              </a:ext>
            </a:extLst>
          </p:cNvPr>
          <p:cNvSpPr/>
          <p:nvPr/>
        </p:nvSpPr>
        <p:spPr>
          <a:xfrm>
            <a:off x="517748" y="2967335"/>
            <a:ext cx="40559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446FBD"/>
                </a:solidFill>
                <a:latin typeface="SourceCodePro" panose="020B0509030403020204" pitchFamily="49" charset="77"/>
              </a:rPr>
              <a:t>print</a:t>
            </a:r>
            <a:r>
              <a:rPr lang="en-GB" sz="2400" dirty="0">
                <a:solidFill>
                  <a:srgbClr val="535353"/>
                </a:solidFill>
                <a:latin typeface="SourceCodePro" panose="020B0509030403020204" pitchFamily="49" charset="77"/>
              </a:rPr>
              <a:t>(</a:t>
            </a:r>
            <a:r>
              <a:rPr lang="en-GB" sz="2400" dirty="0">
                <a:solidFill>
                  <a:srgbClr val="E88501"/>
                </a:solidFill>
                <a:latin typeface="SourceCodePro" panose="020B0509030403020204" pitchFamily="49" charset="77"/>
              </a:rPr>
              <a:t>"Hello world!"</a:t>
            </a:r>
            <a:r>
              <a:rPr lang="en-GB" sz="2400" dirty="0">
                <a:solidFill>
                  <a:srgbClr val="535353"/>
                </a:solidFill>
                <a:latin typeface="SourceCodePro" panose="020B0509030403020204" pitchFamily="49" charset="77"/>
              </a:rPr>
              <a:t>)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871170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A838-B23E-D810-59C6-649940DD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 schreibe ich meinen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4EBD-1A2F-C1D0-2608-86A3D8E8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48" y="1534332"/>
            <a:ext cx="5578252" cy="3928190"/>
          </a:xfrm>
        </p:spPr>
        <p:txBody>
          <a:bodyPr/>
          <a:lstStyle/>
          <a:p>
            <a:r>
              <a:rPr lang="de-DE" dirty="0"/>
              <a:t>Theoretisch mit jedem Texteditor, aber…</a:t>
            </a:r>
          </a:p>
        </p:txBody>
      </p:sp>
    </p:spTree>
    <p:extLst>
      <p:ext uri="{BB962C8B-B14F-4D97-AF65-F5344CB8AC3E}">
        <p14:creationId xmlns:p14="http://schemas.microsoft.com/office/powerpoint/2010/main" val="44156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5281-E9F0-3A15-A46B-D8A4143F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DE" dirty="0"/>
              <a:t>Entwicklungsumgebungen</a:t>
            </a:r>
            <a:br>
              <a:rPr lang="de-DE" dirty="0"/>
            </a:br>
            <a:r>
              <a:rPr lang="de-DE" dirty="0"/>
              <a:t>Integrated Development Environments (IDEs)</a:t>
            </a:r>
          </a:p>
        </p:txBody>
      </p:sp>
      <p:pic>
        <p:nvPicPr>
          <p:cNvPr id="8196" name="Picture 4" descr="Replit - Wikipedia">
            <a:extLst>
              <a:ext uri="{FF2B5EF4-FFF2-40B4-BE49-F238E27FC236}">
                <a16:creationId xmlns:a16="http://schemas.microsoft.com/office/drawing/2014/main" id="{CC5A2244-A714-9330-CC13-CCE683B2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4824" y="6185647"/>
            <a:ext cx="312644" cy="31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56895-F47C-8CD5-81D8-60563CB15A8E}"/>
              </a:ext>
            </a:extLst>
          </p:cNvPr>
          <p:cNvSpPr txBox="1"/>
          <p:nvPr/>
        </p:nvSpPr>
        <p:spPr>
          <a:xfrm>
            <a:off x="9691964" y="6209234"/>
            <a:ext cx="17828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Lato Light" panose="020F0302020204030203" pitchFamily="34" charset="77"/>
              </a:rPr>
              <a:t>Demo </a:t>
            </a:r>
            <a:r>
              <a:rPr lang="de-DE" sz="1200" dirty="0" err="1">
                <a:latin typeface="Lato Light" panose="020F0302020204030203" pitchFamily="34" charset="77"/>
              </a:rPr>
              <a:t>replit</a:t>
            </a:r>
            <a:r>
              <a:rPr lang="de-DE" sz="1200" dirty="0">
                <a:latin typeface="Lato Light" panose="020F0302020204030203" pitchFamily="34" charset="77"/>
              </a:rPr>
              <a:t> und </a:t>
            </a:r>
            <a:r>
              <a:rPr lang="de-DE" sz="1200" dirty="0" err="1">
                <a:latin typeface="Lato Light" panose="020F0302020204030203" pitchFamily="34" charset="77"/>
              </a:rPr>
              <a:t>hello.py</a:t>
            </a:r>
            <a:endParaRPr lang="de-DE" sz="1200" dirty="0">
              <a:latin typeface="Lato Light" panose="020F0302020204030203" pitchFamily="34" charset="77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7B32FE6-E635-1F1C-13FC-8ABD61CC624C}"/>
              </a:ext>
            </a:extLst>
          </p:cNvPr>
          <p:cNvSpPr txBox="1">
            <a:spLocks/>
          </p:cNvSpPr>
          <p:nvPr/>
        </p:nvSpPr>
        <p:spPr>
          <a:xfrm>
            <a:off x="517748" y="1721688"/>
            <a:ext cx="5578252" cy="20335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itchFamily="2" charset="2"/>
              <a:buChar char="§"/>
              <a:defRPr sz="24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20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8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itchFamily="2" charset="2"/>
              <a:buChar char="§"/>
              <a:defRPr sz="1600" b="0" i="0" kern="1200">
                <a:solidFill>
                  <a:schemeClr val="tx1"/>
                </a:solidFill>
                <a:latin typeface="Lato Light" panose="020F0302020204030203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Programme schreiben erleichtert durch:</a:t>
            </a:r>
          </a:p>
          <a:p>
            <a:r>
              <a:rPr lang="de-DE" dirty="0"/>
              <a:t>Syntax-</a:t>
            </a:r>
            <a:r>
              <a:rPr lang="de-DE" dirty="0" err="1"/>
              <a:t>Highlighting</a:t>
            </a:r>
            <a:endParaRPr lang="de-DE" dirty="0"/>
          </a:p>
          <a:p>
            <a:r>
              <a:rPr lang="de-DE" dirty="0"/>
              <a:t>Code-Vervollständigung</a:t>
            </a:r>
          </a:p>
          <a:p>
            <a:r>
              <a:rPr lang="de-DE" dirty="0"/>
              <a:t>Unterstützung Einrückung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r>
              <a:rPr lang="de-DE" dirty="0"/>
              <a:t>Wir verwenden die browserbasierte IDE </a:t>
            </a:r>
            <a:r>
              <a:rPr lang="de-DE" dirty="0" err="1"/>
              <a:t>replit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758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64E5AEB-7C96-324B-9CE8-3536DA5F908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64E5AEB-7C96-324B-9CE8-3536DA5F90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3E92A9-571C-1E41-AC97-A914C3DE9992}"/>
              </a:ext>
            </a:extLst>
          </p:cNvPr>
          <p:cNvSpPr txBox="1"/>
          <p:nvPr/>
        </p:nvSpPr>
        <p:spPr>
          <a:xfrm>
            <a:off x="215338" y="3130034"/>
            <a:ext cx="126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Parameter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765652A-DA63-784A-997C-8E985134B485}"/>
              </a:ext>
            </a:extLst>
          </p:cNvPr>
          <p:cNvCxnSpPr>
            <a:cxnSpLocks/>
          </p:cNvCxnSpPr>
          <p:nvPr/>
        </p:nvCxnSpPr>
        <p:spPr>
          <a:xfrm>
            <a:off x="1477607" y="3328147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5EE3D8C-1695-A44C-B43A-73D95697EF1D}"/>
              </a:ext>
            </a:extLst>
          </p:cNvPr>
          <p:cNvSpPr/>
          <p:nvPr/>
        </p:nvSpPr>
        <p:spPr>
          <a:xfrm>
            <a:off x="2138083" y="2541494"/>
            <a:ext cx="1949824" cy="15733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Lato Light" panose="020F0302020204030203" pitchFamily="34" charset="77"/>
              </a:rPr>
              <a:t>Funktionen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3D0BD3-B00F-8643-81AB-292CB0110BAB}"/>
              </a:ext>
            </a:extLst>
          </p:cNvPr>
          <p:cNvCxnSpPr>
            <a:cxnSpLocks/>
          </p:cNvCxnSpPr>
          <p:nvPr/>
        </p:nvCxnSpPr>
        <p:spPr>
          <a:xfrm>
            <a:off x="4159626" y="3314700"/>
            <a:ext cx="6051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DE3F6B-2D50-0140-BAF4-CE45CC5C0A2C}"/>
              </a:ext>
            </a:extLst>
          </p:cNvPr>
          <p:cNvSpPr txBox="1"/>
          <p:nvPr/>
        </p:nvSpPr>
        <p:spPr>
          <a:xfrm>
            <a:off x="4809568" y="3130034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Lato Light" panose="020F0302020204030203" pitchFamily="34" charset="77"/>
              </a:rPr>
              <a:t>Ausgabe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F17BAC-399F-B350-02E9-E31E60CE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748" y="394313"/>
            <a:ext cx="10515600" cy="410730"/>
          </a:xfrm>
        </p:spPr>
        <p:txBody>
          <a:bodyPr anchor="t"/>
          <a:lstStyle/>
          <a:p>
            <a:r>
              <a:rPr lang="de-DE" dirty="0"/>
              <a:t>Funktionen, Parameter und</a:t>
            </a:r>
            <a:br>
              <a:rPr lang="de-DE" dirty="0"/>
            </a:br>
            <a:r>
              <a:rPr lang="de-DE" dirty="0"/>
              <a:t>Ausgaben</a:t>
            </a:r>
          </a:p>
        </p:txBody>
      </p:sp>
    </p:spTree>
    <p:extLst>
      <p:ext uri="{BB962C8B-B14F-4D97-AF65-F5344CB8AC3E}">
        <p14:creationId xmlns:p14="http://schemas.microsoft.com/office/powerpoint/2010/main" val="19394056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0F0F0"/>
      </a:lt1>
      <a:dk2>
        <a:srgbClr val="002C6F"/>
      </a:dk2>
      <a:lt2>
        <a:srgbClr val="002C6F"/>
      </a:lt2>
      <a:accent1>
        <a:srgbClr val="002C6F"/>
      </a:accent1>
      <a:accent2>
        <a:srgbClr val="002C6F"/>
      </a:accent2>
      <a:accent3>
        <a:srgbClr val="F1F1F1"/>
      </a:accent3>
      <a:accent4>
        <a:srgbClr val="CCEB9D"/>
      </a:accent4>
      <a:accent5>
        <a:srgbClr val="A5C94F"/>
      </a:accent5>
      <a:accent6>
        <a:srgbClr val="70AD47"/>
      </a:accent6>
      <a:hlink>
        <a:srgbClr val="79DAF6"/>
      </a:hlink>
      <a:folHlink>
        <a:srgbClr val="CF5858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967</Words>
  <Application>Microsoft Macintosh PowerPoint</Application>
  <PresentationFormat>Widescreen</PresentationFormat>
  <Paragraphs>178</Paragraphs>
  <Slides>30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Chakra Petch SemiBold</vt:lpstr>
      <vt:lpstr>Lato Light</vt:lpstr>
      <vt:lpstr>Source Code Pro</vt:lpstr>
      <vt:lpstr>SourceCodePro</vt:lpstr>
      <vt:lpstr>Trebuchet MS</vt:lpstr>
      <vt:lpstr>Wingdings</vt:lpstr>
      <vt:lpstr>Office</vt:lpstr>
      <vt:lpstr>think-cell Slide</vt:lpstr>
      <vt:lpstr>Challenge: Grundlagen der Programmierung mit Python</vt:lpstr>
      <vt:lpstr>Bisher: Elemente einer Programmiersprache in Scratch</vt:lpstr>
      <vt:lpstr>Eine neue Programmiersprache Python</vt:lpstr>
      <vt:lpstr>Abstraktion</vt:lpstr>
      <vt:lpstr>PowerPoint Presentation</vt:lpstr>
      <vt:lpstr>Hello World!</vt:lpstr>
      <vt:lpstr>Wo schreibe ich meinen Code?</vt:lpstr>
      <vt:lpstr>Entwicklungsumgebungen Integrated Development Environments (IDEs)</vt:lpstr>
      <vt:lpstr>Funktionen, Parameter und Ausgaben</vt:lpstr>
      <vt:lpstr>Funktionen, Parameter und Ausgaben</vt:lpstr>
      <vt:lpstr>Funktionen, Parameter und Ausgaben</vt:lpstr>
      <vt:lpstr>Funktionen, Parameter und Rückgaben</vt:lpstr>
      <vt:lpstr>Konkatenierung, d.h.Zusammenfügen eines Strings in Scratch und Python</vt:lpstr>
      <vt:lpstr>main als Start des Programms</vt:lpstr>
      <vt:lpstr>Shell Kommandos</vt:lpstr>
      <vt:lpstr>Variablen können unterschiedliche Werte annehmen</vt:lpstr>
      <vt:lpstr>Mathematische Operatoren</vt:lpstr>
      <vt:lpstr>Variablen und “syntactic sugar“</vt:lpstr>
      <vt:lpstr>Verzweigungen if</vt:lpstr>
      <vt:lpstr>Verzweigungen if else</vt:lpstr>
      <vt:lpstr>Verzweigungen else if</vt:lpstr>
      <vt:lpstr>Dinge öfter tun</vt:lpstr>
      <vt:lpstr>Schleifen – Dinge öfter tun endlos</vt:lpstr>
      <vt:lpstr>Schleifen – Dinge öfter tun n-mal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Funktionen verbessern Lesbarkeit und ermöglichen das Zerlegen in Teilprobleme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WOCHE 2</dc:title>
  <dc:subject/>
  <dc:creator>Melanie Lachmann</dc:creator>
  <cp:keywords/>
  <dc:description/>
  <cp:lastModifiedBy>Markus Heckner</cp:lastModifiedBy>
  <cp:revision>68</cp:revision>
  <dcterms:created xsi:type="dcterms:W3CDTF">2022-02-03T14:23:38Z</dcterms:created>
  <dcterms:modified xsi:type="dcterms:W3CDTF">2022-06-29T10:03:32Z</dcterms:modified>
  <cp:category/>
</cp:coreProperties>
</file>