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599" r:id="rId4"/>
    <p:sldId id="584" r:id="rId5"/>
    <p:sldId id="600" r:id="rId6"/>
    <p:sldId id="576" r:id="rId7"/>
    <p:sldId id="601" r:id="rId8"/>
    <p:sldId id="590" r:id="rId9"/>
    <p:sldId id="591" r:id="rId10"/>
    <p:sldId id="593" r:id="rId11"/>
    <p:sldId id="585" r:id="rId12"/>
    <p:sldId id="586" r:id="rId13"/>
    <p:sldId id="587" r:id="rId14"/>
    <p:sldId id="588" r:id="rId15"/>
    <p:sldId id="589" r:id="rId16"/>
    <p:sldId id="595" r:id="rId17"/>
    <p:sldId id="596" r:id="rId18"/>
    <p:sldId id="597" r:id="rId19"/>
    <p:sldId id="577" r:id="rId20"/>
    <p:sldId id="598" r:id="rId21"/>
    <p:sldId id="582" r:id="rId22"/>
    <p:sldId id="579" r:id="rId23"/>
    <p:sldId id="583" r:id="rId24"/>
    <p:sldId id="580" r:id="rId25"/>
    <p:sldId id="575" r:id="rId26"/>
  </p:sldIdLst>
  <p:sldSz cx="12192000" cy="6858000"/>
  <p:notesSz cx="12192000" cy="6858000"/>
  <p:custDataLst>
    <p:tags r:id="rId28"/>
  </p:custDataLst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81095" autoAdjust="0"/>
  </p:normalViewPr>
  <p:slideViewPr>
    <p:cSldViewPr>
      <p:cViewPr varScale="1">
        <p:scale>
          <a:sx n="90" d="100"/>
          <a:sy n="90" d="100"/>
        </p:scale>
        <p:origin x="14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E7E3AB8-876E-1542-BA35-CC1AAFD17F71}" type="datetimeFigureOut">
              <a:rPr lang="de-DE"/>
              <a:t>02.03.23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9C1C61-5747-1145-9454-DA5BFFD99B8B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115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64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23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F79C1C61-5747-1145-9454-DA5BFFD99B8B}" type="slidenum">
              <a:rPr lang="de-DE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image" Target="../media/image1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1" y="0"/>
            <a:ext cx="12189349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764447" y="648393"/>
            <a:ext cx="5331553" cy="1936627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/>
                <a:ea typeface="Helvetica Neue Light"/>
                <a:cs typeface="Chakra Petch SemiBold"/>
              </a:defRPr>
            </a:lvl1pPr>
          </a:lstStyle>
          <a:p>
            <a:pPr>
              <a:defRPr/>
            </a:pPr>
            <a:r>
              <a:rPr lang="de-DE"/>
              <a:t>Challenge XX:</a:t>
            </a:r>
            <a:br>
              <a:rPr lang="de-DE"/>
            </a:br>
            <a:r>
              <a:rPr lang="de-DE"/>
              <a:t>Name der Challenge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64447" y="2678233"/>
            <a:ext cx="5331553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/>
                <a:ea typeface="Helvetica Neue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Inhalt der Challenge &amp; Zuständige*r Professor*in 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chemeClr val="accent3">
              <a:alpha val="8091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32A48-467C-56B2-2FE0-6FA032D268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8934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281658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A174F3E-253C-DB48-41B1-53826F9673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147206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1_Folie mit Inhalte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F9049C3-95A3-BF23-BB46-284527D4A6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0192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/>
              <a:buChar char="§"/>
              <a:defRPr sz="2400" b="0" i="0">
                <a:latin typeface="Lato Light"/>
              </a:defRPr>
            </a:lvl1pPr>
            <a:lvl2pPr marL="685800" indent="-228600">
              <a:lnSpc>
                <a:spcPct val="100000"/>
              </a:lnSpc>
              <a:buFont typeface="Wingdings"/>
              <a:buChar char="§"/>
              <a:defRPr sz="2000" b="0" i="0">
                <a:latin typeface="Lato Light"/>
              </a:defRPr>
            </a:lvl2pPr>
            <a:lvl3pPr marL="1143000" indent="-228600">
              <a:lnSpc>
                <a:spcPct val="100000"/>
              </a:lnSpc>
              <a:buFont typeface="Wingdings"/>
              <a:buChar char="§"/>
              <a:defRPr sz="1800" b="0" i="0">
                <a:latin typeface="Lato Light"/>
              </a:defRPr>
            </a:lvl3pPr>
            <a:lvl4pPr marL="16002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4pPr>
            <a:lvl5pPr marL="2057400" indent="-228600">
              <a:lnSpc>
                <a:spcPct val="100000"/>
              </a:lnSpc>
              <a:buFont typeface="Wingdings"/>
              <a:buChar char="§"/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991824A-7600-74A5-C9AA-ACB0F764CE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703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olie mit Code_Ausnahmekomplettfüllen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DB3B170-C8D4-6CD8-C2C6-F5D7831CAA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95680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 sz="1600">
                <a:latin typeface="Source Code Pro"/>
                <a:ea typeface="Source Code Pro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CODE CODE CODE CODE CODE </a:t>
            </a:r>
            <a:endParaRPr/>
          </a:p>
          <a:p>
            <a:pPr lvl="0">
              <a:defRPr/>
            </a:pPr>
            <a:r>
              <a:rPr lang="de-DE"/>
              <a:t>CODE CODE CODE CODE CODE </a:t>
            </a:r>
            <a:endParaRPr/>
          </a:p>
          <a:p>
            <a:pPr marL="0" marR="0" lvl="0" indent="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endParaRPr lang="de-DE"/>
          </a:p>
          <a:p>
            <a:pPr lvl="0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DAE088-FF36-7AEF-DB69-0A1946A021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55379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644061" y="1539581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Macbook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B7F283E-D662-3DCD-3E38-085AD94CA2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864707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16" name="Grafik 15" descr="Ein Bild, das Text, Monitor, Elektronik, Computer enthält.&#10;&#10;Automatisch generierte Beschreibung"/>
          <p:cNvPicPr>
            <a:picLocks noChangeAspect="1"/>
          </p:cNvPicPr>
          <p:nvPr userDrawn="1"/>
        </p:nvPicPr>
        <p:blipFill>
          <a:blip r:embed="rId5"/>
          <a:srcRect l="17792" b="8537"/>
          <a:stretch/>
        </p:blipFill>
        <p:spPr bwMode="auto">
          <a:xfrm>
            <a:off x="-1" y="1290252"/>
            <a:ext cx="7348451" cy="4720804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D99CEA8-6D3B-98DE-2E1F-89F8494003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953494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502212" y="1015120"/>
            <a:ext cx="2646865" cy="5209082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Iphone Templa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C28D747-21F3-24D2-C6B4-60A10577AE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140272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8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7748" y="394313"/>
            <a:ext cx="10515600" cy="410729"/>
          </a:xfrm>
        </p:spPr>
        <p:txBody>
          <a:bodyPr vert="horz" anchor="t">
            <a:noAutofit/>
          </a:bodyPr>
          <a:lstStyle>
            <a:lvl1pPr>
              <a:defRPr sz="3500" b="0" i="0">
                <a:latin typeface="Lato Light"/>
              </a:defRPr>
            </a:lvl1pPr>
          </a:lstStyle>
          <a:p>
            <a:pPr>
              <a:defRPr/>
            </a:pPr>
            <a:r>
              <a:rPr lang="de-DE" dirty="0"/>
              <a:t>0X Headline </a:t>
            </a:r>
            <a:endParaRPr dirty="0"/>
          </a:p>
        </p:txBody>
      </p:sp>
      <p:sp>
        <p:nvSpPr>
          <p:cNvPr id="14" name="Inhaltsplatzhalter 2"/>
          <p:cNvSpPr>
            <a:spLocks noGrp="1"/>
          </p:cNvSpPr>
          <p:nvPr>
            <p:ph idx="1" hasCustomPrompt="1"/>
          </p:nvPr>
        </p:nvSpPr>
        <p:spPr bwMode="auto"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/>
              </a:defRPr>
            </a:lvl1pPr>
            <a:lvl2pPr>
              <a:defRPr sz="2000" b="0" i="0">
                <a:latin typeface="Lato Light"/>
              </a:defRPr>
            </a:lvl2pPr>
            <a:lvl3pPr>
              <a:defRPr sz="1800" b="0" i="0">
                <a:latin typeface="Lato Light"/>
              </a:defRPr>
            </a:lvl3pPr>
            <a:lvl4pPr>
              <a:defRPr sz="1600" b="0" i="0">
                <a:latin typeface="Lato Light"/>
              </a:defRPr>
            </a:lvl4pPr>
            <a:lvl5pPr>
              <a:defRPr sz="1600" b="0" i="0">
                <a:latin typeface="Lato Light"/>
              </a:defRPr>
            </a:lvl5pPr>
          </a:lstStyle>
          <a:p>
            <a:pPr lvl="0">
              <a:defRPr/>
            </a:pPr>
            <a:r>
              <a:rPr lang="de-DE"/>
              <a:t>Bild/Grafik </a:t>
            </a:r>
            <a:endParaRPr/>
          </a:p>
        </p:txBody>
      </p:sp>
      <p:pic>
        <p:nvPicPr>
          <p:cNvPr id="8" name="Grafik 7" descr="Ein Bild, das Text, Monitor, Elektronik, Bildschirm enthält.&#10;&#10;Automatisch generierte Beschreibung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4491" y="1524265"/>
            <a:ext cx="5664765" cy="3809469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 bwMode="auto">
          <a:xfrm>
            <a:off x="265043" y="6592956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" y="6327912"/>
            <a:ext cx="265044" cy="265044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33704"/>
              </p:ext>
            </p:extLst>
          </p:nvPr>
        </p:nvGraphicFramePr>
        <p:xfrm>
          <a:off x="1587" y="1587"/>
          <a:ext cx="122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2" name=""/>
                      <p:cNvPicPr/>
                      <p:nvPr/>
                    </p:nvPicPr>
                    <p:blipFill>
                      <a:blip r:embed="rId13"/>
                      <a:stretch/>
                    </p:blipFill>
                    <p:spPr bwMode="auto">
                      <a:xfrm>
                        <a:off x="1587" y="1587"/>
                        <a:ext cx="122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445101-65EE-0048-9A14-29E3837D9AD2}" type="datetimeFigureOut">
              <a:rPr lang="de-DE"/>
              <a:t>02.03.23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70E1B9-DFD7-0A42-890A-819B1ED8E014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8042"/>
              </p:ext>
            </p:extLst>
          </p:nvPr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17" name="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764447" y="2040732"/>
            <a:ext cx="9508017" cy="812204"/>
          </a:xfrm>
        </p:spPr>
        <p:txBody>
          <a:bodyPr vert="horz" anchor="t">
            <a:normAutofit fontScale="90000"/>
          </a:bodyPr>
          <a:lstStyle/>
          <a:p>
            <a:pPr>
              <a:defRPr/>
            </a:pPr>
            <a:r>
              <a:rPr lang="de-DE" dirty="0">
                <a:latin typeface="Chakra Petch"/>
                <a:cs typeface="Chakra Petch"/>
              </a:rPr>
              <a:t>Agiles Projektmanagement mit </a:t>
            </a:r>
            <a:r>
              <a:rPr lang="de-DE" dirty="0" err="1">
                <a:latin typeface="Chakra Petch"/>
                <a:cs typeface="Chakra Petch"/>
              </a:rPr>
              <a:t>Scrum</a:t>
            </a:r>
            <a:endParaRPr dirty="0">
              <a:latin typeface="Chakra Petch"/>
              <a:cs typeface="Chakra Petch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764447" y="2678233"/>
            <a:ext cx="4114851" cy="1366825"/>
          </a:xfrm>
        </p:spPr>
        <p:txBody>
          <a:bodyPr>
            <a:normAutofit/>
          </a:bodyPr>
          <a:lstStyle/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endParaRPr lang="de-DE" dirty="0">
              <a:latin typeface="Lato Light"/>
              <a:ea typeface="Roboto Light"/>
              <a:cs typeface="Helvetica Neue Condensed Black"/>
            </a:endParaRPr>
          </a:p>
          <a:p>
            <a:pPr>
              <a:defRPr/>
            </a:pPr>
            <a:r>
              <a:rPr lang="de-DE" dirty="0">
                <a:latin typeface="Lato Light"/>
                <a:ea typeface="Roboto Light"/>
                <a:cs typeface="Helvetica Neue Condensed Black"/>
              </a:rPr>
              <a:t>Prof. Dr. Markus Heckner</a:t>
            </a:r>
            <a:endParaRPr lang="de-DE" dirty="0">
              <a:latin typeface="Lato Light"/>
              <a:ea typeface="Roboto Light"/>
              <a:cs typeface="HELVETICA NEUE CONDENSED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Artefakte – </a:t>
            </a:r>
            <a:r>
              <a:rPr lang="de-DE" dirty="0" err="1"/>
              <a:t>Increment</a:t>
            </a:r>
            <a:endParaRPr lang="de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79BF9E-1613-A054-053A-5FA2B9B477AA}"/>
              </a:ext>
            </a:extLst>
          </p:cNvPr>
          <p:cNvSpPr/>
          <p:nvPr/>
        </p:nvSpPr>
        <p:spPr>
          <a:xfrm>
            <a:off x="8904312" y="3687100"/>
            <a:ext cx="1008112" cy="1038043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20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19655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Events - Sprints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C814A3A-1006-E631-7A1A-2625E1211B2F}"/>
              </a:ext>
            </a:extLst>
          </p:cNvPr>
          <p:cNvSpPr>
            <a:spLocks noChangeAspect="1"/>
          </p:cNvSpPr>
          <p:nvPr/>
        </p:nvSpPr>
        <p:spPr>
          <a:xfrm>
            <a:off x="5628499" y="3033232"/>
            <a:ext cx="2483725" cy="248400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87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707073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Events – Sprint Review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267D8-1B4A-21A2-4521-CE328F3E498F}"/>
              </a:ext>
            </a:extLst>
          </p:cNvPr>
          <p:cNvSpPr/>
          <p:nvPr/>
        </p:nvSpPr>
        <p:spPr>
          <a:xfrm>
            <a:off x="10272464" y="3987128"/>
            <a:ext cx="954000" cy="594000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58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26595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Events – Sprint </a:t>
            </a:r>
            <a:r>
              <a:rPr lang="de-DE" dirty="0" err="1"/>
              <a:t>Planning</a:t>
            </a:r>
            <a:endParaRPr lang="de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267D8-1B4A-21A2-4521-CE328F3E498F}"/>
              </a:ext>
            </a:extLst>
          </p:cNvPr>
          <p:cNvSpPr/>
          <p:nvPr/>
        </p:nvSpPr>
        <p:spPr>
          <a:xfrm>
            <a:off x="2495600" y="3987128"/>
            <a:ext cx="954000" cy="594000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80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55553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Events – Sprint </a:t>
            </a:r>
            <a:r>
              <a:rPr lang="de-DE" dirty="0" err="1"/>
              <a:t>Retrospective</a:t>
            </a:r>
            <a:endParaRPr lang="de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267D8-1B4A-21A2-4521-CE328F3E498F}"/>
              </a:ext>
            </a:extLst>
          </p:cNvPr>
          <p:cNvSpPr/>
          <p:nvPr/>
        </p:nvSpPr>
        <p:spPr>
          <a:xfrm>
            <a:off x="5069992" y="1484784"/>
            <a:ext cx="1026008" cy="594000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22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977775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Events – Daily </a:t>
            </a:r>
            <a:r>
              <a:rPr lang="de-DE" dirty="0" err="1"/>
              <a:t>Scrum</a:t>
            </a:r>
            <a:endParaRPr lang="de-D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D1F90D-3DB0-EE38-B9E8-0C84BB2685A8}"/>
              </a:ext>
            </a:extLst>
          </p:cNvPr>
          <p:cNvSpPr>
            <a:spLocks noChangeAspect="1"/>
          </p:cNvSpPr>
          <p:nvPr/>
        </p:nvSpPr>
        <p:spPr>
          <a:xfrm>
            <a:off x="7272000" y="2376000"/>
            <a:ext cx="864000" cy="864096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36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92DB1FE-0FE6-7476-A593-DE5C3A1F10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236410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92DB1FE-0FE6-7476-A593-DE5C3A1F1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3E29C-33B6-6052-C1FE-328AF8D0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Scrum Team - Rollen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FDA2-FD0D-7448-C0CA-0EFD5C2A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36912"/>
            <a:ext cx="5578252" cy="28256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Product Owner</a:t>
            </a:r>
          </a:p>
        </p:txBody>
      </p:sp>
    </p:spTree>
    <p:extLst>
      <p:ext uri="{BB962C8B-B14F-4D97-AF65-F5344CB8AC3E}">
        <p14:creationId xmlns:p14="http://schemas.microsoft.com/office/powerpoint/2010/main" val="194676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92DB1FE-0FE6-7476-A593-DE5C3A1F10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38994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92DB1FE-0FE6-7476-A593-DE5C3A1F1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3E29C-33B6-6052-C1FE-328AF8D0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Scrum Team - Rollen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FDA2-FD0D-7448-C0CA-0EFD5C2A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36912"/>
            <a:ext cx="5578252" cy="28256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272869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92DB1FE-0FE6-7476-A593-DE5C3A1F10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71756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92DB1FE-0FE6-7476-A593-DE5C3A1F1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3E29C-33B6-6052-C1FE-328AF8D0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Scrum Team - Rollen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CFDA2-FD0D-7448-C0CA-0EFD5C2A0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36912"/>
            <a:ext cx="5578252" cy="282561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Scrum Master</a:t>
            </a:r>
          </a:p>
        </p:txBody>
      </p:sp>
    </p:spTree>
    <p:extLst>
      <p:ext uri="{BB962C8B-B14F-4D97-AF65-F5344CB8AC3E}">
        <p14:creationId xmlns:p14="http://schemas.microsoft.com/office/powerpoint/2010/main" val="241489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060848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Traditionelles vs. agiles Projektmanagement</a:t>
            </a:r>
          </a:p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 err="1"/>
              <a:t>Scrum</a:t>
            </a:r>
            <a:r>
              <a:rPr lang="de-DE" dirty="0"/>
              <a:t> Tools</a:t>
            </a:r>
          </a:p>
          <a:p>
            <a:pPr>
              <a:defRPr/>
            </a:pPr>
            <a:r>
              <a:rPr lang="de-DE" dirty="0"/>
              <a:t>Beispielhafter Ablauf eines </a:t>
            </a:r>
            <a:r>
              <a:rPr lang="de-DE" dirty="0" err="1"/>
              <a:t>Scrum</a:t>
            </a:r>
            <a:r>
              <a:rPr lang="de-DE" dirty="0"/>
              <a:t> Projekts</a:t>
            </a:r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07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052736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Traditionelles vs. agiles Projektmanagement</a:t>
            </a:r>
          </a:p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 err="1"/>
              <a:t>Scrum</a:t>
            </a:r>
            <a:r>
              <a:rPr lang="de-DE" dirty="0"/>
              <a:t> Tools</a:t>
            </a:r>
          </a:p>
          <a:p>
            <a:pPr>
              <a:defRPr/>
            </a:pPr>
            <a:r>
              <a:rPr lang="de-DE" dirty="0"/>
              <a:t>Beispielhafter Ablauf eines </a:t>
            </a:r>
            <a:r>
              <a:rPr lang="de-DE" dirty="0" err="1"/>
              <a:t>Scrum</a:t>
            </a:r>
            <a:r>
              <a:rPr lang="de-DE" dirty="0"/>
              <a:t> Projekts</a:t>
            </a:r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93A6D97-3794-645A-7C8C-A30600F9E92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25373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D0FE9EA-68AC-44D6-EA57-C95C431F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Tools organisieren </a:t>
            </a:r>
            <a:r>
              <a:rPr lang="de-DE" dirty="0" err="1"/>
              <a:t>Product</a:t>
            </a:r>
            <a:r>
              <a:rPr lang="de-DE" dirty="0"/>
              <a:t> Backlog Items häufig auf Karten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5B47-5464-78B5-B87E-91388E659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916832"/>
            <a:ext cx="5578252" cy="3545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Typische Zustände eines </a:t>
            </a:r>
            <a:r>
              <a:rPr lang="de-DE" dirty="0" err="1"/>
              <a:t>Product</a:t>
            </a:r>
            <a:r>
              <a:rPr lang="de-DE" dirty="0"/>
              <a:t> Backlog Items:</a:t>
            </a:r>
          </a:p>
          <a:p>
            <a:r>
              <a:rPr lang="de-DE" dirty="0"/>
              <a:t>Open</a:t>
            </a:r>
          </a:p>
          <a:p>
            <a:r>
              <a:rPr lang="de-DE" dirty="0"/>
              <a:t>In Progress</a:t>
            </a:r>
          </a:p>
          <a:p>
            <a:r>
              <a:rPr lang="de-DE" dirty="0" err="1"/>
              <a:t>For</a:t>
            </a:r>
            <a:r>
              <a:rPr lang="de-DE" dirty="0"/>
              <a:t> Review </a:t>
            </a:r>
          </a:p>
          <a:p>
            <a:r>
              <a:rPr lang="de-DE" dirty="0" err="1"/>
              <a:t>Done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620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39DDEB4-9645-BECF-7D22-BEE70EA817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5831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579A7DA-D7E4-22D8-29AD-991338D5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Tools – Beispielbacklog in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8F2F8A8-FB16-63E7-A230-6C97CEB2B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83592"/>
            <a:ext cx="12272380" cy="32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8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564904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Traditionelles vs. agiles Projektmanagement</a:t>
            </a:r>
          </a:p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 err="1"/>
              <a:t>Scrum</a:t>
            </a:r>
            <a:r>
              <a:rPr lang="de-DE" dirty="0"/>
              <a:t> Tools</a:t>
            </a:r>
          </a:p>
          <a:p>
            <a:pPr>
              <a:defRPr/>
            </a:pPr>
            <a:r>
              <a:rPr lang="de-DE" dirty="0"/>
              <a:t>Beispielhafter Ablauf eines </a:t>
            </a:r>
            <a:r>
              <a:rPr lang="de-DE" dirty="0" err="1"/>
              <a:t>Scrum</a:t>
            </a:r>
            <a:r>
              <a:rPr lang="de-DE" dirty="0"/>
              <a:t> Projekts</a:t>
            </a:r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094103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Beispielprojekt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0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2996952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Traditionelles vs. agiles Projektmanagement</a:t>
            </a:r>
          </a:p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 err="1"/>
              <a:t>Scrum</a:t>
            </a:r>
            <a:r>
              <a:rPr lang="de-DE" dirty="0"/>
              <a:t> Tools</a:t>
            </a:r>
          </a:p>
          <a:p>
            <a:pPr>
              <a:defRPr/>
            </a:pPr>
            <a:r>
              <a:rPr lang="de-DE" dirty="0"/>
              <a:t>Beispielhafter Ablauf eines </a:t>
            </a:r>
            <a:r>
              <a:rPr lang="de-DE" dirty="0" err="1"/>
              <a:t>Scrum</a:t>
            </a:r>
            <a:r>
              <a:rPr lang="de-DE" dirty="0"/>
              <a:t> Projekts</a:t>
            </a:r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1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4E45416-F02B-4DB0-FB5B-F931A27140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242321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B3CC7E6-A849-AE10-A60B-22FCA88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Fazit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30B2-02AA-9859-3F19-5D6FA25EE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 err="1"/>
              <a:t>Scrum</a:t>
            </a:r>
            <a:r>
              <a:rPr lang="de-DE" dirty="0"/>
              <a:t> ist eine Methode zur inkrementellen Entwicklung eines Produkt in Sprints</a:t>
            </a:r>
          </a:p>
          <a:p>
            <a:r>
              <a:rPr lang="de-DE" dirty="0" err="1"/>
              <a:t>Scrum</a:t>
            </a:r>
            <a:r>
              <a:rPr lang="de-DE" dirty="0"/>
              <a:t> definiert Rollen, Artefakte und Events</a:t>
            </a:r>
          </a:p>
          <a:p>
            <a:r>
              <a:rPr lang="de-DE" dirty="0"/>
              <a:t>Am Ende jedes Sprints entsteht ein funktionierendes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Increment</a:t>
            </a:r>
            <a:r>
              <a:rPr lang="de-DE" dirty="0"/>
              <a:t>, das begutachtet werden kann</a:t>
            </a:r>
          </a:p>
          <a:p>
            <a:r>
              <a:rPr lang="de-DE" dirty="0" err="1"/>
              <a:t>Scrum</a:t>
            </a:r>
            <a:r>
              <a:rPr lang="de-DE" dirty="0"/>
              <a:t> ermöglicht Kurskorrekturen während des Projekts durch Änderung und </a:t>
            </a:r>
            <a:r>
              <a:rPr lang="de-DE" dirty="0" err="1"/>
              <a:t>Repriorisierung</a:t>
            </a:r>
            <a:r>
              <a:rPr lang="de-DE" dirty="0"/>
              <a:t> des </a:t>
            </a:r>
            <a:r>
              <a:rPr lang="de-DE" dirty="0" err="1"/>
              <a:t>Product</a:t>
            </a:r>
            <a:r>
              <a:rPr lang="de-DE" dirty="0"/>
              <a:t> Backlogs</a:t>
            </a:r>
          </a:p>
        </p:txBody>
      </p:sp>
    </p:spTree>
    <p:extLst>
      <p:ext uri="{BB962C8B-B14F-4D97-AF65-F5344CB8AC3E}">
        <p14:creationId xmlns:p14="http://schemas.microsoft.com/office/powerpoint/2010/main" val="173616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6095283-0C27-9213-7FD4-C7D51F34DD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162800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544842-4B03-4B89-C880-606DC604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Traditionelles Projektmanagement (Wasserfall)</a:t>
            </a:r>
          </a:p>
        </p:txBody>
      </p:sp>
      <p:grpSp>
        <p:nvGrpSpPr>
          <p:cNvPr id="24" name="Group 153">
            <a:extLst>
              <a:ext uri="{FF2B5EF4-FFF2-40B4-BE49-F238E27FC236}">
                <a16:creationId xmlns:a16="http://schemas.microsoft.com/office/drawing/2014/main" id="{CEF6E63F-7DA7-38DB-F190-9198D665FEFB}"/>
              </a:ext>
            </a:extLst>
          </p:cNvPr>
          <p:cNvGrpSpPr/>
          <p:nvPr/>
        </p:nvGrpSpPr>
        <p:grpSpPr>
          <a:xfrm>
            <a:off x="517748" y="2420888"/>
            <a:ext cx="4930180" cy="1741618"/>
            <a:chOff x="414289" y="2047843"/>
            <a:chExt cx="4930180" cy="1741618"/>
          </a:xfrm>
        </p:grpSpPr>
        <p:grpSp>
          <p:nvGrpSpPr>
            <p:cNvPr id="25" name="Group 127">
              <a:extLst>
                <a:ext uri="{FF2B5EF4-FFF2-40B4-BE49-F238E27FC236}">
                  <a16:creationId xmlns:a16="http://schemas.microsoft.com/office/drawing/2014/main" id="{11A2D959-06BB-BE40-84E9-07C81D58CE3C}"/>
                </a:ext>
              </a:extLst>
            </p:cNvPr>
            <p:cNvGrpSpPr/>
            <p:nvPr/>
          </p:nvGrpSpPr>
          <p:grpSpPr>
            <a:xfrm>
              <a:off x="414289" y="2047843"/>
              <a:ext cx="4930180" cy="1741618"/>
              <a:chOff x="669231" y="3839213"/>
              <a:chExt cx="4930180" cy="1741618"/>
            </a:xfrm>
          </p:grpSpPr>
          <p:sp>
            <p:nvSpPr>
              <p:cNvPr id="27" name="Rectangle 24">
                <a:extLst>
                  <a:ext uri="{FF2B5EF4-FFF2-40B4-BE49-F238E27FC236}">
                    <a16:creationId xmlns:a16="http://schemas.microsoft.com/office/drawing/2014/main" id="{0C5D431E-7E27-F2B4-8CCE-E4E537D746B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69231" y="3839213"/>
                <a:ext cx="4930180" cy="1741618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8FA1AF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defTabSz="914400">
                  <a:defRPr/>
                </a:pPr>
                <a:endParaRPr lang="de-DE" sz="1800" kern="0" dirty="0">
                  <a:solidFill>
                    <a:srgbClr val="333333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28" name="AutoShape 31">
                <a:extLst>
                  <a:ext uri="{FF2B5EF4-FFF2-40B4-BE49-F238E27FC236}">
                    <a16:creationId xmlns:a16="http://schemas.microsoft.com/office/drawing/2014/main" id="{464FFA74-587E-DDC6-75F7-1D70D0FEE81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84858" y="4936326"/>
                <a:ext cx="144463" cy="144462"/>
              </a:xfrm>
              <a:prstGeom prst="diamond">
                <a:avLst/>
              </a:prstGeom>
              <a:solidFill>
                <a:schemeClr val="accent2"/>
              </a:solidFill>
              <a:ln w="3175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defTabSz="914400">
                  <a:defRPr/>
                </a:pPr>
                <a:endParaRPr lang="de-DE" sz="1800" kern="0" dirty="0">
                  <a:solidFill>
                    <a:srgbClr val="333333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29" name="AutoShape 31">
                <a:extLst>
                  <a:ext uri="{FF2B5EF4-FFF2-40B4-BE49-F238E27FC236}">
                    <a16:creationId xmlns:a16="http://schemas.microsoft.com/office/drawing/2014/main" id="{86CBB731-F1EC-A6A1-1E10-A4D382FCA2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053657" y="4144684"/>
                <a:ext cx="144463" cy="144462"/>
              </a:xfrm>
              <a:prstGeom prst="diamond">
                <a:avLst/>
              </a:prstGeom>
              <a:solidFill>
                <a:schemeClr val="accent2"/>
              </a:solidFill>
              <a:ln w="31750" algn="ctr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defTabSz="914400">
                  <a:defRPr/>
                </a:pPr>
                <a:endParaRPr lang="de-DE" sz="1800" kern="0" dirty="0">
                  <a:solidFill>
                    <a:srgbClr val="333333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7B390913-F8C9-488C-D646-2473DE5350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813247" y="4216693"/>
                <a:ext cx="3600450" cy="936104"/>
              </a:xfrm>
              <a:custGeom>
                <a:avLst/>
                <a:gdLst>
                  <a:gd name="T0" fmla="*/ 0 w 2132"/>
                  <a:gd name="T1" fmla="*/ 0 h 408"/>
                  <a:gd name="T2" fmla="*/ 0 w 2132"/>
                  <a:gd name="T3" fmla="*/ 2147483647 h 408"/>
                  <a:gd name="T4" fmla="*/ 2147483647 w 2132"/>
                  <a:gd name="T5" fmla="*/ 2147483647 h 408"/>
                  <a:gd name="T6" fmla="*/ 0 60000 65536"/>
                  <a:gd name="T7" fmla="*/ 0 60000 65536"/>
                  <a:gd name="T8" fmla="*/ 0 60000 65536"/>
                  <a:gd name="T9" fmla="*/ 0 w 2132"/>
                  <a:gd name="T10" fmla="*/ 0 h 408"/>
                  <a:gd name="T11" fmla="*/ 2132 w 2132"/>
                  <a:gd name="T12" fmla="*/ 408 h 4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2" h="408">
                    <a:moveTo>
                      <a:pt x="0" y="0"/>
                    </a:moveTo>
                    <a:lnTo>
                      <a:pt x="0" y="408"/>
                    </a:lnTo>
                    <a:lnTo>
                      <a:pt x="2132" y="408"/>
                    </a:lnTo>
                  </a:path>
                </a:pathLst>
              </a:cu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endParaRPr lang="de-DE" dirty="0">
                  <a:solidFill>
                    <a:srgbClr val="333333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31" name="TextBox 39">
                <a:extLst>
                  <a:ext uri="{FF2B5EF4-FFF2-40B4-BE49-F238E27FC236}">
                    <a16:creationId xmlns:a16="http://schemas.microsoft.com/office/drawing/2014/main" id="{ACD1164E-EEDA-8405-006E-07D758CA067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4449514" y="5008780"/>
                <a:ext cx="433388" cy="287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000" tIns="0" rIns="0" bIns="0" anchor="ctr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de-DE" sz="900" dirty="0">
                    <a:solidFill>
                      <a:srgbClr val="000000"/>
                    </a:solidFill>
                    <a:latin typeface="EYInterstate Light" pitchFamily="2" charset="0"/>
                  </a:rPr>
                  <a:t>Zeit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115305-F90A-B334-1D0C-8059FEE2B8DF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V="1">
                <a:off x="1029321" y="4801388"/>
                <a:ext cx="3131999" cy="207169"/>
              </a:xfrm>
              <a:prstGeom prst="line">
                <a:avLst/>
              </a:prstGeom>
              <a:ln w="9525">
                <a:solidFill>
                  <a:schemeClr val="accent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9">
                <a:extLst>
                  <a:ext uri="{FF2B5EF4-FFF2-40B4-BE49-F238E27FC236}">
                    <a16:creationId xmlns:a16="http://schemas.microsoft.com/office/drawing/2014/main" id="{58EBFFF2-C54D-34A1-70DE-306B4277E27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117553" y="3929354"/>
                <a:ext cx="1113632" cy="2873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82800" rIns="0" bIns="0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de-DE" sz="1000" dirty="0">
                    <a:solidFill>
                      <a:srgbClr val="000000"/>
                    </a:solidFill>
                    <a:latin typeface="EYInterstate Light" pitchFamily="2" charset="0"/>
                  </a:rPr>
                  <a:t>„ideale“ Lösung</a:t>
                </a:r>
              </a:p>
            </p:txBody>
          </p:sp>
          <p:sp>
            <p:nvSpPr>
              <p:cNvPr id="34" name="TextBox 39">
                <a:extLst>
                  <a:ext uri="{FF2B5EF4-FFF2-40B4-BE49-F238E27FC236}">
                    <a16:creationId xmlns:a16="http://schemas.microsoft.com/office/drawing/2014/main" id="{0EB80CF8-33B2-72DD-9872-8A4B88D98C02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866436" y="4545243"/>
                <a:ext cx="972000" cy="2873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0" hangingPunct="0"/>
                <a:r>
                  <a:rPr lang="de-DE" sz="1000" dirty="0">
                    <a:solidFill>
                      <a:srgbClr val="000000"/>
                    </a:solidFill>
                    <a:latin typeface="EYInterstate Light" pitchFamily="2" charset="0"/>
                  </a:rPr>
                  <a:t>Anforderungs-</a:t>
                </a:r>
              </a:p>
              <a:p>
                <a:pPr eaLnBrk="0" hangingPunct="0"/>
                <a:r>
                  <a:rPr lang="de-DE" sz="1000" dirty="0" err="1">
                    <a:solidFill>
                      <a:srgbClr val="000000"/>
                    </a:solidFill>
                    <a:latin typeface="EYInterstate Light" pitchFamily="2" charset="0"/>
                  </a:rPr>
                  <a:t>definition</a:t>
                </a:r>
                <a:endParaRPr lang="de-DE" sz="1000" dirty="0">
                  <a:solidFill>
                    <a:srgbClr val="000000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D8BAFE-3DA9-EE14-825F-761A5FAFE53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 rot="21388488">
                <a:off x="2049102" y="4822184"/>
                <a:ext cx="1476000" cy="2873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lIns="0" tIns="82800" rIns="0" bIns="0"/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de-DE" sz="1000" dirty="0">
                    <a:solidFill>
                      <a:srgbClr val="000000"/>
                    </a:solidFill>
                    <a:latin typeface="EYInterstate Light" pitchFamily="2" charset="0"/>
                  </a:rPr>
                  <a:t>Wasserfall-Entwicklung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7B8A027-9752-D472-81C4-4AE46855AE3C}"/>
                  </a:ext>
                </a:extLst>
              </p:cNvPr>
              <p:cNvCxnSpPr>
                <a:stCxn id="28" idx="3"/>
              </p:cNvCxnSpPr>
              <p:nvPr/>
            </p:nvCxnSpPr>
            <p:spPr>
              <a:xfrm flipV="1">
                <a:off x="1029321" y="4216693"/>
                <a:ext cx="3024336" cy="791864"/>
              </a:xfrm>
              <a:prstGeom prst="line">
                <a:avLst/>
              </a:prstGeom>
              <a:ln w="9525">
                <a:solidFill>
                  <a:schemeClr val="accent1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ight Brace 36">
                <a:extLst>
                  <a:ext uri="{FF2B5EF4-FFF2-40B4-BE49-F238E27FC236}">
                    <a16:creationId xmlns:a16="http://schemas.microsoft.com/office/drawing/2014/main" id="{3D05702D-5D5C-4841-258C-D023C8584A0E}"/>
                  </a:ext>
                </a:extLst>
              </p:cNvPr>
              <p:cNvSpPr/>
              <p:nvPr/>
            </p:nvSpPr>
            <p:spPr>
              <a:xfrm>
                <a:off x="4268191" y="4216692"/>
                <a:ext cx="73448" cy="612000"/>
              </a:xfrm>
              <a:prstGeom prst="rightBrace">
                <a:avLst/>
              </a:prstGeom>
              <a:ln w="9525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rgbClr val="000000"/>
                  </a:solidFill>
                  <a:latin typeface="EYInterstate Light" pitchFamily="2" charset="0"/>
                </a:endParaRPr>
              </a:p>
            </p:txBody>
          </p:sp>
        </p:grpSp>
        <p:sp>
          <p:nvSpPr>
            <p:cNvPr id="26" name="TextBox 39">
              <a:extLst>
                <a:ext uri="{FF2B5EF4-FFF2-40B4-BE49-F238E27FC236}">
                  <a16:creationId xmlns:a16="http://schemas.microsoft.com/office/drawing/2014/main" id="{B519E855-5474-6F99-F0CA-6954EC362AB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161060" y="2412925"/>
              <a:ext cx="753592" cy="8042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82800" rIns="0" bIns="0"/>
            <a:lstStyle/>
            <a:p>
              <a:pPr eaLnBrk="0" hangingPunct="0"/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Gap zwischen</a:t>
              </a:r>
              <a:b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</a:br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Anforderungen</a:t>
              </a:r>
            </a:p>
            <a:p>
              <a:pPr eaLnBrk="0" hangingPunct="0"/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und idealer Lösung</a:t>
              </a:r>
            </a:p>
          </p:txBody>
        </p:sp>
      </p:grpSp>
      <p:sp>
        <p:nvSpPr>
          <p:cNvPr id="38" name="TextBox 39">
            <a:extLst>
              <a:ext uri="{FF2B5EF4-FFF2-40B4-BE49-F238E27FC236}">
                <a16:creationId xmlns:a16="http://schemas.microsoft.com/office/drawing/2014/main" id="{FD003A6A-5814-86F3-686D-9025E1DB05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5879" y="2426926"/>
            <a:ext cx="230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2800" rIns="0" bIns="0"/>
          <a:lstStyle/>
          <a:p>
            <a:pPr eaLnBrk="0" hangingPunct="0">
              <a:spcBef>
                <a:spcPct val="50000"/>
              </a:spcBef>
            </a:pPr>
            <a:r>
              <a:rPr lang="de-DE" sz="1000" dirty="0">
                <a:solidFill>
                  <a:srgbClr val="000000"/>
                </a:solidFill>
                <a:latin typeface="EYInterstate Light" pitchFamily="2" charset="0"/>
              </a:rPr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258666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B10B-472E-1A79-B3BC-EF9CA9C1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4CFCF-D37D-96AB-DE58-FE5EA254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VUCA Stands For">
            <a:extLst>
              <a:ext uri="{FF2B5EF4-FFF2-40B4-BE49-F238E27FC236}">
                <a16:creationId xmlns:a16="http://schemas.microsoft.com/office/drawing/2014/main" id="{43A92206-9BF5-BD2D-F6E1-5D2D7AB5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988508"/>
            <a:ext cx="5822153" cy="48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8B9EC-F187-6A57-9E90-0145891980E5}"/>
              </a:ext>
            </a:extLst>
          </p:cNvPr>
          <p:cNvSpPr txBox="1"/>
          <p:nvPr/>
        </p:nvSpPr>
        <p:spPr>
          <a:xfrm>
            <a:off x="536412" y="6463687"/>
            <a:ext cx="34836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https://</a:t>
            </a:r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digitalleadership.com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/blog/</a:t>
            </a:r>
            <a:r>
              <a:rPr lang="en-GB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vuca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-world/</a:t>
            </a:r>
          </a:p>
        </p:txBody>
      </p:sp>
    </p:spTree>
    <p:extLst>
      <p:ext uri="{BB962C8B-B14F-4D97-AF65-F5344CB8AC3E}">
        <p14:creationId xmlns:p14="http://schemas.microsoft.com/office/powerpoint/2010/main" val="39592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6095283-0C27-9213-7FD4-C7D51F34DD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10279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6095283-0C27-9213-7FD4-C7D51F34D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D544842-4B03-4B89-C880-606DC604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Agiles Projektmanagement mit </a:t>
            </a:r>
            <a:r>
              <a:rPr lang="de-DE" dirty="0" err="1"/>
              <a:t>Scrum</a:t>
            </a:r>
            <a:endParaRPr lang="de-DE" dirty="0"/>
          </a:p>
        </p:txBody>
      </p:sp>
      <p:grpSp>
        <p:nvGrpSpPr>
          <p:cNvPr id="6" name="Group 155">
            <a:extLst>
              <a:ext uri="{FF2B5EF4-FFF2-40B4-BE49-F238E27FC236}">
                <a16:creationId xmlns:a16="http://schemas.microsoft.com/office/drawing/2014/main" id="{3BF669BE-A0E5-E8B7-1548-A5B2357FF5FF}"/>
              </a:ext>
            </a:extLst>
          </p:cNvPr>
          <p:cNvGrpSpPr/>
          <p:nvPr/>
        </p:nvGrpSpPr>
        <p:grpSpPr>
          <a:xfrm>
            <a:off x="517748" y="2558191"/>
            <a:ext cx="4683600" cy="1741618"/>
            <a:chOff x="5487636" y="1908521"/>
            <a:chExt cx="4683600" cy="1741618"/>
          </a:xfrm>
        </p:grpSpPr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D9C4B045-69DF-7EC1-9176-AB39F19B5B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487636" y="1908521"/>
              <a:ext cx="4683600" cy="1741618"/>
            </a:xfrm>
            <a:prstGeom prst="rect">
              <a:avLst/>
            </a:prstGeom>
            <a:solidFill>
              <a:srgbClr val="FFFFFF"/>
            </a:solidFill>
            <a:ln w="6350" algn="ctr">
              <a:solidFill>
                <a:srgbClr val="8FA1A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914400">
                <a:defRPr/>
              </a:pPr>
              <a:endParaRPr lang="de-DE" sz="1800" kern="0" dirty="0">
                <a:solidFill>
                  <a:srgbClr val="333333"/>
                </a:solidFill>
                <a:latin typeface="EYInterstate Light" pitchFamily="2" charset="0"/>
              </a:endParaRPr>
            </a:p>
          </p:txBody>
        </p:sp>
        <p:sp>
          <p:nvSpPr>
            <p:cNvPr id="8" name="AutoShape 31">
              <a:extLst>
                <a:ext uri="{FF2B5EF4-FFF2-40B4-BE49-F238E27FC236}">
                  <a16:creationId xmlns:a16="http://schemas.microsoft.com/office/drawing/2014/main" id="{58DD59F9-A316-4E81-089D-F97F0E5C43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917006" y="3005634"/>
              <a:ext cx="144463" cy="144462"/>
            </a:xfrm>
            <a:prstGeom prst="diamond">
              <a:avLst/>
            </a:prstGeom>
            <a:solidFill>
              <a:schemeClr val="accent2"/>
            </a:solidFill>
            <a:ln w="3175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914400">
                <a:defRPr/>
              </a:pPr>
              <a:endParaRPr lang="de-DE" sz="1800" kern="0" dirty="0">
                <a:solidFill>
                  <a:srgbClr val="333333"/>
                </a:solidFill>
                <a:latin typeface="EYInterstate Light" pitchFamily="2" charset="0"/>
              </a:endParaRPr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CA3C799E-C490-1B49-5A5A-EFCE1FFBEB1A}"/>
                </a:ext>
              </a:extLst>
            </p:cNvPr>
            <p:cNvSpPr>
              <a:spLocks/>
            </p:cNvSpPr>
            <p:nvPr/>
          </p:nvSpPr>
          <p:spPr bwMode="gray">
            <a:xfrm>
              <a:off x="5845395" y="2286001"/>
              <a:ext cx="3600450" cy="936104"/>
            </a:xfrm>
            <a:custGeom>
              <a:avLst/>
              <a:gdLst>
                <a:gd name="T0" fmla="*/ 0 w 2132"/>
                <a:gd name="T1" fmla="*/ 0 h 408"/>
                <a:gd name="T2" fmla="*/ 0 w 2132"/>
                <a:gd name="T3" fmla="*/ 2147483647 h 408"/>
                <a:gd name="T4" fmla="*/ 2147483647 w 2132"/>
                <a:gd name="T5" fmla="*/ 2147483647 h 408"/>
                <a:gd name="T6" fmla="*/ 0 60000 65536"/>
                <a:gd name="T7" fmla="*/ 0 60000 65536"/>
                <a:gd name="T8" fmla="*/ 0 60000 65536"/>
                <a:gd name="T9" fmla="*/ 0 w 2132"/>
                <a:gd name="T10" fmla="*/ 0 h 408"/>
                <a:gd name="T11" fmla="*/ 2132 w 2132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2" h="408">
                  <a:moveTo>
                    <a:pt x="0" y="0"/>
                  </a:moveTo>
                  <a:lnTo>
                    <a:pt x="0" y="408"/>
                  </a:lnTo>
                  <a:lnTo>
                    <a:pt x="2132" y="408"/>
                  </a:lnTo>
                </a:path>
              </a:pathLst>
            </a:custGeom>
            <a:noFill/>
            <a:ln w="19050" cap="flat" cmpd="sng">
              <a:solidFill>
                <a:srgbClr val="999999"/>
              </a:solidFill>
              <a:prstDash val="solid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de-DE" dirty="0">
                <a:solidFill>
                  <a:srgbClr val="333333"/>
                </a:solidFill>
                <a:latin typeface="EYInterstate Light" pitchFamily="2" charset="0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F9CE1BF8-E640-C758-BB69-2BB575D4AE4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9412730" y="3078088"/>
              <a:ext cx="433388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0" rIns="0" bIns="0" anchor="ctr"/>
            <a:lstStyle/>
            <a:p>
              <a:pPr eaLnBrk="0" hangingPunct="0">
                <a:spcBef>
                  <a:spcPct val="50000"/>
                </a:spcBef>
              </a:pPr>
              <a:r>
                <a:rPr lang="de-DE" sz="900" dirty="0">
                  <a:solidFill>
                    <a:srgbClr val="000000"/>
                  </a:solidFill>
                  <a:latin typeface="EYInterstate Light" pitchFamily="2" charset="0"/>
                </a:rPr>
                <a:t>Zeit</a:t>
              </a:r>
            </a:p>
          </p:txBody>
        </p:sp>
        <p:sp>
          <p:nvSpPr>
            <p:cNvPr id="11" name="TextBox 39">
              <a:extLst>
                <a:ext uri="{FF2B5EF4-FFF2-40B4-BE49-F238E27FC236}">
                  <a16:creationId xmlns:a16="http://schemas.microsoft.com/office/drawing/2014/main" id="{138C9156-77B3-8E90-B417-440A897809D3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063722" y="2994268"/>
              <a:ext cx="864000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82800" rIns="0" bIns="0"/>
            <a:lstStyle/>
            <a:p>
              <a:pPr eaLnBrk="0" hangingPunct="0">
                <a:spcBef>
                  <a:spcPct val="50000"/>
                </a:spcBef>
              </a:pPr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Anforderungen</a:t>
              </a: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D1823F3E-6A1B-F2D0-227B-3B69846197A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528553" y="3285728"/>
              <a:ext cx="23040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82800" rIns="0" bIns="0"/>
            <a:lstStyle/>
            <a:p>
              <a:pPr eaLnBrk="0" hangingPunct="0">
                <a:spcBef>
                  <a:spcPct val="50000"/>
                </a:spcBef>
              </a:pPr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Sprint Reviews und User Testing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0E91BE6-3DAE-9CA2-7A57-273140AD8B4D}"/>
                </a:ext>
              </a:extLst>
            </p:cNvPr>
            <p:cNvCxnSpPr/>
            <p:nvPr/>
          </p:nvCxnSpPr>
          <p:spPr>
            <a:xfrm flipV="1">
              <a:off x="6061469" y="2718296"/>
              <a:ext cx="467084" cy="351410"/>
            </a:xfrm>
            <a:prstGeom prst="line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E48007-735D-4424-5842-A9CCF093FCE9}"/>
                </a:ext>
              </a:extLst>
            </p:cNvPr>
            <p:cNvCxnSpPr/>
            <p:nvPr/>
          </p:nvCxnSpPr>
          <p:spPr>
            <a:xfrm>
              <a:off x="6528553" y="2718296"/>
              <a:ext cx="793883" cy="152400"/>
            </a:xfrm>
            <a:prstGeom prst="line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354B8F-11A6-8D76-8CF5-97D4886ABA0A}"/>
                </a:ext>
              </a:extLst>
            </p:cNvPr>
            <p:cNvCxnSpPr/>
            <p:nvPr/>
          </p:nvCxnSpPr>
          <p:spPr>
            <a:xfrm flipV="1">
              <a:off x="7320269" y="2430958"/>
              <a:ext cx="651008" cy="439738"/>
            </a:xfrm>
            <a:prstGeom prst="line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99876C-8D63-46AE-DD3A-44D34AF484E8}"/>
                </a:ext>
              </a:extLst>
            </p:cNvPr>
            <p:cNvCxnSpPr/>
            <p:nvPr/>
          </p:nvCxnSpPr>
          <p:spPr>
            <a:xfrm>
              <a:off x="7971277" y="2430958"/>
              <a:ext cx="576262" cy="139090"/>
            </a:xfrm>
            <a:prstGeom prst="line">
              <a:avLst/>
            </a:prstGeom>
            <a:ln w="952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utoShape 31">
              <a:extLst>
                <a:ext uri="{FF2B5EF4-FFF2-40B4-BE49-F238E27FC236}">
                  <a16:creationId xmlns:a16="http://schemas.microsoft.com/office/drawing/2014/main" id="{FBB5B5A9-C4F5-F7F6-D4A7-D28706FC5E6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555529" y="2493565"/>
              <a:ext cx="144463" cy="144462"/>
            </a:xfrm>
            <a:prstGeom prst="diamond">
              <a:avLst/>
            </a:prstGeom>
            <a:solidFill>
              <a:srgbClr val="95CB89"/>
            </a:solidFill>
            <a:ln w="31750" algn="ctr">
              <a:solidFill>
                <a:srgbClr val="95CB89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defTabSz="914400">
                <a:defRPr/>
              </a:pPr>
              <a:endParaRPr lang="de-DE" sz="1800" kern="0" dirty="0">
                <a:solidFill>
                  <a:srgbClr val="333333"/>
                </a:solidFill>
                <a:latin typeface="EYInterstate Light" pitchFamily="2" charset="0"/>
              </a:endParaRPr>
            </a:p>
          </p:txBody>
        </p:sp>
        <p:sp>
          <p:nvSpPr>
            <p:cNvPr id="18" name="TextBox 39">
              <a:extLst>
                <a:ext uri="{FF2B5EF4-FFF2-40B4-BE49-F238E27FC236}">
                  <a16:creationId xmlns:a16="http://schemas.microsoft.com/office/drawing/2014/main" id="{B93D5C63-A43E-3B35-5851-FCA1624C44B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8170522" y="2583358"/>
              <a:ext cx="864000" cy="2873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82800" rIns="0" bIns="0"/>
            <a:lstStyle/>
            <a:p>
              <a:pPr eaLnBrk="0" hangingPunct="0"/>
              <a:r>
                <a:rPr lang="de-DE" sz="1000" dirty="0">
                  <a:solidFill>
                    <a:srgbClr val="000000"/>
                  </a:solidFill>
                  <a:latin typeface="EYInterstate Light" pitchFamily="2" charset="0"/>
                </a:rPr>
                <a:t>Was die Nutzer benötigen</a:t>
              </a:r>
            </a:p>
          </p:txBody>
        </p:sp>
        <p:grpSp>
          <p:nvGrpSpPr>
            <p:cNvPr id="19" name="Group 154">
              <a:extLst>
                <a:ext uri="{FF2B5EF4-FFF2-40B4-BE49-F238E27FC236}">
                  <a16:creationId xmlns:a16="http://schemas.microsoft.com/office/drawing/2014/main" id="{F995E106-9640-B601-7393-769B0C4BBEF6}"/>
                </a:ext>
              </a:extLst>
            </p:cNvPr>
            <p:cNvGrpSpPr/>
            <p:nvPr/>
          </p:nvGrpSpPr>
          <p:grpSpPr>
            <a:xfrm>
              <a:off x="6439520" y="2354311"/>
              <a:ext cx="1586740" cy="1006972"/>
              <a:chOff x="6426820" y="2367011"/>
              <a:chExt cx="1586740" cy="1006972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9C437D-0E1B-040F-6187-86D2121CED5E}"/>
                  </a:ext>
                </a:extLst>
              </p:cNvPr>
              <p:cNvCxnSpPr/>
              <p:nvPr/>
            </p:nvCxnSpPr>
            <p:spPr>
              <a:xfrm flipH="1" flipV="1">
                <a:off x="6531920" y="2790229"/>
                <a:ext cx="648072" cy="583754"/>
              </a:xfrm>
              <a:prstGeom prst="line">
                <a:avLst/>
              </a:prstGeom>
              <a:ln w="9525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487DE17-47BF-1880-3100-02A1C7F8A221}"/>
                  </a:ext>
                </a:extLst>
              </p:cNvPr>
              <p:cNvCxnSpPr>
                <a:endCxn id="39" idx="4"/>
              </p:cNvCxnSpPr>
              <p:nvPr/>
            </p:nvCxnSpPr>
            <p:spPr>
              <a:xfrm flipV="1">
                <a:off x="7218316" y="2942877"/>
                <a:ext cx="70297" cy="431106"/>
              </a:xfrm>
              <a:prstGeom prst="line">
                <a:avLst/>
              </a:prstGeom>
              <a:ln w="9525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2CA2724-EB20-8A06-B69C-4468DC80C870}"/>
                  </a:ext>
                </a:extLst>
              </p:cNvPr>
              <p:cNvCxnSpPr/>
              <p:nvPr/>
            </p:nvCxnSpPr>
            <p:spPr>
              <a:xfrm flipV="1">
                <a:off x="7252000" y="2511027"/>
                <a:ext cx="689552" cy="862609"/>
              </a:xfrm>
              <a:prstGeom prst="line">
                <a:avLst/>
              </a:prstGeom>
              <a:ln w="9525">
                <a:solidFill>
                  <a:schemeClr val="accent1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62F2A1E-A6B6-85F8-D8B2-F57BE4777973}"/>
                  </a:ext>
                </a:extLst>
              </p:cNvPr>
              <p:cNvSpPr/>
              <p:nvPr/>
            </p:nvSpPr>
            <p:spPr>
              <a:xfrm>
                <a:off x="6426820" y="2654845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rgbClr val="000000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A9D2E72-0350-338F-D0CD-2172C639D755}"/>
                  </a:ext>
                </a:extLst>
              </p:cNvPr>
              <p:cNvSpPr/>
              <p:nvPr/>
            </p:nvSpPr>
            <p:spPr>
              <a:xfrm>
                <a:off x="7216605" y="2798861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rgbClr val="000000"/>
                  </a:solidFill>
                  <a:latin typeface="EYInterstate Light" pitchFamily="2" charset="0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7D36564-8393-8A1D-914C-296CA8F1501A}"/>
                  </a:ext>
                </a:extLst>
              </p:cNvPr>
              <p:cNvSpPr/>
              <p:nvPr/>
            </p:nvSpPr>
            <p:spPr>
              <a:xfrm>
                <a:off x="7869544" y="2367011"/>
                <a:ext cx="144016" cy="144016"/>
              </a:xfrm>
              <a:prstGeom prst="ellipse">
                <a:avLst/>
              </a:prstGeom>
              <a:noFill/>
              <a:ln w="9525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de-DE" sz="1200" dirty="0">
                  <a:solidFill>
                    <a:srgbClr val="000000"/>
                  </a:solidFill>
                  <a:latin typeface="EYInterstate Light" pitchFamily="2" charset="0"/>
                </a:endParaRPr>
              </a:p>
            </p:txBody>
          </p:sp>
        </p:grpSp>
      </p:grpSp>
      <p:sp>
        <p:nvSpPr>
          <p:cNvPr id="41" name="AutoShape 31">
            <a:extLst>
              <a:ext uri="{FF2B5EF4-FFF2-40B4-BE49-F238E27FC236}">
                <a16:creationId xmlns:a16="http://schemas.microsoft.com/office/drawing/2014/main" id="{27829786-5C63-E43F-1A74-36552FBB9D8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21228" y="2846348"/>
            <a:ext cx="144463" cy="144462"/>
          </a:xfrm>
          <a:prstGeom prst="diamond">
            <a:avLst/>
          </a:prstGeom>
          <a:solidFill>
            <a:schemeClr val="accent2"/>
          </a:solidFill>
          <a:ln w="3175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pPr defTabSz="914400">
              <a:defRPr/>
            </a:pPr>
            <a:endParaRPr lang="de-DE" sz="1800" kern="0" dirty="0">
              <a:solidFill>
                <a:srgbClr val="333333"/>
              </a:solidFill>
              <a:latin typeface="EYInterstate Light" pitchFamily="2" charset="0"/>
            </a:endParaRPr>
          </a:p>
        </p:txBody>
      </p:sp>
      <p:sp>
        <p:nvSpPr>
          <p:cNvPr id="42" name="TextBox 39">
            <a:extLst>
              <a:ext uri="{FF2B5EF4-FFF2-40B4-BE49-F238E27FC236}">
                <a16:creationId xmlns:a16="http://schemas.microsoft.com/office/drawing/2014/main" id="{55F5A251-2F3F-3C02-F797-91E63A7E6B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185124" y="2631018"/>
            <a:ext cx="1113632" cy="287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82800" rIns="0" bIns="0"/>
          <a:lstStyle/>
          <a:p>
            <a:pPr eaLnBrk="0" hangingPunct="0">
              <a:spcBef>
                <a:spcPct val="50000"/>
              </a:spcBef>
            </a:pPr>
            <a:r>
              <a:rPr lang="de-DE" sz="1000" dirty="0">
                <a:solidFill>
                  <a:srgbClr val="000000"/>
                </a:solidFill>
                <a:latin typeface="EYInterstate Light" pitchFamily="2" charset="0"/>
              </a:rPr>
              <a:t>„ideale“ Lösung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0403C0-0B25-84B5-BF9E-F19942C37CA7}"/>
              </a:ext>
            </a:extLst>
          </p:cNvPr>
          <p:cNvCxnSpPr/>
          <p:nvPr/>
        </p:nvCxnSpPr>
        <p:spPr>
          <a:xfrm flipV="1">
            <a:off x="1096892" y="2918357"/>
            <a:ext cx="3024336" cy="791864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39">
            <a:extLst>
              <a:ext uri="{FF2B5EF4-FFF2-40B4-BE49-F238E27FC236}">
                <a16:creationId xmlns:a16="http://schemas.microsoft.com/office/drawing/2014/main" id="{78B736A6-8E78-FA2C-9705-250EB7EDBCF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92836" y="2564229"/>
            <a:ext cx="23040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82800" rIns="0" bIns="0"/>
          <a:lstStyle/>
          <a:p>
            <a:pPr eaLnBrk="0" hangingPunct="0">
              <a:spcBef>
                <a:spcPct val="50000"/>
              </a:spcBef>
            </a:pPr>
            <a:r>
              <a:rPr lang="de-DE" sz="1000" dirty="0">
                <a:solidFill>
                  <a:srgbClr val="000000"/>
                </a:solidFill>
                <a:latin typeface="EYInterstate Light" pitchFamily="2" charset="0"/>
              </a:rPr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329704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/>
        </p:nvGraphicFramePr>
        <p:xfrm>
          <a:off x="1587" y="1587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 bwMode="auto">
                      <a:xfrm>
                        <a:off x="1587" y="1587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 bwMode="auto">
          <a:xfrm>
            <a:off x="-96689" y="1556792"/>
            <a:ext cx="7704853" cy="576064"/>
          </a:xfrm>
          <a:prstGeom prst="rect">
            <a:avLst/>
          </a:prstGeom>
          <a:solidFill>
            <a:srgbClr val="C6E4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 vert="horz"/>
          <a:lstStyle/>
          <a:p>
            <a:pPr>
              <a:defRPr/>
            </a:pPr>
            <a:r>
              <a:rPr lang="de-DE"/>
              <a:t>Agenda </a:t>
            </a:r>
            <a:endParaRPr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7747" y="1111183"/>
            <a:ext cx="8674595" cy="491154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dirty="0"/>
              <a:t>Traditionelles vs. agiles Projektmanagement</a:t>
            </a:r>
          </a:p>
          <a:p>
            <a:pPr>
              <a:defRPr/>
            </a:pPr>
            <a:r>
              <a:rPr lang="de-DE" dirty="0"/>
              <a:t>Überblick </a:t>
            </a:r>
            <a:r>
              <a:rPr lang="de-DE" dirty="0" err="1"/>
              <a:t>Scrum</a:t>
            </a:r>
            <a:endParaRPr lang="de-DE" dirty="0"/>
          </a:p>
          <a:p>
            <a:pPr>
              <a:defRPr/>
            </a:pPr>
            <a:r>
              <a:rPr lang="de-DE" dirty="0" err="1"/>
              <a:t>Scrum</a:t>
            </a:r>
            <a:r>
              <a:rPr lang="de-DE" dirty="0"/>
              <a:t> Tools</a:t>
            </a:r>
          </a:p>
          <a:p>
            <a:pPr>
              <a:defRPr/>
            </a:pPr>
            <a:r>
              <a:rPr lang="de-DE" dirty="0"/>
              <a:t>Beispielhafter Ablauf eines </a:t>
            </a:r>
            <a:r>
              <a:rPr lang="de-DE" dirty="0" err="1"/>
              <a:t>Scrum</a:t>
            </a:r>
            <a:r>
              <a:rPr lang="de-DE" dirty="0"/>
              <a:t> Projekts</a:t>
            </a:r>
          </a:p>
          <a:p>
            <a:pPr>
              <a:defRPr/>
            </a:pPr>
            <a:r>
              <a:rPr lang="de-DE" dirty="0"/>
              <a:t>Fazit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cxnSp>
        <p:nvCxnSpPr>
          <p:cNvPr id="6" name="Gerader Verbinder 5"/>
          <p:cNvCxnSpPr>
            <a:cxnSpLocks/>
          </p:cNvCxnSpPr>
          <p:nvPr/>
        </p:nvCxnSpPr>
        <p:spPr bwMode="auto">
          <a:xfrm>
            <a:off x="263352" y="-27384"/>
            <a:ext cx="0" cy="6957392"/>
          </a:xfrm>
          <a:prstGeom prst="line">
            <a:avLst/>
          </a:prstGeom>
          <a:ln w="57150">
            <a:solidFill>
              <a:srgbClr val="3B9C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03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7EFDF44-66CD-CAD6-0A2F-577724CE75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408790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90A2D28-9492-0A21-7E8E-A5D94582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 err="1"/>
              <a:t>Komponenten</a:t>
            </a:r>
            <a:r>
              <a:rPr lang="en-GB" dirty="0"/>
              <a:t> des Scrum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1E95-8A84-0E1B-FCA4-44D6AD91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132856"/>
            <a:ext cx="5578252" cy="3329666"/>
          </a:xfrm>
        </p:spPr>
        <p:txBody>
          <a:bodyPr/>
          <a:lstStyle/>
          <a:p>
            <a:r>
              <a:rPr lang="en-GB" dirty="0"/>
              <a:t>Scrum </a:t>
            </a:r>
            <a:r>
              <a:rPr lang="en-GB" dirty="0" err="1"/>
              <a:t>Artefakte</a:t>
            </a:r>
            <a:endParaRPr lang="en-GB" dirty="0"/>
          </a:p>
          <a:p>
            <a:r>
              <a:rPr lang="en-GB" dirty="0"/>
              <a:t>Scrum Events</a:t>
            </a:r>
          </a:p>
          <a:p>
            <a:r>
              <a:rPr lang="en-GB" dirty="0"/>
              <a:t>Scrum Team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Artefakte – </a:t>
            </a:r>
            <a:r>
              <a:rPr lang="de-DE" dirty="0" err="1"/>
              <a:t>Product</a:t>
            </a:r>
            <a:r>
              <a:rPr lang="de-DE" dirty="0"/>
              <a:t> Backlog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79BF9E-1613-A054-053A-5FA2B9B477AA}"/>
              </a:ext>
            </a:extLst>
          </p:cNvPr>
          <p:cNvSpPr/>
          <p:nvPr/>
        </p:nvSpPr>
        <p:spPr>
          <a:xfrm>
            <a:off x="1055440" y="2492896"/>
            <a:ext cx="1116000" cy="2232248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03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94D396-8930-9F70-1B8A-DCF43A5D19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94D396-8930-9F70-1B8A-DCF43A5D19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1850A-DC29-76F0-3C9A-87737946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 err="1"/>
              <a:t>Scrum</a:t>
            </a:r>
            <a:r>
              <a:rPr lang="de-DE" dirty="0"/>
              <a:t> Artefakte – Sprint Backlog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1114545-B9CB-3363-A6B4-2687543BC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486" y="1196752"/>
            <a:ext cx="10421447" cy="494736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79BF9E-1613-A054-053A-5FA2B9B477AA}"/>
              </a:ext>
            </a:extLst>
          </p:cNvPr>
          <p:cNvSpPr/>
          <p:nvPr/>
        </p:nvSpPr>
        <p:spPr>
          <a:xfrm>
            <a:off x="3863752" y="3861048"/>
            <a:ext cx="864096" cy="864096"/>
          </a:xfrm>
          <a:prstGeom prst="roundRect">
            <a:avLst>
              <a:gd name="adj" fmla="val 11595"/>
            </a:avLst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268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/>
        <a:ea typeface="Arial"/>
        <a:cs typeface="Arial"/>
      </a:majorFont>
      <a:minorFont>
        <a:latin typeface="Trebuchet MS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7173</TotalTime>
  <Words>290</Words>
  <Application>Microsoft Macintosh PowerPoint</Application>
  <DocSecurity>0</DocSecurity>
  <PresentationFormat>Widescreen</PresentationFormat>
  <Paragraphs>88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Chakra Petch</vt:lpstr>
      <vt:lpstr>Chakra Petch SemiBold</vt:lpstr>
      <vt:lpstr>EYInterstate Light</vt:lpstr>
      <vt:lpstr>Lato</vt:lpstr>
      <vt:lpstr>Lato Light</vt:lpstr>
      <vt:lpstr>Source Code Pro</vt:lpstr>
      <vt:lpstr>Trebuchet MS</vt:lpstr>
      <vt:lpstr>Wingdings</vt:lpstr>
      <vt:lpstr>Office</vt:lpstr>
      <vt:lpstr>think-cell Slide</vt:lpstr>
      <vt:lpstr>Agiles Projektmanagement mit Scrum</vt:lpstr>
      <vt:lpstr>Agenda </vt:lpstr>
      <vt:lpstr>Traditionelles Projektmanagement (Wasserfall)</vt:lpstr>
      <vt:lpstr>PowerPoint Presentation</vt:lpstr>
      <vt:lpstr>Agiles Projektmanagement mit Scrum</vt:lpstr>
      <vt:lpstr>Agenda </vt:lpstr>
      <vt:lpstr>Komponenten des Scrum Frameworks</vt:lpstr>
      <vt:lpstr>Scrum Artefakte – Product Backlog</vt:lpstr>
      <vt:lpstr>Scrum Artefakte – Sprint Backlog</vt:lpstr>
      <vt:lpstr>Scrum Artefakte – Increment</vt:lpstr>
      <vt:lpstr>Scrum Events - Sprints</vt:lpstr>
      <vt:lpstr>Scrum Events – Sprint Review</vt:lpstr>
      <vt:lpstr>Scrum Events – Sprint Planning</vt:lpstr>
      <vt:lpstr>Scrum Events – Sprint Retrospective</vt:lpstr>
      <vt:lpstr>Scrum Events – Daily Scrum</vt:lpstr>
      <vt:lpstr>Scrum Team - Rollen</vt:lpstr>
      <vt:lpstr>Scrum Team - Rollen</vt:lpstr>
      <vt:lpstr>Scrum Team - Rollen</vt:lpstr>
      <vt:lpstr>Agenda </vt:lpstr>
      <vt:lpstr>Scrum Tools organisieren Product Backlog Items häufig auf Karten</vt:lpstr>
      <vt:lpstr>Scrum Tools – Beispielbacklog in Trello</vt:lpstr>
      <vt:lpstr>Agenda </vt:lpstr>
      <vt:lpstr>Scrum Beispielprojekt</vt:lpstr>
      <vt:lpstr>Agenda 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241</cp:revision>
  <dcterms:created xsi:type="dcterms:W3CDTF">2022-02-03T14:23:38Z</dcterms:created>
  <dcterms:modified xsi:type="dcterms:W3CDTF">2023-03-02T10:55:16Z</dcterms:modified>
  <cp:category/>
  <dc:identifier/>
  <cp:contentStatus/>
  <dc:language/>
  <cp:version/>
</cp:coreProperties>
</file>