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586" r:id="rId4"/>
    <p:sldId id="584" r:id="rId5"/>
    <p:sldId id="581" r:id="rId6"/>
    <p:sldId id="587" r:id="rId7"/>
    <p:sldId id="588" r:id="rId8"/>
    <p:sldId id="589" r:id="rId9"/>
    <p:sldId id="590" r:id="rId10"/>
    <p:sldId id="591" r:id="rId11"/>
    <p:sldId id="592" r:id="rId12"/>
    <p:sldId id="585" r:id="rId13"/>
    <p:sldId id="575" r:id="rId14"/>
  </p:sldIdLst>
  <p:sldSz cx="12192000" cy="6858000"/>
  <p:notesSz cx="12192000" cy="6858000"/>
  <p:custDataLst>
    <p:tags r:id="rId16"/>
  </p:custDataLst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65036" autoAdjust="0"/>
  </p:normalViewPr>
  <p:slideViewPr>
    <p:cSldViewPr>
      <p:cViewPr varScale="1">
        <p:scale>
          <a:sx n="70" d="100"/>
          <a:sy n="70" d="100"/>
        </p:scale>
        <p:origin x="9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7E3AB8-876E-1542-BA35-CC1AAFD17F71}" type="datetimeFigureOut">
              <a:rPr lang="de-DE"/>
              <a:t>02.03.23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9C1C61-5747-1145-9454-DA5BFFD99B8B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005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43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1" y="0"/>
            <a:ext cx="12189349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764447" y="648393"/>
            <a:ext cx="5331553" cy="1936627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/>
                <a:ea typeface="Helvetica Neue Light"/>
                <a:cs typeface="Chakra Petch SemiBold"/>
              </a:defRPr>
            </a:lvl1pPr>
          </a:lstStyle>
          <a:p>
            <a:pPr>
              <a:defRPr/>
            </a:pPr>
            <a:r>
              <a:rPr lang="de-DE"/>
              <a:t>Challenge XX:</a:t>
            </a:r>
            <a:br>
              <a:rPr lang="de-DE"/>
            </a:br>
            <a:r>
              <a:rPr lang="de-DE"/>
              <a:t>Name der Challenge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64447" y="2678233"/>
            <a:ext cx="5331553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/>
                <a:ea typeface="Helvetica Neue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Inhalt der Challenge &amp; Zuständige*r Professor*in 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9532A48-467C-56B2-2FE0-6FA032D268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68934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281658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A174F3E-253C-DB48-41B1-53826F9673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14720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F9049C3-95A3-BF23-BB46-284527D4A6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60192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991824A-7600-74A5-C9AA-ACB0F764CE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70356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_Ausnahmekomplettfüllen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DB3B170-C8D4-6CD8-C2C6-F5D7831CAA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956801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endParaRPr lang="de-DE"/>
          </a:p>
          <a:p>
            <a:pPr lvl="0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CDAE088-FF36-7AEF-DB69-0A1946A021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5537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644061" y="1539581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Macbook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B7F283E-D662-3DCD-3E38-085AD94CA2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864707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16" name="Grafik 15" descr="Ein Bild, das Text, Monitor, Elektronik, Computer enthält.&#10;&#10;Automatisch generierte Beschreibung"/>
          <p:cNvPicPr>
            <a:picLocks noChangeAspect="1"/>
          </p:cNvPicPr>
          <p:nvPr userDrawn="1"/>
        </p:nvPicPr>
        <p:blipFill>
          <a:blip r:embed="rId5"/>
          <a:srcRect l="17792" b="8537"/>
          <a:stretch/>
        </p:blipFill>
        <p:spPr bwMode="auto">
          <a:xfrm>
            <a:off x="-1" y="1290252"/>
            <a:ext cx="7348451" cy="472080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99CEA8-6D3B-98DE-2E1F-89F8494003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95349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502212" y="1015120"/>
            <a:ext cx="2646865" cy="5209082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C28D747-21F3-24D2-C6B4-60A10577AE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02729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4491" y="1524265"/>
            <a:ext cx="5664765" cy="380946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033704"/>
              </p:ext>
            </p:extLst>
          </p:nvPr>
        </p:nvGraphicFramePr>
        <p:xfrm>
          <a:off x="1587" y="1587"/>
          <a:ext cx="122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2" name="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 bwMode="auto">
                      <a:xfrm>
                        <a:off x="1587" y="1587"/>
                        <a:ext cx="122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445101-65EE-0048-9A14-29E3837D9AD2}" type="datetimeFigureOut">
              <a:rPr lang="de-DE"/>
              <a:t>02.03.23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70E1B9-DFD7-0A42-890A-819B1ED8E014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6.png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824830"/>
              </p:ext>
            </p:extLst>
          </p:nvPr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764447" y="2040732"/>
            <a:ext cx="9508017" cy="812204"/>
          </a:xfrm>
        </p:spPr>
        <p:txBody>
          <a:bodyPr vert="horz" anchor="t">
            <a:normAutofit fontScale="90000"/>
          </a:bodyPr>
          <a:lstStyle/>
          <a:p>
            <a:pPr>
              <a:defRPr/>
            </a:pPr>
            <a:r>
              <a:rPr lang="de-DE" dirty="0">
                <a:latin typeface="Chakra Petch"/>
                <a:cs typeface="Chakra Petch"/>
              </a:rPr>
              <a:t>Agiles Projektmanagement mit </a:t>
            </a:r>
            <a:r>
              <a:rPr lang="de-DE" dirty="0" err="1">
                <a:latin typeface="Chakra Petch"/>
                <a:cs typeface="Chakra Petch"/>
              </a:rPr>
              <a:t>Scrum</a:t>
            </a:r>
            <a:r>
              <a:rPr lang="de-DE" dirty="0">
                <a:latin typeface="Chakra Petch"/>
                <a:cs typeface="Chakra Petch"/>
              </a:rPr>
              <a:t> - </a:t>
            </a:r>
            <a:r>
              <a:rPr lang="de-DE" dirty="0" err="1">
                <a:latin typeface="Chakra Petch"/>
                <a:cs typeface="Chakra Petch"/>
              </a:rPr>
              <a:t>Scrum</a:t>
            </a:r>
            <a:r>
              <a:rPr lang="de-DE" dirty="0">
                <a:latin typeface="Chakra Petch"/>
                <a:cs typeface="Chakra Petch"/>
              </a:rPr>
              <a:t> in einem Innovationsprojekt</a:t>
            </a:r>
            <a:endParaRPr dirty="0">
              <a:latin typeface="Chakra Petch"/>
              <a:cs typeface="Chakra Petch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764447" y="2678233"/>
            <a:ext cx="4114851" cy="1366825"/>
          </a:xfrm>
        </p:spPr>
        <p:txBody>
          <a:bodyPr>
            <a:normAutofit/>
          </a:bodyPr>
          <a:lstStyle/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r>
              <a:rPr lang="de-DE" dirty="0">
                <a:latin typeface="Lato Light"/>
                <a:ea typeface="Roboto Light"/>
                <a:cs typeface="Helvetica Neue Condensed Black"/>
              </a:rPr>
              <a:t>Prof. Dr. Markus Heckner</a:t>
            </a:r>
            <a:endParaRPr lang="de-DE" dirty="0">
              <a:latin typeface="Lato Light"/>
              <a:ea typeface="Roboto Light"/>
              <a:cs typeface="HELVETICA NEUE CONDENSED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3BC3EEA-F484-33E5-475D-03C3DAD6887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356457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EDCDFCF-35A6-8B8E-6A58-B14D3F91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Weitere</a:t>
            </a:r>
            <a:r>
              <a:rPr lang="en-GB" dirty="0"/>
              <a:t> Items </a:t>
            </a:r>
            <a:r>
              <a:rPr lang="en-GB" dirty="0" err="1"/>
              <a:t>im</a:t>
            </a:r>
            <a:r>
              <a:rPr lang="en-GB" dirty="0"/>
              <a:t> 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463C-BD00-970F-347B-7018B040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Prototyp</a:t>
            </a:r>
            <a:r>
              <a:rPr lang="en-GB" dirty="0"/>
              <a:t> </a:t>
            </a:r>
            <a:r>
              <a:rPr lang="en-GB" dirty="0" err="1"/>
              <a:t>iterieren</a:t>
            </a:r>
            <a:endParaRPr lang="en-GB" dirty="0"/>
          </a:p>
          <a:p>
            <a:r>
              <a:rPr lang="en-GB" dirty="0"/>
              <a:t>Neue Interviews </a:t>
            </a:r>
            <a:r>
              <a:rPr lang="en-GB" dirty="0" err="1"/>
              <a:t>planen</a:t>
            </a:r>
            <a:r>
              <a:rPr lang="en-GB" dirty="0"/>
              <a:t>, um </a:t>
            </a:r>
            <a:r>
              <a:rPr lang="en-GB" dirty="0" err="1"/>
              <a:t>Nutzerbedürfnisse</a:t>
            </a:r>
            <a:r>
              <a:rPr lang="en-GB" dirty="0"/>
              <a:t>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verstehen</a:t>
            </a:r>
          </a:p>
        </p:txBody>
      </p:sp>
    </p:spTree>
    <p:extLst>
      <p:ext uri="{BB962C8B-B14F-4D97-AF65-F5344CB8AC3E}">
        <p14:creationId xmlns:p14="http://schemas.microsoft.com/office/powerpoint/2010/main" val="179565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4B29A6B-58E8-A165-C4D9-16421ABC67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004486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6266937-4FB8-555C-BE92-3A0FD346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Neue Aufgaben aus 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E847-3D31-A30A-578B-EBC55F13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Pitch </a:t>
            </a:r>
            <a:r>
              <a:rPr lang="en-GB" dirty="0" err="1"/>
              <a:t>vorbereiten</a:t>
            </a:r>
            <a:endParaRPr lang="en-GB" dirty="0"/>
          </a:p>
          <a:p>
            <a:r>
              <a:rPr lang="en-GB" dirty="0" err="1"/>
              <a:t>Dokumentation</a:t>
            </a:r>
            <a:r>
              <a:rPr lang="en-GB" dirty="0"/>
              <a:t> </a:t>
            </a:r>
            <a:r>
              <a:rPr lang="en-GB" dirty="0" err="1"/>
              <a:t>finalisieren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635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988840"/>
            <a:ext cx="8674587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8674595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Design </a:t>
            </a:r>
            <a:r>
              <a:rPr lang="de-DE" dirty="0" err="1"/>
              <a:t>Thinking</a:t>
            </a:r>
            <a:r>
              <a:rPr lang="de-DE" dirty="0"/>
              <a:t> vs. </a:t>
            </a:r>
            <a:r>
              <a:rPr lang="de-DE" dirty="0" err="1"/>
              <a:t>Scrum</a:t>
            </a:r>
            <a:endParaRPr lang="de-DE" dirty="0"/>
          </a:p>
          <a:p>
            <a:pPr>
              <a:defRPr/>
            </a:pPr>
            <a:r>
              <a:rPr lang="de-DE" dirty="0"/>
              <a:t>Beispielhafter Ablauf eines Innovationsprojekts mit </a:t>
            </a:r>
            <a:r>
              <a:rPr lang="de-DE" dirty="0" err="1"/>
              <a:t>Scrum</a:t>
            </a:r>
            <a:endParaRPr lang="de-DE" dirty="0"/>
          </a:p>
          <a:p>
            <a:pPr>
              <a:defRPr/>
            </a:pPr>
            <a:r>
              <a:rPr lang="de-DE" dirty="0"/>
              <a:t>Fazit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31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4E45416-F02B-4DB0-FB5B-F931A27140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242321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B3CC7E6-A849-AE10-A60B-22FCA888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30B2-02AA-9859-3F19-5D6FA25E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Team entwickelt am Ende nicht immer ein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Increment</a:t>
            </a:r>
            <a:r>
              <a:rPr lang="de-DE" dirty="0"/>
              <a:t> – Aber das Wissen des Teams über das Problem und die Lösung verbessert sich</a:t>
            </a:r>
          </a:p>
          <a:p>
            <a:r>
              <a:rPr lang="de-DE" dirty="0"/>
              <a:t>Auch ein verworfener Prototyp kann ein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Increment</a:t>
            </a:r>
            <a:r>
              <a:rPr lang="de-DE" dirty="0"/>
              <a:t> sein</a:t>
            </a:r>
          </a:p>
          <a:p>
            <a:r>
              <a:rPr lang="de-DE" dirty="0"/>
              <a:t>In einem Innovationsprojekt werden möglicherweise nicht alle Elemente von </a:t>
            </a:r>
            <a:r>
              <a:rPr lang="de-DE" dirty="0" err="1"/>
              <a:t>Scrum</a:t>
            </a:r>
            <a:r>
              <a:rPr lang="de-DE" dirty="0"/>
              <a:t> eingesetzt</a:t>
            </a:r>
          </a:p>
          <a:p>
            <a:r>
              <a:rPr lang="de-DE" dirty="0"/>
              <a:t>Trotzdem kann </a:t>
            </a:r>
            <a:r>
              <a:rPr lang="de-DE" dirty="0" err="1"/>
              <a:t>Scrum</a:t>
            </a:r>
            <a:r>
              <a:rPr lang="de-DE" dirty="0"/>
              <a:t> Innovationsteams bei der Planung und Organisation von Innovationsprojekten unterstützen</a:t>
            </a:r>
          </a:p>
        </p:txBody>
      </p:sp>
    </p:spTree>
    <p:extLst>
      <p:ext uri="{BB962C8B-B14F-4D97-AF65-F5344CB8AC3E}">
        <p14:creationId xmlns:p14="http://schemas.microsoft.com/office/powerpoint/2010/main" val="173616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052736"/>
            <a:ext cx="8674587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8674595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Design </a:t>
            </a:r>
            <a:r>
              <a:rPr lang="de-DE" dirty="0" err="1"/>
              <a:t>Thinking</a:t>
            </a:r>
            <a:r>
              <a:rPr lang="de-DE" dirty="0"/>
              <a:t> vs. </a:t>
            </a:r>
            <a:r>
              <a:rPr lang="de-DE" dirty="0" err="1"/>
              <a:t>Scrum</a:t>
            </a:r>
            <a:endParaRPr lang="de-DE" dirty="0"/>
          </a:p>
          <a:p>
            <a:pPr>
              <a:defRPr/>
            </a:pPr>
            <a:r>
              <a:rPr lang="de-DE" dirty="0"/>
              <a:t>Beispielhafter Ablauf eines Innovationsprojekts mit </a:t>
            </a:r>
            <a:r>
              <a:rPr lang="de-DE" dirty="0" err="1"/>
              <a:t>Scrum</a:t>
            </a:r>
            <a:endParaRPr lang="de-DE" dirty="0"/>
          </a:p>
          <a:p>
            <a:pPr>
              <a:defRPr/>
            </a:pPr>
            <a:r>
              <a:rPr lang="de-DE" dirty="0"/>
              <a:t>Fazit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247B939-C82F-2854-A9C4-246F452062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979008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905201E-AD46-FCA9-FDE9-CDF3F6A85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3584963"/>
            <a:ext cx="4554850" cy="216232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1BA7BD1-6407-38C7-D259-C6BE5E48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Design </a:t>
            </a:r>
            <a:r>
              <a:rPr lang="de-DE" dirty="0" err="1"/>
              <a:t>Thinking</a:t>
            </a:r>
            <a:r>
              <a:rPr lang="de-DE" dirty="0"/>
              <a:t> vs. </a:t>
            </a:r>
            <a:r>
              <a:rPr lang="de-DE" dirty="0" err="1"/>
              <a:t>Scrum</a:t>
            </a:r>
            <a:br>
              <a:rPr lang="de-DE" dirty="0"/>
            </a:b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E34170-D865-85F0-2F0D-0698E58D6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2" y="1340768"/>
            <a:ext cx="4413480" cy="1644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E544C7-4CB6-2E87-8F1E-81DAFA78F8F7}"/>
              </a:ext>
            </a:extLst>
          </p:cNvPr>
          <p:cNvSpPr txBox="1"/>
          <p:nvPr/>
        </p:nvSpPr>
        <p:spPr>
          <a:xfrm>
            <a:off x="2425814" y="3008153"/>
            <a:ext cx="6099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/>
                <a:cs typeface="Arial"/>
              </a:rPr>
              <a:t>vs.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1464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556792"/>
            <a:ext cx="8674587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8674595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Design </a:t>
            </a:r>
            <a:r>
              <a:rPr lang="de-DE" dirty="0" err="1"/>
              <a:t>Thinking</a:t>
            </a:r>
            <a:r>
              <a:rPr lang="de-DE" dirty="0"/>
              <a:t> vs. </a:t>
            </a:r>
            <a:r>
              <a:rPr lang="de-DE" dirty="0" err="1"/>
              <a:t>Scrum</a:t>
            </a:r>
            <a:endParaRPr lang="de-DE" dirty="0"/>
          </a:p>
          <a:p>
            <a:pPr>
              <a:defRPr/>
            </a:pPr>
            <a:r>
              <a:rPr lang="de-DE" dirty="0"/>
              <a:t>Beispielhafter Ablauf eines Innovationsprojekts mit </a:t>
            </a:r>
            <a:r>
              <a:rPr lang="de-DE" dirty="0" err="1"/>
              <a:t>Scrum</a:t>
            </a:r>
            <a:endParaRPr lang="de-DE" dirty="0"/>
          </a:p>
          <a:p>
            <a:pPr>
              <a:defRPr/>
            </a:pPr>
            <a:r>
              <a:rPr lang="de-DE" dirty="0"/>
              <a:t>Fazit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C94D396-8930-9F70-1B8A-DCF43A5D19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007907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41850A-DC29-76F0-3C9A-87737946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Scrum</a:t>
            </a:r>
            <a:r>
              <a:rPr lang="de-DE" dirty="0"/>
              <a:t> Framework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1114545-B9CB-3363-A6B4-2687543BC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86" y="1196752"/>
            <a:ext cx="10421447" cy="494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4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2B6ECA0-E453-A4FC-F824-39BB3F00462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772755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61A0D5E-32E2-1127-3D00-E7ED2FC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Erste</a:t>
            </a:r>
            <a:r>
              <a:rPr lang="en-GB" dirty="0"/>
              <a:t> Version des 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1154-02DF-7113-D473-6699BDC8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412776"/>
            <a:ext cx="5578252" cy="4049746"/>
          </a:xfrm>
        </p:spPr>
        <p:txBody>
          <a:bodyPr>
            <a:normAutofit fontScale="62500" lnSpcReduction="20000"/>
          </a:bodyPr>
          <a:lstStyle/>
          <a:p>
            <a:pPr algn="l">
              <a:buFont typeface="Wingdings" pitchFamily="2" charset="2"/>
              <a:buChar char="§"/>
            </a:pPr>
            <a:r>
              <a:rPr lang="en-GB" sz="3500" dirty="0" err="1">
                <a:ea typeface="+mj-ea"/>
                <a:cs typeface="+mj-cs"/>
              </a:rPr>
              <a:t>Interviewleitfäden</a:t>
            </a:r>
            <a:r>
              <a:rPr lang="en-GB" sz="3500" dirty="0">
                <a:ea typeface="+mj-ea"/>
                <a:cs typeface="+mj-cs"/>
              </a:rPr>
              <a:t> </a:t>
            </a:r>
            <a:r>
              <a:rPr lang="en-GB" sz="3500" dirty="0" err="1">
                <a:ea typeface="+mj-ea"/>
                <a:cs typeface="+mj-cs"/>
              </a:rPr>
              <a:t>gemeinsam</a:t>
            </a:r>
            <a:r>
              <a:rPr lang="en-GB" sz="3500" dirty="0">
                <a:ea typeface="+mj-ea"/>
                <a:cs typeface="+mj-cs"/>
              </a:rPr>
              <a:t> </a:t>
            </a:r>
            <a:r>
              <a:rPr lang="en-GB" sz="3500" dirty="0" err="1">
                <a:ea typeface="+mj-ea"/>
                <a:cs typeface="+mj-cs"/>
              </a:rPr>
              <a:t>erstellen</a:t>
            </a:r>
            <a:endParaRPr lang="en-GB" sz="3500" dirty="0">
              <a:ea typeface="+mj-ea"/>
              <a:cs typeface="+mj-cs"/>
            </a:endParaRPr>
          </a:p>
          <a:p>
            <a:pPr algn="l">
              <a:buFont typeface="Wingdings" pitchFamily="2" charset="2"/>
              <a:buChar char="§"/>
            </a:pPr>
            <a:r>
              <a:rPr lang="en-GB" sz="3500" dirty="0" err="1">
                <a:ea typeface="+mj-ea"/>
                <a:cs typeface="+mj-cs"/>
              </a:rPr>
              <a:t>Interviewpartner</a:t>
            </a:r>
            <a:r>
              <a:rPr lang="en-GB" sz="3500" dirty="0">
                <a:ea typeface="+mj-ea"/>
                <a:cs typeface="+mj-cs"/>
              </a:rPr>
              <a:t> </a:t>
            </a:r>
            <a:r>
              <a:rPr lang="en-GB" sz="3500" dirty="0" err="1">
                <a:ea typeface="+mj-ea"/>
                <a:cs typeface="+mj-cs"/>
              </a:rPr>
              <a:t>organisieren</a:t>
            </a:r>
            <a:endParaRPr lang="en-GB" sz="3500" dirty="0">
              <a:ea typeface="+mj-ea"/>
              <a:cs typeface="+mj-cs"/>
            </a:endParaRPr>
          </a:p>
          <a:p>
            <a:pPr algn="l">
              <a:buFont typeface="Wingdings" pitchFamily="2" charset="2"/>
              <a:buChar char="§"/>
            </a:pPr>
            <a:r>
              <a:rPr lang="en-GB" sz="3500" dirty="0">
                <a:ea typeface="+mj-ea"/>
                <a:cs typeface="+mj-cs"/>
              </a:rPr>
              <a:t>Interviews </a:t>
            </a:r>
            <a:r>
              <a:rPr lang="en-GB" sz="3500" dirty="0" err="1">
                <a:ea typeface="+mj-ea"/>
                <a:cs typeface="+mj-cs"/>
              </a:rPr>
              <a:t>durchführen</a:t>
            </a:r>
            <a:endParaRPr lang="en-GB" sz="3500" dirty="0">
              <a:ea typeface="+mj-ea"/>
              <a:cs typeface="+mj-cs"/>
            </a:endParaRPr>
          </a:p>
          <a:p>
            <a:pPr algn="l">
              <a:buFont typeface="Wingdings" pitchFamily="2" charset="2"/>
              <a:buChar char="§"/>
            </a:pPr>
            <a:r>
              <a:rPr lang="en-GB" sz="3500" dirty="0">
                <a:ea typeface="+mj-ea"/>
                <a:cs typeface="+mj-cs"/>
              </a:rPr>
              <a:t>Desk-Research </a:t>
            </a:r>
            <a:r>
              <a:rPr lang="en-GB" sz="3500" dirty="0" err="1">
                <a:ea typeface="+mj-ea"/>
                <a:cs typeface="+mj-cs"/>
              </a:rPr>
              <a:t>nach</a:t>
            </a:r>
            <a:r>
              <a:rPr lang="en-GB" sz="3500" dirty="0">
                <a:ea typeface="+mj-ea"/>
                <a:cs typeface="+mj-cs"/>
              </a:rPr>
              <a:t> smarten </a:t>
            </a:r>
            <a:r>
              <a:rPr lang="en-GB" sz="3500" dirty="0" err="1">
                <a:ea typeface="+mj-ea"/>
                <a:cs typeface="+mj-cs"/>
              </a:rPr>
              <a:t>Küchen</a:t>
            </a:r>
            <a:endParaRPr lang="en-GB" sz="3500" dirty="0">
              <a:ea typeface="+mj-ea"/>
              <a:cs typeface="+mj-cs"/>
            </a:endParaRPr>
          </a:p>
          <a:p>
            <a:pPr algn="l">
              <a:buFont typeface="Wingdings" pitchFamily="2" charset="2"/>
              <a:buChar char="§"/>
            </a:pPr>
            <a:r>
              <a:rPr lang="en-GB" sz="3500" dirty="0">
                <a:ea typeface="+mj-ea"/>
                <a:cs typeface="+mj-cs"/>
              </a:rPr>
              <a:t>Interviews und </a:t>
            </a:r>
            <a:r>
              <a:rPr lang="en-GB" sz="3500" dirty="0" err="1">
                <a:ea typeface="+mj-ea"/>
                <a:cs typeface="+mj-cs"/>
              </a:rPr>
              <a:t>Rechercheergebnisse</a:t>
            </a:r>
            <a:r>
              <a:rPr lang="en-GB" sz="3500" dirty="0">
                <a:ea typeface="+mj-ea"/>
                <a:cs typeface="+mj-cs"/>
              </a:rPr>
              <a:t> </a:t>
            </a:r>
            <a:r>
              <a:rPr lang="en-GB" sz="3500" dirty="0" err="1">
                <a:ea typeface="+mj-ea"/>
                <a:cs typeface="+mj-cs"/>
              </a:rPr>
              <a:t>gemeinsam</a:t>
            </a:r>
            <a:r>
              <a:rPr lang="en-GB" sz="3500" dirty="0">
                <a:ea typeface="+mj-ea"/>
                <a:cs typeface="+mj-cs"/>
              </a:rPr>
              <a:t> </a:t>
            </a:r>
            <a:r>
              <a:rPr lang="en-GB" sz="3500" dirty="0" err="1">
                <a:ea typeface="+mj-ea"/>
                <a:cs typeface="+mj-cs"/>
              </a:rPr>
              <a:t>im</a:t>
            </a:r>
            <a:r>
              <a:rPr lang="en-GB" sz="3500" dirty="0">
                <a:ea typeface="+mj-ea"/>
                <a:cs typeface="+mj-cs"/>
              </a:rPr>
              <a:t> Innovation Lab </a:t>
            </a:r>
            <a:r>
              <a:rPr lang="en-GB" sz="3500" dirty="0" err="1">
                <a:ea typeface="+mj-ea"/>
                <a:cs typeface="+mj-cs"/>
              </a:rPr>
              <a:t>auswerten</a:t>
            </a:r>
            <a:r>
              <a:rPr lang="en-GB" sz="3500" dirty="0">
                <a:ea typeface="+mj-ea"/>
                <a:cs typeface="+mj-cs"/>
              </a:rPr>
              <a:t> und am Innovation Board </a:t>
            </a:r>
            <a:r>
              <a:rPr lang="en-GB" sz="3500" dirty="0" err="1">
                <a:ea typeface="+mj-ea"/>
                <a:cs typeface="+mj-cs"/>
              </a:rPr>
              <a:t>dokumentieren</a:t>
            </a:r>
            <a:endParaRPr lang="en-GB" sz="3500" dirty="0">
              <a:ea typeface="+mj-ea"/>
              <a:cs typeface="+mj-cs"/>
            </a:endParaRPr>
          </a:p>
          <a:p>
            <a:pPr algn="l">
              <a:buFont typeface="Wingdings" pitchFamily="2" charset="2"/>
              <a:buChar char="§"/>
            </a:pPr>
            <a:r>
              <a:rPr lang="en-GB" sz="3500" dirty="0">
                <a:ea typeface="+mj-ea"/>
                <a:cs typeface="+mj-cs"/>
              </a:rPr>
              <a:t>Ideen </a:t>
            </a:r>
            <a:r>
              <a:rPr lang="en-GB" sz="3500" dirty="0" err="1">
                <a:ea typeface="+mj-ea"/>
                <a:cs typeface="+mj-cs"/>
              </a:rPr>
              <a:t>entwickeln</a:t>
            </a:r>
            <a:endParaRPr lang="en-GB" sz="3500" dirty="0">
              <a:ea typeface="+mj-ea"/>
              <a:cs typeface="+mj-cs"/>
            </a:endParaRPr>
          </a:p>
          <a:p>
            <a:pPr algn="l">
              <a:buFont typeface="Wingdings" pitchFamily="2" charset="2"/>
              <a:buChar char="§"/>
            </a:pPr>
            <a:r>
              <a:rPr lang="en-GB" sz="3500" dirty="0" err="1">
                <a:ea typeface="+mj-ea"/>
                <a:cs typeface="+mj-cs"/>
              </a:rPr>
              <a:t>Prototypen</a:t>
            </a:r>
            <a:r>
              <a:rPr lang="en-GB" sz="3500" dirty="0">
                <a:ea typeface="+mj-ea"/>
                <a:cs typeface="+mj-cs"/>
              </a:rPr>
              <a:t> </a:t>
            </a:r>
            <a:r>
              <a:rPr lang="en-GB" sz="3500" dirty="0" err="1">
                <a:ea typeface="+mj-ea"/>
                <a:cs typeface="+mj-cs"/>
              </a:rPr>
              <a:t>entwickeln</a:t>
            </a:r>
            <a:endParaRPr lang="en-GB" sz="3500" dirty="0">
              <a:ea typeface="+mj-ea"/>
              <a:cs typeface="+mj-cs"/>
            </a:endParaRPr>
          </a:p>
          <a:p>
            <a:pPr algn="l">
              <a:buFont typeface="Wingdings" pitchFamily="2" charset="2"/>
              <a:buChar char="§"/>
            </a:pPr>
            <a:r>
              <a:rPr lang="en-GB" sz="3500" dirty="0">
                <a:ea typeface="+mj-ea"/>
                <a:cs typeface="+mj-cs"/>
              </a:rPr>
              <a:t>User Tests</a:t>
            </a:r>
          </a:p>
        </p:txBody>
      </p:sp>
    </p:spTree>
    <p:extLst>
      <p:ext uri="{BB962C8B-B14F-4D97-AF65-F5344CB8AC3E}">
        <p14:creationId xmlns:p14="http://schemas.microsoft.com/office/powerpoint/2010/main" val="281100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2B6ECA0-E453-A4FC-F824-39BB3F00462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047491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2B6ECA0-E453-A4FC-F824-39BB3F0046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61A0D5E-32E2-1127-3D00-E7ED2FC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Sprint Backlog für den </a:t>
            </a:r>
            <a:r>
              <a:rPr lang="en-GB" dirty="0" err="1"/>
              <a:t>ersten</a:t>
            </a:r>
            <a:r>
              <a:rPr lang="en-GB" dirty="0"/>
              <a:t>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1154-02DF-7113-D473-6699BDC8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412776"/>
            <a:ext cx="5578252" cy="4049746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GB" sz="2200" dirty="0" err="1">
                <a:ea typeface="+mj-ea"/>
                <a:cs typeface="+mj-cs"/>
              </a:rPr>
              <a:t>Interviewleitfäden</a:t>
            </a:r>
            <a:r>
              <a:rPr lang="en-GB" sz="2200" dirty="0">
                <a:ea typeface="+mj-ea"/>
                <a:cs typeface="+mj-cs"/>
              </a:rPr>
              <a:t> </a:t>
            </a:r>
            <a:r>
              <a:rPr lang="en-GB" sz="2200" dirty="0" err="1">
                <a:ea typeface="+mj-ea"/>
                <a:cs typeface="+mj-cs"/>
              </a:rPr>
              <a:t>gemeinsam</a:t>
            </a:r>
            <a:r>
              <a:rPr lang="en-GB" sz="2200" dirty="0">
                <a:ea typeface="+mj-ea"/>
                <a:cs typeface="+mj-cs"/>
              </a:rPr>
              <a:t> </a:t>
            </a:r>
            <a:r>
              <a:rPr lang="en-GB" sz="2200" dirty="0" err="1">
                <a:ea typeface="+mj-ea"/>
                <a:cs typeface="+mj-cs"/>
              </a:rPr>
              <a:t>erstellen</a:t>
            </a:r>
            <a:endParaRPr lang="en-GB" sz="2200" dirty="0">
              <a:ea typeface="+mj-ea"/>
              <a:cs typeface="+mj-cs"/>
            </a:endParaRPr>
          </a:p>
          <a:p>
            <a:pPr algn="l">
              <a:buFont typeface="Wingdings" pitchFamily="2" charset="2"/>
              <a:buChar char="§"/>
            </a:pPr>
            <a:r>
              <a:rPr lang="en-GB" sz="2200" dirty="0" err="1">
                <a:ea typeface="+mj-ea"/>
                <a:cs typeface="+mj-cs"/>
              </a:rPr>
              <a:t>Interviewpartner</a:t>
            </a:r>
            <a:r>
              <a:rPr lang="en-GB" sz="2200" dirty="0">
                <a:ea typeface="+mj-ea"/>
                <a:cs typeface="+mj-cs"/>
              </a:rPr>
              <a:t> </a:t>
            </a:r>
            <a:r>
              <a:rPr lang="en-GB" sz="2200" dirty="0" err="1">
                <a:ea typeface="+mj-ea"/>
                <a:cs typeface="+mj-cs"/>
              </a:rPr>
              <a:t>organisieren</a:t>
            </a:r>
            <a:endParaRPr lang="en-GB" sz="2200" dirty="0">
              <a:ea typeface="+mj-ea"/>
              <a:cs typeface="+mj-cs"/>
            </a:endParaRPr>
          </a:p>
          <a:p>
            <a:pPr algn="l">
              <a:buFont typeface="Wingdings" pitchFamily="2" charset="2"/>
              <a:buChar char="§"/>
            </a:pPr>
            <a:r>
              <a:rPr lang="en-GB" sz="2200" dirty="0">
                <a:ea typeface="+mj-ea"/>
                <a:cs typeface="+mj-cs"/>
              </a:rPr>
              <a:t>Interviews </a:t>
            </a:r>
            <a:r>
              <a:rPr lang="en-GB" sz="2200" dirty="0" err="1">
                <a:ea typeface="+mj-ea"/>
                <a:cs typeface="+mj-cs"/>
              </a:rPr>
              <a:t>durchführen</a:t>
            </a:r>
            <a:endParaRPr lang="en-GB" sz="2200" dirty="0">
              <a:ea typeface="+mj-ea"/>
              <a:cs typeface="+mj-cs"/>
            </a:endParaRPr>
          </a:p>
          <a:p>
            <a:pPr algn="l">
              <a:buFont typeface="Wingdings" pitchFamily="2" charset="2"/>
              <a:buChar char="§"/>
            </a:pPr>
            <a:r>
              <a:rPr lang="en-GB" sz="2200" dirty="0">
                <a:ea typeface="+mj-ea"/>
                <a:cs typeface="+mj-cs"/>
              </a:rPr>
              <a:t>Desk-Research </a:t>
            </a:r>
            <a:r>
              <a:rPr lang="en-GB" sz="2200" dirty="0" err="1">
                <a:ea typeface="+mj-ea"/>
                <a:cs typeface="+mj-cs"/>
              </a:rPr>
              <a:t>nach</a:t>
            </a:r>
            <a:r>
              <a:rPr lang="en-GB" sz="2200" dirty="0">
                <a:ea typeface="+mj-ea"/>
                <a:cs typeface="+mj-cs"/>
              </a:rPr>
              <a:t> smarten </a:t>
            </a:r>
            <a:r>
              <a:rPr lang="en-GB" sz="2200" dirty="0" err="1">
                <a:ea typeface="+mj-ea"/>
                <a:cs typeface="+mj-cs"/>
              </a:rPr>
              <a:t>Küchen</a:t>
            </a:r>
            <a:endParaRPr lang="en-GB" sz="2200" dirty="0">
              <a:ea typeface="+mj-ea"/>
              <a:cs typeface="+mj-cs"/>
            </a:endParaRPr>
          </a:p>
          <a:p>
            <a:pPr algn="l">
              <a:buFont typeface="Wingdings" pitchFamily="2" charset="2"/>
              <a:buChar char="§"/>
            </a:pPr>
            <a:r>
              <a:rPr lang="en-GB" sz="2200" dirty="0">
                <a:ea typeface="+mj-ea"/>
                <a:cs typeface="+mj-cs"/>
              </a:rPr>
              <a:t>Interviews und </a:t>
            </a:r>
            <a:r>
              <a:rPr lang="en-GB" sz="2200" dirty="0" err="1">
                <a:ea typeface="+mj-ea"/>
                <a:cs typeface="+mj-cs"/>
              </a:rPr>
              <a:t>Rechercheergebnisse</a:t>
            </a:r>
            <a:r>
              <a:rPr lang="en-GB" sz="2200" dirty="0">
                <a:ea typeface="+mj-ea"/>
                <a:cs typeface="+mj-cs"/>
              </a:rPr>
              <a:t> </a:t>
            </a:r>
            <a:r>
              <a:rPr lang="en-GB" sz="2200" dirty="0" err="1">
                <a:ea typeface="+mj-ea"/>
                <a:cs typeface="+mj-cs"/>
              </a:rPr>
              <a:t>gemeinsam</a:t>
            </a:r>
            <a:r>
              <a:rPr lang="en-GB" sz="2200" dirty="0">
                <a:ea typeface="+mj-ea"/>
                <a:cs typeface="+mj-cs"/>
              </a:rPr>
              <a:t> </a:t>
            </a:r>
            <a:r>
              <a:rPr lang="en-GB" sz="2200" dirty="0" err="1">
                <a:ea typeface="+mj-ea"/>
                <a:cs typeface="+mj-cs"/>
              </a:rPr>
              <a:t>im</a:t>
            </a:r>
            <a:r>
              <a:rPr lang="en-GB" sz="2200" dirty="0">
                <a:ea typeface="+mj-ea"/>
                <a:cs typeface="+mj-cs"/>
              </a:rPr>
              <a:t> Innovation Lab </a:t>
            </a:r>
            <a:r>
              <a:rPr lang="en-GB" sz="2200" dirty="0" err="1">
                <a:ea typeface="+mj-ea"/>
                <a:cs typeface="+mj-cs"/>
              </a:rPr>
              <a:t>auswerten</a:t>
            </a:r>
            <a:r>
              <a:rPr lang="en-GB" sz="2200" dirty="0">
                <a:ea typeface="+mj-ea"/>
                <a:cs typeface="+mj-cs"/>
              </a:rPr>
              <a:t> und am Innovation Board </a:t>
            </a:r>
            <a:r>
              <a:rPr lang="en-GB" sz="2200" dirty="0" err="1">
                <a:ea typeface="+mj-ea"/>
                <a:cs typeface="+mj-cs"/>
              </a:rPr>
              <a:t>dokumentieren</a:t>
            </a:r>
            <a:endParaRPr lang="en-GB" sz="22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6917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0E32358-EF1A-00C9-B3DE-DDB3AA5E444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546148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0BC9B60-7E12-2F41-C335-6C601133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Neue Product Backlog Items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ersten</a:t>
            </a:r>
            <a:r>
              <a:rPr lang="en-GB" dirty="0"/>
              <a:t> 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406E-AA87-7597-39FD-F864ACE2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700808"/>
            <a:ext cx="5578252" cy="3761714"/>
          </a:xfrm>
        </p:spPr>
        <p:txBody>
          <a:bodyPr>
            <a:normAutofit fontScale="92500"/>
          </a:bodyPr>
          <a:lstStyle/>
          <a:p>
            <a:r>
              <a:rPr lang="en-GB" dirty="0" err="1"/>
              <a:t>Testnutzer</a:t>
            </a:r>
            <a:r>
              <a:rPr lang="en-GB" dirty="0"/>
              <a:t> für </a:t>
            </a:r>
            <a:r>
              <a:rPr lang="en-GB" dirty="0" err="1"/>
              <a:t>Beobachtung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Kochen</a:t>
            </a:r>
            <a:r>
              <a:rPr lang="en-GB" dirty="0"/>
              <a:t> in der </a:t>
            </a:r>
            <a:r>
              <a:rPr lang="en-GB" dirty="0" err="1"/>
              <a:t>eigenen</a:t>
            </a:r>
            <a:r>
              <a:rPr lang="en-GB" dirty="0"/>
              <a:t> </a:t>
            </a:r>
            <a:r>
              <a:rPr lang="en-GB" dirty="0" err="1"/>
              <a:t>Küche</a:t>
            </a:r>
            <a:r>
              <a:rPr lang="en-GB" dirty="0"/>
              <a:t> </a:t>
            </a:r>
            <a:r>
              <a:rPr lang="en-GB" dirty="0" err="1"/>
              <a:t>organisieren</a:t>
            </a:r>
            <a:endParaRPr lang="en-GB" dirty="0"/>
          </a:p>
          <a:p>
            <a:r>
              <a:rPr lang="en-GB" dirty="0" err="1"/>
              <a:t>Beobachtung</a:t>
            </a:r>
            <a:r>
              <a:rPr lang="en-GB" dirty="0"/>
              <a:t> </a:t>
            </a:r>
            <a:r>
              <a:rPr lang="en-GB" dirty="0" err="1"/>
              <a:t>planen</a:t>
            </a:r>
            <a:endParaRPr lang="en-GB" dirty="0"/>
          </a:p>
          <a:p>
            <a:r>
              <a:rPr lang="en-GB" dirty="0" err="1"/>
              <a:t>Beobachtung</a:t>
            </a:r>
            <a:r>
              <a:rPr lang="en-GB" dirty="0"/>
              <a:t> </a:t>
            </a:r>
            <a:r>
              <a:rPr lang="en-GB" dirty="0" err="1"/>
              <a:t>durchführen</a:t>
            </a:r>
            <a:endParaRPr lang="en-GB" dirty="0"/>
          </a:p>
          <a:p>
            <a:r>
              <a:rPr lang="en-GB" dirty="0" err="1"/>
              <a:t>Ergebnisse</a:t>
            </a:r>
            <a:r>
              <a:rPr lang="en-GB" dirty="0"/>
              <a:t> der </a:t>
            </a:r>
            <a:r>
              <a:rPr lang="en-GB" dirty="0" err="1"/>
              <a:t>Beobachtung</a:t>
            </a:r>
            <a:r>
              <a:rPr lang="en-GB" dirty="0"/>
              <a:t> </a:t>
            </a:r>
            <a:r>
              <a:rPr lang="en-GB" dirty="0" err="1"/>
              <a:t>gemeinsam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Innovation Lab </a:t>
            </a:r>
            <a:r>
              <a:rPr lang="en-GB" dirty="0" err="1"/>
              <a:t>auswerten</a:t>
            </a:r>
            <a:r>
              <a:rPr lang="en-GB" dirty="0"/>
              <a:t> und am Innovation Board </a:t>
            </a:r>
            <a:r>
              <a:rPr lang="en-GB" dirty="0" err="1"/>
              <a:t>dokumentieren</a:t>
            </a:r>
            <a:endParaRPr lang="en-GB" dirty="0"/>
          </a:p>
          <a:p>
            <a:r>
              <a:rPr lang="en-GB" dirty="0"/>
              <a:t>How Might We </a:t>
            </a:r>
            <a:r>
              <a:rPr lang="en-GB" dirty="0" err="1"/>
              <a:t>Frage</a:t>
            </a:r>
            <a:r>
              <a:rPr lang="en-GB" dirty="0"/>
              <a:t> </a:t>
            </a:r>
            <a:r>
              <a:rPr lang="en-GB" dirty="0" err="1"/>
              <a:t>entwickeln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8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DB8FB58-2C01-85C9-3787-4967D3BAA6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569675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821238A-098E-CA81-840C-D8617667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Neue bzw. </a:t>
            </a:r>
            <a:r>
              <a:rPr lang="en-GB" dirty="0"/>
              <a:t>E</a:t>
            </a:r>
            <a:r>
              <a:rPr lang="en-DE" dirty="0"/>
              <a:t>rgänzte Product Backlog Items nach dem zweiten Sprint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6B61F8-9BBF-37DA-8E3D-27E16CC5E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700808"/>
            <a:ext cx="5578252" cy="3761714"/>
          </a:xfrm>
        </p:spPr>
        <p:txBody>
          <a:bodyPr>
            <a:normAutofit/>
          </a:bodyPr>
          <a:lstStyle/>
          <a:p>
            <a:r>
              <a:rPr lang="en-GB" dirty="0"/>
              <a:t>Ideen </a:t>
            </a:r>
            <a:r>
              <a:rPr lang="en-GB" dirty="0" err="1"/>
              <a:t>entwickeln</a:t>
            </a:r>
            <a:r>
              <a:rPr lang="en-GB" dirty="0"/>
              <a:t> </a:t>
            </a:r>
            <a:r>
              <a:rPr lang="en-GB" dirty="0" err="1"/>
              <a:t>anhand</a:t>
            </a:r>
            <a:r>
              <a:rPr lang="en-GB" dirty="0"/>
              <a:t> der </a:t>
            </a:r>
            <a:r>
              <a:rPr lang="en-GB" dirty="0" err="1"/>
              <a:t>Methode</a:t>
            </a:r>
            <a:r>
              <a:rPr lang="en-GB" dirty="0"/>
              <a:t> Brainstorming </a:t>
            </a:r>
            <a:r>
              <a:rPr lang="en-GB" dirty="0" err="1"/>
              <a:t>im</a:t>
            </a:r>
            <a:r>
              <a:rPr lang="en-GB" dirty="0"/>
              <a:t> Innovation Lab</a:t>
            </a:r>
          </a:p>
          <a:p>
            <a:r>
              <a:rPr lang="en-GB" dirty="0" err="1"/>
              <a:t>Erstellung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ersten</a:t>
            </a:r>
            <a:r>
              <a:rPr lang="en-GB" dirty="0"/>
              <a:t> </a:t>
            </a:r>
            <a:r>
              <a:rPr lang="en-GB" dirty="0" err="1"/>
              <a:t>groben</a:t>
            </a:r>
            <a:r>
              <a:rPr lang="en-GB" dirty="0"/>
              <a:t> </a:t>
            </a:r>
            <a:r>
              <a:rPr lang="en-GB" dirty="0" err="1"/>
              <a:t>Prototyps</a:t>
            </a:r>
            <a:endParaRPr lang="en-GB" dirty="0"/>
          </a:p>
          <a:p>
            <a:r>
              <a:rPr lang="en-GB" dirty="0"/>
              <a:t>Test </a:t>
            </a:r>
            <a:r>
              <a:rPr lang="en-GB" dirty="0" err="1"/>
              <a:t>im</a:t>
            </a:r>
            <a:r>
              <a:rPr lang="en-GB" dirty="0"/>
              <a:t> Lab </a:t>
            </a:r>
            <a:r>
              <a:rPr lang="en-GB" dirty="0" err="1"/>
              <a:t>planen</a:t>
            </a:r>
            <a:r>
              <a:rPr lang="en-GB" dirty="0"/>
              <a:t> und </a:t>
            </a:r>
            <a:r>
              <a:rPr lang="en-GB" dirty="0" err="1"/>
              <a:t>durchführen</a:t>
            </a:r>
            <a:endParaRPr lang="en-GB" dirty="0"/>
          </a:p>
          <a:p>
            <a:r>
              <a:rPr lang="en-GB" dirty="0" err="1"/>
              <a:t>Testpersonen</a:t>
            </a:r>
            <a:r>
              <a:rPr lang="en-GB" dirty="0"/>
              <a:t> </a:t>
            </a:r>
            <a:r>
              <a:rPr lang="en-GB" dirty="0" err="1"/>
              <a:t>organisieren</a:t>
            </a:r>
            <a:endParaRPr lang="en-GB" dirty="0"/>
          </a:p>
          <a:p>
            <a:r>
              <a:rPr lang="en-GB" dirty="0"/>
              <a:t>Test </a:t>
            </a:r>
            <a:r>
              <a:rPr lang="en-GB" dirty="0" err="1"/>
              <a:t>auswerten</a:t>
            </a:r>
            <a:r>
              <a:rPr lang="en-GB" dirty="0"/>
              <a:t> und </a:t>
            </a:r>
            <a:r>
              <a:rPr lang="en-GB" dirty="0" err="1"/>
              <a:t>Entscheidungen</a:t>
            </a:r>
            <a:r>
              <a:rPr lang="en-GB" dirty="0"/>
              <a:t> </a:t>
            </a:r>
            <a:r>
              <a:rPr lang="en-GB" dirty="0" err="1"/>
              <a:t>ableiten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8923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7087</TotalTime>
  <Words>295</Words>
  <Application>Microsoft Macintosh PowerPoint</Application>
  <DocSecurity>0</DocSecurity>
  <PresentationFormat>Widescreen</PresentationFormat>
  <Paragraphs>61</Paragraphs>
  <Slides>13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Chakra Petch</vt:lpstr>
      <vt:lpstr>Chakra Petch SemiBold</vt:lpstr>
      <vt:lpstr>Lato Light</vt:lpstr>
      <vt:lpstr>Source Code Pro</vt:lpstr>
      <vt:lpstr>Trebuchet MS</vt:lpstr>
      <vt:lpstr>Wingdings</vt:lpstr>
      <vt:lpstr>Office</vt:lpstr>
      <vt:lpstr>think-cell Slide</vt:lpstr>
      <vt:lpstr>Agiles Projektmanagement mit Scrum - Scrum in einem Innovationsprojekt</vt:lpstr>
      <vt:lpstr>Agenda </vt:lpstr>
      <vt:lpstr>Design Thinking vs. Scrum </vt:lpstr>
      <vt:lpstr>Agenda </vt:lpstr>
      <vt:lpstr>Scrum Framework</vt:lpstr>
      <vt:lpstr>Erste Version des Product Backlog</vt:lpstr>
      <vt:lpstr>Sprint Backlog für den ersten Sprint</vt:lpstr>
      <vt:lpstr>Neue Product Backlog Items nach dem ersten Sprint Review</vt:lpstr>
      <vt:lpstr>Neue bzw. Ergänzte Product Backlog Items nach dem zweiten Sprint</vt:lpstr>
      <vt:lpstr>Weitere Items im Product Backlog</vt:lpstr>
      <vt:lpstr>Neue Aufgaben aus Sprint Review</vt:lpstr>
      <vt:lpstr>Agenda </vt:lpstr>
      <vt:lpstr>Fazit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242</cp:revision>
  <dcterms:created xsi:type="dcterms:W3CDTF">2022-02-03T14:23:38Z</dcterms:created>
  <dcterms:modified xsi:type="dcterms:W3CDTF">2023-03-02T10:32:42Z</dcterms:modified>
  <cp:category/>
  <dc:identifier/>
  <cp:contentStatus/>
  <dc:language/>
  <cp:version/>
</cp:coreProperties>
</file>